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0" r:id="rId2"/>
    <p:sldMasterId id="2147483701" r:id="rId3"/>
    <p:sldMasterId id="2147483681" r:id="rId4"/>
  </p:sldMasterIdLst>
  <p:notesMasterIdLst>
    <p:notesMasterId r:id="rId25"/>
  </p:notesMasterIdLst>
  <p:handoutMasterIdLst>
    <p:handoutMasterId r:id="rId26"/>
  </p:handoutMasterIdLst>
  <p:sldIdLst>
    <p:sldId id="260" r:id="rId5"/>
    <p:sldId id="577" r:id="rId6"/>
    <p:sldId id="578" r:id="rId7"/>
    <p:sldId id="579" r:id="rId8"/>
    <p:sldId id="580" r:id="rId9"/>
    <p:sldId id="571" r:id="rId10"/>
    <p:sldId id="581" r:id="rId11"/>
    <p:sldId id="583" r:id="rId12"/>
    <p:sldId id="582" r:id="rId13"/>
    <p:sldId id="595" r:id="rId14"/>
    <p:sldId id="584" r:id="rId15"/>
    <p:sldId id="587" r:id="rId16"/>
    <p:sldId id="586" r:id="rId17"/>
    <p:sldId id="588" r:id="rId18"/>
    <p:sldId id="592" r:id="rId19"/>
    <p:sldId id="590" r:id="rId20"/>
    <p:sldId id="594" r:id="rId21"/>
    <p:sldId id="593" r:id="rId22"/>
    <p:sldId id="308" r:id="rId23"/>
    <p:sldId id="556" r:id="rId24"/>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FEF25FD-4870-4443-8884-4343C1E09D15}">
          <p14:sldIdLst>
            <p14:sldId id="260"/>
            <p14:sldId id="577"/>
            <p14:sldId id="578"/>
            <p14:sldId id="579"/>
            <p14:sldId id="580"/>
            <p14:sldId id="571"/>
            <p14:sldId id="581"/>
            <p14:sldId id="583"/>
            <p14:sldId id="582"/>
            <p14:sldId id="595"/>
            <p14:sldId id="584"/>
            <p14:sldId id="587"/>
            <p14:sldId id="586"/>
            <p14:sldId id="588"/>
            <p14:sldId id="592"/>
            <p14:sldId id="590"/>
            <p14:sldId id="594"/>
            <p14:sldId id="593"/>
            <p14:sldId id="308"/>
            <p14:sldId id="5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33CC33"/>
    <a:srgbClr val="FF6600"/>
    <a:srgbClr val="FF3399"/>
    <a:srgbClr val="009999"/>
    <a:srgbClr val="FF0066"/>
    <a:srgbClr val="FFFFFF"/>
    <a:srgbClr val="3399FF"/>
    <a:srgbClr val="004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6391" autoAdjust="0"/>
  </p:normalViewPr>
  <p:slideViewPr>
    <p:cSldViewPr snapToGrid="0">
      <p:cViewPr varScale="1">
        <p:scale>
          <a:sx n="115" d="100"/>
          <a:sy n="115" d="100"/>
        </p:scale>
        <p:origin x="1296" y="102"/>
      </p:cViewPr>
      <p:guideLst/>
    </p:cSldViewPr>
  </p:slideViewPr>
  <p:outlineViewPr>
    <p:cViewPr>
      <p:scale>
        <a:sx n="33" d="100"/>
        <a:sy n="33" d="100"/>
      </p:scale>
      <p:origin x="0" y="-49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7" d="100"/>
          <a:sy n="117" d="100"/>
        </p:scale>
        <p:origin x="205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434DB-5462-4E42-93F4-F6E695EB29E5}"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zh-TW" altLang="en-US"/>
        </a:p>
      </dgm:t>
    </dgm:pt>
    <dgm:pt modelId="{8FBFB7A1-7281-4493-B0F6-63B08A2C9BB4}">
      <dgm:prSet phldrT="[文字]"/>
      <dgm:spPr/>
      <dgm:t>
        <a:bodyPr/>
        <a:lstStyle/>
        <a:p>
          <a:pPr>
            <a:spcAft>
              <a:spcPts val="600"/>
            </a:spcAft>
          </a:pPr>
          <a:r>
            <a:rPr lang="zh-TW" altLang="en-US" u="none" dirty="0">
              <a:latin typeface="微軟正黑體" panose="020B0604030504040204" pitchFamily="34" charset="-120"/>
              <a:ea typeface="微軟正黑體" panose="020B0604030504040204" pitchFamily="34" charset="-120"/>
            </a:rPr>
            <a:t>政策面</a:t>
          </a:r>
        </a:p>
      </dgm:t>
    </dgm:pt>
    <dgm:pt modelId="{B1C495C9-A05A-4C51-AEAF-FE7EC826F770}" type="parTrans" cxnId="{30F9A5D0-2A43-441C-A862-EF835AF9484C}">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12FCC93B-179A-4FE3-AB0A-2F1253B54AA3}" type="sibTrans" cxnId="{30F9A5D0-2A43-441C-A862-EF835AF9484C}">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1C31A5D2-40A0-40D6-801E-0103521A87B7}">
      <dgm:prSet phldrT="[文字]" custT="1"/>
      <dgm:spPr/>
      <dgm:t>
        <a:bodyPr anchor="ctr"/>
        <a:lstStyle/>
        <a:p>
          <a:pPr>
            <a:spcAft>
              <a:spcPts val="0"/>
            </a:spcAft>
          </a:pPr>
          <a:r>
            <a:rPr lang="zh-TW" altLang="en-US" sz="1600" b="1" u="none" dirty="0" smtClean="0">
              <a:solidFill>
                <a:schemeClr val="tx1"/>
              </a:solidFill>
              <a:latin typeface="微軟正黑體" panose="020B0604030504040204" pitchFamily="34" charset="-120"/>
              <a:ea typeface="微軟正黑體" panose="020B0604030504040204" pitchFamily="34" charset="-120"/>
            </a:rPr>
            <a:t>貨幣政策：</a:t>
          </a:r>
          <a:r>
            <a:rPr lang="zh-TW" altLang="en-US" sz="1600" b="0" u="none" dirty="0" smtClean="0">
              <a:solidFill>
                <a:schemeClr val="tx1"/>
              </a:solidFill>
              <a:latin typeface="微軟正黑體" panose="020B0604030504040204" pitchFamily="34" charset="-120"/>
              <a:ea typeface="微軟正黑體" panose="020B0604030504040204" pitchFamily="34" charset="-120"/>
            </a:rPr>
            <a:t>停看聽階段，首次降息時點端視各國抗通膨進展及經濟情勢而定  </a:t>
          </a:r>
          <a:endParaRPr lang="zh-TW" altLang="en-US" sz="1600" b="0" u="none" dirty="0">
            <a:latin typeface="微軟正黑體" panose="020B0604030504040204" pitchFamily="34" charset="-120"/>
            <a:ea typeface="微軟正黑體" panose="020B0604030504040204" pitchFamily="34" charset="-120"/>
          </a:endParaRPr>
        </a:p>
      </dgm:t>
    </dgm:pt>
    <dgm:pt modelId="{933E552A-3E72-47CE-845E-AFDF9F1D0EDA}" type="parTrans" cxnId="{26EAA5A9-B9F2-4C8E-B4A0-8241B6695D0B}">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76EA8999-B845-4939-B6E0-D1F008E90583}" type="sibTrans" cxnId="{26EAA5A9-B9F2-4C8E-B4A0-8241B6695D0B}">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1440FC21-6B7C-407D-8226-B45A9A712E9B}">
      <dgm:prSet phldrT="[文字]"/>
      <dgm:spPr/>
      <dgm:t>
        <a:bodyPr/>
        <a:lstStyle/>
        <a:p>
          <a:pPr>
            <a:spcAft>
              <a:spcPts val="600"/>
            </a:spcAft>
          </a:pPr>
          <a:r>
            <a:rPr lang="zh-TW" altLang="en-US" u="none" dirty="0">
              <a:latin typeface="微軟正黑體" panose="020B0604030504040204" pitchFamily="34" charset="-120"/>
              <a:ea typeface="微軟正黑體" panose="020B0604030504040204" pitchFamily="34" charset="-120"/>
            </a:rPr>
            <a:t>其他影響因素</a:t>
          </a:r>
        </a:p>
      </dgm:t>
    </dgm:pt>
    <dgm:pt modelId="{955846C3-E2E7-4D92-B33D-F09726C16136}" type="parTrans" cxnId="{6A7A2A71-2982-4F78-80B8-2BAF9AD2434C}">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CA8604EF-889B-4E30-B735-1AC25B3B12FA}" type="sibTrans" cxnId="{6A7A2A71-2982-4F78-80B8-2BAF9AD2434C}">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BDE00C7F-3CC1-4282-8299-A85D0751271E}">
      <dgm:prSet/>
      <dgm:spPr/>
      <dgm:t>
        <a:bodyPr/>
        <a:lstStyle/>
        <a:p>
          <a:pPr>
            <a:spcAft>
              <a:spcPts val="600"/>
            </a:spcAft>
          </a:pPr>
          <a:r>
            <a:rPr lang="zh-TW" altLang="en-US" u="none" dirty="0">
              <a:latin typeface="微軟正黑體" panose="020B0604030504040204" pitchFamily="34" charset="-120"/>
              <a:ea typeface="微軟正黑體" panose="020B0604030504040204" pitchFamily="34" charset="-120"/>
            </a:rPr>
            <a:t>景氣面</a:t>
          </a:r>
        </a:p>
      </dgm:t>
    </dgm:pt>
    <dgm:pt modelId="{6417E2F1-9B09-416B-B5EA-31C099CB022D}" type="parTrans" cxnId="{7446F8C9-56D9-48DC-9626-89A33A0950D8}">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470A9384-D674-4CA0-A770-B6EADA803324}" type="sibTrans" cxnId="{7446F8C9-56D9-48DC-9626-89A33A0950D8}">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CE9C0004-CEA5-4C06-9DBD-30603D688AA4}">
      <dgm:prSet/>
      <dgm:spPr/>
      <dgm:t>
        <a:bodyPr/>
        <a:lstStyle/>
        <a:p>
          <a:pPr>
            <a:spcAft>
              <a:spcPts val="600"/>
            </a:spcAft>
          </a:pPr>
          <a:r>
            <a:rPr lang="zh-TW" altLang="en-US" u="none" dirty="0">
              <a:latin typeface="微軟正黑體" panose="020B0604030504040204" pitchFamily="34" charset="-120"/>
              <a:ea typeface="微軟正黑體" panose="020B0604030504040204" pitchFamily="34" charset="-120"/>
            </a:rPr>
            <a:t>資金面</a:t>
          </a:r>
        </a:p>
      </dgm:t>
    </dgm:pt>
    <dgm:pt modelId="{0D287004-EC64-46C7-B045-22BD49E9B725}" type="parTrans" cxnId="{09605658-C45D-4661-8F7F-9F72C4CEE469}">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C14E9D58-C398-42C5-BB4F-72D57FEC7B66}" type="sibTrans" cxnId="{09605658-C45D-4661-8F7F-9F72C4CEE469}">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1DC8BC50-A322-4A85-8901-56115C2B5D1F}">
      <dgm:prSet custT="1"/>
      <dgm:spPr/>
      <dgm:t>
        <a:bodyPr anchor="ctr"/>
        <a:lstStyle/>
        <a:p>
          <a:pPr>
            <a:spcAft>
              <a:spcPts val="0"/>
            </a:spcAft>
          </a:pPr>
          <a:r>
            <a:rPr lang="zh-TW" altLang="en-US" sz="1600" b="1" u="none" dirty="0" smtClean="0">
              <a:latin typeface="微軟正黑體" panose="020B0604030504040204" pitchFamily="34" charset="-120"/>
              <a:ea typeface="微軟正黑體" panose="020B0604030504040204" pitchFamily="34" charset="-120"/>
            </a:rPr>
            <a:t>全球景氣穩健但各區域分岐：</a:t>
          </a:r>
          <a:r>
            <a:rPr lang="zh-TW" altLang="en-US" sz="1600" b="0" u="none" dirty="0" smtClean="0">
              <a:latin typeface="微軟正黑體" panose="020B0604030504040204" pitchFamily="34" charset="-120"/>
              <a:ea typeface="微軟正黑體" panose="020B0604030504040204" pitchFamily="34" charset="-120"/>
            </a:rPr>
            <a:t>美國成長放緩，歐洲及中國改善；</a:t>
          </a:r>
          <a:r>
            <a:rPr lang="zh-TW" altLang="en-US" sz="1600" b="1" u="none" dirty="0" smtClean="0">
              <a:latin typeface="微軟正黑體" panose="020B0604030504040204" pitchFamily="34" charset="-120"/>
              <a:ea typeface="微軟正黑體" panose="020B0604030504040204" pitchFamily="34" charset="-120"/>
            </a:rPr>
            <a:t>關注企業財報及財測</a:t>
          </a:r>
          <a:endParaRPr lang="zh-TW" altLang="en-US" sz="1600" b="1" u="none" dirty="0">
            <a:latin typeface="微軟正黑體" panose="020B0604030504040204" pitchFamily="34" charset="-120"/>
            <a:ea typeface="微軟正黑體" panose="020B0604030504040204" pitchFamily="34" charset="-120"/>
          </a:endParaRPr>
        </a:p>
      </dgm:t>
    </dgm:pt>
    <dgm:pt modelId="{C6C63B7D-85FF-45BC-8522-0146CCF0B485}" type="parTrans" cxnId="{79D07A9A-86CE-48CE-B6D3-EBEA5DD396FD}">
      <dgm:prSet/>
      <dgm:spPr/>
      <dgm:t>
        <a:bodyPr/>
        <a:lstStyle/>
        <a:p>
          <a:endParaRPr lang="zh-TW" altLang="en-US" u="none"/>
        </a:p>
      </dgm:t>
    </dgm:pt>
    <dgm:pt modelId="{9E0D568E-D7DF-45E5-96E9-22E277A11775}" type="sibTrans" cxnId="{79D07A9A-86CE-48CE-B6D3-EBEA5DD396FD}">
      <dgm:prSet/>
      <dgm:spPr/>
      <dgm:t>
        <a:bodyPr/>
        <a:lstStyle/>
        <a:p>
          <a:endParaRPr lang="zh-TW" altLang="en-US" u="none"/>
        </a:p>
      </dgm:t>
    </dgm:pt>
    <dgm:pt modelId="{297C3FAE-B2E0-4CD1-97FB-E3A1C32D8DA1}">
      <dgm:prSet custT="1"/>
      <dgm:spPr/>
      <dgm:t>
        <a:bodyPr anchor="ctr"/>
        <a:lstStyle/>
        <a:p>
          <a:pPr>
            <a:spcAft>
              <a:spcPts val="0"/>
            </a:spcAft>
          </a:pPr>
          <a:r>
            <a:rPr lang="zh-TW" altLang="en-US" sz="1600" b="0" u="none" dirty="0" smtClean="0">
              <a:solidFill>
                <a:schemeClr val="tx1"/>
              </a:solidFill>
              <a:latin typeface="微軟正黑體" panose="020B0604030504040204" pitchFamily="34" charset="-120"/>
              <a:ea typeface="微軟正黑體" panose="020B0604030504040204" pitchFamily="34" charset="-120"/>
            </a:rPr>
            <a:t>預期</a:t>
          </a:r>
          <a:r>
            <a:rPr lang="zh-TW" altLang="en-US" sz="1600" b="1" u="sng" dirty="0" smtClean="0">
              <a:latin typeface="微軟正黑體" panose="020B0604030504040204" pitchFamily="34" charset="-120"/>
              <a:ea typeface="微軟正黑體" panose="020B0604030504040204" pitchFamily="34" charset="-120"/>
            </a:rPr>
            <a:t>美債殖利率</a:t>
          </a:r>
          <a:r>
            <a:rPr lang="zh-TW" altLang="en-US" sz="1600" b="0" u="none" dirty="0" smtClean="0">
              <a:latin typeface="微軟正黑體" panose="020B0604030504040204" pitchFamily="34" charset="-120"/>
              <a:ea typeface="微軟正黑體" panose="020B0604030504040204" pitchFamily="34" charset="-120"/>
            </a:rPr>
            <a:t>及</a:t>
          </a:r>
          <a:r>
            <a:rPr lang="zh-TW" altLang="en-US" sz="1600" b="1" u="sng" dirty="0" smtClean="0">
              <a:latin typeface="微軟正黑體" panose="020B0604030504040204" pitchFamily="34" charset="-120"/>
              <a:ea typeface="微軟正黑體" panose="020B0604030504040204" pitchFamily="34" charset="-120"/>
            </a:rPr>
            <a:t>美元指數</a:t>
          </a:r>
          <a:r>
            <a:rPr lang="zh-TW" altLang="en-US" sz="1600" b="0" u="none" dirty="0" smtClean="0">
              <a:latin typeface="微軟正黑體" panose="020B0604030504040204" pitchFamily="34" charset="-120"/>
              <a:ea typeface="微軟正黑體" panose="020B0604030504040204" pitchFamily="34" charset="-120"/>
            </a:rPr>
            <a:t>區間震盪</a:t>
          </a:r>
          <a:endParaRPr lang="zh-TW" altLang="en-US" sz="1600" b="0" u="none" dirty="0">
            <a:latin typeface="微軟正黑體" panose="020B0604030504040204" pitchFamily="34" charset="-120"/>
            <a:ea typeface="微軟正黑體" panose="020B0604030504040204" pitchFamily="34" charset="-120"/>
          </a:endParaRPr>
        </a:p>
      </dgm:t>
    </dgm:pt>
    <dgm:pt modelId="{FC6358FB-F0AE-4589-ACF5-2E1E31E15823}" type="parTrans" cxnId="{CA0904BC-2918-4C29-9C8D-A3FE5851C1D2}">
      <dgm:prSet/>
      <dgm:spPr/>
      <dgm:t>
        <a:bodyPr/>
        <a:lstStyle/>
        <a:p>
          <a:endParaRPr lang="zh-TW" altLang="en-US" u="none"/>
        </a:p>
      </dgm:t>
    </dgm:pt>
    <dgm:pt modelId="{6BFFE9EF-A66F-4B06-8535-9B9DB51C963B}" type="sibTrans" cxnId="{CA0904BC-2918-4C29-9C8D-A3FE5851C1D2}">
      <dgm:prSet/>
      <dgm:spPr/>
      <dgm:t>
        <a:bodyPr/>
        <a:lstStyle/>
        <a:p>
          <a:endParaRPr lang="zh-TW" altLang="en-US" u="none"/>
        </a:p>
      </dgm:t>
    </dgm:pt>
    <dgm:pt modelId="{0D73B28B-7821-44C5-BF71-4DC4240B12BD}">
      <dgm:prSet custT="1"/>
      <dgm:spPr/>
      <dgm:t>
        <a:bodyPr/>
        <a:lstStyle/>
        <a:p>
          <a:pPr>
            <a:spcAft>
              <a:spcPts val="0"/>
            </a:spcAft>
          </a:pPr>
          <a:r>
            <a:rPr lang="zh-TW" altLang="en-US" sz="1600" b="1" u="none" dirty="0" smtClean="0">
              <a:latin typeface="微軟正黑體" panose="020B0604030504040204" pitchFamily="34" charset="-120"/>
              <a:ea typeface="微軟正黑體" panose="020B0604030504040204" pitchFamily="34" charset="-120"/>
            </a:rPr>
            <a:t>通膨朝</a:t>
          </a:r>
          <a:r>
            <a:rPr lang="en-US" altLang="zh-TW" sz="1600" b="1" u="none" dirty="0" smtClean="0">
              <a:latin typeface="微軟正黑體" panose="020B0604030504040204" pitchFamily="34" charset="-120"/>
              <a:ea typeface="微軟正黑體" panose="020B0604030504040204" pitchFamily="34" charset="-120"/>
            </a:rPr>
            <a:t>2%</a:t>
          </a:r>
          <a:r>
            <a:rPr lang="zh-TW" altLang="en-US" sz="1600" b="1" u="none" dirty="0" smtClean="0">
              <a:latin typeface="微軟正黑體" panose="020B0604030504040204" pitchFamily="34" charset="-120"/>
              <a:ea typeface="微軟正黑體" panose="020B0604030504040204" pitchFamily="34" charset="-120"/>
            </a:rPr>
            <a:t>目標邁進之路顛簸，各國速度不一</a:t>
          </a:r>
          <a:endParaRPr lang="zh-TW" altLang="en-US" sz="1600" b="1" u="sng" dirty="0">
            <a:latin typeface="微軟正黑體" panose="020B0604030504040204" pitchFamily="34" charset="-120"/>
            <a:ea typeface="微軟正黑體" panose="020B0604030504040204" pitchFamily="34" charset="-120"/>
          </a:endParaRPr>
        </a:p>
      </dgm:t>
    </dgm:pt>
    <dgm:pt modelId="{5CCF0D12-BC28-4BB2-ACC8-34590D1F34B9}" type="parTrans" cxnId="{BFBFA021-0F3D-4793-9A3F-5920537EBB26}">
      <dgm:prSet/>
      <dgm:spPr/>
      <dgm:t>
        <a:bodyPr/>
        <a:lstStyle/>
        <a:p>
          <a:endParaRPr lang="zh-TW" altLang="en-US"/>
        </a:p>
      </dgm:t>
    </dgm:pt>
    <dgm:pt modelId="{E775F6CD-3165-4FF6-82F1-3E0C6A2F64A7}" type="sibTrans" cxnId="{BFBFA021-0F3D-4793-9A3F-5920537EBB26}">
      <dgm:prSet/>
      <dgm:spPr/>
      <dgm:t>
        <a:bodyPr/>
        <a:lstStyle/>
        <a:p>
          <a:endParaRPr lang="zh-TW" altLang="en-US"/>
        </a:p>
      </dgm:t>
    </dgm:pt>
    <dgm:pt modelId="{96CA702D-E597-4A9F-9D99-B035CB111614}">
      <dgm:prSet phldrT="[文字]" custT="1"/>
      <dgm:spPr/>
      <dgm:t>
        <a:bodyPr/>
        <a:lstStyle/>
        <a:p>
          <a:pPr>
            <a:spcAft>
              <a:spcPts val="0"/>
            </a:spcAft>
          </a:pPr>
          <a:r>
            <a:rPr lang="zh-TW" altLang="en-US" sz="1600" u="none" dirty="0" smtClean="0">
              <a:latin typeface="微軟正黑體" panose="020B0604030504040204" pitchFamily="34" charset="-120"/>
              <a:ea typeface="微軟正黑體" panose="020B0604030504040204" pitchFamily="34" charset="-120"/>
            </a:rPr>
            <a:t>市場情緒</a:t>
          </a:r>
          <a:r>
            <a:rPr lang="en-US" altLang="zh-TW" sz="1600" u="none" dirty="0" smtClean="0">
              <a:latin typeface="微軟正黑體" panose="020B0604030504040204" pitchFamily="34" charset="-120"/>
              <a:ea typeface="微軟正黑體" panose="020B0604030504040204" pitchFamily="34" charset="-120"/>
            </a:rPr>
            <a:t>(VIX</a:t>
          </a:r>
          <a:r>
            <a:rPr lang="zh-TW" altLang="en-US" sz="1600" u="none" dirty="0" smtClean="0">
              <a:latin typeface="微軟正黑體" panose="020B0604030504040204" pitchFamily="34" charset="-120"/>
              <a:ea typeface="微軟正黑體" panose="020B0604030504040204" pitchFamily="34" charset="-120"/>
            </a:rPr>
            <a:t>、</a:t>
          </a:r>
          <a:r>
            <a:rPr lang="en-US" altLang="zh-TW" sz="1600" u="none" dirty="0" smtClean="0">
              <a:latin typeface="微軟正黑體" panose="020B0604030504040204" pitchFamily="34" charset="-120"/>
              <a:ea typeface="微軟正黑體" panose="020B0604030504040204" pitchFamily="34" charset="-120"/>
            </a:rPr>
            <a:t>CNN</a:t>
          </a:r>
          <a:r>
            <a:rPr lang="zh-TW" altLang="en-US" sz="1600" u="none" dirty="0" smtClean="0">
              <a:latin typeface="微軟正黑體" panose="020B0604030504040204" pitchFamily="34" charset="-120"/>
              <a:ea typeface="微軟正黑體" panose="020B0604030504040204" pitchFamily="34" charset="-120"/>
            </a:rPr>
            <a:t>恐懼及貪婪指數</a:t>
          </a:r>
          <a:r>
            <a:rPr lang="en-US" altLang="zh-TW" sz="1600" u="none" dirty="0" smtClean="0">
              <a:latin typeface="微軟正黑體" panose="020B0604030504040204" pitchFamily="34" charset="-120"/>
              <a:ea typeface="微軟正黑體" panose="020B0604030504040204" pitchFamily="34" charset="-120"/>
            </a:rPr>
            <a:t>)</a:t>
          </a:r>
          <a:endParaRPr lang="zh-TW" altLang="en-US" sz="1600" b="0" u="none" dirty="0">
            <a:latin typeface="微軟正黑體" panose="020B0604030504040204" pitchFamily="34" charset="-120"/>
            <a:ea typeface="微軟正黑體" panose="020B0604030504040204" pitchFamily="34" charset="-120"/>
          </a:endParaRPr>
        </a:p>
      </dgm:t>
    </dgm:pt>
    <dgm:pt modelId="{29E3BE37-2D77-4688-8138-6F86C3853353}" type="parTrans" cxnId="{B3359C63-5CEE-4742-B9B1-50425D85A139}">
      <dgm:prSet/>
      <dgm:spPr/>
      <dgm:t>
        <a:bodyPr/>
        <a:lstStyle/>
        <a:p>
          <a:endParaRPr lang="zh-TW" altLang="en-US"/>
        </a:p>
      </dgm:t>
    </dgm:pt>
    <dgm:pt modelId="{96ED85AF-A5B4-4745-A13E-E05FFF6E7A46}" type="sibTrans" cxnId="{B3359C63-5CEE-4742-B9B1-50425D85A139}">
      <dgm:prSet/>
      <dgm:spPr/>
      <dgm:t>
        <a:bodyPr/>
        <a:lstStyle/>
        <a:p>
          <a:endParaRPr lang="zh-TW" altLang="en-US"/>
        </a:p>
      </dgm:t>
    </dgm:pt>
    <dgm:pt modelId="{94FF14CF-D623-42FE-A84D-F91C2E62B560}">
      <dgm:prSet phldrT="[文字]" custT="1"/>
      <dgm:spPr/>
      <dgm:t>
        <a:bodyPr/>
        <a:lstStyle/>
        <a:p>
          <a:pPr>
            <a:spcAft>
              <a:spcPts val="0"/>
            </a:spcAft>
          </a:pPr>
          <a:r>
            <a:rPr lang="zh-TW" altLang="en-US" sz="1600" b="0" u="none" dirty="0" smtClean="0">
              <a:latin typeface="微軟正黑體" panose="020B0604030504040204" pitchFamily="34" charset="-120"/>
              <a:ea typeface="微軟正黑體" panose="020B0604030504040204" pitchFamily="34" charset="-120"/>
            </a:rPr>
            <a:t>傳統淡季</a:t>
          </a:r>
          <a:endParaRPr lang="zh-TW" altLang="en-US" sz="1600" b="0" u="none" dirty="0">
            <a:latin typeface="微軟正黑體" panose="020B0604030504040204" pitchFamily="34" charset="-120"/>
            <a:ea typeface="微軟正黑體" panose="020B0604030504040204" pitchFamily="34" charset="-120"/>
          </a:endParaRPr>
        </a:p>
      </dgm:t>
    </dgm:pt>
    <dgm:pt modelId="{CC4BD576-DA4F-4D5F-9B57-38C234E71834}" type="parTrans" cxnId="{FCAE4AEE-A6D5-4469-B3B5-557AA40519D4}">
      <dgm:prSet/>
      <dgm:spPr/>
      <dgm:t>
        <a:bodyPr/>
        <a:lstStyle/>
        <a:p>
          <a:endParaRPr lang="zh-TW" altLang="en-US"/>
        </a:p>
      </dgm:t>
    </dgm:pt>
    <dgm:pt modelId="{EBE2CB51-DE95-482C-84B1-FE192278B881}" type="sibTrans" cxnId="{FCAE4AEE-A6D5-4469-B3B5-557AA40519D4}">
      <dgm:prSet/>
      <dgm:spPr/>
      <dgm:t>
        <a:bodyPr/>
        <a:lstStyle/>
        <a:p>
          <a:endParaRPr lang="zh-TW" altLang="en-US"/>
        </a:p>
      </dgm:t>
    </dgm:pt>
    <dgm:pt modelId="{53B3D578-F9B0-42A2-B21F-B23C96D059B6}">
      <dgm:prSet custT="1"/>
      <dgm:spPr/>
      <dgm:t>
        <a:bodyPr anchor="ctr"/>
        <a:lstStyle/>
        <a:p>
          <a:pPr>
            <a:spcAft>
              <a:spcPts val="0"/>
            </a:spcAft>
          </a:pPr>
          <a:r>
            <a:rPr lang="zh-TW" altLang="en-US" sz="1600" b="1" u="none" dirty="0" smtClean="0">
              <a:latin typeface="微軟正黑體" panose="020B0604030504040204" pitchFamily="34" charset="-120"/>
              <a:ea typeface="微軟正黑體" panose="020B0604030504040204" pitchFamily="34" charset="-120"/>
            </a:rPr>
            <a:t>輝達財報牽動</a:t>
          </a:r>
          <a:r>
            <a:rPr lang="en-US" altLang="zh-TW" sz="1600" b="1" u="none" dirty="0" smtClean="0">
              <a:latin typeface="微軟正黑體" panose="020B0604030504040204" pitchFamily="34" charset="-120"/>
              <a:ea typeface="微軟正黑體" panose="020B0604030504040204" pitchFamily="34" charset="-120"/>
            </a:rPr>
            <a:t>AI</a:t>
          </a:r>
          <a:r>
            <a:rPr lang="zh-TW" altLang="en-US" sz="1600" b="1" u="none" dirty="0" smtClean="0">
              <a:latin typeface="微軟正黑體" panose="020B0604030504040204" pitchFamily="34" charset="-120"/>
              <a:ea typeface="微軟正黑體" panose="020B0604030504040204" pitchFamily="34" charset="-120"/>
            </a:rPr>
            <a:t>股走勢，預期將類股輪動格局</a:t>
          </a:r>
          <a:endParaRPr lang="zh-TW" altLang="en-US" sz="1600" b="1" u="none" dirty="0">
            <a:latin typeface="微軟正黑體" panose="020B0604030504040204" pitchFamily="34" charset="-120"/>
            <a:ea typeface="微軟正黑體" panose="020B0604030504040204" pitchFamily="34" charset="-120"/>
          </a:endParaRPr>
        </a:p>
      </dgm:t>
    </dgm:pt>
    <dgm:pt modelId="{88470691-023E-42FA-A896-C2F4A51DBF98}" type="parTrans" cxnId="{33908AB6-6DE5-4CC8-902D-AC6079F57E82}">
      <dgm:prSet/>
      <dgm:spPr/>
      <dgm:t>
        <a:bodyPr/>
        <a:lstStyle/>
        <a:p>
          <a:endParaRPr lang="zh-TW" altLang="en-US"/>
        </a:p>
      </dgm:t>
    </dgm:pt>
    <dgm:pt modelId="{6DFD8A12-FFF9-4F71-BD29-3674D3365B2B}" type="sibTrans" cxnId="{33908AB6-6DE5-4CC8-902D-AC6079F57E82}">
      <dgm:prSet/>
      <dgm:spPr/>
      <dgm:t>
        <a:bodyPr/>
        <a:lstStyle/>
        <a:p>
          <a:endParaRPr lang="zh-TW" altLang="en-US"/>
        </a:p>
      </dgm:t>
    </dgm:pt>
    <dgm:pt modelId="{7CED2630-8CB3-4541-8AA2-A77787BFE008}">
      <dgm:prSet phldrT="[文字]" custT="1"/>
      <dgm:spPr/>
      <dgm:t>
        <a:bodyPr/>
        <a:lstStyle/>
        <a:p>
          <a:pPr>
            <a:spcAft>
              <a:spcPts val="0"/>
            </a:spcAft>
          </a:pPr>
          <a:r>
            <a:rPr lang="zh-TW" altLang="en-US" sz="1600" b="0" u="none" dirty="0" smtClean="0">
              <a:latin typeface="微軟正黑體" panose="020B0604030504040204" pitchFamily="34" charset="-120"/>
              <a:ea typeface="微軟正黑體" panose="020B0604030504040204" pitchFamily="34" charset="-120"/>
            </a:rPr>
            <a:t>地緣政治情勢、選舉</a:t>
          </a:r>
          <a:endParaRPr lang="zh-TW" altLang="en-US" sz="1600" b="0" u="none" dirty="0">
            <a:latin typeface="微軟正黑體" panose="020B0604030504040204" pitchFamily="34" charset="-120"/>
            <a:ea typeface="微軟正黑體" panose="020B0604030504040204" pitchFamily="34" charset="-120"/>
          </a:endParaRPr>
        </a:p>
      </dgm:t>
    </dgm:pt>
    <dgm:pt modelId="{656DB836-22C3-40E5-8304-9663AFAD744C}" type="parTrans" cxnId="{766082DC-222F-4030-9DA3-E5F6BA953069}">
      <dgm:prSet/>
      <dgm:spPr/>
      <dgm:t>
        <a:bodyPr/>
        <a:lstStyle/>
        <a:p>
          <a:endParaRPr lang="zh-TW" altLang="en-US"/>
        </a:p>
      </dgm:t>
    </dgm:pt>
    <dgm:pt modelId="{E6E18C96-02D0-4B50-B145-2B4581104B1A}" type="sibTrans" cxnId="{766082DC-222F-4030-9DA3-E5F6BA953069}">
      <dgm:prSet/>
      <dgm:spPr/>
      <dgm:t>
        <a:bodyPr/>
        <a:lstStyle/>
        <a:p>
          <a:endParaRPr lang="zh-TW" altLang="en-US"/>
        </a:p>
      </dgm:t>
    </dgm:pt>
    <dgm:pt modelId="{2A3A5B92-6C5D-4D4B-B390-1C11299DFD10}" type="pres">
      <dgm:prSet presAssocID="{59C434DB-5462-4E42-93F4-F6E695EB29E5}" presName="Name0" presStyleCnt="0">
        <dgm:presLayoutVars>
          <dgm:dir/>
          <dgm:animLvl val="lvl"/>
          <dgm:resizeHandles/>
        </dgm:presLayoutVars>
      </dgm:prSet>
      <dgm:spPr/>
      <dgm:t>
        <a:bodyPr/>
        <a:lstStyle/>
        <a:p>
          <a:endParaRPr lang="zh-TW" altLang="en-US"/>
        </a:p>
      </dgm:t>
    </dgm:pt>
    <dgm:pt modelId="{EA6DA0DA-F46D-414D-BB0A-E101224F70C2}" type="pres">
      <dgm:prSet presAssocID="{BDE00C7F-3CC1-4282-8299-A85D0751271E}" presName="linNode" presStyleCnt="0"/>
      <dgm:spPr/>
    </dgm:pt>
    <dgm:pt modelId="{9BB912B3-2152-4572-AFE5-DB376DAFB3DD}" type="pres">
      <dgm:prSet presAssocID="{BDE00C7F-3CC1-4282-8299-A85D0751271E}" presName="parentShp" presStyleLbl="node1" presStyleIdx="0" presStyleCnt="4" custScaleY="242139">
        <dgm:presLayoutVars>
          <dgm:bulletEnabled val="1"/>
        </dgm:presLayoutVars>
      </dgm:prSet>
      <dgm:spPr/>
      <dgm:t>
        <a:bodyPr/>
        <a:lstStyle/>
        <a:p>
          <a:endParaRPr lang="zh-TW" altLang="en-US"/>
        </a:p>
      </dgm:t>
    </dgm:pt>
    <dgm:pt modelId="{D3B9C170-16E8-4F97-B62B-B4C45B770162}" type="pres">
      <dgm:prSet presAssocID="{BDE00C7F-3CC1-4282-8299-A85D0751271E}" presName="childShp" presStyleLbl="bgAccFollowNode1" presStyleIdx="0" presStyleCnt="4" custScaleY="549228">
        <dgm:presLayoutVars>
          <dgm:bulletEnabled val="1"/>
        </dgm:presLayoutVars>
      </dgm:prSet>
      <dgm:spPr/>
      <dgm:t>
        <a:bodyPr/>
        <a:lstStyle/>
        <a:p>
          <a:endParaRPr lang="zh-TW" altLang="en-US"/>
        </a:p>
      </dgm:t>
    </dgm:pt>
    <dgm:pt modelId="{BDC3E640-0EA8-45D1-9F5A-C16184B77526}" type="pres">
      <dgm:prSet presAssocID="{470A9384-D674-4CA0-A770-B6EADA803324}" presName="spacing" presStyleCnt="0"/>
      <dgm:spPr/>
    </dgm:pt>
    <dgm:pt modelId="{5ED0B579-4F7C-4056-AD5C-E0D76B6F7F15}" type="pres">
      <dgm:prSet presAssocID="{8FBFB7A1-7281-4493-B0F6-63B08A2C9BB4}" presName="linNode" presStyleCnt="0"/>
      <dgm:spPr/>
    </dgm:pt>
    <dgm:pt modelId="{B5B6BC4B-CF92-4949-914D-98AB6ACE1CEF}" type="pres">
      <dgm:prSet presAssocID="{8FBFB7A1-7281-4493-B0F6-63B08A2C9BB4}" presName="parentShp" presStyleLbl="node1" presStyleIdx="1" presStyleCnt="4" custScaleY="242139">
        <dgm:presLayoutVars>
          <dgm:bulletEnabled val="1"/>
        </dgm:presLayoutVars>
      </dgm:prSet>
      <dgm:spPr/>
      <dgm:t>
        <a:bodyPr/>
        <a:lstStyle/>
        <a:p>
          <a:endParaRPr lang="zh-TW" altLang="en-US"/>
        </a:p>
      </dgm:t>
    </dgm:pt>
    <dgm:pt modelId="{BD0D11A3-9EB6-4750-A003-8B812886F29C}" type="pres">
      <dgm:prSet presAssocID="{8FBFB7A1-7281-4493-B0F6-63B08A2C9BB4}" presName="childShp" presStyleLbl="bgAccFollowNode1" presStyleIdx="1" presStyleCnt="4" custScaleY="482052" custLinFactNeighborX="715" custLinFactNeighborY="40613">
        <dgm:presLayoutVars>
          <dgm:bulletEnabled val="1"/>
        </dgm:presLayoutVars>
      </dgm:prSet>
      <dgm:spPr/>
      <dgm:t>
        <a:bodyPr/>
        <a:lstStyle/>
        <a:p>
          <a:endParaRPr lang="zh-TW" altLang="en-US"/>
        </a:p>
      </dgm:t>
    </dgm:pt>
    <dgm:pt modelId="{F1B69FF7-EDEE-4754-9766-3E14D50205B4}" type="pres">
      <dgm:prSet presAssocID="{12FCC93B-179A-4FE3-AB0A-2F1253B54AA3}" presName="spacing" presStyleCnt="0"/>
      <dgm:spPr/>
    </dgm:pt>
    <dgm:pt modelId="{84951C96-140C-49D8-936C-C2021345B6A7}" type="pres">
      <dgm:prSet presAssocID="{CE9C0004-CEA5-4C06-9DBD-30603D688AA4}" presName="linNode" presStyleCnt="0"/>
      <dgm:spPr/>
    </dgm:pt>
    <dgm:pt modelId="{25483111-83BA-4630-B5EC-EB91C4870E2D}" type="pres">
      <dgm:prSet presAssocID="{CE9C0004-CEA5-4C06-9DBD-30603D688AA4}" presName="parentShp" presStyleLbl="node1" presStyleIdx="2" presStyleCnt="4" custScaleY="242139">
        <dgm:presLayoutVars>
          <dgm:bulletEnabled val="1"/>
        </dgm:presLayoutVars>
      </dgm:prSet>
      <dgm:spPr/>
      <dgm:t>
        <a:bodyPr/>
        <a:lstStyle/>
        <a:p>
          <a:endParaRPr lang="zh-TW" altLang="en-US"/>
        </a:p>
      </dgm:t>
    </dgm:pt>
    <dgm:pt modelId="{783E5663-E8C5-4C52-B9F2-81DB8BE5785A}" type="pres">
      <dgm:prSet presAssocID="{CE9C0004-CEA5-4C06-9DBD-30603D688AA4}" presName="childShp" presStyleLbl="bgAccFollowNode1" presStyleIdx="2" presStyleCnt="4" custScaleY="538560" custLinFactNeighborX="1182" custLinFactNeighborY="-2758">
        <dgm:presLayoutVars>
          <dgm:bulletEnabled val="1"/>
        </dgm:presLayoutVars>
      </dgm:prSet>
      <dgm:spPr/>
      <dgm:t>
        <a:bodyPr/>
        <a:lstStyle/>
        <a:p>
          <a:endParaRPr lang="zh-TW" altLang="en-US"/>
        </a:p>
      </dgm:t>
    </dgm:pt>
    <dgm:pt modelId="{C4DF4B21-1FF2-4364-B961-609BAC9F11F3}" type="pres">
      <dgm:prSet presAssocID="{C14E9D58-C398-42C5-BB4F-72D57FEC7B66}" presName="spacing" presStyleCnt="0"/>
      <dgm:spPr/>
    </dgm:pt>
    <dgm:pt modelId="{71531C1E-951C-474D-B2D5-4574F10612A3}" type="pres">
      <dgm:prSet presAssocID="{1440FC21-6B7C-407D-8226-B45A9A712E9B}" presName="linNode" presStyleCnt="0"/>
      <dgm:spPr/>
    </dgm:pt>
    <dgm:pt modelId="{7E37479C-D382-4B50-B734-DF847E635933}" type="pres">
      <dgm:prSet presAssocID="{1440FC21-6B7C-407D-8226-B45A9A712E9B}" presName="parentShp" presStyleLbl="node1" presStyleIdx="3" presStyleCnt="4" custScaleY="242139">
        <dgm:presLayoutVars>
          <dgm:bulletEnabled val="1"/>
        </dgm:presLayoutVars>
      </dgm:prSet>
      <dgm:spPr/>
      <dgm:t>
        <a:bodyPr/>
        <a:lstStyle/>
        <a:p>
          <a:endParaRPr lang="zh-TW" altLang="en-US"/>
        </a:p>
      </dgm:t>
    </dgm:pt>
    <dgm:pt modelId="{2C7F07D6-B23D-4CB8-9B92-0878168FB5BF}" type="pres">
      <dgm:prSet presAssocID="{1440FC21-6B7C-407D-8226-B45A9A712E9B}" presName="childShp" presStyleLbl="bgAccFollowNode1" presStyleIdx="3" presStyleCnt="4" custScaleY="618585">
        <dgm:presLayoutVars>
          <dgm:bulletEnabled val="1"/>
        </dgm:presLayoutVars>
      </dgm:prSet>
      <dgm:spPr/>
      <dgm:t>
        <a:bodyPr/>
        <a:lstStyle/>
        <a:p>
          <a:endParaRPr lang="zh-TW" altLang="en-US"/>
        </a:p>
      </dgm:t>
    </dgm:pt>
  </dgm:ptLst>
  <dgm:cxnLst>
    <dgm:cxn modelId="{766082DC-222F-4030-9DA3-E5F6BA953069}" srcId="{1440FC21-6B7C-407D-8226-B45A9A712E9B}" destId="{7CED2630-8CB3-4541-8AA2-A77787BFE008}" srcOrd="1" destOrd="0" parTransId="{656DB836-22C3-40E5-8304-9663AFAD744C}" sibTransId="{E6E18C96-02D0-4B50-B145-2B4581104B1A}"/>
    <dgm:cxn modelId="{7446F8C9-56D9-48DC-9626-89A33A0950D8}" srcId="{59C434DB-5462-4E42-93F4-F6E695EB29E5}" destId="{BDE00C7F-3CC1-4282-8299-A85D0751271E}" srcOrd="0" destOrd="0" parTransId="{6417E2F1-9B09-416B-B5EA-31C099CB022D}" sibTransId="{470A9384-D674-4CA0-A770-B6EADA803324}"/>
    <dgm:cxn modelId="{84EA5DB8-33D7-4B19-8D32-6158D97C1903}" type="presOf" srcId="{CE9C0004-CEA5-4C06-9DBD-30603D688AA4}" destId="{25483111-83BA-4630-B5EC-EB91C4870E2D}" srcOrd="0" destOrd="0" presId="urn:microsoft.com/office/officeart/2005/8/layout/vList6"/>
    <dgm:cxn modelId="{A1D26002-B887-4046-8F66-BFD940324F91}" type="presOf" srcId="{59C434DB-5462-4E42-93F4-F6E695EB29E5}" destId="{2A3A5B92-6C5D-4D4B-B390-1C11299DFD10}" srcOrd="0" destOrd="0" presId="urn:microsoft.com/office/officeart/2005/8/layout/vList6"/>
    <dgm:cxn modelId="{801FE1C9-70D1-460B-B154-A31B94316898}" type="presOf" srcId="{BDE00C7F-3CC1-4282-8299-A85D0751271E}" destId="{9BB912B3-2152-4572-AFE5-DB376DAFB3DD}" srcOrd="0" destOrd="0" presId="urn:microsoft.com/office/officeart/2005/8/layout/vList6"/>
    <dgm:cxn modelId="{09605658-C45D-4661-8F7F-9F72C4CEE469}" srcId="{59C434DB-5462-4E42-93F4-F6E695EB29E5}" destId="{CE9C0004-CEA5-4C06-9DBD-30603D688AA4}" srcOrd="2" destOrd="0" parTransId="{0D287004-EC64-46C7-B045-22BD49E9B725}" sibTransId="{C14E9D58-C398-42C5-BB4F-72D57FEC7B66}"/>
    <dgm:cxn modelId="{6A7A2A71-2982-4F78-80B8-2BAF9AD2434C}" srcId="{59C434DB-5462-4E42-93F4-F6E695EB29E5}" destId="{1440FC21-6B7C-407D-8226-B45A9A712E9B}" srcOrd="3" destOrd="0" parTransId="{955846C3-E2E7-4D92-B33D-F09726C16136}" sibTransId="{CA8604EF-889B-4E30-B735-1AC25B3B12FA}"/>
    <dgm:cxn modelId="{E3558727-B630-4D53-B368-124CB77084A3}" type="presOf" srcId="{1C31A5D2-40A0-40D6-801E-0103521A87B7}" destId="{BD0D11A3-9EB6-4750-A003-8B812886F29C}" srcOrd="0" destOrd="0" presId="urn:microsoft.com/office/officeart/2005/8/layout/vList6"/>
    <dgm:cxn modelId="{B201BA2D-A65E-44CB-9ADF-C7B6B203B10F}" type="presOf" srcId="{8FBFB7A1-7281-4493-B0F6-63B08A2C9BB4}" destId="{B5B6BC4B-CF92-4949-914D-98AB6ACE1CEF}" srcOrd="0" destOrd="0" presId="urn:microsoft.com/office/officeart/2005/8/layout/vList6"/>
    <dgm:cxn modelId="{FCAE4AEE-A6D5-4469-B3B5-557AA40519D4}" srcId="{1440FC21-6B7C-407D-8226-B45A9A712E9B}" destId="{94FF14CF-D623-42FE-A84D-F91C2E62B560}" srcOrd="0" destOrd="0" parTransId="{CC4BD576-DA4F-4D5F-9B57-38C234E71834}" sibTransId="{EBE2CB51-DE95-482C-84B1-FE192278B881}"/>
    <dgm:cxn modelId="{30F9A5D0-2A43-441C-A862-EF835AF9484C}" srcId="{59C434DB-5462-4E42-93F4-F6E695EB29E5}" destId="{8FBFB7A1-7281-4493-B0F6-63B08A2C9BB4}" srcOrd="1" destOrd="0" parTransId="{B1C495C9-A05A-4C51-AEAF-FE7EC826F770}" sibTransId="{12FCC93B-179A-4FE3-AB0A-2F1253B54AA3}"/>
    <dgm:cxn modelId="{CA0904BC-2918-4C29-9C8D-A3FE5851C1D2}" srcId="{CE9C0004-CEA5-4C06-9DBD-30603D688AA4}" destId="{297C3FAE-B2E0-4CD1-97FB-E3A1C32D8DA1}" srcOrd="0" destOrd="0" parTransId="{FC6358FB-F0AE-4589-ACF5-2E1E31E15823}" sibTransId="{6BFFE9EF-A66F-4B06-8535-9B9DB51C963B}"/>
    <dgm:cxn modelId="{6D64A202-8FEE-4096-BF15-869DEC16B6A9}" type="presOf" srcId="{96CA702D-E597-4A9F-9D99-B035CB111614}" destId="{2C7F07D6-B23D-4CB8-9B92-0878168FB5BF}" srcOrd="0" destOrd="2" presId="urn:microsoft.com/office/officeart/2005/8/layout/vList6"/>
    <dgm:cxn modelId="{BFBFA021-0F3D-4793-9A3F-5920537EBB26}" srcId="{BDE00C7F-3CC1-4282-8299-A85D0751271E}" destId="{0D73B28B-7821-44C5-BF71-4DC4240B12BD}" srcOrd="1" destOrd="0" parTransId="{5CCF0D12-BC28-4BB2-ACC8-34590D1F34B9}" sibTransId="{E775F6CD-3165-4FF6-82F1-3E0C6A2F64A7}"/>
    <dgm:cxn modelId="{710BDBFA-B54E-4423-A69B-31D58EA305B3}" type="presOf" srcId="{53B3D578-F9B0-42A2-B21F-B23C96D059B6}" destId="{783E5663-E8C5-4C52-B9F2-81DB8BE5785A}" srcOrd="0" destOrd="1" presId="urn:microsoft.com/office/officeart/2005/8/layout/vList6"/>
    <dgm:cxn modelId="{B3359C63-5CEE-4742-B9B1-50425D85A139}" srcId="{1440FC21-6B7C-407D-8226-B45A9A712E9B}" destId="{96CA702D-E597-4A9F-9D99-B035CB111614}" srcOrd="2" destOrd="0" parTransId="{29E3BE37-2D77-4688-8138-6F86C3853353}" sibTransId="{96ED85AF-A5B4-4745-A13E-E05FFF6E7A46}"/>
    <dgm:cxn modelId="{FA8A0CD5-7F89-4E7F-8D3A-9A68A5452E7D}" type="presOf" srcId="{7CED2630-8CB3-4541-8AA2-A77787BFE008}" destId="{2C7F07D6-B23D-4CB8-9B92-0878168FB5BF}" srcOrd="0" destOrd="1" presId="urn:microsoft.com/office/officeart/2005/8/layout/vList6"/>
    <dgm:cxn modelId="{33908AB6-6DE5-4CC8-902D-AC6079F57E82}" srcId="{CE9C0004-CEA5-4C06-9DBD-30603D688AA4}" destId="{53B3D578-F9B0-42A2-B21F-B23C96D059B6}" srcOrd="1" destOrd="0" parTransId="{88470691-023E-42FA-A896-C2F4A51DBF98}" sibTransId="{6DFD8A12-FFF9-4F71-BD29-3674D3365B2B}"/>
    <dgm:cxn modelId="{79D07A9A-86CE-48CE-B6D3-EBEA5DD396FD}" srcId="{BDE00C7F-3CC1-4282-8299-A85D0751271E}" destId="{1DC8BC50-A322-4A85-8901-56115C2B5D1F}" srcOrd="0" destOrd="0" parTransId="{C6C63B7D-85FF-45BC-8522-0146CCF0B485}" sibTransId="{9E0D568E-D7DF-45E5-96E9-22E277A11775}"/>
    <dgm:cxn modelId="{C3DCB9DF-4993-424B-B81C-1F500C7BF864}" type="presOf" srcId="{0D73B28B-7821-44C5-BF71-4DC4240B12BD}" destId="{D3B9C170-16E8-4F97-B62B-B4C45B770162}" srcOrd="0" destOrd="1" presId="urn:microsoft.com/office/officeart/2005/8/layout/vList6"/>
    <dgm:cxn modelId="{FF1F47F3-2E48-4124-96F0-7C0A9AB84CAD}" type="presOf" srcId="{1440FC21-6B7C-407D-8226-B45A9A712E9B}" destId="{7E37479C-D382-4B50-B734-DF847E635933}" srcOrd="0" destOrd="0" presId="urn:microsoft.com/office/officeart/2005/8/layout/vList6"/>
    <dgm:cxn modelId="{39F77D8E-5DA8-4935-8A99-C854BB0496FB}" type="presOf" srcId="{94FF14CF-D623-42FE-A84D-F91C2E62B560}" destId="{2C7F07D6-B23D-4CB8-9B92-0878168FB5BF}" srcOrd="0" destOrd="0" presId="urn:microsoft.com/office/officeart/2005/8/layout/vList6"/>
    <dgm:cxn modelId="{A5BF284A-5280-4748-9322-965BAF9DC72E}" type="presOf" srcId="{297C3FAE-B2E0-4CD1-97FB-E3A1C32D8DA1}" destId="{783E5663-E8C5-4C52-B9F2-81DB8BE5785A}" srcOrd="0" destOrd="0" presId="urn:microsoft.com/office/officeart/2005/8/layout/vList6"/>
    <dgm:cxn modelId="{943003DD-3A20-406A-95A5-687625028E94}" type="presOf" srcId="{1DC8BC50-A322-4A85-8901-56115C2B5D1F}" destId="{D3B9C170-16E8-4F97-B62B-B4C45B770162}" srcOrd="0" destOrd="0" presId="urn:microsoft.com/office/officeart/2005/8/layout/vList6"/>
    <dgm:cxn modelId="{26EAA5A9-B9F2-4C8E-B4A0-8241B6695D0B}" srcId="{8FBFB7A1-7281-4493-B0F6-63B08A2C9BB4}" destId="{1C31A5D2-40A0-40D6-801E-0103521A87B7}" srcOrd="0" destOrd="0" parTransId="{933E552A-3E72-47CE-845E-AFDF9F1D0EDA}" sibTransId="{76EA8999-B845-4939-B6E0-D1F008E90583}"/>
    <dgm:cxn modelId="{BB1A4157-ADAB-437D-AF04-4D69F88596C5}" type="presParOf" srcId="{2A3A5B92-6C5D-4D4B-B390-1C11299DFD10}" destId="{EA6DA0DA-F46D-414D-BB0A-E101224F70C2}" srcOrd="0" destOrd="0" presId="urn:microsoft.com/office/officeart/2005/8/layout/vList6"/>
    <dgm:cxn modelId="{4F5C8564-A251-4004-B770-F106E45FDFEC}" type="presParOf" srcId="{EA6DA0DA-F46D-414D-BB0A-E101224F70C2}" destId="{9BB912B3-2152-4572-AFE5-DB376DAFB3DD}" srcOrd="0" destOrd="0" presId="urn:microsoft.com/office/officeart/2005/8/layout/vList6"/>
    <dgm:cxn modelId="{43726ACE-49D4-4EE4-9D2D-C323B6E97FCF}" type="presParOf" srcId="{EA6DA0DA-F46D-414D-BB0A-E101224F70C2}" destId="{D3B9C170-16E8-4F97-B62B-B4C45B770162}" srcOrd="1" destOrd="0" presId="urn:microsoft.com/office/officeart/2005/8/layout/vList6"/>
    <dgm:cxn modelId="{C57825B7-DFF5-408B-A17F-B49E9FF2586E}" type="presParOf" srcId="{2A3A5B92-6C5D-4D4B-B390-1C11299DFD10}" destId="{BDC3E640-0EA8-45D1-9F5A-C16184B77526}" srcOrd="1" destOrd="0" presId="urn:microsoft.com/office/officeart/2005/8/layout/vList6"/>
    <dgm:cxn modelId="{098A50BD-F9BC-4C35-9993-C29FF2A16697}" type="presParOf" srcId="{2A3A5B92-6C5D-4D4B-B390-1C11299DFD10}" destId="{5ED0B579-4F7C-4056-AD5C-E0D76B6F7F15}" srcOrd="2" destOrd="0" presId="urn:microsoft.com/office/officeart/2005/8/layout/vList6"/>
    <dgm:cxn modelId="{92F2A865-8690-4D40-B934-3E481D6497F5}" type="presParOf" srcId="{5ED0B579-4F7C-4056-AD5C-E0D76B6F7F15}" destId="{B5B6BC4B-CF92-4949-914D-98AB6ACE1CEF}" srcOrd="0" destOrd="0" presId="urn:microsoft.com/office/officeart/2005/8/layout/vList6"/>
    <dgm:cxn modelId="{001BA9A1-7F51-4272-88EF-992953BC0D9D}" type="presParOf" srcId="{5ED0B579-4F7C-4056-AD5C-E0D76B6F7F15}" destId="{BD0D11A3-9EB6-4750-A003-8B812886F29C}" srcOrd="1" destOrd="0" presId="urn:microsoft.com/office/officeart/2005/8/layout/vList6"/>
    <dgm:cxn modelId="{165074EE-F02D-43F2-B3CE-05283EF700A6}" type="presParOf" srcId="{2A3A5B92-6C5D-4D4B-B390-1C11299DFD10}" destId="{F1B69FF7-EDEE-4754-9766-3E14D50205B4}" srcOrd="3" destOrd="0" presId="urn:microsoft.com/office/officeart/2005/8/layout/vList6"/>
    <dgm:cxn modelId="{68302A02-0AAA-40D4-A10E-1B7294CE2669}" type="presParOf" srcId="{2A3A5B92-6C5D-4D4B-B390-1C11299DFD10}" destId="{84951C96-140C-49D8-936C-C2021345B6A7}" srcOrd="4" destOrd="0" presId="urn:microsoft.com/office/officeart/2005/8/layout/vList6"/>
    <dgm:cxn modelId="{F56D0A40-F92C-47B8-A2B0-DE07395DEA86}" type="presParOf" srcId="{84951C96-140C-49D8-936C-C2021345B6A7}" destId="{25483111-83BA-4630-B5EC-EB91C4870E2D}" srcOrd="0" destOrd="0" presId="urn:microsoft.com/office/officeart/2005/8/layout/vList6"/>
    <dgm:cxn modelId="{EFEEAB7B-CFF1-4922-BEB3-24C6581A860A}" type="presParOf" srcId="{84951C96-140C-49D8-936C-C2021345B6A7}" destId="{783E5663-E8C5-4C52-B9F2-81DB8BE5785A}" srcOrd="1" destOrd="0" presId="urn:microsoft.com/office/officeart/2005/8/layout/vList6"/>
    <dgm:cxn modelId="{1A61307E-C066-4DE5-8CC2-A8F1E970C748}" type="presParOf" srcId="{2A3A5B92-6C5D-4D4B-B390-1C11299DFD10}" destId="{C4DF4B21-1FF2-4364-B961-609BAC9F11F3}" srcOrd="5" destOrd="0" presId="urn:microsoft.com/office/officeart/2005/8/layout/vList6"/>
    <dgm:cxn modelId="{948F4D89-13CE-4E9A-9612-50DF4F353801}" type="presParOf" srcId="{2A3A5B92-6C5D-4D4B-B390-1C11299DFD10}" destId="{71531C1E-951C-474D-B2D5-4574F10612A3}" srcOrd="6" destOrd="0" presId="urn:microsoft.com/office/officeart/2005/8/layout/vList6"/>
    <dgm:cxn modelId="{7C09CB58-D8E4-45AA-B7BB-86F90B496275}" type="presParOf" srcId="{71531C1E-951C-474D-B2D5-4574F10612A3}" destId="{7E37479C-D382-4B50-B734-DF847E635933}" srcOrd="0" destOrd="0" presId="urn:microsoft.com/office/officeart/2005/8/layout/vList6"/>
    <dgm:cxn modelId="{AFCB11FC-8A00-4E85-8104-165898A76D84}" type="presParOf" srcId="{71531C1E-951C-474D-B2D5-4574F10612A3}" destId="{2C7F07D6-B23D-4CB8-9B92-0878168FB5B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E5F9DC-40FD-4A43-BE16-7AFB4BEBF3F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zh-TW" altLang="en-US"/>
        </a:p>
      </dgm:t>
    </dgm:pt>
    <dgm:pt modelId="{DECF3A14-22B5-4496-A973-02A2D98BF3FC}">
      <dgm:prSet phldrT="[文字]" custT="1"/>
      <dgm:spPr>
        <a:solidFill>
          <a:schemeClr val="accent1">
            <a:lumMod val="60000"/>
            <a:lumOff val="40000"/>
          </a:schemeClr>
        </a:solidFill>
      </dgm:spPr>
      <dgm:t>
        <a:bodyPr/>
        <a:lstStyle/>
        <a:p>
          <a:pPr>
            <a:lnSpc>
              <a:spcPts val="1800"/>
            </a:lnSpc>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另類投資</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中性</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nSpc>
              <a:spcPct val="90000"/>
            </a:lnSpc>
            <a:spcAft>
              <a:spcPts val="0"/>
            </a:spcAft>
          </a:pPr>
          <a:r>
            <a:rPr lang="zh-TW" altLang="en-US" sz="1300" b="0" u="none" dirty="0" smtClean="0">
              <a:solidFill>
                <a:schemeClr val="tx1"/>
              </a:solidFill>
              <a:latin typeface="微軟正黑體" panose="020B0604030504040204" pitchFamily="34" charset="-120"/>
              <a:ea typeface="微軟正黑體" panose="020B0604030504040204" pitchFamily="34" charset="-120"/>
            </a:rPr>
            <a:t>另類資產如私募資產扮演自然分散的結構性吸引力，</a:t>
          </a:r>
          <a:r>
            <a:rPr lang="zh-TW" altLang="en-US" sz="1300" b="0" u="sng" dirty="0" smtClean="0">
              <a:solidFill>
                <a:schemeClr val="tx1"/>
              </a:solidFill>
              <a:latin typeface="微軟正黑體" panose="020B0604030504040204" pitchFamily="34" charset="-120"/>
              <a:ea typeface="微軟正黑體" panose="020B0604030504040204" pitchFamily="34" charset="-120"/>
            </a:rPr>
            <a:t>使用和需求的變化持續為</a:t>
          </a:r>
          <a:r>
            <a:rPr lang="zh-TW" altLang="en-US" sz="1300" b="0" i="0" u="sng" dirty="0" smtClean="0">
              <a:solidFill>
                <a:schemeClr val="tx1"/>
              </a:solidFill>
              <a:latin typeface="微軟正黑體" panose="020B0604030504040204" pitchFamily="34" charset="-120"/>
              <a:ea typeface="微軟正黑體" panose="020B0604030504040204" pitchFamily="34" charset="-120"/>
            </a:rPr>
            <a:t>房地產帶來逆風</a:t>
          </a:r>
          <a:r>
            <a:rPr lang="zh-TW" altLang="en-US" sz="1300" b="0" i="0" u="none" dirty="0" smtClean="0">
              <a:solidFill>
                <a:schemeClr val="tx1"/>
              </a:solidFill>
              <a:latin typeface="微軟正黑體" panose="020B0604030504040204" pitchFamily="34" charset="-120"/>
              <a:ea typeface="微軟正黑體" panose="020B0604030504040204" pitchFamily="34" charset="-120"/>
            </a:rPr>
            <a:t>，我們維持</a:t>
          </a:r>
          <a:r>
            <a:rPr lang="zh-TW" altLang="en-US" sz="1300" b="0" i="0" u="none" dirty="0">
              <a:solidFill>
                <a:schemeClr val="tx1"/>
              </a:solidFill>
              <a:latin typeface="微軟正黑體" panose="020B0604030504040204" pitchFamily="34" charset="-120"/>
              <a:ea typeface="微軟正黑體" panose="020B0604030504040204" pitchFamily="34" charset="-120"/>
            </a:rPr>
            <a:t>中性</a:t>
          </a:r>
          <a:r>
            <a:rPr lang="zh-TW" altLang="en-US" sz="1300" b="0" i="0" u="none" dirty="0" smtClean="0">
              <a:solidFill>
                <a:schemeClr val="tx1"/>
              </a:solidFill>
              <a:latin typeface="微軟正黑體" panose="020B0604030504040204" pitchFamily="34" charset="-120"/>
              <a:ea typeface="微軟正黑體" panose="020B0604030504040204" pitchFamily="34" charset="-120"/>
            </a:rPr>
            <a:t>展望，</a:t>
          </a:r>
          <a:r>
            <a:rPr lang="zh-TW" altLang="en-US" sz="1300" b="0" i="0" u="sng" dirty="0" smtClean="0">
              <a:solidFill>
                <a:schemeClr val="tx1"/>
              </a:solidFill>
              <a:latin typeface="微軟正黑體" panose="020B0604030504040204" pitchFamily="34" charset="-120"/>
              <a:ea typeface="微軟正黑體" panose="020B0604030504040204" pitchFamily="34" charset="-120"/>
            </a:rPr>
            <a:t>與長期結構性配置一致</a:t>
          </a:r>
          <a:r>
            <a:rPr lang="zh-TW" altLang="en-US" sz="1300" b="0" i="0" u="none" dirty="0" smtClean="0">
              <a:solidFill>
                <a:schemeClr val="tx1"/>
              </a:solidFill>
              <a:latin typeface="微軟正黑體" panose="020B0604030504040204" pitchFamily="34" charset="-120"/>
              <a:ea typeface="微軟正黑體" panose="020B0604030504040204" pitchFamily="34" charset="-120"/>
            </a:rPr>
            <a:t>。</a:t>
          </a:r>
          <a:endParaRPr lang="zh-TW" altLang="en-US" sz="1300" b="0" i="0" u="none" dirty="0">
            <a:solidFill>
              <a:schemeClr val="tx1"/>
            </a:solidFill>
            <a:latin typeface="微軟正黑體" panose="020B0604030504040204" pitchFamily="34" charset="-120"/>
            <a:ea typeface="微軟正黑體" panose="020B0604030504040204" pitchFamily="34" charset="-120"/>
          </a:endParaRPr>
        </a:p>
      </dgm:t>
    </dgm:pt>
    <dgm:pt modelId="{7C5A8104-6C53-4E90-B110-1AA4637D0959}" type="parTrans" cxnId="{88DA3C0A-B4FC-4AC7-AEB7-D43F2B6F28A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3300F8E-C6FC-4C3F-A28C-FC1B4E92A033}" type="sibTrans" cxnId="{88DA3C0A-B4FC-4AC7-AEB7-D43F2B6F28A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F386419-1E0A-4163-A2EF-0B2B4BB9D7A4}">
      <dgm:prSet phldrT="[文字]" custT="1"/>
      <dgm:spPr>
        <a:solidFill>
          <a:schemeClr val="accent1">
            <a:lumMod val="60000"/>
            <a:lumOff val="40000"/>
          </a:schemeClr>
        </a:solidFill>
      </dgm:spPr>
      <dgm:t>
        <a:bodyPr/>
        <a:lstStyle/>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現金</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smtClean="0">
              <a:solidFill>
                <a:schemeClr val="tx1"/>
              </a:solidFill>
              <a:latin typeface="微軟正黑體" panose="020B0604030504040204" pitchFamily="34" charset="-120"/>
              <a:ea typeface="微軟正黑體" panose="020B0604030504040204" pitchFamily="34" charset="-120"/>
            </a:rPr>
            <a:t>中性</a:t>
          </a: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endParaRPr>
        </a:p>
        <a:p>
          <a:pPr>
            <a:spcAft>
              <a:spcPts val="0"/>
            </a:spcAft>
          </a:pPr>
          <a:r>
            <a:rPr lang="zh-TW" altLang="en-US" sz="1400" b="0" dirty="0">
              <a:solidFill>
                <a:schemeClr val="tx1"/>
              </a:solidFill>
              <a:latin typeface="微軟正黑體" panose="020B0604030504040204" pitchFamily="34" charset="-120"/>
              <a:ea typeface="微軟正黑體" panose="020B0604030504040204" pitchFamily="34" charset="-120"/>
            </a:rPr>
            <a:t>美國國庫券</a:t>
          </a:r>
          <a:r>
            <a:rPr lang="zh-TW" altLang="en-US" sz="1400" b="0" dirty="0" smtClean="0">
              <a:solidFill>
                <a:schemeClr val="tx1"/>
              </a:solidFill>
              <a:latin typeface="微軟正黑體" panose="020B0604030504040204" pitchFamily="34" charset="-120"/>
              <a:ea typeface="微軟正黑體" panose="020B0604030504040204" pitchFamily="34" charset="-120"/>
            </a:rPr>
            <a:t>利率反映政策利率觸頂並提供具吸引力的收益，現金扮演投資組合多角化角色，</a:t>
          </a:r>
          <a:r>
            <a:rPr lang="zh-TW" altLang="en-US" sz="1400" b="0" u="none" dirty="0" smtClean="0">
              <a:solidFill>
                <a:schemeClr val="tx1"/>
              </a:solidFill>
              <a:latin typeface="微軟正黑體" panose="020B0604030504040204" pitchFamily="34" charset="-120"/>
              <a:ea typeface="微軟正黑體" panose="020B0604030504040204" pitchFamily="34" charset="-120"/>
            </a:rPr>
            <a:t>我們維持</a:t>
          </a:r>
          <a:r>
            <a:rPr lang="zh-TW" altLang="en-US" sz="1400" u="none" dirty="0" smtClean="0">
              <a:solidFill>
                <a:schemeClr val="tx1"/>
              </a:solidFill>
              <a:effectLst/>
              <a:latin typeface="微軟正黑體" panose="020B0604030504040204" pitchFamily="34" charset="-120"/>
              <a:ea typeface="微軟正黑體" panose="020B0604030504040204" pitchFamily="34" charset="-120"/>
            </a:rPr>
            <a:t>「中性」展望</a:t>
          </a:r>
          <a:r>
            <a:rPr lang="zh-TW" sz="1400" b="0" u="none" dirty="0" smtClean="0">
              <a:solidFill>
                <a:schemeClr val="tx1"/>
              </a:solidFill>
              <a:latin typeface="微軟正黑體" panose="020B0604030504040204" pitchFamily="34" charset="-120"/>
              <a:ea typeface="微軟正黑體" panose="020B0604030504040204" pitchFamily="34" charset="-120"/>
            </a:rPr>
            <a:t>。</a:t>
          </a:r>
          <a:endParaRPr lang="zh-TW" altLang="en-US" sz="1400" b="0" u="none" dirty="0">
            <a:solidFill>
              <a:schemeClr val="tx1"/>
            </a:solidFill>
            <a:latin typeface="微軟正黑體" panose="020B0604030504040204" pitchFamily="34" charset="-120"/>
            <a:ea typeface="微軟正黑體" panose="020B0604030504040204" pitchFamily="34" charset="-120"/>
          </a:endParaRPr>
        </a:p>
      </dgm:t>
    </dgm:pt>
    <dgm:pt modelId="{35455139-C4AC-4C4E-8264-5C313CF31678}" type="parTrans" cxnId="{1373FE42-1B35-42E8-98ED-BB68A310DE9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296890-F704-46CA-85AC-A9D3A44294B8}" type="sibTrans" cxnId="{1373FE42-1B35-42E8-98ED-BB68A310DE9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9CD9AA8-201B-4BE8-B1A4-B9A70CC424AD}">
      <dgm:prSet phldrT="[文字]" custT="1"/>
      <dgm:spPr>
        <a:solidFill>
          <a:schemeClr val="accent1">
            <a:lumMod val="60000"/>
            <a:lumOff val="40000"/>
          </a:schemeClr>
        </a:solidFill>
      </dgm:spPr>
      <dgm:t>
        <a:bodyPr/>
        <a:lstStyle/>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固定收益</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smtClean="0">
              <a:solidFill>
                <a:schemeClr val="tx1"/>
              </a:solidFill>
              <a:latin typeface="微軟正黑體" panose="020B0604030504040204" pitchFamily="34" charset="-120"/>
              <a:ea typeface="微軟正黑體" panose="020B0604030504040204" pitchFamily="34" charset="-120"/>
            </a:rPr>
            <a:t>中性偏空</a:t>
          </a:r>
          <a:endParaRPr lang="en-US" altLang="zh-TW" sz="1600" b="1" dirty="0">
            <a:solidFill>
              <a:schemeClr val="accent6"/>
            </a:solidFill>
            <a:latin typeface="微軟正黑體" panose="020B0604030504040204" pitchFamily="34" charset="-120"/>
            <a:ea typeface="微軟正黑體" panose="020B0604030504040204" pitchFamily="34" charset="-120"/>
          </a:endParaRPr>
        </a:p>
        <a:p>
          <a:pPr>
            <a:spcAft>
              <a:spcPts val="0"/>
            </a:spcAft>
          </a:pPr>
          <a:r>
            <a:rPr lang="zh-TW" altLang="en-US" sz="1300" b="0" u="sng" dirty="0" smtClean="0">
              <a:solidFill>
                <a:schemeClr val="tx1"/>
              </a:solidFill>
              <a:latin typeface="微軟正黑體" panose="020B0604030504040204" pitchFamily="34" charset="-120"/>
              <a:ea typeface="微軟正黑體" panose="020B0604030504040204" pitchFamily="34" charset="-120"/>
            </a:rPr>
            <a:t>債券收益率仍具吸引力</a:t>
          </a:r>
          <a:r>
            <a:rPr lang="zh-TW" altLang="en-US" sz="1300" b="0" u="none" dirty="0" smtClean="0">
              <a:solidFill>
                <a:schemeClr val="tx1"/>
              </a:solidFill>
              <a:latin typeface="微軟正黑體" panose="020B0604030504040204" pitchFamily="34" charset="-120"/>
              <a:ea typeface="微軟正黑體" panose="020B0604030504040204" pitchFamily="34" charset="-120"/>
            </a:rPr>
            <a:t>，但可能已充分反映政策轉向的預期，近期企業</a:t>
          </a:r>
          <a:r>
            <a:rPr lang="zh-TW" altLang="en-US" sz="1300" b="0" u="none" dirty="0">
              <a:solidFill>
                <a:schemeClr val="tx1"/>
              </a:solidFill>
              <a:latin typeface="微軟正黑體" panose="020B0604030504040204" pitchFamily="34" charset="-120"/>
              <a:ea typeface="微軟正黑體" panose="020B0604030504040204" pitchFamily="34" charset="-120"/>
            </a:rPr>
            <a:t>債利</a:t>
          </a:r>
          <a:r>
            <a:rPr lang="zh-TW" altLang="en-US" sz="1300" b="0" u="none" dirty="0" smtClean="0">
              <a:solidFill>
                <a:schemeClr val="tx1"/>
              </a:solidFill>
              <a:latin typeface="微軟正黑體" panose="020B0604030504040204" pitchFamily="34" charset="-120"/>
              <a:ea typeface="微軟正黑體" panose="020B0604030504040204" pitchFamily="34" charset="-120"/>
            </a:rPr>
            <a:t>差收斂，並未充分反映違約率上揚的預期。相較於股票，我們對債券採取較謹慎的看法，</a:t>
          </a:r>
          <a:r>
            <a:rPr lang="zh-TW" altLang="en-US" sz="1300" u="none" dirty="0" smtClean="0">
              <a:solidFill>
                <a:schemeClr val="tx1"/>
              </a:solidFill>
              <a:latin typeface="微軟正黑體" panose="020B0604030504040204" pitchFamily="34" charset="-120"/>
              <a:ea typeface="微軟正黑體" panose="020B0604030504040204" pitchFamily="34" charset="-120"/>
            </a:rPr>
            <a:t>維持</a:t>
          </a:r>
          <a:r>
            <a:rPr lang="zh-TW" altLang="en-US" sz="1300" u="none" dirty="0" smtClean="0">
              <a:solidFill>
                <a:schemeClr val="tx1"/>
              </a:solidFill>
              <a:effectLst/>
              <a:latin typeface="微軟正黑體" panose="020B0604030504040204" pitchFamily="34" charset="-120"/>
              <a:ea typeface="微軟正黑體" panose="020B0604030504040204" pitchFamily="34" charset="-120"/>
            </a:rPr>
            <a:t>「中性偏空」展望，</a:t>
          </a:r>
          <a:r>
            <a:rPr lang="zh-TW" altLang="en-US" sz="1300" u="sng" dirty="0" smtClean="0">
              <a:solidFill>
                <a:schemeClr val="tx1"/>
              </a:solidFill>
              <a:latin typeface="微軟正黑體" panose="020B0604030504040204" pitchFamily="34" charset="-120"/>
              <a:ea typeface="微軟正黑體" panose="020B0604030504040204" pitchFamily="34" charset="-120"/>
            </a:rPr>
            <a:t>其中較偏好存續期間較長的債券</a:t>
          </a:r>
          <a:r>
            <a:rPr lang="zh-TW" altLang="en-US" sz="1300" b="0" u="none" dirty="0" smtClean="0">
              <a:solidFill>
                <a:schemeClr val="tx1"/>
              </a:solidFill>
              <a:latin typeface="微軟正黑體" panose="020B0604030504040204" pitchFamily="34" charset="-120"/>
              <a:ea typeface="微軟正黑體" panose="020B0604030504040204" pitchFamily="34" charset="-120"/>
            </a:rPr>
            <a:t>。</a:t>
          </a:r>
          <a:endParaRPr lang="zh-TW" altLang="en-US" sz="1300" b="0" u="none" dirty="0">
            <a:solidFill>
              <a:schemeClr val="tx1"/>
            </a:solidFill>
            <a:latin typeface="微軟正黑體" panose="020B0604030504040204" pitchFamily="34" charset="-120"/>
            <a:ea typeface="微軟正黑體" panose="020B0604030504040204" pitchFamily="34" charset="-120"/>
          </a:endParaRPr>
        </a:p>
      </dgm:t>
    </dgm:pt>
    <dgm:pt modelId="{B20609D5-15AD-4247-914B-7008D8D40ED5}" type="parTrans" cxnId="{2FCE5F5D-B051-41A7-B0B6-0C25B5BC28C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12B59E9-6B31-4DFF-9F99-DA7A43B42022}" type="sibTrans" cxnId="{2FCE5F5D-B051-41A7-B0B6-0C25B5BC28C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74B6E-BE3A-4357-A606-AEBC36F53B2C}">
      <dgm:prSet phldrT="[文字]" custT="1"/>
      <dgm:spPr>
        <a:solidFill>
          <a:schemeClr val="accent1">
            <a:lumMod val="60000"/>
            <a:lumOff val="40000"/>
          </a:schemeClr>
        </a:solidFill>
      </dgm:spPr>
      <dgm:t>
        <a:bodyPr/>
        <a:lstStyle/>
        <a:p>
          <a:pPr>
            <a:lnSpc>
              <a:spcPct val="90000"/>
            </a:lnSpc>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股票</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smtClean="0">
              <a:solidFill>
                <a:schemeClr val="tx1"/>
              </a:solidFill>
              <a:latin typeface="微軟正黑體" panose="020B0604030504040204" pitchFamily="34" charset="-120"/>
              <a:ea typeface="微軟正黑體" panose="020B0604030504040204" pitchFamily="34" charset="-120"/>
            </a:rPr>
            <a:t> 中性偏多</a:t>
          </a:r>
          <a:r>
            <a:rPr lang="en-US" altLang="zh-TW" sz="1600" b="1" dirty="0">
              <a:solidFill>
                <a:schemeClr val="tx1"/>
              </a:solidFill>
              <a:latin typeface="微軟正黑體" panose="020B0604030504040204" pitchFamily="34" charset="-120"/>
              <a:ea typeface="微軟正黑體" panose="020B0604030504040204" pitchFamily="34" charset="-120"/>
            </a:rPr>
            <a:t/>
          </a:r>
          <a:br>
            <a:rPr lang="en-US" altLang="zh-TW" sz="1600" b="1" dirty="0">
              <a:solidFill>
                <a:schemeClr val="tx1"/>
              </a:solidFill>
              <a:latin typeface="微軟正黑體" panose="020B0604030504040204" pitchFamily="34" charset="-120"/>
              <a:ea typeface="微軟正黑體" panose="020B0604030504040204" pitchFamily="34" charset="-120"/>
            </a:rPr>
          </a:br>
          <a:r>
            <a:rPr lang="zh-TW" altLang="en-US" sz="1300" u="sng" dirty="0" smtClean="0">
              <a:solidFill>
                <a:schemeClr val="tx1"/>
              </a:solidFill>
              <a:latin typeface="微軟正黑體" panose="020B0604030504040204" pitchFamily="34" charset="-120"/>
              <a:ea typeface="微軟正黑體" panose="020B0604030504040204" pitchFamily="34" charset="-120"/>
            </a:rPr>
            <a:t>儘管面臨在地化生產對利潤率的影響，企業獲利展望改善支撐我們對全球股市的看法，偏好獲利能力改善及企業展現韌性的區域。</a:t>
          </a:r>
          <a:r>
            <a:rPr lang="zh-TW" altLang="en-US" sz="1300" u="none" dirty="0" smtClean="0">
              <a:solidFill>
                <a:schemeClr val="tx1"/>
              </a:solidFill>
              <a:latin typeface="微軟正黑體" panose="020B0604030504040204" pitchFamily="34" charset="-120"/>
              <a:ea typeface="微軟正黑體" panose="020B0604030504040204" pitchFamily="34" charset="-120"/>
            </a:rPr>
            <a:t>相較於債券，</a:t>
          </a:r>
          <a:r>
            <a:rPr lang="zh-TW" altLang="en-US" sz="1300" u="sng" dirty="0" smtClean="0">
              <a:solidFill>
                <a:schemeClr val="tx1"/>
              </a:solidFill>
              <a:latin typeface="微軟正黑體" panose="020B0604030504040204" pitchFamily="34" charset="-120"/>
              <a:ea typeface="微軟正黑體" panose="020B0604030504040204" pitchFamily="34" charset="-120"/>
            </a:rPr>
            <a:t>股市動能維持強健</a:t>
          </a:r>
          <a:r>
            <a:rPr lang="zh-TW" altLang="en-US" sz="1300" u="none" dirty="0" smtClean="0">
              <a:solidFill>
                <a:schemeClr val="tx1"/>
              </a:solidFill>
              <a:latin typeface="微軟正黑體" panose="020B0604030504040204" pitchFamily="34" charset="-120"/>
              <a:ea typeface="微軟正黑體" panose="020B0604030504040204" pitchFamily="34" charset="-120"/>
            </a:rPr>
            <a:t>，我們對全球股市採取較樂觀的看法，維持</a:t>
          </a:r>
          <a:r>
            <a:rPr lang="zh-TW" altLang="en-US" sz="1300" u="none" dirty="0" smtClean="0">
              <a:solidFill>
                <a:schemeClr val="tx1"/>
              </a:solidFill>
              <a:effectLst/>
              <a:latin typeface="微軟正黑體" panose="020B0604030504040204" pitchFamily="34" charset="-120"/>
              <a:ea typeface="微軟正黑體" panose="020B0604030504040204" pitchFamily="34" charset="-120"/>
            </a:rPr>
            <a:t>「中性偏多」展望，。</a:t>
          </a:r>
          <a:endParaRPr lang="zh-TW" altLang="en-US" sz="1300" u="none" dirty="0">
            <a:solidFill>
              <a:schemeClr val="tx1"/>
            </a:solidFill>
            <a:latin typeface="微軟正黑體" panose="020B0604030504040204" pitchFamily="34" charset="-120"/>
            <a:ea typeface="微軟正黑體" panose="020B0604030504040204" pitchFamily="34" charset="-120"/>
          </a:endParaRPr>
        </a:p>
      </dgm:t>
    </dgm:pt>
    <dgm:pt modelId="{93E5AA21-F46E-42A3-8D6D-1F426CD3426B}" type="sibTrans" cxnId="{269DE2A1-9815-4CC5-B501-E315FA8881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2FE3F85-98D2-4335-AAF4-1C3BDFD97764}" type="parTrans" cxnId="{269DE2A1-9815-4CC5-B501-E315FA8881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DF20FC-F4A1-402D-9AF0-38EB4835A796}">
      <dgm:prSet custT="1"/>
      <dgm:spPr>
        <a:solidFill>
          <a:schemeClr val="accent1">
            <a:lumMod val="60000"/>
            <a:lumOff val="40000"/>
          </a:schemeClr>
        </a:solidFill>
      </dgm:spPr>
      <dgm:t>
        <a:bodyPr/>
        <a:lstStyle/>
        <a:p>
          <a:pPr>
            <a:lnSpc>
              <a:spcPct val="90000"/>
            </a:lnSpc>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風險偏好</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smtClean="0">
              <a:solidFill>
                <a:schemeClr val="tx1"/>
              </a:solidFill>
              <a:latin typeface="微軟正黑體" panose="020B0604030504040204" pitchFamily="34" charset="-120"/>
              <a:ea typeface="微軟正黑體" panose="020B0604030504040204" pitchFamily="34" charset="-120"/>
            </a:rPr>
            <a:t> 中性偏多</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nSpc>
              <a:spcPct val="90000"/>
            </a:lnSpc>
            <a:spcAft>
              <a:spcPts val="0"/>
            </a:spcAft>
          </a:pPr>
          <a:r>
            <a:rPr lang="zh-TW" altLang="en-US" sz="1300" u="sng" dirty="0" smtClean="0">
              <a:solidFill>
                <a:schemeClr val="tx1"/>
              </a:solidFill>
              <a:effectLst/>
              <a:latin typeface="微軟正黑體" panose="020B0604030504040204" pitchFamily="34" charset="-120"/>
              <a:ea typeface="微軟正黑體" panose="020B0604030504040204" pitchFamily="34" charset="-120"/>
            </a:rPr>
            <a:t>在領先指標持續改善下，全球已開發國家經濟更加正向</a:t>
          </a:r>
          <a:r>
            <a:rPr lang="zh-TW" altLang="en-US" sz="1300" u="none" dirty="0" smtClean="0">
              <a:solidFill>
                <a:schemeClr val="tx1"/>
              </a:solidFill>
              <a:effectLst/>
              <a:latin typeface="微軟正黑體" panose="020B0604030504040204" pitchFamily="34" charset="-120"/>
              <a:ea typeface="微軟正黑體" panose="020B0604030504040204" pitchFamily="34" charset="-120"/>
            </a:rPr>
            <a:t>，風險是股市評價面已經偏高，</a:t>
          </a:r>
          <a:r>
            <a:rPr lang="zh-TW" altLang="en-US" sz="1300" u="sng" dirty="0" smtClean="0">
              <a:solidFill>
                <a:schemeClr val="tx1"/>
              </a:solidFill>
              <a:effectLst/>
              <a:latin typeface="微軟正黑體" panose="020B0604030504040204" pitchFamily="34" charset="-120"/>
              <a:ea typeface="微軟正黑體" panose="020B0604030504040204" pitchFamily="34" charset="-120"/>
            </a:rPr>
            <a:t>預期通膨將持續回降</a:t>
          </a:r>
          <a:r>
            <a:rPr lang="en-US" altLang="zh-TW" sz="1300" u="sng" dirty="0" smtClean="0">
              <a:solidFill>
                <a:schemeClr val="tx1"/>
              </a:solidFill>
              <a:effectLst/>
              <a:latin typeface="微軟正黑體" panose="020B0604030504040204" pitchFamily="34" charset="-120"/>
              <a:ea typeface="微軟正黑體" panose="020B0604030504040204" pitchFamily="34" charset="-120"/>
            </a:rPr>
            <a:t>(disinflation)</a:t>
          </a:r>
          <a:r>
            <a:rPr lang="zh-TW" altLang="en-US" sz="1300" u="none" dirty="0" smtClean="0">
              <a:solidFill>
                <a:schemeClr val="tx1"/>
              </a:solidFill>
              <a:effectLst/>
              <a:latin typeface="微軟正黑體" panose="020B0604030504040204" pitchFamily="34" charset="-120"/>
              <a:ea typeface="微軟正黑體" panose="020B0604030504040204" pitchFamily="34" charset="-120"/>
            </a:rPr>
            <a:t>。</a:t>
          </a:r>
          <a:r>
            <a:rPr lang="zh-TW" altLang="en-US" sz="1300" u="sng" dirty="0" smtClean="0">
              <a:solidFill>
                <a:schemeClr val="tx1"/>
              </a:solidFill>
              <a:effectLst/>
              <a:latin typeface="微軟正黑體" panose="020B0604030504040204" pitchFamily="34" charset="-120"/>
              <a:ea typeface="微軟正黑體" panose="020B0604030504040204" pitchFamily="34" charset="-120"/>
            </a:rPr>
            <a:t>著眼貨幣政策預期很快將轉為寬鬆</a:t>
          </a:r>
          <a:r>
            <a:rPr lang="zh-TW" altLang="en-US" sz="1300" u="none" dirty="0" smtClean="0">
              <a:solidFill>
                <a:schemeClr val="tx1"/>
              </a:solidFill>
              <a:effectLst/>
              <a:latin typeface="微軟正黑體" panose="020B0604030504040204" pitchFamily="34" charset="-120"/>
              <a:ea typeface="微軟正黑體" panose="020B0604030504040204" pitchFamily="34" charset="-120"/>
            </a:rPr>
            <a:t>，我們維持對風險性資產較樂觀的看法，維持「中性偏多」展望。</a:t>
          </a:r>
          <a:endParaRPr lang="zh-TW" altLang="en-US" sz="1300" u="none" dirty="0">
            <a:solidFill>
              <a:schemeClr val="tx1"/>
            </a:solidFill>
            <a:effectLst/>
            <a:latin typeface="微軟正黑體" panose="020B0604030504040204" pitchFamily="34" charset="-120"/>
            <a:ea typeface="微軟正黑體" panose="020B0604030504040204" pitchFamily="34" charset="-120"/>
          </a:endParaRPr>
        </a:p>
      </dgm:t>
    </dgm:pt>
    <dgm:pt modelId="{1D6B8D96-16BD-469B-92FB-05B3CEDF4CB8}" type="sibTrans" cxnId="{CFB4701D-EEED-4531-8FD1-804C088F004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858304-B58F-4965-8F10-3C817291EE05}" type="parTrans" cxnId="{CFB4701D-EEED-4531-8FD1-804C088F004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44DB5FC-7D22-49B6-86A4-BE3914FE8F6A}" type="pres">
      <dgm:prSet presAssocID="{C6E5F9DC-40FD-4A43-BE16-7AFB4BEBF3FF}" presName="linear" presStyleCnt="0">
        <dgm:presLayoutVars>
          <dgm:dir/>
          <dgm:resizeHandles val="exact"/>
        </dgm:presLayoutVars>
      </dgm:prSet>
      <dgm:spPr/>
      <dgm:t>
        <a:bodyPr/>
        <a:lstStyle/>
        <a:p>
          <a:endParaRPr lang="zh-TW" altLang="en-US"/>
        </a:p>
      </dgm:t>
    </dgm:pt>
    <dgm:pt modelId="{2EFF63F7-8B25-460F-A2A1-4A883C4C29CA}" type="pres">
      <dgm:prSet presAssocID="{1BDF20FC-F4A1-402D-9AF0-38EB4835A796}" presName="comp" presStyleCnt="0"/>
      <dgm:spPr/>
    </dgm:pt>
    <dgm:pt modelId="{0D35E24A-F0C2-4FB8-8086-6AEC9810BF5A}" type="pres">
      <dgm:prSet presAssocID="{1BDF20FC-F4A1-402D-9AF0-38EB4835A796}" presName="box" presStyleLbl="node1" presStyleIdx="0" presStyleCnt="5" custScaleY="130112" custLinFactNeighborX="-114"/>
      <dgm:spPr/>
      <dgm:t>
        <a:bodyPr/>
        <a:lstStyle/>
        <a:p>
          <a:endParaRPr lang="zh-TW" altLang="en-US"/>
        </a:p>
      </dgm:t>
    </dgm:pt>
    <dgm:pt modelId="{8E2F5F57-33AC-4307-A529-C1249CF9BAD9}" type="pres">
      <dgm:prSet presAssocID="{1BDF20FC-F4A1-402D-9AF0-38EB4835A796}" presName="img" presStyleLbl="fgImgPlace1" presStyleIdx="0" presStyleCnt="5"/>
      <dgm:spPr>
        <a:blipFill rotWithShape="1">
          <a:blip xmlns:r="http://schemas.openxmlformats.org/officeDocument/2006/relationships" r:embed="rId1"/>
          <a:stretch>
            <a:fillRect/>
          </a:stretch>
        </a:blipFill>
      </dgm:spPr>
      <dgm:t>
        <a:bodyPr/>
        <a:lstStyle/>
        <a:p>
          <a:endParaRPr lang="zh-TW" altLang="en-US"/>
        </a:p>
      </dgm:t>
    </dgm:pt>
    <dgm:pt modelId="{765BA17C-3D44-480C-91AE-049072DE970F}" type="pres">
      <dgm:prSet presAssocID="{1BDF20FC-F4A1-402D-9AF0-38EB4835A796}" presName="text" presStyleLbl="node1" presStyleIdx="0" presStyleCnt="5">
        <dgm:presLayoutVars>
          <dgm:bulletEnabled val="1"/>
        </dgm:presLayoutVars>
      </dgm:prSet>
      <dgm:spPr/>
      <dgm:t>
        <a:bodyPr/>
        <a:lstStyle/>
        <a:p>
          <a:endParaRPr lang="zh-TW" altLang="en-US"/>
        </a:p>
      </dgm:t>
    </dgm:pt>
    <dgm:pt modelId="{D5F0D868-3019-46F8-BBC0-EF553B90EFED}" type="pres">
      <dgm:prSet presAssocID="{1D6B8D96-16BD-469B-92FB-05B3CEDF4CB8}" presName="spacer" presStyleCnt="0"/>
      <dgm:spPr/>
    </dgm:pt>
    <dgm:pt modelId="{E3EC214B-702D-4D4D-965E-0D37A75F8B2D}" type="pres">
      <dgm:prSet presAssocID="{25B74B6E-BE3A-4357-A606-AEBC36F53B2C}" presName="comp" presStyleCnt="0"/>
      <dgm:spPr/>
    </dgm:pt>
    <dgm:pt modelId="{B4CEBD4C-2F1C-4FF3-9265-30303A1BD49E}" type="pres">
      <dgm:prSet presAssocID="{25B74B6E-BE3A-4357-A606-AEBC36F53B2C}" presName="box" presStyleLbl="node1" presStyleIdx="1" presStyleCnt="5" custScaleY="141959" custLinFactNeighborX="-1045" custLinFactNeighborY="-2248"/>
      <dgm:spPr/>
      <dgm:t>
        <a:bodyPr/>
        <a:lstStyle/>
        <a:p>
          <a:endParaRPr lang="zh-TW" altLang="en-US"/>
        </a:p>
      </dgm:t>
    </dgm:pt>
    <dgm:pt modelId="{BC30D085-CC55-4FE7-B345-64E5D9358F9E}" type="pres">
      <dgm:prSet presAssocID="{25B74B6E-BE3A-4357-A606-AEBC36F53B2C}" presName="img" presStyleLbl="fgImgPlace1" presStyleIdx="1" presStyleCnt="5" custLinFactNeighborX="-1557" custLinFactNeighborY="-10284"/>
      <dgm:spPr>
        <a:blipFill rotWithShape="1">
          <a:blip xmlns:r="http://schemas.openxmlformats.org/officeDocument/2006/relationships" r:embed="rId2"/>
          <a:stretch>
            <a:fillRect/>
          </a:stretch>
        </a:blipFill>
      </dgm:spPr>
      <dgm:t>
        <a:bodyPr/>
        <a:lstStyle/>
        <a:p>
          <a:endParaRPr lang="zh-TW" altLang="en-US"/>
        </a:p>
      </dgm:t>
    </dgm:pt>
    <dgm:pt modelId="{396DAA91-81EB-45A4-A761-9C999DE51040}" type="pres">
      <dgm:prSet presAssocID="{25B74B6E-BE3A-4357-A606-AEBC36F53B2C}" presName="text" presStyleLbl="node1" presStyleIdx="1" presStyleCnt="5">
        <dgm:presLayoutVars>
          <dgm:bulletEnabled val="1"/>
        </dgm:presLayoutVars>
      </dgm:prSet>
      <dgm:spPr/>
      <dgm:t>
        <a:bodyPr/>
        <a:lstStyle/>
        <a:p>
          <a:endParaRPr lang="zh-TW" altLang="en-US"/>
        </a:p>
      </dgm:t>
    </dgm:pt>
    <dgm:pt modelId="{87A47AFD-10E6-432A-A20E-E2A0BF79116A}" type="pres">
      <dgm:prSet presAssocID="{93E5AA21-F46E-42A3-8D6D-1F426CD3426B}" presName="spacer" presStyleCnt="0"/>
      <dgm:spPr/>
    </dgm:pt>
    <dgm:pt modelId="{DC6DAEC9-873D-4E44-B05F-074C0095485E}" type="pres">
      <dgm:prSet presAssocID="{39CD9AA8-201B-4BE8-B1A4-B9A70CC424AD}" presName="comp" presStyleCnt="0"/>
      <dgm:spPr/>
    </dgm:pt>
    <dgm:pt modelId="{CB642368-60C4-42A8-8886-424676D0683E}" type="pres">
      <dgm:prSet presAssocID="{39CD9AA8-201B-4BE8-B1A4-B9A70CC424AD}" presName="box" presStyleLbl="node1" presStyleIdx="2" presStyleCnt="5" custScaleY="136984" custLinFactNeighborX="-75" custLinFactNeighborY="-11676"/>
      <dgm:spPr/>
      <dgm:t>
        <a:bodyPr/>
        <a:lstStyle/>
        <a:p>
          <a:endParaRPr lang="zh-TW" altLang="en-US"/>
        </a:p>
      </dgm:t>
    </dgm:pt>
    <dgm:pt modelId="{1E67723B-A5D1-4373-AEC3-B344639660EA}" type="pres">
      <dgm:prSet presAssocID="{39CD9AA8-201B-4BE8-B1A4-B9A70CC424AD}" presName="img" presStyleLbl="fgImgPlace1" presStyleIdx="2" presStyleCnt="5" custLinFactNeighborX="-622" custLinFactNeighborY="-18951"/>
      <dgm:spPr>
        <a:blipFill rotWithShape="1">
          <a:blip xmlns:r="http://schemas.openxmlformats.org/officeDocument/2006/relationships" r:embed="rId3"/>
          <a:stretch>
            <a:fillRect/>
          </a:stretch>
        </a:blipFill>
      </dgm:spPr>
      <dgm:t>
        <a:bodyPr/>
        <a:lstStyle/>
        <a:p>
          <a:endParaRPr lang="zh-TW" altLang="en-US"/>
        </a:p>
      </dgm:t>
    </dgm:pt>
    <dgm:pt modelId="{F5755378-FDD5-4CE5-8154-6D3C7D26E381}" type="pres">
      <dgm:prSet presAssocID="{39CD9AA8-201B-4BE8-B1A4-B9A70CC424AD}" presName="text" presStyleLbl="node1" presStyleIdx="2" presStyleCnt="5">
        <dgm:presLayoutVars>
          <dgm:bulletEnabled val="1"/>
        </dgm:presLayoutVars>
      </dgm:prSet>
      <dgm:spPr/>
      <dgm:t>
        <a:bodyPr/>
        <a:lstStyle/>
        <a:p>
          <a:endParaRPr lang="zh-TW" altLang="en-US"/>
        </a:p>
      </dgm:t>
    </dgm:pt>
    <dgm:pt modelId="{98DBA6B1-3FF4-416E-9CE0-F5C69EE18341}" type="pres">
      <dgm:prSet presAssocID="{112B59E9-6B31-4DFF-9F99-DA7A43B42022}" presName="spacer" presStyleCnt="0"/>
      <dgm:spPr/>
    </dgm:pt>
    <dgm:pt modelId="{656F70FA-6567-4891-AC2A-1AD6D1B74B74}" type="pres">
      <dgm:prSet presAssocID="{DECF3A14-22B5-4496-A973-02A2D98BF3FC}" presName="comp" presStyleCnt="0"/>
      <dgm:spPr/>
    </dgm:pt>
    <dgm:pt modelId="{43B00B5D-C171-4168-9DA8-9EEA53E1CBF9}" type="pres">
      <dgm:prSet presAssocID="{DECF3A14-22B5-4496-A973-02A2D98BF3FC}" presName="box" presStyleLbl="node1" presStyleIdx="3" presStyleCnt="5" custScaleY="99993" custLinFactNeighborX="-75" custLinFactNeighborY="-16482"/>
      <dgm:spPr/>
      <dgm:t>
        <a:bodyPr/>
        <a:lstStyle/>
        <a:p>
          <a:endParaRPr lang="zh-TW" altLang="en-US"/>
        </a:p>
      </dgm:t>
    </dgm:pt>
    <dgm:pt modelId="{39038C3E-BD1A-4EB6-B0FD-CDDAE11379F5}" type="pres">
      <dgm:prSet presAssocID="{DECF3A14-22B5-4496-A973-02A2D98BF3FC}" presName="img" presStyleLbl="fgImgPlace1" presStyleIdx="3" presStyleCnt="5" custLinFactNeighborX="-622" custLinFactNeighborY="-21823"/>
      <dgm:spPr>
        <a:blipFill rotWithShape="1">
          <a:blip xmlns:r="http://schemas.openxmlformats.org/officeDocument/2006/relationships" r:embed="rId4"/>
          <a:stretch>
            <a:fillRect/>
          </a:stretch>
        </a:blipFill>
      </dgm:spPr>
      <dgm:t>
        <a:bodyPr/>
        <a:lstStyle/>
        <a:p>
          <a:endParaRPr lang="zh-TW" altLang="en-US"/>
        </a:p>
      </dgm:t>
    </dgm:pt>
    <dgm:pt modelId="{E59C10E8-E62C-4D95-B66F-2549A71F8D1F}" type="pres">
      <dgm:prSet presAssocID="{DECF3A14-22B5-4496-A973-02A2D98BF3FC}" presName="text" presStyleLbl="node1" presStyleIdx="3" presStyleCnt="5">
        <dgm:presLayoutVars>
          <dgm:bulletEnabled val="1"/>
        </dgm:presLayoutVars>
      </dgm:prSet>
      <dgm:spPr/>
      <dgm:t>
        <a:bodyPr/>
        <a:lstStyle/>
        <a:p>
          <a:endParaRPr lang="zh-TW" altLang="en-US"/>
        </a:p>
      </dgm:t>
    </dgm:pt>
    <dgm:pt modelId="{DCE76C51-49BE-403D-9A49-6F313B104478}" type="pres">
      <dgm:prSet presAssocID="{B3300F8E-C6FC-4C3F-A28C-FC1B4E92A033}" presName="spacer" presStyleCnt="0"/>
      <dgm:spPr/>
    </dgm:pt>
    <dgm:pt modelId="{31B2362F-1B51-40C2-84B0-309CF61B8931}" type="pres">
      <dgm:prSet presAssocID="{1F386419-1E0A-4163-A2EF-0B2B4BB9D7A4}" presName="comp" presStyleCnt="0"/>
      <dgm:spPr/>
    </dgm:pt>
    <dgm:pt modelId="{920AC4C5-2E0D-4770-B1AC-F6763AE1BF0E}" type="pres">
      <dgm:prSet presAssocID="{1F386419-1E0A-4163-A2EF-0B2B4BB9D7A4}" presName="box" presStyleLbl="node1" presStyleIdx="4" presStyleCnt="5" custScaleY="113086" custLinFactNeighborX="-75" custLinFactNeighborY="-21967"/>
      <dgm:spPr/>
      <dgm:t>
        <a:bodyPr/>
        <a:lstStyle/>
        <a:p>
          <a:endParaRPr lang="zh-TW" altLang="en-US"/>
        </a:p>
      </dgm:t>
    </dgm:pt>
    <dgm:pt modelId="{63839BAD-D191-4A63-B138-5DE403A9E923}" type="pres">
      <dgm:prSet presAssocID="{1F386419-1E0A-4163-A2EF-0B2B4BB9D7A4}" presName="img" presStyleLbl="fgImgPlace1" presStyleIdx="4" presStyleCnt="5" custLinFactNeighborX="-622" custLinFactNeighborY="-25973"/>
      <dgm:spPr>
        <a:blipFill rotWithShape="1">
          <a:blip xmlns:r="http://schemas.openxmlformats.org/officeDocument/2006/relationships" r:embed="rId5"/>
          <a:stretch>
            <a:fillRect/>
          </a:stretch>
        </a:blipFill>
      </dgm:spPr>
      <dgm:t>
        <a:bodyPr/>
        <a:lstStyle/>
        <a:p>
          <a:endParaRPr lang="zh-TW" altLang="en-US"/>
        </a:p>
      </dgm:t>
    </dgm:pt>
    <dgm:pt modelId="{52F08FC7-AA8E-4052-AF62-1B09FAC62FEA}" type="pres">
      <dgm:prSet presAssocID="{1F386419-1E0A-4163-A2EF-0B2B4BB9D7A4}" presName="text" presStyleLbl="node1" presStyleIdx="4" presStyleCnt="5">
        <dgm:presLayoutVars>
          <dgm:bulletEnabled val="1"/>
        </dgm:presLayoutVars>
      </dgm:prSet>
      <dgm:spPr/>
      <dgm:t>
        <a:bodyPr/>
        <a:lstStyle/>
        <a:p>
          <a:endParaRPr lang="zh-TW" altLang="en-US"/>
        </a:p>
      </dgm:t>
    </dgm:pt>
  </dgm:ptLst>
  <dgm:cxnLst>
    <dgm:cxn modelId="{AE176C62-3F8A-4A95-A98D-7FF3B8002A73}" type="presOf" srcId="{C6E5F9DC-40FD-4A43-BE16-7AFB4BEBF3FF}" destId="{344DB5FC-7D22-49B6-86A4-BE3914FE8F6A}" srcOrd="0" destOrd="0" presId="urn:microsoft.com/office/officeart/2005/8/layout/vList4"/>
    <dgm:cxn modelId="{2FCE5F5D-B051-41A7-B0B6-0C25B5BC28C8}" srcId="{C6E5F9DC-40FD-4A43-BE16-7AFB4BEBF3FF}" destId="{39CD9AA8-201B-4BE8-B1A4-B9A70CC424AD}" srcOrd="2" destOrd="0" parTransId="{B20609D5-15AD-4247-914B-7008D8D40ED5}" sibTransId="{112B59E9-6B31-4DFF-9F99-DA7A43B42022}"/>
    <dgm:cxn modelId="{A7EF7542-B6D3-44AC-BEC5-96ACE135F6A6}" type="presOf" srcId="{1F386419-1E0A-4163-A2EF-0B2B4BB9D7A4}" destId="{920AC4C5-2E0D-4770-B1AC-F6763AE1BF0E}" srcOrd="0" destOrd="0" presId="urn:microsoft.com/office/officeart/2005/8/layout/vList4"/>
    <dgm:cxn modelId="{7C4BF4CB-426A-45C1-BAF8-A3BD2D7CF923}" type="presOf" srcId="{25B74B6E-BE3A-4357-A606-AEBC36F53B2C}" destId="{B4CEBD4C-2F1C-4FF3-9265-30303A1BD49E}" srcOrd="0" destOrd="0" presId="urn:microsoft.com/office/officeart/2005/8/layout/vList4"/>
    <dgm:cxn modelId="{ED4DF0BC-2669-4518-83C5-0AE69DEBA1C8}" type="presOf" srcId="{DECF3A14-22B5-4496-A973-02A2D98BF3FC}" destId="{E59C10E8-E62C-4D95-B66F-2549A71F8D1F}" srcOrd="1" destOrd="0" presId="urn:microsoft.com/office/officeart/2005/8/layout/vList4"/>
    <dgm:cxn modelId="{0E755E92-5168-4413-B80D-0B43120AC8AC}" type="presOf" srcId="{39CD9AA8-201B-4BE8-B1A4-B9A70CC424AD}" destId="{F5755378-FDD5-4CE5-8154-6D3C7D26E381}" srcOrd="1" destOrd="0" presId="urn:microsoft.com/office/officeart/2005/8/layout/vList4"/>
    <dgm:cxn modelId="{88DA3C0A-B4FC-4AC7-AEB7-D43F2B6F28A1}" srcId="{C6E5F9DC-40FD-4A43-BE16-7AFB4BEBF3FF}" destId="{DECF3A14-22B5-4496-A973-02A2D98BF3FC}" srcOrd="3" destOrd="0" parTransId="{7C5A8104-6C53-4E90-B110-1AA4637D0959}" sibTransId="{B3300F8E-C6FC-4C3F-A28C-FC1B4E92A033}"/>
    <dgm:cxn modelId="{F0465037-8EEF-482D-8EDA-F1DB408995C8}" type="presOf" srcId="{1F386419-1E0A-4163-A2EF-0B2B4BB9D7A4}" destId="{52F08FC7-AA8E-4052-AF62-1B09FAC62FEA}" srcOrd="1" destOrd="0" presId="urn:microsoft.com/office/officeart/2005/8/layout/vList4"/>
    <dgm:cxn modelId="{C3480841-520F-4D78-86E3-637F82F18DD0}" type="presOf" srcId="{1BDF20FC-F4A1-402D-9AF0-38EB4835A796}" destId="{765BA17C-3D44-480C-91AE-049072DE970F}" srcOrd="1" destOrd="0" presId="urn:microsoft.com/office/officeart/2005/8/layout/vList4"/>
    <dgm:cxn modelId="{0C6C1D06-5705-4435-B180-88439C6053D2}" type="presOf" srcId="{DECF3A14-22B5-4496-A973-02A2D98BF3FC}" destId="{43B00B5D-C171-4168-9DA8-9EEA53E1CBF9}" srcOrd="0" destOrd="0" presId="urn:microsoft.com/office/officeart/2005/8/layout/vList4"/>
    <dgm:cxn modelId="{E62F22F4-2A16-4269-BF33-1653720F26B1}" type="presOf" srcId="{25B74B6E-BE3A-4357-A606-AEBC36F53B2C}" destId="{396DAA91-81EB-45A4-A761-9C999DE51040}" srcOrd="1" destOrd="0" presId="urn:microsoft.com/office/officeart/2005/8/layout/vList4"/>
    <dgm:cxn modelId="{CFB4701D-EEED-4531-8FD1-804C088F004A}" srcId="{C6E5F9DC-40FD-4A43-BE16-7AFB4BEBF3FF}" destId="{1BDF20FC-F4A1-402D-9AF0-38EB4835A796}" srcOrd="0" destOrd="0" parTransId="{E5858304-B58F-4965-8F10-3C817291EE05}" sibTransId="{1D6B8D96-16BD-469B-92FB-05B3CEDF4CB8}"/>
    <dgm:cxn modelId="{269DE2A1-9815-4CC5-B501-E315FA8881D5}" srcId="{C6E5F9DC-40FD-4A43-BE16-7AFB4BEBF3FF}" destId="{25B74B6E-BE3A-4357-A606-AEBC36F53B2C}" srcOrd="1" destOrd="0" parTransId="{72FE3F85-98D2-4335-AAF4-1C3BDFD97764}" sibTransId="{93E5AA21-F46E-42A3-8D6D-1F426CD3426B}"/>
    <dgm:cxn modelId="{EBFAF724-A35D-4AD1-AD28-B3AAB8B47693}" type="presOf" srcId="{1BDF20FC-F4A1-402D-9AF0-38EB4835A796}" destId="{0D35E24A-F0C2-4FB8-8086-6AEC9810BF5A}" srcOrd="0" destOrd="0" presId="urn:microsoft.com/office/officeart/2005/8/layout/vList4"/>
    <dgm:cxn modelId="{1373FE42-1B35-42E8-98ED-BB68A310DE9C}" srcId="{C6E5F9DC-40FD-4A43-BE16-7AFB4BEBF3FF}" destId="{1F386419-1E0A-4163-A2EF-0B2B4BB9D7A4}" srcOrd="4" destOrd="0" parTransId="{35455139-C4AC-4C4E-8264-5C313CF31678}" sibTransId="{BF296890-F704-46CA-85AC-A9D3A44294B8}"/>
    <dgm:cxn modelId="{8D2112FF-7B33-43CA-ADF4-0EB1F707F2C3}" type="presOf" srcId="{39CD9AA8-201B-4BE8-B1A4-B9A70CC424AD}" destId="{CB642368-60C4-42A8-8886-424676D0683E}" srcOrd="0" destOrd="0" presId="urn:microsoft.com/office/officeart/2005/8/layout/vList4"/>
    <dgm:cxn modelId="{F58253C5-7C4E-4BD1-BD10-2DC2A5143E5D}" type="presParOf" srcId="{344DB5FC-7D22-49B6-86A4-BE3914FE8F6A}" destId="{2EFF63F7-8B25-460F-A2A1-4A883C4C29CA}" srcOrd="0" destOrd="0" presId="urn:microsoft.com/office/officeart/2005/8/layout/vList4"/>
    <dgm:cxn modelId="{F3BCC313-E1B0-4BAE-8FC7-329F53B6B3FE}" type="presParOf" srcId="{2EFF63F7-8B25-460F-A2A1-4A883C4C29CA}" destId="{0D35E24A-F0C2-4FB8-8086-6AEC9810BF5A}" srcOrd="0" destOrd="0" presId="urn:microsoft.com/office/officeart/2005/8/layout/vList4"/>
    <dgm:cxn modelId="{C0549DAC-3444-4C0E-98E7-DAB706B3576B}" type="presParOf" srcId="{2EFF63F7-8B25-460F-A2A1-4A883C4C29CA}" destId="{8E2F5F57-33AC-4307-A529-C1249CF9BAD9}" srcOrd="1" destOrd="0" presId="urn:microsoft.com/office/officeart/2005/8/layout/vList4"/>
    <dgm:cxn modelId="{D35C75FD-2E72-4407-BA41-B17090B01B20}" type="presParOf" srcId="{2EFF63F7-8B25-460F-A2A1-4A883C4C29CA}" destId="{765BA17C-3D44-480C-91AE-049072DE970F}" srcOrd="2" destOrd="0" presId="urn:microsoft.com/office/officeart/2005/8/layout/vList4"/>
    <dgm:cxn modelId="{A91A0A32-78E6-4996-8FAA-A7654AE9EDB4}" type="presParOf" srcId="{344DB5FC-7D22-49B6-86A4-BE3914FE8F6A}" destId="{D5F0D868-3019-46F8-BBC0-EF553B90EFED}" srcOrd="1" destOrd="0" presId="urn:microsoft.com/office/officeart/2005/8/layout/vList4"/>
    <dgm:cxn modelId="{59961D9E-8654-4667-A36C-2479B05C8572}" type="presParOf" srcId="{344DB5FC-7D22-49B6-86A4-BE3914FE8F6A}" destId="{E3EC214B-702D-4D4D-965E-0D37A75F8B2D}" srcOrd="2" destOrd="0" presId="urn:microsoft.com/office/officeart/2005/8/layout/vList4"/>
    <dgm:cxn modelId="{FC2B22B6-68EE-46B4-82F9-D0FB68DF383C}" type="presParOf" srcId="{E3EC214B-702D-4D4D-965E-0D37A75F8B2D}" destId="{B4CEBD4C-2F1C-4FF3-9265-30303A1BD49E}" srcOrd="0" destOrd="0" presId="urn:microsoft.com/office/officeart/2005/8/layout/vList4"/>
    <dgm:cxn modelId="{8C704D48-4E18-457D-A179-030B0BC412E6}" type="presParOf" srcId="{E3EC214B-702D-4D4D-965E-0D37A75F8B2D}" destId="{BC30D085-CC55-4FE7-B345-64E5D9358F9E}" srcOrd="1" destOrd="0" presId="urn:microsoft.com/office/officeart/2005/8/layout/vList4"/>
    <dgm:cxn modelId="{B9C21E70-911D-4C06-AD95-5FF8D77370FD}" type="presParOf" srcId="{E3EC214B-702D-4D4D-965E-0D37A75F8B2D}" destId="{396DAA91-81EB-45A4-A761-9C999DE51040}" srcOrd="2" destOrd="0" presId="urn:microsoft.com/office/officeart/2005/8/layout/vList4"/>
    <dgm:cxn modelId="{D2FAE99C-C736-4688-BC24-9B280B721C69}" type="presParOf" srcId="{344DB5FC-7D22-49B6-86A4-BE3914FE8F6A}" destId="{87A47AFD-10E6-432A-A20E-E2A0BF79116A}" srcOrd="3" destOrd="0" presId="urn:microsoft.com/office/officeart/2005/8/layout/vList4"/>
    <dgm:cxn modelId="{92B2E503-A00F-4321-844B-95F7DD0C647D}" type="presParOf" srcId="{344DB5FC-7D22-49B6-86A4-BE3914FE8F6A}" destId="{DC6DAEC9-873D-4E44-B05F-074C0095485E}" srcOrd="4" destOrd="0" presId="urn:microsoft.com/office/officeart/2005/8/layout/vList4"/>
    <dgm:cxn modelId="{CBF8DB92-8612-4DA1-9F3D-DB0FDD93FCDE}" type="presParOf" srcId="{DC6DAEC9-873D-4E44-B05F-074C0095485E}" destId="{CB642368-60C4-42A8-8886-424676D0683E}" srcOrd="0" destOrd="0" presId="urn:microsoft.com/office/officeart/2005/8/layout/vList4"/>
    <dgm:cxn modelId="{D1AF0E9C-7B3C-49CA-BC49-65C191FDCF03}" type="presParOf" srcId="{DC6DAEC9-873D-4E44-B05F-074C0095485E}" destId="{1E67723B-A5D1-4373-AEC3-B344639660EA}" srcOrd="1" destOrd="0" presId="urn:microsoft.com/office/officeart/2005/8/layout/vList4"/>
    <dgm:cxn modelId="{8D250833-5251-4061-9789-EA149986D80A}" type="presParOf" srcId="{DC6DAEC9-873D-4E44-B05F-074C0095485E}" destId="{F5755378-FDD5-4CE5-8154-6D3C7D26E381}" srcOrd="2" destOrd="0" presId="urn:microsoft.com/office/officeart/2005/8/layout/vList4"/>
    <dgm:cxn modelId="{965AD177-F082-4477-A1F5-CE5E6F516164}" type="presParOf" srcId="{344DB5FC-7D22-49B6-86A4-BE3914FE8F6A}" destId="{98DBA6B1-3FF4-416E-9CE0-F5C69EE18341}" srcOrd="5" destOrd="0" presId="urn:microsoft.com/office/officeart/2005/8/layout/vList4"/>
    <dgm:cxn modelId="{F3E92770-2D87-4B5F-B1BC-113315FB2B19}" type="presParOf" srcId="{344DB5FC-7D22-49B6-86A4-BE3914FE8F6A}" destId="{656F70FA-6567-4891-AC2A-1AD6D1B74B74}" srcOrd="6" destOrd="0" presId="urn:microsoft.com/office/officeart/2005/8/layout/vList4"/>
    <dgm:cxn modelId="{17D2017F-36CF-4436-9F46-95B629E4BDE2}" type="presParOf" srcId="{656F70FA-6567-4891-AC2A-1AD6D1B74B74}" destId="{43B00B5D-C171-4168-9DA8-9EEA53E1CBF9}" srcOrd="0" destOrd="0" presId="urn:microsoft.com/office/officeart/2005/8/layout/vList4"/>
    <dgm:cxn modelId="{22E0DCF0-056D-4F71-AD87-ADAFFBA2EEC6}" type="presParOf" srcId="{656F70FA-6567-4891-AC2A-1AD6D1B74B74}" destId="{39038C3E-BD1A-4EB6-B0FD-CDDAE11379F5}" srcOrd="1" destOrd="0" presId="urn:microsoft.com/office/officeart/2005/8/layout/vList4"/>
    <dgm:cxn modelId="{FBEC2BD8-5CF3-43A3-BFF8-26AA4A4962DB}" type="presParOf" srcId="{656F70FA-6567-4891-AC2A-1AD6D1B74B74}" destId="{E59C10E8-E62C-4D95-B66F-2549A71F8D1F}" srcOrd="2" destOrd="0" presId="urn:microsoft.com/office/officeart/2005/8/layout/vList4"/>
    <dgm:cxn modelId="{F84D98B2-2C90-404C-B861-CA09F69CF6F6}" type="presParOf" srcId="{344DB5FC-7D22-49B6-86A4-BE3914FE8F6A}" destId="{DCE76C51-49BE-403D-9A49-6F313B104478}" srcOrd="7" destOrd="0" presId="urn:microsoft.com/office/officeart/2005/8/layout/vList4"/>
    <dgm:cxn modelId="{036C5F70-D59E-4F04-A830-9242BBC7173A}" type="presParOf" srcId="{344DB5FC-7D22-49B6-86A4-BE3914FE8F6A}" destId="{31B2362F-1B51-40C2-84B0-309CF61B8931}" srcOrd="8" destOrd="0" presId="urn:microsoft.com/office/officeart/2005/8/layout/vList4"/>
    <dgm:cxn modelId="{0125A2EF-662D-4E60-A933-E4B6A739A386}" type="presParOf" srcId="{31B2362F-1B51-40C2-84B0-309CF61B8931}" destId="{920AC4C5-2E0D-4770-B1AC-F6763AE1BF0E}" srcOrd="0" destOrd="0" presId="urn:microsoft.com/office/officeart/2005/8/layout/vList4"/>
    <dgm:cxn modelId="{D41D5112-7248-4BB8-969B-EABCD5744401}" type="presParOf" srcId="{31B2362F-1B51-40C2-84B0-309CF61B8931}" destId="{63839BAD-D191-4A63-B138-5DE403A9E923}" srcOrd="1" destOrd="0" presId="urn:microsoft.com/office/officeart/2005/8/layout/vList4"/>
    <dgm:cxn modelId="{152ED368-39E1-4A1B-A5F3-3C7E0CD55098}" type="presParOf" srcId="{31B2362F-1B51-40C2-84B0-309CF61B8931}" destId="{52F08FC7-AA8E-4052-AF62-1B09FAC62FEA}" srcOrd="2" destOrd="0" presId="urn:microsoft.com/office/officeart/2005/8/layout/vList4"/>
  </dgm:cxnLst>
  <dgm:bg/>
  <dgm:whole>
    <a:ln>
      <a:solidFill>
        <a:schemeClr val="accent1">
          <a:lumMod val="20000"/>
          <a:lumOff val="8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A71D7C-9979-41CE-89D6-6F9C2239B9F4}" type="doc">
      <dgm:prSet loTypeId="urn:microsoft.com/office/officeart/2005/8/layout/hProcess9" loCatId="process" qsTypeId="urn:microsoft.com/office/officeart/2005/8/quickstyle/simple1" qsCatId="simple" csTypeId="urn:microsoft.com/office/officeart/2005/8/colors/accent1_2" csCatId="accent1" phldr="1"/>
      <dgm:spPr/>
    </dgm:pt>
    <dgm:pt modelId="{C378174E-8E4F-4018-B7D9-4C9A5B381FA2}">
      <dgm:prSet phldrT="[文字]"/>
      <dgm:spPr>
        <a:solidFill>
          <a:srgbClr val="0078D2"/>
        </a:solidFill>
      </dgm:spPr>
      <dgm:t>
        <a:bodyPr/>
        <a:lstStyle/>
        <a:p>
          <a:r>
            <a:rPr lang="zh-TW" altLang="en-US" b="1" dirty="0" smtClean="0">
              <a:latin typeface="微軟正黑體" panose="020B0604030504040204" pitchFamily="34" charset="-120"/>
              <a:ea typeface="微軟正黑體" panose="020B0604030504040204" pitchFamily="34" charset="-120"/>
            </a:rPr>
            <a:t>景氣溫</a:t>
          </a:r>
          <a:endParaRPr lang="en-US" altLang="zh-TW" b="1" dirty="0">
            <a:latin typeface="微軟正黑體" panose="020B0604030504040204" pitchFamily="34" charset="-120"/>
            <a:ea typeface="微軟正黑體" panose="020B0604030504040204" pitchFamily="34" charset="-120"/>
          </a:endParaRPr>
        </a:p>
      </dgm:t>
    </dgm:pt>
    <dgm:pt modelId="{06B37E5A-DF68-4636-80D4-A11C0076605F}" type="parTrans" cxnId="{DDBC5703-DBD8-4649-92EE-B01321013B5B}">
      <dgm:prSet/>
      <dgm:spPr/>
      <dgm:t>
        <a:bodyPr/>
        <a:lstStyle/>
        <a:p>
          <a:endParaRPr lang="zh-TW" altLang="en-US"/>
        </a:p>
      </dgm:t>
    </dgm:pt>
    <dgm:pt modelId="{FF50F0F5-4E3C-4E78-AFD0-A4156D0FC9A5}" type="sibTrans" cxnId="{DDBC5703-DBD8-4649-92EE-B01321013B5B}">
      <dgm:prSet/>
      <dgm:spPr/>
      <dgm:t>
        <a:bodyPr/>
        <a:lstStyle/>
        <a:p>
          <a:endParaRPr lang="zh-TW" altLang="en-US"/>
        </a:p>
      </dgm:t>
    </dgm:pt>
    <dgm:pt modelId="{BFD5DD88-B3A6-45A3-943B-04E38D6EB789}">
      <dgm:prSet phldrT="[文字]"/>
      <dgm:spPr>
        <a:solidFill>
          <a:srgbClr val="0078D2"/>
        </a:solidFill>
      </dgm:spPr>
      <dgm:t>
        <a:bodyPr/>
        <a:lstStyle/>
        <a:p>
          <a:r>
            <a:rPr lang="zh-TW" altLang="en-US" b="1" dirty="0">
              <a:latin typeface="微軟正黑體" panose="020B0604030504040204" pitchFamily="34" charset="-120"/>
              <a:ea typeface="微軟正黑體" panose="020B0604030504040204" pitchFamily="34" charset="-120"/>
            </a:rPr>
            <a:t>通</a:t>
          </a:r>
          <a:r>
            <a:rPr lang="zh-TW" altLang="en-US" b="1" dirty="0" smtClean="0">
              <a:latin typeface="微軟正黑體" panose="020B0604030504040204" pitchFamily="34" charset="-120"/>
              <a:ea typeface="微軟正黑體" panose="020B0604030504040204" pitchFamily="34" charset="-120"/>
            </a:rPr>
            <a:t>膨降</a:t>
          </a:r>
          <a:endParaRPr lang="zh-TW" altLang="en-US" b="1" dirty="0">
            <a:latin typeface="微軟正黑體" panose="020B0604030504040204" pitchFamily="34" charset="-120"/>
            <a:ea typeface="微軟正黑體" panose="020B0604030504040204" pitchFamily="34" charset="-120"/>
          </a:endParaRPr>
        </a:p>
      </dgm:t>
    </dgm:pt>
    <dgm:pt modelId="{1BD3951E-CB46-4904-96CB-5FD450F2FDDF}" type="parTrans" cxnId="{C07CDFF4-A505-4F96-AFAE-4603CEA2A834}">
      <dgm:prSet/>
      <dgm:spPr/>
      <dgm:t>
        <a:bodyPr/>
        <a:lstStyle/>
        <a:p>
          <a:endParaRPr lang="zh-TW" altLang="en-US"/>
        </a:p>
      </dgm:t>
    </dgm:pt>
    <dgm:pt modelId="{5F48E1FF-B322-449A-81AB-76A55A9180D5}" type="sibTrans" cxnId="{C07CDFF4-A505-4F96-AFAE-4603CEA2A834}">
      <dgm:prSet/>
      <dgm:spPr/>
      <dgm:t>
        <a:bodyPr/>
        <a:lstStyle/>
        <a:p>
          <a:endParaRPr lang="zh-TW" altLang="en-US"/>
        </a:p>
      </dgm:t>
    </dgm:pt>
    <dgm:pt modelId="{C5E87C7D-FA40-4669-9343-FB5ECB726118}">
      <dgm:prSet phldrT="[文字]"/>
      <dgm:spPr>
        <a:solidFill>
          <a:srgbClr val="0078D2"/>
        </a:solidFill>
      </dgm:spPr>
      <dgm:t>
        <a:bodyPr/>
        <a:lstStyle/>
        <a:p>
          <a:pPr>
            <a:spcAft>
              <a:spcPts val="0"/>
            </a:spcAft>
          </a:pPr>
          <a:r>
            <a:rPr lang="zh-TW" altLang="en-US" b="1" dirty="0" smtClean="0">
              <a:latin typeface="微軟正黑體" panose="020B0604030504040204" pitchFamily="34" charset="-120"/>
              <a:ea typeface="微軟正黑體" panose="020B0604030504040204" pitchFamily="34" charset="-120"/>
            </a:rPr>
            <a:t>停止升息</a:t>
          </a:r>
          <a:r>
            <a:rPr lang="en-US" altLang="zh-TW"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smtClean="0">
              <a:latin typeface="微軟正黑體" panose="020B0604030504040204" pitchFamily="34" charset="-120"/>
              <a:ea typeface="微軟正黑體" panose="020B0604030504040204" pitchFamily="34" charset="-120"/>
            </a:rPr>
            <a:t>降息</a:t>
          </a:r>
          <a:endParaRPr lang="zh-TW" altLang="en-US" b="1" dirty="0">
            <a:latin typeface="微軟正黑體" panose="020B0604030504040204" pitchFamily="34" charset="-120"/>
            <a:ea typeface="微軟正黑體" panose="020B0604030504040204" pitchFamily="34" charset="-120"/>
          </a:endParaRPr>
        </a:p>
      </dgm:t>
    </dgm:pt>
    <dgm:pt modelId="{48D918EB-5972-4751-98F6-49905D62A255}" type="parTrans" cxnId="{AF3AB59A-7B63-44A6-8506-F09D2278685C}">
      <dgm:prSet/>
      <dgm:spPr/>
      <dgm:t>
        <a:bodyPr/>
        <a:lstStyle/>
        <a:p>
          <a:endParaRPr lang="zh-TW" altLang="en-US"/>
        </a:p>
      </dgm:t>
    </dgm:pt>
    <dgm:pt modelId="{C8F5A006-2109-4237-A1C6-0BA06C67EB1E}" type="sibTrans" cxnId="{AF3AB59A-7B63-44A6-8506-F09D2278685C}">
      <dgm:prSet/>
      <dgm:spPr/>
      <dgm:t>
        <a:bodyPr/>
        <a:lstStyle/>
        <a:p>
          <a:endParaRPr lang="zh-TW" altLang="en-US"/>
        </a:p>
      </dgm:t>
    </dgm:pt>
    <dgm:pt modelId="{89AB35A7-96D7-491A-8752-F3DCF0D3A568}" type="pres">
      <dgm:prSet presAssocID="{A4A71D7C-9979-41CE-89D6-6F9C2239B9F4}" presName="CompostProcess" presStyleCnt="0">
        <dgm:presLayoutVars>
          <dgm:dir/>
          <dgm:resizeHandles val="exact"/>
        </dgm:presLayoutVars>
      </dgm:prSet>
      <dgm:spPr/>
    </dgm:pt>
    <dgm:pt modelId="{F9CC297D-9014-4244-A1EE-26A51CBF78AC}" type="pres">
      <dgm:prSet presAssocID="{A4A71D7C-9979-41CE-89D6-6F9C2239B9F4}" presName="arrow" presStyleLbl="bgShp" presStyleIdx="0" presStyleCnt="1"/>
      <dgm:spPr>
        <a:solidFill>
          <a:schemeClr val="accent5">
            <a:lumMod val="90000"/>
          </a:schemeClr>
        </a:solidFill>
      </dgm:spPr>
    </dgm:pt>
    <dgm:pt modelId="{4738EEDE-C7D0-4ED1-84FC-7D52865530CA}" type="pres">
      <dgm:prSet presAssocID="{A4A71D7C-9979-41CE-89D6-6F9C2239B9F4}" presName="linearProcess" presStyleCnt="0"/>
      <dgm:spPr/>
    </dgm:pt>
    <dgm:pt modelId="{6FB00BE4-369C-42F8-863E-43E331A7AAC1}" type="pres">
      <dgm:prSet presAssocID="{C378174E-8E4F-4018-B7D9-4C9A5B381FA2}" presName="textNode" presStyleLbl="node1" presStyleIdx="0" presStyleCnt="3">
        <dgm:presLayoutVars>
          <dgm:bulletEnabled val="1"/>
        </dgm:presLayoutVars>
      </dgm:prSet>
      <dgm:spPr/>
      <dgm:t>
        <a:bodyPr/>
        <a:lstStyle/>
        <a:p>
          <a:endParaRPr lang="zh-TW" altLang="en-US"/>
        </a:p>
      </dgm:t>
    </dgm:pt>
    <dgm:pt modelId="{F3A422F4-0AB3-4A74-9165-A0687A4F243C}" type="pres">
      <dgm:prSet presAssocID="{FF50F0F5-4E3C-4E78-AFD0-A4156D0FC9A5}" presName="sibTrans" presStyleCnt="0"/>
      <dgm:spPr/>
    </dgm:pt>
    <dgm:pt modelId="{34A87BC0-E7F9-46AF-A15A-CB749FA162F6}" type="pres">
      <dgm:prSet presAssocID="{BFD5DD88-B3A6-45A3-943B-04E38D6EB789}" presName="textNode" presStyleLbl="node1" presStyleIdx="1" presStyleCnt="3">
        <dgm:presLayoutVars>
          <dgm:bulletEnabled val="1"/>
        </dgm:presLayoutVars>
      </dgm:prSet>
      <dgm:spPr/>
      <dgm:t>
        <a:bodyPr/>
        <a:lstStyle/>
        <a:p>
          <a:endParaRPr lang="zh-TW" altLang="en-US"/>
        </a:p>
      </dgm:t>
    </dgm:pt>
    <dgm:pt modelId="{624831AB-FDD7-417A-9F25-C2493AF99197}" type="pres">
      <dgm:prSet presAssocID="{5F48E1FF-B322-449A-81AB-76A55A9180D5}" presName="sibTrans" presStyleCnt="0"/>
      <dgm:spPr/>
    </dgm:pt>
    <dgm:pt modelId="{4024CB53-9F5F-474C-9326-453BDB132F17}" type="pres">
      <dgm:prSet presAssocID="{C5E87C7D-FA40-4669-9343-FB5ECB726118}" presName="textNode" presStyleLbl="node1" presStyleIdx="2" presStyleCnt="3" custScaleX="117200">
        <dgm:presLayoutVars>
          <dgm:bulletEnabled val="1"/>
        </dgm:presLayoutVars>
      </dgm:prSet>
      <dgm:spPr/>
      <dgm:t>
        <a:bodyPr/>
        <a:lstStyle/>
        <a:p>
          <a:endParaRPr lang="zh-TW" altLang="en-US"/>
        </a:p>
      </dgm:t>
    </dgm:pt>
  </dgm:ptLst>
  <dgm:cxnLst>
    <dgm:cxn modelId="{E5D1FDF8-93DB-49D7-AEA3-287C094D3503}" type="presOf" srcId="{C378174E-8E4F-4018-B7D9-4C9A5B381FA2}" destId="{6FB00BE4-369C-42F8-863E-43E331A7AAC1}" srcOrd="0" destOrd="0" presId="urn:microsoft.com/office/officeart/2005/8/layout/hProcess9"/>
    <dgm:cxn modelId="{6A0016C5-EBC9-4C1C-8C4B-63571E425C69}" type="presOf" srcId="{A4A71D7C-9979-41CE-89D6-6F9C2239B9F4}" destId="{89AB35A7-96D7-491A-8752-F3DCF0D3A568}" srcOrd="0" destOrd="0" presId="urn:microsoft.com/office/officeart/2005/8/layout/hProcess9"/>
    <dgm:cxn modelId="{C07CDFF4-A505-4F96-AFAE-4603CEA2A834}" srcId="{A4A71D7C-9979-41CE-89D6-6F9C2239B9F4}" destId="{BFD5DD88-B3A6-45A3-943B-04E38D6EB789}" srcOrd="1" destOrd="0" parTransId="{1BD3951E-CB46-4904-96CB-5FD450F2FDDF}" sibTransId="{5F48E1FF-B322-449A-81AB-76A55A9180D5}"/>
    <dgm:cxn modelId="{D830BC66-5650-4875-BB96-632709F3D993}" type="presOf" srcId="{BFD5DD88-B3A6-45A3-943B-04E38D6EB789}" destId="{34A87BC0-E7F9-46AF-A15A-CB749FA162F6}" srcOrd="0" destOrd="0" presId="urn:microsoft.com/office/officeart/2005/8/layout/hProcess9"/>
    <dgm:cxn modelId="{DDBC5703-DBD8-4649-92EE-B01321013B5B}" srcId="{A4A71D7C-9979-41CE-89D6-6F9C2239B9F4}" destId="{C378174E-8E4F-4018-B7D9-4C9A5B381FA2}" srcOrd="0" destOrd="0" parTransId="{06B37E5A-DF68-4636-80D4-A11C0076605F}" sibTransId="{FF50F0F5-4E3C-4E78-AFD0-A4156D0FC9A5}"/>
    <dgm:cxn modelId="{AF3AB59A-7B63-44A6-8506-F09D2278685C}" srcId="{A4A71D7C-9979-41CE-89D6-6F9C2239B9F4}" destId="{C5E87C7D-FA40-4669-9343-FB5ECB726118}" srcOrd="2" destOrd="0" parTransId="{48D918EB-5972-4751-98F6-49905D62A255}" sibTransId="{C8F5A006-2109-4237-A1C6-0BA06C67EB1E}"/>
    <dgm:cxn modelId="{2B388C3B-2F6D-46E9-9C2C-073C6C6B5F13}" type="presOf" srcId="{C5E87C7D-FA40-4669-9343-FB5ECB726118}" destId="{4024CB53-9F5F-474C-9326-453BDB132F17}" srcOrd="0" destOrd="0" presId="urn:microsoft.com/office/officeart/2005/8/layout/hProcess9"/>
    <dgm:cxn modelId="{E1F55B25-DCF7-407F-86DE-F1079D555F46}" type="presParOf" srcId="{89AB35A7-96D7-491A-8752-F3DCF0D3A568}" destId="{F9CC297D-9014-4244-A1EE-26A51CBF78AC}" srcOrd="0" destOrd="0" presId="urn:microsoft.com/office/officeart/2005/8/layout/hProcess9"/>
    <dgm:cxn modelId="{A0272429-C2A5-4C2D-827F-2E38FE8F3D58}" type="presParOf" srcId="{89AB35A7-96D7-491A-8752-F3DCF0D3A568}" destId="{4738EEDE-C7D0-4ED1-84FC-7D52865530CA}" srcOrd="1" destOrd="0" presId="urn:microsoft.com/office/officeart/2005/8/layout/hProcess9"/>
    <dgm:cxn modelId="{1E887619-8130-45DC-BBA3-7F22A9444C9F}" type="presParOf" srcId="{4738EEDE-C7D0-4ED1-84FC-7D52865530CA}" destId="{6FB00BE4-369C-42F8-863E-43E331A7AAC1}" srcOrd="0" destOrd="0" presId="urn:microsoft.com/office/officeart/2005/8/layout/hProcess9"/>
    <dgm:cxn modelId="{C50834EA-DC7D-4C81-8270-546C0BE9891C}" type="presParOf" srcId="{4738EEDE-C7D0-4ED1-84FC-7D52865530CA}" destId="{F3A422F4-0AB3-4A74-9165-A0687A4F243C}" srcOrd="1" destOrd="0" presId="urn:microsoft.com/office/officeart/2005/8/layout/hProcess9"/>
    <dgm:cxn modelId="{685B83B7-3B3C-422B-9E3A-E379554D7050}" type="presParOf" srcId="{4738EEDE-C7D0-4ED1-84FC-7D52865530CA}" destId="{34A87BC0-E7F9-46AF-A15A-CB749FA162F6}" srcOrd="2" destOrd="0" presId="urn:microsoft.com/office/officeart/2005/8/layout/hProcess9"/>
    <dgm:cxn modelId="{231197B5-C93C-4274-BFF6-F8358B23AAE1}" type="presParOf" srcId="{4738EEDE-C7D0-4ED1-84FC-7D52865530CA}" destId="{624831AB-FDD7-417A-9F25-C2493AF99197}" srcOrd="3" destOrd="0" presId="urn:microsoft.com/office/officeart/2005/8/layout/hProcess9"/>
    <dgm:cxn modelId="{236A1346-F65A-4B74-949F-ACF7448BEC0A}" type="presParOf" srcId="{4738EEDE-C7D0-4ED1-84FC-7D52865530CA}" destId="{4024CB53-9F5F-474C-9326-453BDB132F1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A36974-764E-45BE-AD12-3B3143BE92A4}" type="doc">
      <dgm:prSet loTypeId="urn:microsoft.com/office/officeart/2005/8/layout/pyramid2" loCatId="pyramid" qsTypeId="urn:microsoft.com/office/officeart/2005/8/quickstyle/simple1" qsCatId="simple" csTypeId="urn:microsoft.com/office/officeart/2005/8/colors/accent1_2" csCatId="accent1" phldr="1"/>
      <dgm:spPr/>
    </dgm:pt>
    <dgm:pt modelId="{C5144A25-5C75-4719-B6C6-1E215249679E}">
      <dgm:prSet phldrT="[文字]" custT="1"/>
      <dgm:spPr/>
      <dgm:t>
        <a:bodyPr/>
        <a:lstStyle/>
        <a:p>
          <a:pPr>
            <a:spcAft>
              <a:spcPts val="0"/>
            </a:spcAft>
          </a:pPr>
          <a:r>
            <a:rPr lang="zh-TW" altLang="en-US" sz="2000" b="1" dirty="0" smtClean="0">
              <a:latin typeface="微軟正黑體" panose="020B0604030504040204" pitchFamily="34" charset="-120"/>
              <a:ea typeface="微軟正黑體" panose="020B0604030504040204" pitchFamily="34" charset="-120"/>
            </a:rPr>
            <a:t>強勢股</a:t>
          </a:r>
          <a:endParaRPr lang="zh-TW" altLang="en-US" sz="2000" b="1" dirty="0">
            <a:latin typeface="微軟正黑體" panose="020B0604030504040204" pitchFamily="34" charset="-120"/>
            <a:ea typeface="微軟正黑體" panose="020B0604030504040204" pitchFamily="34" charset="-120"/>
          </a:endParaRPr>
        </a:p>
      </dgm:t>
    </dgm:pt>
    <dgm:pt modelId="{22B9FC57-C9D1-47A5-BB99-28AAB8750530}" type="parTrans" cxnId="{4B7C3B39-8D26-4B8B-87B5-44CFC1F4BEC3}">
      <dgm:prSet/>
      <dgm:spPr/>
      <dgm:t>
        <a:bodyPr/>
        <a:lstStyle/>
        <a:p>
          <a:endParaRPr lang="zh-TW" altLang="en-US"/>
        </a:p>
      </dgm:t>
    </dgm:pt>
    <dgm:pt modelId="{4CDAA271-F007-42F2-BEF6-7D68EB9D998F}" type="sibTrans" cxnId="{4B7C3B39-8D26-4B8B-87B5-44CFC1F4BEC3}">
      <dgm:prSet/>
      <dgm:spPr/>
      <dgm:t>
        <a:bodyPr/>
        <a:lstStyle/>
        <a:p>
          <a:endParaRPr lang="zh-TW" altLang="en-US"/>
        </a:p>
      </dgm:t>
    </dgm:pt>
    <dgm:pt modelId="{045760F9-52DA-46AE-AFD0-142BFCB32556}">
      <dgm:prSet phldrT="[文字]" custT="1"/>
      <dgm:spPr/>
      <dgm:t>
        <a:bodyPr/>
        <a:lstStyle/>
        <a:p>
          <a:pPr>
            <a:spcAft>
              <a:spcPts val="0"/>
            </a:spcAft>
          </a:pPr>
          <a:r>
            <a:rPr lang="zh-TW" altLang="en-US" sz="2000" b="1" dirty="0" smtClean="0">
              <a:latin typeface="微軟正黑體" panose="020B0604030504040204" pitchFamily="34" charset="-120"/>
              <a:ea typeface="微軟正黑體" panose="020B0604030504040204" pitchFamily="34" charset="-120"/>
            </a:rPr>
            <a:t>複合債</a:t>
          </a:r>
          <a:endParaRPr lang="en-US" altLang="zh-TW" sz="2000" b="1" dirty="0" smtClean="0">
            <a:latin typeface="微軟正黑體" panose="020B0604030504040204" pitchFamily="34" charset="-120"/>
            <a:ea typeface="微軟正黑體" panose="020B0604030504040204" pitchFamily="34" charset="-120"/>
          </a:endParaRPr>
        </a:p>
      </dgm:t>
    </dgm:pt>
    <dgm:pt modelId="{5C0A75E1-249D-4AD8-888F-CE59616A7252}" type="parTrans" cxnId="{5388FCFB-AEDD-49BA-A78E-A2DD8498E432}">
      <dgm:prSet/>
      <dgm:spPr/>
      <dgm:t>
        <a:bodyPr/>
        <a:lstStyle/>
        <a:p>
          <a:endParaRPr lang="zh-TW" altLang="en-US"/>
        </a:p>
      </dgm:t>
    </dgm:pt>
    <dgm:pt modelId="{433E405A-882B-4ED6-B389-09E14A712631}" type="sibTrans" cxnId="{5388FCFB-AEDD-49BA-A78E-A2DD8498E432}">
      <dgm:prSet/>
      <dgm:spPr/>
      <dgm:t>
        <a:bodyPr/>
        <a:lstStyle/>
        <a:p>
          <a:endParaRPr lang="zh-TW" altLang="en-US"/>
        </a:p>
      </dgm:t>
    </dgm:pt>
    <dgm:pt modelId="{B1AF4ABA-6C18-404B-8D48-5A0EC5501AF3}">
      <dgm:prSet phldrT="[文字]" custT="1"/>
      <dgm:spPr/>
      <dgm:t>
        <a:bodyPr/>
        <a:lstStyle/>
        <a:p>
          <a:pPr>
            <a:lnSpc>
              <a:spcPts val="2200"/>
            </a:lnSpc>
            <a:spcAft>
              <a:spcPts val="0"/>
            </a:spcAft>
          </a:pPr>
          <a:r>
            <a:rPr lang="zh-TW" altLang="en-US" sz="2000" b="1" dirty="0" smtClean="0">
              <a:latin typeface="微軟正黑體" panose="020B0604030504040204" pitchFamily="34" charset="-120"/>
              <a:ea typeface="微軟正黑體" panose="020B0604030504040204" pitchFamily="34" charset="-120"/>
            </a:rPr>
            <a:t>美國平衡</a:t>
          </a:r>
          <a:endParaRPr lang="zh-TW" altLang="en-US" sz="2000" b="1" dirty="0">
            <a:latin typeface="微軟正黑體" panose="020B0604030504040204" pitchFamily="34" charset="-120"/>
            <a:ea typeface="微軟正黑體" panose="020B0604030504040204" pitchFamily="34" charset="-120"/>
          </a:endParaRPr>
        </a:p>
      </dgm:t>
    </dgm:pt>
    <dgm:pt modelId="{A7105565-9ED7-45D1-B9D6-AA33664AACAE}" type="parTrans" cxnId="{00ED1C80-5806-4E8C-B123-8B99F0BA24D7}">
      <dgm:prSet/>
      <dgm:spPr/>
      <dgm:t>
        <a:bodyPr/>
        <a:lstStyle/>
        <a:p>
          <a:endParaRPr lang="zh-TW" altLang="en-US"/>
        </a:p>
      </dgm:t>
    </dgm:pt>
    <dgm:pt modelId="{3B25037B-277C-4FC4-BF77-06A80420C3EC}" type="sibTrans" cxnId="{00ED1C80-5806-4E8C-B123-8B99F0BA24D7}">
      <dgm:prSet/>
      <dgm:spPr/>
      <dgm:t>
        <a:bodyPr/>
        <a:lstStyle/>
        <a:p>
          <a:endParaRPr lang="zh-TW" altLang="en-US"/>
        </a:p>
      </dgm:t>
    </dgm:pt>
    <dgm:pt modelId="{64391209-7CB5-4B35-BB60-EB9885448A27}" type="pres">
      <dgm:prSet presAssocID="{E3A36974-764E-45BE-AD12-3B3143BE92A4}" presName="compositeShape" presStyleCnt="0">
        <dgm:presLayoutVars>
          <dgm:dir/>
          <dgm:resizeHandles/>
        </dgm:presLayoutVars>
      </dgm:prSet>
      <dgm:spPr/>
    </dgm:pt>
    <dgm:pt modelId="{1F612804-8C3F-49AF-9347-2ACFECB2A00B}" type="pres">
      <dgm:prSet presAssocID="{E3A36974-764E-45BE-AD12-3B3143BE92A4}" presName="pyramid" presStyleLbl="node1" presStyleIdx="0" presStyleCnt="1"/>
      <dgm:spPr/>
    </dgm:pt>
    <dgm:pt modelId="{0F822411-829F-4264-A0C6-9F495E10C017}" type="pres">
      <dgm:prSet presAssocID="{E3A36974-764E-45BE-AD12-3B3143BE92A4}" presName="theList" presStyleCnt="0"/>
      <dgm:spPr/>
    </dgm:pt>
    <dgm:pt modelId="{08B4BA4B-D620-43CD-994B-DE4ABCF185A3}" type="pres">
      <dgm:prSet presAssocID="{C5144A25-5C75-4719-B6C6-1E215249679E}" presName="aNode" presStyleLbl="fgAcc1" presStyleIdx="0" presStyleCnt="3" custScaleX="78248" custScaleY="49981" custLinFactNeighborX="676" custLinFactNeighborY="39513">
        <dgm:presLayoutVars>
          <dgm:bulletEnabled val="1"/>
        </dgm:presLayoutVars>
      </dgm:prSet>
      <dgm:spPr/>
      <dgm:t>
        <a:bodyPr/>
        <a:lstStyle/>
        <a:p>
          <a:endParaRPr lang="zh-TW" altLang="en-US"/>
        </a:p>
      </dgm:t>
    </dgm:pt>
    <dgm:pt modelId="{7C84B85D-2787-4181-A5CD-75E9AAD2DE16}" type="pres">
      <dgm:prSet presAssocID="{C5144A25-5C75-4719-B6C6-1E215249679E}" presName="aSpace" presStyleCnt="0"/>
      <dgm:spPr/>
    </dgm:pt>
    <dgm:pt modelId="{1BF4EB94-16E4-48EC-96FC-A38A61EEA106}" type="pres">
      <dgm:prSet presAssocID="{045760F9-52DA-46AE-AFD0-142BFCB32556}" presName="aNode" presStyleLbl="fgAcc1" presStyleIdx="1" presStyleCnt="3" custScaleX="78248" custScaleY="49981" custLinFactNeighborX="-1349" custLinFactNeighborY="94424">
        <dgm:presLayoutVars>
          <dgm:bulletEnabled val="1"/>
        </dgm:presLayoutVars>
      </dgm:prSet>
      <dgm:spPr/>
      <dgm:t>
        <a:bodyPr/>
        <a:lstStyle/>
        <a:p>
          <a:endParaRPr lang="zh-TW" altLang="en-US"/>
        </a:p>
      </dgm:t>
    </dgm:pt>
    <dgm:pt modelId="{4079B84E-F5E7-4768-ADD7-F4FF0DA47BE7}" type="pres">
      <dgm:prSet presAssocID="{045760F9-52DA-46AE-AFD0-142BFCB32556}" presName="aSpace" presStyleCnt="0"/>
      <dgm:spPr/>
    </dgm:pt>
    <dgm:pt modelId="{6DFD748C-70B0-41EC-821C-B45B588DBECB}" type="pres">
      <dgm:prSet presAssocID="{B1AF4ABA-6C18-404B-8D48-5A0EC5501AF3}" presName="aNode" presStyleLbl="fgAcc1" presStyleIdx="2" presStyleCnt="3" custScaleX="78248" custScaleY="49981" custLinFactY="3858" custLinFactNeighborX="-930" custLinFactNeighborY="100000">
        <dgm:presLayoutVars>
          <dgm:bulletEnabled val="1"/>
        </dgm:presLayoutVars>
      </dgm:prSet>
      <dgm:spPr/>
      <dgm:t>
        <a:bodyPr/>
        <a:lstStyle/>
        <a:p>
          <a:endParaRPr lang="zh-TW" altLang="en-US"/>
        </a:p>
      </dgm:t>
    </dgm:pt>
    <dgm:pt modelId="{4269DCB1-07B3-4E6C-AA85-EE08B2A3C915}" type="pres">
      <dgm:prSet presAssocID="{B1AF4ABA-6C18-404B-8D48-5A0EC5501AF3}" presName="aSpace" presStyleCnt="0"/>
      <dgm:spPr/>
    </dgm:pt>
  </dgm:ptLst>
  <dgm:cxnLst>
    <dgm:cxn modelId="{90ED9D88-19ED-4749-B558-A5F8348EF5F7}" type="presOf" srcId="{B1AF4ABA-6C18-404B-8D48-5A0EC5501AF3}" destId="{6DFD748C-70B0-41EC-821C-B45B588DBECB}" srcOrd="0" destOrd="0" presId="urn:microsoft.com/office/officeart/2005/8/layout/pyramid2"/>
    <dgm:cxn modelId="{1EFB6F62-7930-4A1D-B26F-E4B228EC0FB6}" type="presOf" srcId="{045760F9-52DA-46AE-AFD0-142BFCB32556}" destId="{1BF4EB94-16E4-48EC-96FC-A38A61EEA106}" srcOrd="0" destOrd="0" presId="urn:microsoft.com/office/officeart/2005/8/layout/pyramid2"/>
    <dgm:cxn modelId="{D2F1F867-AA1A-4305-BC06-3878900F3AA0}" type="presOf" srcId="{E3A36974-764E-45BE-AD12-3B3143BE92A4}" destId="{64391209-7CB5-4B35-BB60-EB9885448A27}" srcOrd="0" destOrd="0" presId="urn:microsoft.com/office/officeart/2005/8/layout/pyramid2"/>
    <dgm:cxn modelId="{4B7C3B39-8D26-4B8B-87B5-44CFC1F4BEC3}" srcId="{E3A36974-764E-45BE-AD12-3B3143BE92A4}" destId="{C5144A25-5C75-4719-B6C6-1E215249679E}" srcOrd="0" destOrd="0" parTransId="{22B9FC57-C9D1-47A5-BB99-28AAB8750530}" sibTransId="{4CDAA271-F007-42F2-BEF6-7D68EB9D998F}"/>
    <dgm:cxn modelId="{0321C024-1E63-4365-B305-BA60FD75B651}" type="presOf" srcId="{C5144A25-5C75-4719-B6C6-1E215249679E}" destId="{08B4BA4B-D620-43CD-994B-DE4ABCF185A3}" srcOrd="0" destOrd="0" presId="urn:microsoft.com/office/officeart/2005/8/layout/pyramid2"/>
    <dgm:cxn modelId="{5388FCFB-AEDD-49BA-A78E-A2DD8498E432}" srcId="{E3A36974-764E-45BE-AD12-3B3143BE92A4}" destId="{045760F9-52DA-46AE-AFD0-142BFCB32556}" srcOrd="1" destOrd="0" parTransId="{5C0A75E1-249D-4AD8-888F-CE59616A7252}" sibTransId="{433E405A-882B-4ED6-B389-09E14A712631}"/>
    <dgm:cxn modelId="{00ED1C80-5806-4E8C-B123-8B99F0BA24D7}" srcId="{E3A36974-764E-45BE-AD12-3B3143BE92A4}" destId="{B1AF4ABA-6C18-404B-8D48-5A0EC5501AF3}" srcOrd="2" destOrd="0" parTransId="{A7105565-9ED7-45D1-B9D6-AA33664AACAE}" sibTransId="{3B25037B-277C-4FC4-BF77-06A80420C3EC}"/>
    <dgm:cxn modelId="{6BE7E47A-F125-4811-B7AB-70CA06C2D611}" type="presParOf" srcId="{64391209-7CB5-4B35-BB60-EB9885448A27}" destId="{1F612804-8C3F-49AF-9347-2ACFECB2A00B}" srcOrd="0" destOrd="0" presId="urn:microsoft.com/office/officeart/2005/8/layout/pyramid2"/>
    <dgm:cxn modelId="{F49DA971-98AB-42B4-810A-85F88E57F98A}" type="presParOf" srcId="{64391209-7CB5-4B35-BB60-EB9885448A27}" destId="{0F822411-829F-4264-A0C6-9F495E10C017}" srcOrd="1" destOrd="0" presId="urn:microsoft.com/office/officeart/2005/8/layout/pyramid2"/>
    <dgm:cxn modelId="{2A45F7DB-1833-4DF9-8C8F-65EC9610EA0F}" type="presParOf" srcId="{0F822411-829F-4264-A0C6-9F495E10C017}" destId="{08B4BA4B-D620-43CD-994B-DE4ABCF185A3}" srcOrd="0" destOrd="0" presId="urn:microsoft.com/office/officeart/2005/8/layout/pyramid2"/>
    <dgm:cxn modelId="{FF9ACD3F-E248-44CD-93B1-D1E143DC27F0}" type="presParOf" srcId="{0F822411-829F-4264-A0C6-9F495E10C017}" destId="{7C84B85D-2787-4181-A5CD-75E9AAD2DE16}" srcOrd="1" destOrd="0" presId="urn:microsoft.com/office/officeart/2005/8/layout/pyramid2"/>
    <dgm:cxn modelId="{BF10D7D0-78AF-4619-9634-0F7BA8706770}" type="presParOf" srcId="{0F822411-829F-4264-A0C6-9F495E10C017}" destId="{1BF4EB94-16E4-48EC-96FC-A38A61EEA106}" srcOrd="2" destOrd="0" presId="urn:microsoft.com/office/officeart/2005/8/layout/pyramid2"/>
    <dgm:cxn modelId="{E20A0631-C1A7-46CC-9447-C24E55AA6F81}" type="presParOf" srcId="{0F822411-829F-4264-A0C6-9F495E10C017}" destId="{4079B84E-F5E7-4768-ADD7-F4FF0DA47BE7}" srcOrd="3" destOrd="0" presId="urn:microsoft.com/office/officeart/2005/8/layout/pyramid2"/>
    <dgm:cxn modelId="{BDF65500-FCE1-4A81-B6A7-D45C19D84A0F}" type="presParOf" srcId="{0F822411-829F-4264-A0C6-9F495E10C017}" destId="{6DFD748C-70B0-41EC-821C-B45B588DBECB}" srcOrd="4" destOrd="0" presId="urn:microsoft.com/office/officeart/2005/8/layout/pyramid2"/>
    <dgm:cxn modelId="{C7D6944F-C8AC-47ED-AE03-6850D921DC32}" type="presParOf" srcId="{0F822411-829F-4264-A0C6-9F495E10C017}" destId="{4269DCB1-07B3-4E6C-AA85-EE08B2A3C915}"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9C170-16E8-4F97-B62B-B4C45B770162}">
      <dsp:nvSpPr>
        <dsp:cNvPr id="0" name=""/>
        <dsp:cNvSpPr/>
      </dsp:nvSpPr>
      <dsp:spPr>
        <a:xfrm>
          <a:off x="3184296" y="1725"/>
          <a:ext cx="4770615" cy="1163370"/>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ts val="0"/>
            </a:spcAft>
            <a:buChar char="••"/>
          </a:pPr>
          <a:r>
            <a:rPr lang="zh-TW" altLang="en-US" sz="1600" b="1" u="none" kern="1200" dirty="0" smtClean="0">
              <a:latin typeface="微軟正黑體" panose="020B0604030504040204" pitchFamily="34" charset="-120"/>
              <a:ea typeface="微軟正黑體" panose="020B0604030504040204" pitchFamily="34" charset="-120"/>
            </a:rPr>
            <a:t>全球景氣穩健但各區域分岐：</a:t>
          </a:r>
          <a:r>
            <a:rPr lang="zh-TW" altLang="en-US" sz="1600" b="0" u="none" kern="1200" dirty="0" smtClean="0">
              <a:latin typeface="微軟正黑體" panose="020B0604030504040204" pitchFamily="34" charset="-120"/>
              <a:ea typeface="微軟正黑體" panose="020B0604030504040204" pitchFamily="34" charset="-120"/>
            </a:rPr>
            <a:t>美國成長放緩，歐洲及中國改善；</a:t>
          </a:r>
          <a:r>
            <a:rPr lang="zh-TW" altLang="en-US" sz="1600" b="1" u="none" kern="1200" dirty="0" smtClean="0">
              <a:latin typeface="微軟正黑體" panose="020B0604030504040204" pitchFamily="34" charset="-120"/>
              <a:ea typeface="微軟正黑體" panose="020B0604030504040204" pitchFamily="34" charset="-120"/>
            </a:rPr>
            <a:t>關注企業財報及財測</a:t>
          </a:r>
          <a:endParaRPr lang="zh-TW" altLang="en-US" sz="1600" b="1" u="none" kern="1200" dirty="0">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ts val="0"/>
            </a:spcAft>
            <a:buChar char="••"/>
          </a:pPr>
          <a:r>
            <a:rPr lang="zh-TW" altLang="en-US" sz="1600" b="1" u="none" kern="1200" dirty="0" smtClean="0">
              <a:latin typeface="微軟正黑體" panose="020B0604030504040204" pitchFamily="34" charset="-120"/>
              <a:ea typeface="微軟正黑體" panose="020B0604030504040204" pitchFamily="34" charset="-120"/>
            </a:rPr>
            <a:t>通膨朝</a:t>
          </a:r>
          <a:r>
            <a:rPr lang="en-US" altLang="zh-TW" sz="1600" b="1" u="none" kern="1200" dirty="0" smtClean="0">
              <a:latin typeface="微軟正黑體" panose="020B0604030504040204" pitchFamily="34" charset="-120"/>
              <a:ea typeface="微軟正黑體" panose="020B0604030504040204" pitchFamily="34" charset="-120"/>
            </a:rPr>
            <a:t>2%</a:t>
          </a:r>
          <a:r>
            <a:rPr lang="zh-TW" altLang="en-US" sz="1600" b="1" u="none" kern="1200" dirty="0" smtClean="0">
              <a:latin typeface="微軟正黑體" panose="020B0604030504040204" pitchFamily="34" charset="-120"/>
              <a:ea typeface="微軟正黑體" panose="020B0604030504040204" pitchFamily="34" charset="-120"/>
            </a:rPr>
            <a:t>目標邁進之路顛簸，各國速度不一</a:t>
          </a:r>
          <a:endParaRPr lang="zh-TW" altLang="en-US" sz="1600" b="1" u="sng" kern="1200" dirty="0">
            <a:latin typeface="微軟正黑體" panose="020B0604030504040204" pitchFamily="34" charset="-120"/>
            <a:ea typeface="微軟正黑體" panose="020B0604030504040204" pitchFamily="34" charset="-120"/>
          </a:endParaRPr>
        </a:p>
      </dsp:txBody>
      <dsp:txXfrm>
        <a:off x="3184296" y="147146"/>
        <a:ext cx="4334351" cy="872528"/>
      </dsp:txXfrm>
    </dsp:sp>
    <dsp:sp modelId="{9BB912B3-2152-4572-AFE5-DB376DAFB3DD}">
      <dsp:nvSpPr>
        <dsp:cNvPr id="0" name=""/>
        <dsp:cNvSpPr/>
      </dsp:nvSpPr>
      <dsp:spPr>
        <a:xfrm>
          <a:off x="3886" y="326962"/>
          <a:ext cx="3180410" cy="5128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ts val="600"/>
            </a:spcAft>
          </a:pPr>
          <a:r>
            <a:rPr lang="zh-TW" altLang="en-US" sz="1900" u="none" kern="1200" dirty="0">
              <a:latin typeface="微軟正黑體" panose="020B0604030504040204" pitchFamily="34" charset="-120"/>
              <a:ea typeface="微軟正黑體" panose="020B0604030504040204" pitchFamily="34" charset="-120"/>
            </a:rPr>
            <a:t>景氣面</a:t>
          </a:r>
        </a:p>
      </dsp:txBody>
      <dsp:txXfrm>
        <a:off x="28924" y="352000"/>
        <a:ext cx="3130334" cy="462820"/>
      </dsp:txXfrm>
    </dsp:sp>
    <dsp:sp modelId="{BD0D11A3-9EB6-4750-A003-8B812886F29C}">
      <dsp:nvSpPr>
        <dsp:cNvPr id="0" name=""/>
        <dsp:cNvSpPr/>
      </dsp:nvSpPr>
      <dsp:spPr>
        <a:xfrm>
          <a:off x="3188182" y="1272303"/>
          <a:ext cx="4770615" cy="1021078"/>
        </a:xfrm>
        <a:prstGeom prst="rightArrow">
          <a:avLst>
            <a:gd name="adj1" fmla="val 75000"/>
            <a:gd name="adj2" fmla="val 50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ts val="0"/>
            </a:spcAft>
            <a:buChar char="••"/>
          </a:pPr>
          <a:r>
            <a:rPr lang="zh-TW" altLang="en-US" sz="1600" b="1" u="none" kern="1200" dirty="0" smtClean="0">
              <a:solidFill>
                <a:schemeClr val="tx1"/>
              </a:solidFill>
              <a:latin typeface="微軟正黑體" panose="020B0604030504040204" pitchFamily="34" charset="-120"/>
              <a:ea typeface="微軟正黑體" panose="020B0604030504040204" pitchFamily="34" charset="-120"/>
            </a:rPr>
            <a:t>貨幣政策：</a:t>
          </a:r>
          <a:r>
            <a:rPr lang="zh-TW" altLang="en-US" sz="1600" b="0" u="none" kern="1200" dirty="0" smtClean="0">
              <a:solidFill>
                <a:schemeClr val="tx1"/>
              </a:solidFill>
              <a:latin typeface="微軟正黑體" panose="020B0604030504040204" pitchFamily="34" charset="-120"/>
              <a:ea typeface="微軟正黑體" panose="020B0604030504040204" pitchFamily="34" charset="-120"/>
            </a:rPr>
            <a:t>停看聽階段，首次降息時點端視各國抗通膨進展及經濟情勢而定  </a:t>
          </a:r>
          <a:endParaRPr lang="zh-TW" altLang="en-US" sz="1600" b="0" u="none" kern="1200" dirty="0">
            <a:latin typeface="微軟正黑體" panose="020B0604030504040204" pitchFamily="34" charset="-120"/>
            <a:ea typeface="微軟正黑體" panose="020B0604030504040204" pitchFamily="34" charset="-120"/>
          </a:endParaRPr>
        </a:p>
      </dsp:txBody>
      <dsp:txXfrm>
        <a:off x="3188182" y="1399938"/>
        <a:ext cx="4387711" cy="765808"/>
      </dsp:txXfrm>
    </dsp:sp>
    <dsp:sp modelId="{B5B6BC4B-CF92-4949-914D-98AB6ACE1CEF}">
      <dsp:nvSpPr>
        <dsp:cNvPr id="0" name=""/>
        <dsp:cNvSpPr/>
      </dsp:nvSpPr>
      <dsp:spPr>
        <a:xfrm>
          <a:off x="3886" y="1440368"/>
          <a:ext cx="3180410" cy="512896"/>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ts val="600"/>
            </a:spcAft>
          </a:pPr>
          <a:r>
            <a:rPr lang="zh-TW" altLang="en-US" sz="1900" u="none" kern="1200" dirty="0">
              <a:latin typeface="微軟正黑體" panose="020B0604030504040204" pitchFamily="34" charset="-120"/>
              <a:ea typeface="微軟正黑體" panose="020B0604030504040204" pitchFamily="34" charset="-120"/>
            </a:rPr>
            <a:t>政策面</a:t>
          </a:r>
        </a:p>
      </dsp:txBody>
      <dsp:txXfrm>
        <a:off x="28924" y="1465406"/>
        <a:ext cx="3130334" cy="462820"/>
      </dsp:txXfrm>
    </dsp:sp>
    <dsp:sp modelId="{783E5663-E8C5-4C52-B9F2-81DB8BE5785A}">
      <dsp:nvSpPr>
        <dsp:cNvPr id="0" name=""/>
        <dsp:cNvSpPr/>
      </dsp:nvSpPr>
      <dsp:spPr>
        <a:xfrm>
          <a:off x="3188182" y="2222695"/>
          <a:ext cx="4770615" cy="1140773"/>
        </a:xfrm>
        <a:prstGeom prst="rightArrow">
          <a:avLst>
            <a:gd name="adj1" fmla="val 75000"/>
            <a:gd name="adj2" fmla="val 50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ts val="0"/>
            </a:spcAft>
            <a:buChar char="••"/>
          </a:pPr>
          <a:r>
            <a:rPr lang="zh-TW" altLang="en-US" sz="1600" b="0" u="none" kern="1200" dirty="0" smtClean="0">
              <a:solidFill>
                <a:schemeClr val="tx1"/>
              </a:solidFill>
              <a:latin typeface="微軟正黑體" panose="020B0604030504040204" pitchFamily="34" charset="-120"/>
              <a:ea typeface="微軟正黑體" panose="020B0604030504040204" pitchFamily="34" charset="-120"/>
            </a:rPr>
            <a:t>預期</a:t>
          </a:r>
          <a:r>
            <a:rPr lang="zh-TW" altLang="en-US" sz="1600" b="1" u="sng" kern="1200" dirty="0" smtClean="0">
              <a:latin typeface="微軟正黑體" panose="020B0604030504040204" pitchFamily="34" charset="-120"/>
              <a:ea typeface="微軟正黑體" panose="020B0604030504040204" pitchFamily="34" charset="-120"/>
            </a:rPr>
            <a:t>美債殖利率</a:t>
          </a:r>
          <a:r>
            <a:rPr lang="zh-TW" altLang="en-US" sz="1600" b="0" u="none" kern="1200" dirty="0" smtClean="0">
              <a:latin typeface="微軟正黑體" panose="020B0604030504040204" pitchFamily="34" charset="-120"/>
              <a:ea typeface="微軟正黑體" panose="020B0604030504040204" pitchFamily="34" charset="-120"/>
            </a:rPr>
            <a:t>及</a:t>
          </a:r>
          <a:r>
            <a:rPr lang="zh-TW" altLang="en-US" sz="1600" b="1" u="sng" kern="1200" dirty="0" smtClean="0">
              <a:latin typeface="微軟正黑體" panose="020B0604030504040204" pitchFamily="34" charset="-120"/>
              <a:ea typeface="微軟正黑體" panose="020B0604030504040204" pitchFamily="34" charset="-120"/>
            </a:rPr>
            <a:t>美元指數</a:t>
          </a:r>
          <a:r>
            <a:rPr lang="zh-TW" altLang="en-US" sz="1600" b="0" u="none" kern="1200" dirty="0" smtClean="0">
              <a:latin typeface="微軟正黑體" panose="020B0604030504040204" pitchFamily="34" charset="-120"/>
              <a:ea typeface="微軟正黑體" panose="020B0604030504040204" pitchFamily="34" charset="-120"/>
            </a:rPr>
            <a:t>區間震盪</a:t>
          </a:r>
          <a:endParaRPr lang="zh-TW" altLang="en-US" sz="1600" b="0" u="none" kern="1200" dirty="0">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ts val="0"/>
            </a:spcAft>
            <a:buChar char="••"/>
          </a:pPr>
          <a:r>
            <a:rPr lang="zh-TW" altLang="en-US" sz="1600" b="1" u="none" kern="1200" dirty="0" smtClean="0">
              <a:latin typeface="微軟正黑體" panose="020B0604030504040204" pitchFamily="34" charset="-120"/>
              <a:ea typeface="微軟正黑體" panose="020B0604030504040204" pitchFamily="34" charset="-120"/>
            </a:rPr>
            <a:t>輝達財報牽動</a:t>
          </a:r>
          <a:r>
            <a:rPr lang="en-US" altLang="zh-TW" sz="1600" b="1" u="none" kern="1200" dirty="0" smtClean="0">
              <a:latin typeface="微軟正黑體" panose="020B0604030504040204" pitchFamily="34" charset="-120"/>
              <a:ea typeface="微軟正黑體" panose="020B0604030504040204" pitchFamily="34" charset="-120"/>
            </a:rPr>
            <a:t>AI</a:t>
          </a:r>
          <a:r>
            <a:rPr lang="zh-TW" altLang="en-US" sz="1600" b="1" u="none" kern="1200" dirty="0" smtClean="0">
              <a:latin typeface="微軟正黑體" panose="020B0604030504040204" pitchFamily="34" charset="-120"/>
              <a:ea typeface="微軟正黑體" panose="020B0604030504040204" pitchFamily="34" charset="-120"/>
            </a:rPr>
            <a:t>股走勢，預期將類股輪動格局</a:t>
          </a:r>
          <a:endParaRPr lang="zh-TW" altLang="en-US" sz="1600" b="1" u="none" kern="1200" dirty="0">
            <a:latin typeface="微軟正黑體" panose="020B0604030504040204" pitchFamily="34" charset="-120"/>
            <a:ea typeface="微軟正黑體" panose="020B0604030504040204" pitchFamily="34" charset="-120"/>
          </a:endParaRPr>
        </a:p>
      </dsp:txBody>
      <dsp:txXfrm>
        <a:off x="3188182" y="2365292"/>
        <a:ext cx="4342825" cy="855579"/>
      </dsp:txXfrm>
    </dsp:sp>
    <dsp:sp modelId="{25483111-83BA-4630-B5EC-EB91C4870E2D}">
      <dsp:nvSpPr>
        <dsp:cNvPr id="0" name=""/>
        <dsp:cNvSpPr/>
      </dsp:nvSpPr>
      <dsp:spPr>
        <a:xfrm>
          <a:off x="3886" y="2542476"/>
          <a:ext cx="3180410" cy="512896"/>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ts val="600"/>
            </a:spcAft>
          </a:pPr>
          <a:r>
            <a:rPr lang="zh-TW" altLang="en-US" sz="1900" u="none" kern="1200" dirty="0">
              <a:latin typeface="微軟正黑體" panose="020B0604030504040204" pitchFamily="34" charset="-120"/>
              <a:ea typeface="微軟正黑體" panose="020B0604030504040204" pitchFamily="34" charset="-120"/>
            </a:rPr>
            <a:t>資金面</a:t>
          </a:r>
        </a:p>
      </dsp:txBody>
      <dsp:txXfrm>
        <a:off x="28924" y="2567514"/>
        <a:ext cx="3130334" cy="462820"/>
      </dsp:txXfrm>
    </dsp:sp>
    <dsp:sp modelId="{2C7F07D6-B23D-4CB8-9B92-0878168FB5BF}">
      <dsp:nvSpPr>
        <dsp:cNvPr id="0" name=""/>
        <dsp:cNvSpPr/>
      </dsp:nvSpPr>
      <dsp:spPr>
        <a:xfrm>
          <a:off x="3184296" y="3390493"/>
          <a:ext cx="4770615" cy="1310281"/>
        </a:xfrm>
        <a:prstGeom prst="rightArrow">
          <a:avLst>
            <a:gd name="adj1" fmla="val 75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ts val="0"/>
            </a:spcAft>
            <a:buChar char="••"/>
          </a:pPr>
          <a:r>
            <a:rPr lang="zh-TW" altLang="en-US" sz="1600" b="0" u="none" kern="1200" dirty="0" smtClean="0">
              <a:latin typeface="微軟正黑體" panose="020B0604030504040204" pitchFamily="34" charset="-120"/>
              <a:ea typeface="微軟正黑體" panose="020B0604030504040204" pitchFamily="34" charset="-120"/>
            </a:rPr>
            <a:t>傳統淡季</a:t>
          </a:r>
          <a:endParaRPr lang="zh-TW" altLang="en-US" sz="1600" b="0" u="none" kern="1200" dirty="0">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ts val="0"/>
            </a:spcAft>
            <a:buChar char="••"/>
          </a:pPr>
          <a:r>
            <a:rPr lang="zh-TW" altLang="en-US" sz="1600" b="0" u="none" kern="1200" dirty="0" smtClean="0">
              <a:latin typeface="微軟正黑體" panose="020B0604030504040204" pitchFamily="34" charset="-120"/>
              <a:ea typeface="微軟正黑體" panose="020B0604030504040204" pitchFamily="34" charset="-120"/>
            </a:rPr>
            <a:t>地緣政治情勢、選舉</a:t>
          </a:r>
          <a:endParaRPr lang="zh-TW" altLang="en-US" sz="1600" b="0" u="none" kern="1200" dirty="0">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ts val="0"/>
            </a:spcAft>
            <a:buChar char="••"/>
          </a:pPr>
          <a:r>
            <a:rPr lang="zh-TW" altLang="en-US" sz="1600" u="none" kern="1200" dirty="0" smtClean="0">
              <a:latin typeface="微軟正黑體" panose="020B0604030504040204" pitchFamily="34" charset="-120"/>
              <a:ea typeface="微軟正黑體" panose="020B0604030504040204" pitchFamily="34" charset="-120"/>
            </a:rPr>
            <a:t>市場情緒</a:t>
          </a:r>
          <a:r>
            <a:rPr lang="en-US" altLang="zh-TW" sz="1600" u="none" kern="1200" dirty="0" smtClean="0">
              <a:latin typeface="微軟正黑體" panose="020B0604030504040204" pitchFamily="34" charset="-120"/>
              <a:ea typeface="微軟正黑體" panose="020B0604030504040204" pitchFamily="34" charset="-120"/>
            </a:rPr>
            <a:t>(VIX</a:t>
          </a:r>
          <a:r>
            <a:rPr lang="zh-TW" altLang="en-US" sz="1600" u="none" kern="1200" dirty="0" smtClean="0">
              <a:latin typeface="微軟正黑體" panose="020B0604030504040204" pitchFamily="34" charset="-120"/>
              <a:ea typeface="微軟正黑體" panose="020B0604030504040204" pitchFamily="34" charset="-120"/>
            </a:rPr>
            <a:t>、</a:t>
          </a:r>
          <a:r>
            <a:rPr lang="en-US" altLang="zh-TW" sz="1600" u="none" kern="1200" dirty="0" smtClean="0">
              <a:latin typeface="微軟正黑體" panose="020B0604030504040204" pitchFamily="34" charset="-120"/>
              <a:ea typeface="微軟正黑體" panose="020B0604030504040204" pitchFamily="34" charset="-120"/>
            </a:rPr>
            <a:t>CNN</a:t>
          </a:r>
          <a:r>
            <a:rPr lang="zh-TW" altLang="en-US" sz="1600" u="none" kern="1200" dirty="0" smtClean="0">
              <a:latin typeface="微軟正黑體" panose="020B0604030504040204" pitchFamily="34" charset="-120"/>
              <a:ea typeface="微軟正黑體" panose="020B0604030504040204" pitchFamily="34" charset="-120"/>
            </a:rPr>
            <a:t>恐懼及貪婪指數</a:t>
          </a:r>
          <a:r>
            <a:rPr lang="en-US" altLang="zh-TW" sz="1600" u="none" kern="1200" dirty="0" smtClean="0">
              <a:latin typeface="微軟正黑體" panose="020B0604030504040204" pitchFamily="34" charset="-120"/>
              <a:ea typeface="微軟正黑體" panose="020B0604030504040204" pitchFamily="34" charset="-120"/>
            </a:rPr>
            <a:t>)</a:t>
          </a:r>
          <a:endParaRPr lang="zh-TW" altLang="en-US" sz="1600" b="0" u="none" kern="1200" dirty="0">
            <a:latin typeface="微軟正黑體" panose="020B0604030504040204" pitchFamily="34" charset="-120"/>
            <a:ea typeface="微軟正黑體" panose="020B0604030504040204" pitchFamily="34" charset="-120"/>
          </a:endParaRPr>
        </a:p>
      </dsp:txBody>
      <dsp:txXfrm>
        <a:off x="3184296" y="3554278"/>
        <a:ext cx="4279260" cy="982711"/>
      </dsp:txXfrm>
    </dsp:sp>
    <dsp:sp modelId="{7E37479C-D382-4B50-B734-DF847E635933}">
      <dsp:nvSpPr>
        <dsp:cNvPr id="0" name=""/>
        <dsp:cNvSpPr/>
      </dsp:nvSpPr>
      <dsp:spPr>
        <a:xfrm>
          <a:off x="3886" y="3789185"/>
          <a:ext cx="3180410" cy="51289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ts val="600"/>
            </a:spcAft>
          </a:pPr>
          <a:r>
            <a:rPr lang="zh-TW" altLang="en-US" sz="1900" u="none" kern="1200" dirty="0">
              <a:latin typeface="微軟正黑體" panose="020B0604030504040204" pitchFamily="34" charset="-120"/>
              <a:ea typeface="微軟正黑體" panose="020B0604030504040204" pitchFamily="34" charset="-120"/>
            </a:rPr>
            <a:t>其他影響因素</a:t>
          </a:r>
        </a:p>
      </dsp:txBody>
      <dsp:txXfrm>
        <a:off x="28924" y="3814223"/>
        <a:ext cx="3130334" cy="462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5E24A-F0C2-4FB8-8086-6AEC9810BF5A}">
      <dsp:nvSpPr>
        <dsp:cNvPr id="0" name=""/>
        <dsp:cNvSpPr/>
      </dsp:nvSpPr>
      <dsp:spPr>
        <a:xfrm>
          <a:off x="0" y="0"/>
          <a:ext cx="7270091" cy="101876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ts val="0"/>
            </a:spcAft>
          </a:pPr>
          <a:r>
            <a:rPr lang="zh-TW" altLang="en-US" sz="1600" b="1" kern="1200" dirty="0">
              <a:solidFill>
                <a:schemeClr val="tx1"/>
              </a:solidFill>
              <a:latin typeface="微軟正黑體" panose="020B0604030504040204" pitchFamily="34" charset="-120"/>
              <a:ea typeface="微軟正黑體" panose="020B0604030504040204" pitchFamily="34" charset="-120"/>
            </a:rPr>
            <a:t>風險偏好</a:t>
          </a:r>
          <a:r>
            <a:rPr lang="en-US" altLang="zh-TW" sz="1600" b="1" kern="1200" dirty="0">
              <a:solidFill>
                <a:schemeClr val="tx1"/>
              </a:solidFill>
              <a:latin typeface="微軟正黑體" panose="020B0604030504040204" pitchFamily="34" charset="-120"/>
              <a:ea typeface="微軟正黑體" panose="020B0604030504040204" pitchFamily="34" charset="-120"/>
            </a:rPr>
            <a:t>:</a:t>
          </a:r>
          <a:r>
            <a:rPr lang="zh-TW" altLang="en-US" sz="1600" b="1" kern="1200" dirty="0" smtClean="0">
              <a:solidFill>
                <a:schemeClr val="tx1"/>
              </a:solidFill>
              <a:latin typeface="微軟正黑體" panose="020B0604030504040204" pitchFamily="34" charset="-120"/>
              <a:ea typeface="微軟正黑體" panose="020B0604030504040204" pitchFamily="34" charset="-120"/>
            </a:rPr>
            <a:t> 中性偏多</a:t>
          </a:r>
          <a:endParaRPr lang="en-US" altLang="zh-TW" sz="1600" b="1" kern="1200" dirty="0">
            <a:solidFill>
              <a:srgbClr val="FF0000"/>
            </a:solidFill>
            <a:latin typeface="微軟正黑體" panose="020B0604030504040204" pitchFamily="34" charset="-120"/>
            <a:ea typeface="微軟正黑體" panose="020B0604030504040204" pitchFamily="34" charset="-120"/>
          </a:endParaRPr>
        </a:p>
        <a:p>
          <a:pPr lvl="0" algn="l" defTabSz="711200">
            <a:lnSpc>
              <a:spcPct val="90000"/>
            </a:lnSpc>
            <a:spcBef>
              <a:spcPct val="0"/>
            </a:spcBef>
            <a:spcAft>
              <a:spcPts val="0"/>
            </a:spcAft>
          </a:pPr>
          <a:r>
            <a:rPr lang="zh-TW" altLang="en-US" sz="1300" u="sng" kern="1200" dirty="0" smtClean="0">
              <a:solidFill>
                <a:schemeClr val="tx1"/>
              </a:solidFill>
              <a:effectLst/>
              <a:latin typeface="微軟正黑體" panose="020B0604030504040204" pitchFamily="34" charset="-120"/>
              <a:ea typeface="微軟正黑體" panose="020B0604030504040204" pitchFamily="34" charset="-120"/>
            </a:rPr>
            <a:t>在領先指標持續改善下，全球已開發國家經濟更加正向</a:t>
          </a:r>
          <a:r>
            <a:rPr lang="zh-TW" altLang="en-US" sz="1300" u="none" kern="1200" dirty="0" smtClean="0">
              <a:solidFill>
                <a:schemeClr val="tx1"/>
              </a:solidFill>
              <a:effectLst/>
              <a:latin typeface="微軟正黑體" panose="020B0604030504040204" pitchFamily="34" charset="-120"/>
              <a:ea typeface="微軟正黑體" panose="020B0604030504040204" pitchFamily="34" charset="-120"/>
            </a:rPr>
            <a:t>，風險是股市評價面已經偏高，</a:t>
          </a:r>
          <a:r>
            <a:rPr lang="zh-TW" altLang="en-US" sz="1300" u="sng" kern="1200" dirty="0" smtClean="0">
              <a:solidFill>
                <a:schemeClr val="tx1"/>
              </a:solidFill>
              <a:effectLst/>
              <a:latin typeface="微軟正黑體" panose="020B0604030504040204" pitchFamily="34" charset="-120"/>
              <a:ea typeface="微軟正黑體" panose="020B0604030504040204" pitchFamily="34" charset="-120"/>
            </a:rPr>
            <a:t>預期通膨將持續回降</a:t>
          </a:r>
          <a:r>
            <a:rPr lang="en-US" altLang="zh-TW" sz="1300" u="sng" kern="1200" dirty="0" smtClean="0">
              <a:solidFill>
                <a:schemeClr val="tx1"/>
              </a:solidFill>
              <a:effectLst/>
              <a:latin typeface="微軟正黑體" panose="020B0604030504040204" pitchFamily="34" charset="-120"/>
              <a:ea typeface="微軟正黑體" panose="020B0604030504040204" pitchFamily="34" charset="-120"/>
            </a:rPr>
            <a:t>(disinflation)</a:t>
          </a:r>
          <a:r>
            <a:rPr lang="zh-TW" altLang="en-US" sz="1300" u="none" kern="1200" dirty="0" smtClean="0">
              <a:solidFill>
                <a:schemeClr val="tx1"/>
              </a:solidFill>
              <a:effectLst/>
              <a:latin typeface="微軟正黑體" panose="020B0604030504040204" pitchFamily="34" charset="-120"/>
              <a:ea typeface="微軟正黑體" panose="020B0604030504040204" pitchFamily="34" charset="-120"/>
            </a:rPr>
            <a:t>。</a:t>
          </a:r>
          <a:r>
            <a:rPr lang="zh-TW" altLang="en-US" sz="1300" u="sng" kern="1200" dirty="0" smtClean="0">
              <a:solidFill>
                <a:schemeClr val="tx1"/>
              </a:solidFill>
              <a:effectLst/>
              <a:latin typeface="微軟正黑體" panose="020B0604030504040204" pitchFamily="34" charset="-120"/>
              <a:ea typeface="微軟正黑體" panose="020B0604030504040204" pitchFamily="34" charset="-120"/>
            </a:rPr>
            <a:t>著眼貨幣政策預期很快將轉為寬鬆</a:t>
          </a:r>
          <a:r>
            <a:rPr lang="zh-TW" altLang="en-US" sz="1300" u="none" kern="1200" dirty="0" smtClean="0">
              <a:solidFill>
                <a:schemeClr val="tx1"/>
              </a:solidFill>
              <a:effectLst/>
              <a:latin typeface="微軟正黑體" panose="020B0604030504040204" pitchFamily="34" charset="-120"/>
              <a:ea typeface="微軟正黑體" panose="020B0604030504040204" pitchFamily="34" charset="-120"/>
            </a:rPr>
            <a:t>，我們維持對風險性資產較樂觀的看法，維持「中性偏多」展望。</a:t>
          </a:r>
          <a:endParaRPr lang="zh-TW" altLang="en-US" sz="1300" u="none" kern="1200" dirty="0">
            <a:solidFill>
              <a:schemeClr val="tx1"/>
            </a:solidFill>
            <a:effectLst/>
            <a:latin typeface="微軟正黑體" panose="020B0604030504040204" pitchFamily="34" charset="-120"/>
            <a:ea typeface="微軟正黑體" panose="020B0604030504040204" pitchFamily="34" charset="-120"/>
          </a:endParaRPr>
        </a:p>
      </dsp:txBody>
      <dsp:txXfrm>
        <a:off x="1532317" y="0"/>
        <a:ext cx="5737773" cy="1018767"/>
      </dsp:txXfrm>
    </dsp:sp>
    <dsp:sp modelId="{8E2F5F57-33AC-4307-A529-C1249CF9BAD9}">
      <dsp:nvSpPr>
        <dsp:cNvPr id="0" name=""/>
        <dsp:cNvSpPr/>
      </dsp:nvSpPr>
      <dsp:spPr>
        <a:xfrm>
          <a:off x="78299" y="196186"/>
          <a:ext cx="1454018" cy="62639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CEBD4C-2F1C-4FF3-9265-30303A1BD49E}">
      <dsp:nvSpPr>
        <dsp:cNvPr id="0" name=""/>
        <dsp:cNvSpPr/>
      </dsp:nvSpPr>
      <dsp:spPr>
        <a:xfrm>
          <a:off x="0" y="1079465"/>
          <a:ext cx="7270091" cy="111152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ts val="0"/>
            </a:spcAft>
          </a:pPr>
          <a:r>
            <a:rPr lang="zh-TW" altLang="en-US" sz="1600" b="1" kern="1200" dirty="0">
              <a:solidFill>
                <a:schemeClr val="tx1"/>
              </a:solidFill>
              <a:latin typeface="微軟正黑體" panose="020B0604030504040204" pitchFamily="34" charset="-120"/>
              <a:ea typeface="微軟正黑體" panose="020B0604030504040204" pitchFamily="34" charset="-120"/>
            </a:rPr>
            <a:t>股票</a:t>
          </a:r>
          <a:r>
            <a:rPr lang="en-US" altLang="zh-TW" sz="1600" b="1" kern="1200" dirty="0">
              <a:solidFill>
                <a:schemeClr val="tx1"/>
              </a:solidFill>
              <a:latin typeface="微軟正黑體" panose="020B0604030504040204" pitchFamily="34" charset="-120"/>
              <a:ea typeface="微軟正黑體" panose="020B0604030504040204" pitchFamily="34" charset="-120"/>
            </a:rPr>
            <a:t>:</a:t>
          </a:r>
          <a:r>
            <a:rPr lang="zh-TW" altLang="en-US" sz="1600" b="1" kern="1200" dirty="0" smtClean="0">
              <a:solidFill>
                <a:schemeClr val="tx1"/>
              </a:solidFill>
              <a:latin typeface="微軟正黑體" panose="020B0604030504040204" pitchFamily="34" charset="-120"/>
              <a:ea typeface="微軟正黑體" panose="020B0604030504040204" pitchFamily="34" charset="-120"/>
            </a:rPr>
            <a:t> 中性偏多</a:t>
          </a:r>
          <a:r>
            <a:rPr lang="en-US" altLang="zh-TW" sz="1600" b="1" kern="1200" dirty="0">
              <a:solidFill>
                <a:schemeClr val="tx1"/>
              </a:solidFill>
              <a:latin typeface="微軟正黑體" panose="020B0604030504040204" pitchFamily="34" charset="-120"/>
              <a:ea typeface="微軟正黑體" panose="020B0604030504040204" pitchFamily="34" charset="-120"/>
            </a:rPr>
            <a:t/>
          </a:r>
          <a:br>
            <a:rPr lang="en-US" altLang="zh-TW" sz="1600" b="1" kern="1200" dirty="0">
              <a:solidFill>
                <a:schemeClr val="tx1"/>
              </a:solidFill>
              <a:latin typeface="微軟正黑體" panose="020B0604030504040204" pitchFamily="34" charset="-120"/>
              <a:ea typeface="微軟正黑體" panose="020B0604030504040204" pitchFamily="34" charset="-120"/>
            </a:rPr>
          </a:br>
          <a:r>
            <a:rPr lang="zh-TW" altLang="en-US" sz="1300" u="sng" kern="1200" dirty="0" smtClean="0">
              <a:solidFill>
                <a:schemeClr val="tx1"/>
              </a:solidFill>
              <a:latin typeface="微軟正黑體" panose="020B0604030504040204" pitchFamily="34" charset="-120"/>
              <a:ea typeface="微軟正黑體" panose="020B0604030504040204" pitchFamily="34" charset="-120"/>
            </a:rPr>
            <a:t>儘管面臨在地化生產對利潤率的影響，企業獲利展望改善支撐我們對全球股市的看法，偏好獲利能力改善及企業展現韌性的區域。</a:t>
          </a:r>
          <a:r>
            <a:rPr lang="zh-TW" altLang="en-US" sz="1300" u="none" kern="1200" dirty="0" smtClean="0">
              <a:solidFill>
                <a:schemeClr val="tx1"/>
              </a:solidFill>
              <a:latin typeface="微軟正黑體" panose="020B0604030504040204" pitchFamily="34" charset="-120"/>
              <a:ea typeface="微軟正黑體" panose="020B0604030504040204" pitchFamily="34" charset="-120"/>
            </a:rPr>
            <a:t>相較於債券，</a:t>
          </a:r>
          <a:r>
            <a:rPr lang="zh-TW" altLang="en-US" sz="1300" u="sng" kern="1200" dirty="0" smtClean="0">
              <a:solidFill>
                <a:schemeClr val="tx1"/>
              </a:solidFill>
              <a:latin typeface="微軟正黑體" panose="020B0604030504040204" pitchFamily="34" charset="-120"/>
              <a:ea typeface="微軟正黑體" panose="020B0604030504040204" pitchFamily="34" charset="-120"/>
            </a:rPr>
            <a:t>股市動能維持強健</a:t>
          </a:r>
          <a:r>
            <a:rPr lang="zh-TW" altLang="en-US" sz="1300" u="none" kern="1200" dirty="0" smtClean="0">
              <a:solidFill>
                <a:schemeClr val="tx1"/>
              </a:solidFill>
              <a:latin typeface="微軟正黑體" panose="020B0604030504040204" pitchFamily="34" charset="-120"/>
              <a:ea typeface="微軟正黑體" panose="020B0604030504040204" pitchFamily="34" charset="-120"/>
            </a:rPr>
            <a:t>，我們對全球股市採取較樂觀的看法，維持</a:t>
          </a:r>
          <a:r>
            <a:rPr lang="zh-TW" altLang="en-US" sz="1300" u="none" kern="1200" dirty="0" smtClean="0">
              <a:solidFill>
                <a:schemeClr val="tx1"/>
              </a:solidFill>
              <a:effectLst/>
              <a:latin typeface="微軟正黑體" panose="020B0604030504040204" pitchFamily="34" charset="-120"/>
              <a:ea typeface="微軟正黑體" panose="020B0604030504040204" pitchFamily="34" charset="-120"/>
            </a:rPr>
            <a:t>「中性偏多」展望，。</a:t>
          </a:r>
          <a:endParaRPr lang="zh-TW" altLang="en-US" sz="1300" u="none" kern="1200" dirty="0">
            <a:solidFill>
              <a:schemeClr val="tx1"/>
            </a:solidFill>
            <a:latin typeface="微軟正黑體" panose="020B0604030504040204" pitchFamily="34" charset="-120"/>
            <a:ea typeface="微軟正黑體" panose="020B0604030504040204" pitchFamily="34" charset="-120"/>
          </a:endParaRPr>
        </a:p>
      </dsp:txBody>
      <dsp:txXfrm>
        <a:off x="1532317" y="1079465"/>
        <a:ext cx="5737773" cy="1111528"/>
      </dsp:txXfrm>
    </dsp:sp>
    <dsp:sp modelId="{BC30D085-CC55-4FE7-B345-64E5D9358F9E}">
      <dsp:nvSpPr>
        <dsp:cNvPr id="0" name=""/>
        <dsp:cNvSpPr/>
      </dsp:nvSpPr>
      <dsp:spPr>
        <a:xfrm>
          <a:off x="55660" y="1275215"/>
          <a:ext cx="1454018" cy="62639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42368-60C4-42A8-8886-424676D0683E}">
      <dsp:nvSpPr>
        <dsp:cNvPr id="0" name=""/>
        <dsp:cNvSpPr/>
      </dsp:nvSpPr>
      <dsp:spPr>
        <a:xfrm>
          <a:off x="0" y="2195472"/>
          <a:ext cx="7270091" cy="1072574"/>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ts val="0"/>
            </a:spcAft>
          </a:pPr>
          <a:r>
            <a:rPr lang="zh-TW" altLang="en-US" sz="1600" b="1" kern="1200" dirty="0">
              <a:solidFill>
                <a:schemeClr val="tx1"/>
              </a:solidFill>
              <a:latin typeface="微軟正黑體" panose="020B0604030504040204" pitchFamily="34" charset="-120"/>
              <a:ea typeface="微軟正黑體" panose="020B0604030504040204" pitchFamily="34" charset="-120"/>
            </a:rPr>
            <a:t>固定收益</a:t>
          </a:r>
          <a:r>
            <a:rPr lang="en-US" altLang="zh-TW" sz="1600" b="1" kern="1200" dirty="0">
              <a:solidFill>
                <a:schemeClr val="tx1"/>
              </a:solidFill>
              <a:latin typeface="微軟正黑體" panose="020B0604030504040204" pitchFamily="34" charset="-120"/>
              <a:ea typeface="微軟正黑體" panose="020B0604030504040204" pitchFamily="34" charset="-120"/>
            </a:rPr>
            <a:t>:</a:t>
          </a:r>
          <a:r>
            <a:rPr lang="zh-TW" altLang="en-US" sz="1600" b="1" kern="1200" dirty="0">
              <a:solidFill>
                <a:schemeClr val="tx1"/>
              </a:solidFill>
              <a:latin typeface="微軟正黑體" panose="020B0604030504040204" pitchFamily="34" charset="-120"/>
              <a:ea typeface="微軟正黑體" panose="020B0604030504040204" pitchFamily="34" charset="-120"/>
            </a:rPr>
            <a:t> </a:t>
          </a:r>
          <a:r>
            <a:rPr lang="zh-TW" altLang="en-US" sz="1600" b="1" kern="1200" dirty="0" smtClean="0">
              <a:solidFill>
                <a:schemeClr val="tx1"/>
              </a:solidFill>
              <a:latin typeface="微軟正黑體" panose="020B0604030504040204" pitchFamily="34" charset="-120"/>
              <a:ea typeface="微軟正黑體" panose="020B0604030504040204" pitchFamily="34" charset="-120"/>
            </a:rPr>
            <a:t>中性偏空</a:t>
          </a:r>
          <a:endParaRPr lang="en-US" altLang="zh-TW" sz="1600" b="1" kern="1200" dirty="0">
            <a:solidFill>
              <a:schemeClr val="accent6"/>
            </a:solidFill>
            <a:latin typeface="微軟正黑體" panose="020B0604030504040204" pitchFamily="34" charset="-120"/>
            <a:ea typeface="微軟正黑體" panose="020B0604030504040204" pitchFamily="34" charset="-120"/>
          </a:endParaRPr>
        </a:p>
        <a:p>
          <a:pPr lvl="0" algn="l" defTabSz="711200">
            <a:lnSpc>
              <a:spcPct val="90000"/>
            </a:lnSpc>
            <a:spcBef>
              <a:spcPct val="0"/>
            </a:spcBef>
            <a:spcAft>
              <a:spcPts val="0"/>
            </a:spcAft>
          </a:pPr>
          <a:r>
            <a:rPr lang="zh-TW" altLang="en-US" sz="1300" b="0" u="sng" kern="1200" dirty="0" smtClean="0">
              <a:solidFill>
                <a:schemeClr val="tx1"/>
              </a:solidFill>
              <a:latin typeface="微軟正黑體" panose="020B0604030504040204" pitchFamily="34" charset="-120"/>
              <a:ea typeface="微軟正黑體" panose="020B0604030504040204" pitchFamily="34" charset="-120"/>
            </a:rPr>
            <a:t>債券收益率仍具吸引力</a:t>
          </a:r>
          <a:r>
            <a:rPr lang="zh-TW" altLang="en-US" sz="1300" b="0" u="none" kern="1200" dirty="0" smtClean="0">
              <a:solidFill>
                <a:schemeClr val="tx1"/>
              </a:solidFill>
              <a:latin typeface="微軟正黑體" panose="020B0604030504040204" pitchFamily="34" charset="-120"/>
              <a:ea typeface="微軟正黑體" panose="020B0604030504040204" pitchFamily="34" charset="-120"/>
            </a:rPr>
            <a:t>，但可能已充分反映政策轉向的預期，近期企業</a:t>
          </a:r>
          <a:r>
            <a:rPr lang="zh-TW" altLang="en-US" sz="1300" b="0" u="none" kern="1200" dirty="0">
              <a:solidFill>
                <a:schemeClr val="tx1"/>
              </a:solidFill>
              <a:latin typeface="微軟正黑體" panose="020B0604030504040204" pitchFamily="34" charset="-120"/>
              <a:ea typeface="微軟正黑體" panose="020B0604030504040204" pitchFamily="34" charset="-120"/>
            </a:rPr>
            <a:t>債利</a:t>
          </a:r>
          <a:r>
            <a:rPr lang="zh-TW" altLang="en-US" sz="1300" b="0" u="none" kern="1200" dirty="0" smtClean="0">
              <a:solidFill>
                <a:schemeClr val="tx1"/>
              </a:solidFill>
              <a:latin typeface="微軟正黑體" panose="020B0604030504040204" pitchFamily="34" charset="-120"/>
              <a:ea typeface="微軟正黑體" panose="020B0604030504040204" pitchFamily="34" charset="-120"/>
            </a:rPr>
            <a:t>差收斂，並未充分反映違約率上揚的預期。相較於股票，我們對債券採取較謹慎的看法，</a:t>
          </a:r>
          <a:r>
            <a:rPr lang="zh-TW" altLang="en-US" sz="1300" u="none" kern="1200" dirty="0" smtClean="0">
              <a:solidFill>
                <a:schemeClr val="tx1"/>
              </a:solidFill>
              <a:latin typeface="微軟正黑體" panose="020B0604030504040204" pitchFamily="34" charset="-120"/>
              <a:ea typeface="微軟正黑體" panose="020B0604030504040204" pitchFamily="34" charset="-120"/>
            </a:rPr>
            <a:t>維持</a:t>
          </a:r>
          <a:r>
            <a:rPr lang="zh-TW" altLang="en-US" sz="1300" u="none" kern="1200" dirty="0" smtClean="0">
              <a:solidFill>
                <a:schemeClr val="tx1"/>
              </a:solidFill>
              <a:effectLst/>
              <a:latin typeface="微軟正黑體" panose="020B0604030504040204" pitchFamily="34" charset="-120"/>
              <a:ea typeface="微軟正黑體" panose="020B0604030504040204" pitchFamily="34" charset="-120"/>
            </a:rPr>
            <a:t>「中性偏空」展望，</a:t>
          </a:r>
          <a:r>
            <a:rPr lang="zh-TW" altLang="en-US" sz="1300" u="sng" kern="1200" dirty="0" smtClean="0">
              <a:solidFill>
                <a:schemeClr val="tx1"/>
              </a:solidFill>
              <a:latin typeface="微軟正黑體" panose="020B0604030504040204" pitchFamily="34" charset="-120"/>
              <a:ea typeface="微軟正黑體" panose="020B0604030504040204" pitchFamily="34" charset="-120"/>
            </a:rPr>
            <a:t>其中較偏好存續期間較長的債券</a:t>
          </a:r>
          <a:r>
            <a:rPr lang="zh-TW" altLang="en-US" sz="1300" b="0" u="none" kern="1200" dirty="0" smtClean="0">
              <a:solidFill>
                <a:schemeClr val="tx1"/>
              </a:solidFill>
              <a:latin typeface="微軟正黑體" panose="020B0604030504040204" pitchFamily="34" charset="-120"/>
              <a:ea typeface="微軟正黑體" panose="020B0604030504040204" pitchFamily="34" charset="-120"/>
            </a:rPr>
            <a:t>。</a:t>
          </a:r>
          <a:endParaRPr lang="zh-TW" altLang="en-US" sz="1300" b="0" u="none" kern="1200" dirty="0">
            <a:solidFill>
              <a:schemeClr val="tx1"/>
            </a:solidFill>
            <a:latin typeface="微軟正黑體" panose="020B0604030504040204" pitchFamily="34" charset="-120"/>
            <a:ea typeface="微軟正黑體" panose="020B0604030504040204" pitchFamily="34" charset="-120"/>
          </a:endParaRPr>
        </a:p>
      </dsp:txBody>
      <dsp:txXfrm>
        <a:off x="1532317" y="2195472"/>
        <a:ext cx="5737773" cy="1072574"/>
      </dsp:txXfrm>
    </dsp:sp>
    <dsp:sp modelId="{1E67723B-A5D1-4373-AEC3-B344639660EA}">
      <dsp:nvSpPr>
        <dsp:cNvPr id="0" name=""/>
        <dsp:cNvSpPr/>
      </dsp:nvSpPr>
      <dsp:spPr>
        <a:xfrm>
          <a:off x="69255" y="2391277"/>
          <a:ext cx="1454018" cy="62639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B00B5D-C171-4168-9DA8-9EEA53E1CBF9}">
      <dsp:nvSpPr>
        <dsp:cNvPr id="0" name=""/>
        <dsp:cNvSpPr/>
      </dsp:nvSpPr>
      <dsp:spPr>
        <a:xfrm>
          <a:off x="0" y="3308716"/>
          <a:ext cx="7270091" cy="78293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ts val="1800"/>
            </a:lnSpc>
            <a:spcBef>
              <a:spcPct val="0"/>
            </a:spcBef>
            <a:spcAft>
              <a:spcPts val="0"/>
            </a:spcAft>
          </a:pPr>
          <a:r>
            <a:rPr lang="zh-TW" altLang="en-US" sz="1600" b="1" kern="1200" dirty="0">
              <a:solidFill>
                <a:schemeClr val="tx1"/>
              </a:solidFill>
              <a:latin typeface="微軟正黑體" panose="020B0604030504040204" pitchFamily="34" charset="-120"/>
              <a:ea typeface="微軟正黑體" panose="020B0604030504040204" pitchFamily="34" charset="-120"/>
            </a:rPr>
            <a:t>另類投資</a:t>
          </a:r>
          <a:r>
            <a:rPr lang="en-US" altLang="zh-TW" sz="1600" b="1" kern="1200" dirty="0">
              <a:solidFill>
                <a:schemeClr val="tx1"/>
              </a:solidFill>
              <a:latin typeface="微軟正黑體" panose="020B0604030504040204" pitchFamily="34" charset="-120"/>
              <a:ea typeface="微軟正黑體" panose="020B0604030504040204" pitchFamily="34" charset="-120"/>
            </a:rPr>
            <a:t>:</a:t>
          </a:r>
          <a:r>
            <a:rPr lang="zh-TW" altLang="en-US" sz="1600" b="1" kern="1200" dirty="0">
              <a:solidFill>
                <a:schemeClr val="tx1"/>
              </a:solidFill>
              <a:latin typeface="微軟正黑體" panose="020B0604030504040204" pitchFamily="34" charset="-120"/>
              <a:ea typeface="微軟正黑體" panose="020B0604030504040204" pitchFamily="34" charset="-120"/>
            </a:rPr>
            <a:t> 中性</a:t>
          </a:r>
          <a:endParaRPr lang="en-US" altLang="zh-TW" sz="1600" b="1" kern="1200" dirty="0">
            <a:solidFill>
              <a:srgbClr val="FF0000"/>
            </a:solidFill>
            <a:latin typeface="微軟正黑體" panose="020B0604030504040204" pitchFamily="34" charset="-120"/>
            <a:ea typeface="微軟正黑體" panose="020B0604030504040204" pitchFamily="34" charset="-120"/>
          </a:endParaRPr>
        </a:p>
        <a:p>
          <a:pPr lvl="0" algn="l" defTabSz="711200">
            <a:lnSpc>
              <a:spcPct val="90000"/>
            </a:lnSpc>
            <a:spcBef>
              <a:spcPct val="0"/>
            </a:spcBef>
            <a:spcAft>
              <a:spcPts val="0"/>
            </a:spcAft>
          </a:pPr>
          <a:r>
            <a:rPr lang="zh-TW" altLang="en-US" sz="1300" b="0" u="none" kern="1200" dirty="0" smtClean="0">
              <a:solidFill>
                <a:schemeClr val="tx1"/>
              </a:solidFill>
              <a:latin typeface="微軟正黑體" panose="020B0604030504040204" pitchFamily="34" charset="-120"/>
              <a:ea typeface="微軟正黑體" panose="020B0604030504040204" pitchFamily="34" charset="-120"/>
            </a:rPr>
            <a:t>另類資產如私募資產扮演自然分散的結構性吸引力，</a:t>
          </a:r>
          <a:r>
            <a:rPr lang="zh-TW" altLang="en-US" sz="1300" b="0" u="sng" kern="1200" dirty="0" smtClean="0">
              <a:solidFill>
                <a:schemeClr val="tx1"/>
              </a:solidFill>
              <a:latin typeface="微軟正黑體" panose="020B0604030504040204" pitchFamily="34" charset="-120"/>
              <a:ea typeface="微軟正黑體" panose="020B0604030504040204" pitchFamily="34" charset="-120"/>
            </a:rPr>
            <a:t>使用和需求的變化持續為</a:t>
          </a:r>
          <a:r>
            <a:rPr lang="zh-TW" altLang="en-US" sz="1300" b="0" i="0" u="sng" kern="1200" dirty="0" smtClean="0">
              <a:solidFill>
                <a:schemeClr val="tx1"/>
              </a:solidFill>
              <a:latin typeface="微軟正黑體" panose="020B0604030504040204" pitchFamily="34" charset="-120"/>
              <a:ea typeface="微軟正黑體" panose="020B0604030504040204" pitchFamily="34" charset="-120"/>
            </a:rPr>
            <a:t>房地產帶來逆風</a:t>
          </a:r>
          <a:r>
            <a:rPr lang="zh-TW" altLang="en-US" sz="1300" b="0" i="0" u="none" kern="1200" dirty="0" smtClean="0">
              <a:solidFill>
                <a:schemeClr val="tx1"/>
              </a:solidFill>
              <a:latin typeface="微軟正黑體" panose="020B0604030504040204" pitchFamily="34" charset="-120"/>
              <a:ea typeface="微軟正黑體" panose="020B0604030504040204" pitchFamily="34" charset="-120"/>
            </a:rPr>
            <a:t>，我們維持</a:t>
          </a:r>
          <a:r>
            <a:rPr lang="zh-TW" altLang="en-US" sz="1300" b="0" i="0" u="none" kern="1200" dirty="0">
              <a:solidFill>
                <a:schemeClr val="tx1"/>
              </a:solidFill>
              <a:latin typeface="微軟正黑體" panose="020B0604030504040204" pitchFamily="34" charset="-120"/>
              <a:ea typeface="微軟正黑體" panose="020B0604030504040204" pitchFamily="34" charset="-120"/>
            </a:rPr>
            <a:t>中性</a:t>
          </a:r>
          <a:r>
            <a:rPr lang="zh-TW" altLang="en-US" sz="1300" b="0" i="0" u="none" kern="1200" dirty="0" smtClean="0">
              <a:solidFill>
                <a:schemeClr val="tx1"/>
              </a:solidFill>
              <a:latin typeface="微軟正黑體" panose="020B0604030504040204" pitchFamily="34" charset="-120"/>
              <a:ea typeface="微軟正黑體" panose="020B0604030504040204" pitchFamily="34" charset="-120"/>
            </a:rPr>
            <a:t>展望，</a:t>
          </a:r>
          <a:r>
            <a:rPr lang="zh-TW" altLang="en-US" sz="1300" b="0" i="0" u="sng" kern="1200" dirty="0" smtClean="0">
              <a:solidFill>
                <a:schemeClr val="tx1"/>
              </a:solidFill>
              <a:latin typeface="微軟正黑體" panose="020B0604030504040204" pitchFamily="34" charset="-120"/>
              <a:ea typeface="微軟正黑體" panose="020B0604030504040204" pitchFamily="34" charset="-120"/>
            </a:rPr>
            <a:t>與長期結構性配置一致</a:t>
          </a:r>
          <a:r>
            <a:rPr lang="zh-TW" altLang="en-US" sz="1300" b="0" i="0" u="none" kern="1200" dirty="0" smtClean="0">
              <a:solidFill>
                <a:schemeClr val="tx1"/>
              </a:solidFill>
              <a:latin typeface="微軟正黑體" panose="020B0604030504040204" pitchFamily="34" charset="-120"/>
              <a:ea typeface="微軟正黑體" panose="020B0604030504040204" pitchFamily="34" charset="-120"/>
            </a:rPr>
            <a:t>。</a:t>
          </a:r>
          <a:endParaRPr lang="zh-TW" altLang="en-US" sz="1300" b="0" i="0" u="none" kern="1200" dirty="0">
            <a:solidFill>
              <a:schemeClr val="tx1"/>
            </a:solidFill>
            <a:latin typeface="微軟正黑體" panose="020B0604030504040204" pitchFamily="34" charset="-120"/>
            <a:ea typeface="微軟正黑體" panose="020B0604030504040204" pitchFamily="34" charset="-120"/>
          </a:endParaRPr>
        </a:p>
      </dsp:txBody>
      <dsp:txXfrm>
        <a:off x="1532317" y="3308716"/>
        <a:ext cx="5737773" cy="782938"/>
      </dsp:txXfrm>
    </dsp:sp>
    <dsp:sp modelId="{39038C3E-BD1A-4EB6-B0FD-CDDAE11379F5}">
      <dsp:nvSpPr>
        <dsp:cNvPr id="0" name=""/>
        <dsp:cNvSpPr/>
      </dsp:nvSpPr>
      <dsp:spPr>
        <a:xfrm>
          <a:off x="69255" y="3379343"/>
          <a:ext cx="1454018" cy="626394"/>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AC4C5-2E0D-4770-B1AC-F6763AE1BF0E}">
      <dsp:nvSpPr>
        <dsp:cNvPr id="0" name=""/>
        <dsp:cNvSpPr/>
      </dsp:nvSpPr>
      <dsp:spPr>
        <a:xfrm>
          <a:off x="0" y="4127006"/>
          <a:ext cx="7270091" cy="885455"/>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ts val="0"/>
            </a:spcAft>
          </a:pPr>
          <a:r>
            <a:rPr lang="zh-TW" altLang="en-US" sz="1600" b="1" kern="1200" dirty="0">
              <a:solidFill>
                <a:schemeClr val="tx1"/>
              </a:solidFill>
              <a:latin typeface="微軟正黑體" panose="020B0604030504040204" pitchFamily="34" charset="-120"/>
              <a:ea typeface="微軟正黑體" panose="020B0604030504040204" pitchFamily="34" charset="-120"/>
            </a:rPr>
            <a:t>現金</a:t>
          </a:r>
          <a:r>
            <a:rPr lang="en-US" altLang="zh-TW" sz="1600" b="1" kern="1200" dirty="0">
              <a:solidFill>
                <a:schemeClr val="tx1"/>
              </a:solidFill>
              <a:latin typeface="微軟正黑體" panose="020B0604030504040204" pitchFamily="34" charset="-120"/>
              <a:ea typeface="微軟正黑體" panose="020B0604030504040204" pitchFamily="34" charset="-120"/>
            </a:rPr>
            <a:t>:</a:t>
          </a:r>
          <a:r>
            <a:rPr lang="zh-TW" altLang="en-US" sz="1600" b="1" kern="1200" dirty="0">
              <a:solidFill>
                <a:schemeClr val="tx1"/>
              </a:solidFill>
              <a:latin typeface="微軟正黑體" panose="020B0604030504040204" pitchFamily="34" charset="-120"/>
              <a:ea typeface="微軟正黑體" panose="020B0604030504040204" pitchFamily="34" charset="-120"/>
            </a:rPr>
            <a:t> </a:t>
          </a:r>
          <a:r>
            <a:rPr lang="zh-TW" altLang="en-US" sz="1600" b="1" kern="1200" dirty="0" smtClean="0">
              <a:solidFill>
                <a:schemeClr val="tx1"/>
              </a:solidFill>
              <a:latin typeface="微軟正黑體" panose="020B0604030504040204" pitchFamily="34" charset="-120"/>
              <a:ea typeface="微軟正黑體" panose="020B0604030504040204" pitchFamily="34" charset="-120"/>
            </a:rPr>
            <a:t>中性</a:t>
          </a:r>
          <a:endParaRPr lang="en-US" altLang="zh-TW" sz="1600" b="1" kern="1200" dirty="0">
            <a:solidFill>
              <a:schemeClr val="accent6">
                <a:lumMod val="75000"/>
              </a:schemeClr>
            </a:solidFill>
            <a:latin typeface="微軟正黑體" panose="020B0604030504040204" pitchFamily="34" charset="-120"/>
            <a:ea typeface="微軟正黑體" panose="020B0604030504040204" pitchFamily="34" charset="-120"/>
          </a:endParaRPr>
        </a:p>
        <a:p>
          <a:pPr lvl="0" algn="l" defTabSz="711200">
            <a:lnSpc>
              <a:spcPct val="90000"/>
            </a:lnSpc>
            <a:spcBef>
              <a:spcPct val="0"/>
            </a:spcBef>
            <a:spcAft>
              <a:spcPts val="0"/>
            </a:spcAft>
          </a:pPr>
          <a:r>
            <a:rPr lang="zh-TW" altLang="en-US" sz="1400" b="0" kern="1200" dirty="0">
              <a:solidFill>
                <a:schemeClr val="tx1"/>
              </a:solidFill>
              <a:latin typeface="微軟正黑體" panose="020B0604030504040204" pitchFamily="34" charset="-120"/>
              <a:ea typeface="微軟正黑體" panose="020B0604030504040204" pitchFamily="34" charset="-120"/>
            </a:rPr>
            <a:t>美國國庫券</a:t>
          </a:r>
          <a:r>
            <a:rPr lang="zh-TW" altLang="en-US" sz="1400" b="0" kern="1200" dirty="0" smtClean="0">
              <a:solidFill>
                <a:schemeClr val="tx1"/>
              </a:solidFill>
              <a:latin typeface="微軟正黑體" panose="020B0604030504040204" pitchFamily="34" charset="-120"/>
              <a:ea typeface="微軟正黑體" panose="020B0604030504040204" pitchFamily="34" charset="-120"/>
            </a:rPr>
            <a:t>利率反映政策利率觸頂並提供具吸引力的收益，現金扮演投資組合多角化角色，</a:t>
          </a:r>
          <a:r>
            <a:rPr lang="zh-TW" altLang="en-US" sz="1400" b="0" u="none" kern="1200" dirty="0" smtClean="0">
              <a:solidFill>
                <a:schemeClr val="tx1"/>
              </a:solidFill>
              <a:latin typeface="微軟正黑體" panose="020B0604030504040204" pitchFamily="34" charset="-120"/>
              <a:ea typeface="微軟正黑體" panose="020B0604030504040204" pitchFamily="34" charset="-120"/>
            </a:rPr>
            <a:t>我們維持</a:t>
          </a:r>
          <a:r>
            <a:rPr lang="zh-TW" altLang="en-US" sz="1400" u="none" kern="1200" dirty="0" smtClean="0">
              <a:solidFill>
                <a:schemeClr val="tx1"/>
              </a:solidFill>
              <a:effectLst/>
              <a:latin typeface="微軟正黑體" panose="020B0604030504040204" pitchFamily="34" charset="-120"/>
              <a:ea typeface="微軟正黑體" panose="020B0604030504040204" pitchFamily="34" charset="-120"/>
            </a:rPr>
            <a:t>「中性」展望</a:t>
          </a:r>
          <a:r>
            <a:rPr lang="zh-TW" sz="1400" b="0" u="none" kern="1200" dirty="0" smtClean="0">
              <a:solidFill>
                <a:schemeClr val="tx1"/>
              </a:solidFill>
              <a:latin typeface="微軟正黑體" panose="020B0604030504040204" pitchFamily="34" charset="-120"/>
              <a:ea typeface="微軟正黑體" panose="020B0604030504040204" pitchFamily="34" charset="-120"/>
            </a:rPr>
            <a:t>。</a:t>
          </a:r>
          <a:endParaRPr lang="zh-TW" altLang="en-US" sz="1400" b="0" u="none" kern="1200" dirty="0">
            <a:solidFill>
              <a:schemeClr val="tx1"/>
            </a:solidFill>
            <a:latin typeface="微軟正黑體" panose="020B0604030504040204" pitchFamily="34" charset="-120"/>
            <a:ea typeface="微軟正黑體" panose="020B0604030504040204" pitchFamily="34" charset="-120"/>
          </a:endParaRPr>
        </a:p>
      </dsp:txBody>
      <dsp:txXfrm>
        <a:off x="1532317" y="4127006"/>
        <a:ext cx="5737773" cy="885455"/>
      </dsp:txXfrm>
    </dsp:sp>
    <dsp:sp modelId="{63839BAD-D191-4A63-B138-5DE403A9E923}">
      <dsp:nvSpPr>
        <dsp:cNvPr id="0" name=""/>
        <dsp:cNvSpPr/>
      </dsp:nvSpPr>
      <dsp:spPr>
        <a:xfrm>
          <a:off x="69255" y="4265843"/>
          <a:ext cx="1454018" cy="626394"/>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297D-9014-4244-A1EE-26A51CBF78AC}">
      <dsp:nvSpPr>
        <dsp:cNvPr id="0" name=""/>
        <dsp:cNvSpPr/>
      </dsp:nvSpPr>
      <dsp:spPr>
        <a:xfrm>
          <a:off x="295560" y="0"/>
          <a:ext cx="3349681" cy="2814053"/>
        </a:xfrm>
        <a:prstGeom prst="rightArrow">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sp>
    <dsp:sp modelId="{6FB00BE4-369C-42F8-863E-43E331A7AAC1}">
      <dsp:nvSpPr>
        <dsp:cNvPr id="0" name=""/>
        <dsp:cNvSpPr/>
      </dsp:nvSpPr>
      <dsp:spPr>
        <a:xfrm>
          <a:off x="1193" y="844215"/>
          <a:ext cx="1199943" cy="1125621"/>
        </a:xfrm>
        <a:prstGeom prst="roundRect">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anose="020B0604030504040204" pitchFamily="34" charset="-120"/>
              <a:ea typeface="微軟正黑體" panose="020B0604030504040204" pitchFamily="34" charset="-120"/>
            </a:rPr>
            <a:t>景氣溫</a:t>
          </a:r>
          <a:endParaRPr lang="en-US" altLang="zh-TW" sz="2100" b="1" kern="1200" dirty="0">
            <a:latin typeface="微軟正黑體" panose="020B0604030504040204" pitchFamily="34" charset="-120"/>
            <a:ea typeface="微軟正黑體" panose="020B0604030504040204" pitchFamily="34" charset="-120"/>
          </a:endParaRPr>
        </a:p>
      </dsp:txBody>
      <dsp:txXfrm>
        <a:off x="56141" y="899163"/>
        <a:ext cx="1090047" cy="1015725"/>
      </dsp:txXfrm>
    </dsp:sp>
    <dsp:sp modelId="{34A87BC0-E7F9-46AF-A15A-CB749FA162F6}">
      <dsp:nvSpPr>
        <dsp:cNvPr id="0" name=""/>
        <dsp:cNvSpPr/>
      </dsp:nvSpPr>
      <dsp:spPr>
        <a:xfrm>
          <a:off x="1267234" y="844215"/>
          <a:ext cx="1199943" cy="1125621"/>
        </a:xfrm>
        <a:prstGeom prst="roundRect">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b="1" kern="1200" dirty="0">
              <a:latin typeface="微軟正黑體" panose="020B0604030504040204" pitchFamily="34" charset="-120"/>
              <a:ea typeface="微軟正黑體" panose="020B0604030504040204" pitchFamily="34" charset="-120"/>
            </a:rPr>
            <a:t>通</a:t>
          </a:r>
          <a:r>
            <a:rPr lang="zh-TW" altLang="en-US" sz="2100" b="1" kern="1200" dirty="0" smtClean="0">
              <a:latin typeface="微軟正黑體" panose="020B0604030504040204" pitchFamily="34" charset="-120"/>
              <a:ea typeface="微軟正黑體" panose="020B0604030504040204" pitchFamily="34" charset="-120"/>
            </a:rPr>
            <a:t>膨降</a:t>
          </a:r>
          <a:endParaRPr lang="zh-TW" altLang="en-US" sz="2100" b="1" kern="1200" dirty="0">
            <a:latin typeface="微軟正黑體" panose="020B0604030504040204" pitchFamily="34" charset="-120"/>
            <a:ea typeface="微軟正黑體" panose="020B0604030504040204" pitchFamily="34" charset="-120"/>
          </a:endParaRPr>
        </a:p>
      </dsp:txBody>
      <dsp:txXfrm>
        <a:off x="1322182" y="899163"/>
        <a:ext cx="1090047" cy="1015725"/>
      </dsp:txXfrm>
    </dsp:sp>
    <dsp:sp modelId="{4024CB53-9F5F-474C-9326-453BDB132F17}">
      <dsp:nvSpPr>
        <dsp:cNvPr id="0" name=""/>
        <dsp:cNvSpPr/>
      </dsp:nvSpPr>
      <dsp:spPr>
        <a:xfrm>
          <a:off x="2533274" y="844215"/>
          <a:ext cx="1406333" cy="1125621"/>
        </a:xfrm>
        <a:prstGeom prst="roundRect">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ts val="0"/>
            </a:spcAft>
          </a:pPr>
          <a:r>
            <a:rPr lang="zh-TW" altLang="en-US" sz="2100" b="1" kern="1200" dirty="0" smtClean="0">
              <a:latin typeface="微軟正黑體" panose="020B0604030504040204" pitchFamily="34" charset="-120"/>
              <a:ea typeface="微軟正黑體" panose="020B0604030504040204" pitchFamily="34" charset="-120"/>
            </a:rPr>
            <a:t>停止升息</a:t>
          </a:r>
          <a:r>
            <a:rPr lang="en-US" altLang="zh-TW" sz="2100" b="1" kern="12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100" b="1" kern="1200" dirty="0" smtClean="0">
              <a:latin typeface="微軟正黑體" panose="020B0604030504040204" pitchFamily="34" charset="-120"/>
              <a:ea typeface="微軟正黑體" panose="020B0604030504040204" pitchFamily="34" charset="-120"/>
            </a:rPr>
            <a:t>降息</a:t>
          </a:r>
          <a:endParaRPr lang="zh-TW" altLang="en-US" sz="2100" b="1" kern="1200" dirty="0">
            <a:latin typeface="微軟正黑體" panose="020B0604030504040204" pitchFamily="34" charset="-120"/>
            <a:ea typeface="微軟正黑體" panose="020B0604030504040204" pitchFamily="34" charset="-120"/>
          </a:endParaRPr>
        </a:p>
      </dsp:txBody>
      <dsp:txXfrm>
        <a:off x="2588222" y="899163"/>
        <a:ext cx="1296437" cy="1015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12804-8C3F-49AF-9347-2ACFECB2A00B}">
      <dsp:nvSpPr>
        <dsp:cNvPr id="0" name=""/>
        <dsp:cNvSpPr/>
      </dsp:nvSpPr>
      <dsp:spPr>
        <a:xfrm>
          <a:off x="496664" y="0"/>
          <a:ext cx="3055242" cy="305524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B4BA4B-D620-43CD-994B-DE4ABCF185A3}">
      <dsp:nvSpPr>
        <dsp:cNvPr id="0" name=""/>
        <dsp:cNvSpPr/>
      </dsp:nvSpPr>
      <dsp:spPr>
        <a:xfrm>
          <a:off x="2253698" y="370563"/>
          <a:ext cx="1553932" cy="6513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zh-TW" altLang="en-US" sz="2000" b="1" kern="1200" dirty="0" smtClean="0">
              <a:latin typeface="微軟正黑體" panose="020B0604030504040204" pitchFamily="34" charset="-120"/>
              <a:ea typeface="微軟正黑體" panose="020B0604030504040204" pitchFamily="34" charset="-120"/>
            </a:rPr>
            <a:t>強勢股</a:t>
          </a:r>
          <a:endParaRPr lang="zh-TW" altLang="en-US" sz="2000" b="1" kern="1200" dirty="0">
            <a:latin typeface="微軟正黑體" panose="020B0604030504040204" pitchFamily="34" charset="-120"/>
            <a:ea typeface="微軟正黑體" panose="020B0604030504040204" pitchFamily="34" charset="-120"/>
          </a:endParaRPr>
        </a:p>
      </dsp:txBody>
      <dsp:txXfrm>
        <a:off x="2285496" y="402361"/>
        <a:ext cx="1490336" cy="587782"/>
      </dsp:txXfrm>
    </dsp:sp>
    <dsp:sp modelId="{1BF4EB94-16E4-48EC-96FC-A38A61EEA106}">
      <dsp:nvSpPr>
        <dsp:cNvPr id="0" name=""/>
        <dsp:cNvSpPr/>
      </dsp:nvSpPr>
      <dsp:spPr>
        <a:xfrm>
          <a:off x="2213483" y="1274301"/>
          <a:ext cx="1553932" cy="6513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zh-TW" altLang="en-US" sz="2000" b="1" kern="1200" dirty="0" smtClean="0">
              <a:latin typeface="微軟正黑體" panose="020B0604030504040204" pitchFamily="34" charset="-120"/>
              <a:ea typeface="微軟正黑體" panose="020B0604030504040204" pitchFamily="34" charset="-120"/>
            </a:rPr>
            <a:t>複合債</a:t>
          </a:r>
          <a:endParaRPr lang="en-US" altLang="zh-TW" sz="2000" b="1" kern="1200" dirty="0" smtClean="0">
            <a:latin typeface="微軟正黑體" panose="020B0604030504040204" pitchFamily="34" charset="-120"/>
            <a:ea typeface="微軟正黑體" panose="020B0604030504040204" pitchFamily="34" charset="-120"/>
          </a:endParaRPr>
        </a:p>
      </dsp:txBody>
      <dsp:txXfrm>
        <a:off x="2245281" y="1306099"/>
        <a:ext cx="1490336" cy="587782"/>
      </dsp:txXfrm>
    </dsp:sp>
    <dsp:sp modelId="{6DFD748C-70B0-41EC-821C-B45B588DBECB}">
      <dsp:nvSpPr>
        <dsp:cNvPr id="0" name=""/>
        <dsp:cNvSpPr/>
      </dsp:nvSpPr>
      <dsp:spPr>
        <a:xfrm>
          <a:off x="2221804" y="2147949"/>
          <a:ext cx="1553932" cy="6513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ts val="2200"/>
            </a:lnSpc>
            <a:spcBef>
              <a:spcPct val="0"/>
            </a:spcBef>
            <a:spcAft>
              <a:spcPts val="0"/>
            </a:spcAft>
          </a:pPr>
          <a:r>
            <a:rPr lang="zh-TW" altLang="en-US" sz="2000" b="1" kern="1200" dirty="0" smtClean="0">
              <a:latin typeface="微軟正黑體" panose="020B0604030504040204" pitchFamily="34" charset="-120"/>
              <a:ea typeface="微軟正黑體" panose="020B0604030504040204" pitchFamily="34" charset="-120"/>
            </a:rPr>
            <a:t>美國平衡</a:t>
          </a:r>
          <a:endParaRPr lang="zh-TW" altLang="en-US" sz="2000" b="1" kern="1200" dirty="0">
            <a:latin typeface="微軟正黑體" panose="020B0604030504040204" pitchFamily="34" charset="-120"/>
            <a:ea typeface="微軟正黑體" panose="020B0604030504040204" pitchFamily="34" charset="-120"/>
          </a:endParaRPr>
        </a:p>
      </dsp:txBody>
      <dsp:txXfrm>
        <a:off x="2253602" y="2179747"/>
        <a:ext cx="1490336" cy="58778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B47BBAB5-4DB6-4068-B2EB-7B907D58C1E2}" type="datetimeFigureOut">
              <a:rPr lang="zh-TW" altLang="en-US" smtClean="0"/>
              <a:t>2024/05/08</a:t>
            </a:fld>
            <a:endParaRPr lang="zh-TW" altLang="en-US"/>
          </a:p>
        </p:txBody>
      </p:sp>
      <p:sp>
        <p:nvSpPr>
          <p:cNvPr id="4" name="頁尾版面配置區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3502E7B5-2E07-41B8-8C6C-7FBA573FC803}" type="slidenum">
              <a:rPr lang="zh-TW" altLang="en-US" smtClean="0"/>
              <a:t>‹#›</a:t>
            </a:fld>
            <a:endParaRPr lang="zh-TW" altLang="en-US"/>
          </a:p>
        </p:txBody>
      </p:sp>
    </p:spTree>
    <p:extLst>
      <p:ext uri="{BB962C8B-B14F-4D97-AF65-F5344CB8AC3E}">
        <p14:creationId xmlns:p14="http://schemas.microsoft.com/office/powerpoint/2010/main" val="1756638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7047" cy="34154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9992" y="0"/>
            <a:ext cx="4307047" cy="341542"/>
          </a:xfrm>
          <a:prstGeom prst="rect">
            <a:avLst/>
          </a:prstGeom>
        </p:spPr>
        <p:txBody>
          <a:bodyPr vert="horz" lIns="91440" tIns="45720" rIns="91440" bIns="45720" rtlCol="0"/>
          <a:lstStyle>
            <a:lvl1pPr algn="r">
              <a:defRPr sz="1200"/>
            </a:lvl1pPr>
          </a:lstStyle>
          <a:p>
            <a:fld id="{AED459B7-AA5E-4E96-B5DB-6225C4EC0C3F}" type="datetimeFigureOut">
              <a:rPr lang="zh-TW" altLang="en-US" smtClean="0"/>
              <a:t>2024/05/08</a:t>
            </a:fld>
            <a:endParaRPr lang="zh-TW" altLang="en-US"/>
          </a:p>
        </p:txBody>
      </p:sp>
      <p:sp>
        <p:nvSpPr>
          <p:cNvPr id="4" name="投影片圖像版面配置區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6465659"/>
            <a:ext cx="4307047" cy="34154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9992" y="6465659"/>
            <a:ext cx="4307047" cy="341541"/>
          </a:xfrm>
          <a:prstGeom prst="rect">
            <a:avLst/>
          </a:prstGeom>
        </p:spPr>
        <p:txBody>
          <a:bodyPr vert="horz" lIns="91440" tIns="45720" rIns="91440" bIns="45720" rtlCol="0" anchor="b"/>
          <a:lstStyle>
            <a:lvl1pPr algn="r">
              <a:defRPr sz="1200"/>
            </a:lvl1pPr>
          </a:lstStyle>
          <a:p>
            <a:fld id="{96BF65D5-D2EB-499B-B310-903520F5C897}" type="slidenum">
              <a:rPr lang="zh-TW" altLang="en-US" smtClean="0"/>
              <a:t>‹#›</a:t>
            </a:fld>
            <a:endParaRPr lang="zh-TW" altLang="en-US"/>
          </a:p>
        </p:txBody>
      </p:sp>
    </p:spTree>
    <p:extLst>
      <p:ext uri="{BB962C8B-B14F-4D97-AF65-F5344CB8AC3E}">
        <p14:creationId xmlns:p14="http://schemas.microsoft.com/office/powerpoint/2010/main" val="104830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6BF65D5-D2EB-499B-B310-903520F5C897}" type="slidenum">
              <a:rPr lang="zh-TW" altLang="en-US" smtClean="0"/>
              <a:t>2</a:t>
            </a:fld>
            <a:endParaRPr lang="zh-TW" altLang="en-US"/>
          </a:p>
        </p:txBody>
      </p:sp>
    </p:spTree>
    <p:extLst>
      <p:ext uri="{BB962C8B-B14F-4D97-AF65-F5344CB8AC3E}">
        <p14:creationId xmlns:p14="http://schemas.microsoft.com/office/powerpoint/2010/main" val="9954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36E9399-F52D-4FB6-8BBD-7F7DC567F4D9}" type="slidenum">
              <a:rPr lang="zh-TW" altLang="en-US" smtClean="0"/>
              <a:pPr>
                <a:defRPr/>
              </a:pPr>
              <a:t>9</a:t>
            </a:fld>
            <a:endParaRPr lang="zh-TW" altLang="en-US"/>
          </a:p>
        </p:txBody>
      </p:sp>
    </p:spTree>
    <p:extLst>
      <p:ext uri="{BB962C8B-B14F-4D97-AF65-F5344CB8AC3E}">
        <p14:creationId xmlns:p14="http://schemas.microsoft.com/office/powerpoint/2010/main" val="59377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2" algn="just">
              <a:spcAft>
                <a:spcPts val="300"/>
              </a:spcAft>
            </a:pPr>
            <a:endParaRPr lang="en-US" altLang="zh-TW" sz="1600" b="1" u="sng" dirty="0">
              <a:solidFill>
                <a:srgbClr val="FF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defTabSz="913120">
              <a:defRPr/>
            </a:pPr>
            <a:fld id="{34E04F57-822D-4384-8A3C-2F4B5EDAE034}" type="slidenum">
              <a:rPr lang="zh-TW" altLang="en-US">
                <a:solidFill>
                  <a:prstClr val="black"/>
                </a:solidFill>
                <a:latin typeface="Calibri"/>
                <a:ea typeface="新細明體" panose="02020500000000000000" pitchFamily="18" charset="-120"/>
              </a:rPr>
              <a:pPr defTabSz="913120">
                <a:defRPr/>
              </a:pPr>
              <a:t>10</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163247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36E9399-F52D-4FB6-8BBD-7F7DC567F4D9}" type="slidenum">
              <a:rPr lang="zh-TW" altLang="en-US" smtClean="0"/>
              <a:pPr>
                <a:defRPr/>
              </a:pPr>
              <a:t>11</a:t>
            </a:fld>
            <a:endParaRPr lang="zh-TW" altLang="en-US"/>
          </a:p>
        </p:txBody>
      </p:sp>
    </p:spTree>
    <p:extLst>
      <p:ext uri="{BB962C8B-B14F-4D97-AF65-F5344CB8AC3E}">
        <p14:creationId xmlns:p14="http://schemas.microsoft.com/office/powerpoint/2010/main" val="11833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美國自</a:t>
            </a:r>
            <a:r>
              <a:rPr lang="en-US" altLang="zh-TW" dirty="0" smtClean="0"/>
              <a:t>2019/5/10</a:t>
            </a:r>
            <a:r>
              <a:rPr lang="zh-TW" altLang="en-US" dirty="0" smtClean="0"/>
              <a:t>起將</a:t>
            </a:r>
            <a:r>
              <a:rPr lang="en-US" altLang="zh-TW" dirty="0" smtClean="0"/>
              <a:t>2,000</a:t>
            </a:r>
            <a:r>
              <a:rPr lang="zh-TW" altLang="en-US" dirty="0" smtClean="0"/>
              <a:t>億美元中國進口產品關稅稅率自</a:t>
            </a:r>
            <a:r>
              <a:rPr lang="en-US" altLang="zh-TW" dirty="0" smtClean="0"/>
              <a:t>10%</a:t>
            </a:r>
            <a:r>
              <a:rPr lang="zh-TW" altLang="en-US" dirty="0" smtClean="0"/>
              <a:t>提高至</a:t>
            </a:r>
            <a:r>
              <a:rPr lang="en-US" altLang="zh-TW" dirty="0" smtClean="0"/>
              <a:t>25%</a:t>
            </a:r>
            <a:r>
              <a:rPr lang="zh-TW" altLang="en-US" dirty="0" smtClean="0"/>
              <a:t>，中國宣布六月起調高</a:t>
            </a:r>
            <a:r>
              <a:rPr lang="en-US" altLang="zh-TW" dirty="0" smtClean="0"/>
              <a:t>600</a:t>
            </a:r>
            <a:r>
              <a:rPr lang="zh-TW" altLang="en-US" dirty="0" smtClean="0"/>
              <a:t>億美元美國進口產品關稅，稅率介於</a:t>
            </a:r>
            <a:r>
              <a:rPr lang="en-US" altLang="zh-TW" dirty="0" smtClean="0"/>
              <a:t>5~25%</a:t>
            </a:r>
            <a:r>
              <a:rPr lang="zh-TW" altLang="en-US" dirty="0" smtClean="0"/>
              <a:t>不等。</a:t>
            </a:r>
            <a:endParaRPr lang="en-US" altLang="zh-TW" dirty="0" smtClean="0"/>
          </a:p>
        </p:txBody>
      </p:sp>
      <p:sp>
        <p:nvSpPr>
          <p:cNvPr id="4" name="投影片編號版面配置區 3"/>
          <p:cNvSpPr>
            <a:spLocks noGrp="1"/>
          </p:cNvSpPr>
          <p:nvPr>
            <p:ph type="sldNum" sz="quarter" idx="10"/>
          </p:nvPr>
        </p:nvSpPr>
        <p:spPr/>
        <p:txBody>
          <a:bodyPr/>
          <a:lstStyle/>
          <a:p>
            <a:pPr marL="0" marR="0" lvl="0" indent="0" algn="r" defTabSz="911133" rtl="0" eaLnBrk="1" fontAlgn="base" latinLnBrk="0" hangingPunct="1">
              <a:lnSpc>
                <a:spcPct val="100000"/>
              </a:lnSpc>
              <a:spcBef>
                <a:spcPct val="50000"/>
              </a:spcBef>
              <a:spcAft>
                <a:spcPct val="0"/>
              </a:spcAft>
              <a:buClrTx/>
              <a:buSzTx/>
              <a:buFontTx/>
              <a:buNone/>
              <a:tabLst/>
              <a:defRPr/>
            </a:pPr>
            <a:fld id="{9FB8EDF8-6CC1-4432-A03D-F98AE08AF7D8}" type="slidenum">
              <a:rPr kumimoji="1" lang="en-US" altLang="zh-TW" sz="1200" b="1" i="0" u="none" strike="noStrike" kern="1200" cap="none" spc="0" normalizeH="0" baseline="0" noProof="0" smtClean="0">
                <a:ln>
                  <a:noFill/>
                </a:ln>
                <a:solidFill>
                  <a:srgbClr val="FFFFFF"/>
                </a:solidFill>
                <a:effectLst/>
                <a:uLnTx/>
                <a:uFillTx/>
                <a:latin typeface="Arial" pitchFamily="34" charset="0"/>
                <a:ea typeface="標楷體" pitchFamily="65" charset="-120"/>
                <a:cs typeface="+mn-cs"/>
              </a:rPr>
              <a:pPr marL="0" marR="0" lvl="0" indent="0" algn="r" defTabSz="911133" rtl="0" eaLnBrk="1" fontAlgn="base" latinLnBrk="0" hangingPunct="1">
                <a:lnSpc>
                  <a:spcPct val="100000"/>
                </a:lnSpc>
                <a:spcBef>
                  <a:spcPct val="50000"/>
                </a:spcBef>
                <a:spcAft>
                  <a:spcPct val="0"/>
                </a:spcAft>
                <a:buClrTx/>
                <a:buSzTx/>
                <a:buFontTx/>
                <a:buNone/>
                <a:tabLst/>
                <a:defRPr/>
              </a:pPr>
              <a:t>12</a:t>
            </a:fld>
            <a:endParaRPr kumimoji="1" lang="en-US" altLang="zh-TW" sz="1200" b="1" i="0" u="none" strike="noStrike" kern="1200" cap="none" spc="0" normalizeH="0" baseline="0" noProof="0" dirty="0">
              <a:ln>
                <a:noFill/>
              </a:ln>
              <a:solidFill>
                <a:srgbClr val="FFFFFF"/>
              </a:solidFill>
              <a:effectLst/>
              <a:uLnTx/>
              <a:uFillTx/>
              <a:latin typeface="Arial" pitchFamily="34" charset="0"/>
              <a:ea typeface="標楷體" pitchFamily="65" charset="-120"/>
              <a:cs typeface="+mn-cs"/>
            </a:endParaRPr>
          </a:p>
        </p:txBody>
      </p:sp>
    </p:spTree>
    <p:extLst>
      <p:ext uri="{BB962C8B-B14F-4D97-AF65-F5344CB8AC3E}">
        <p14:creationId xmlns:p14="http://schemas.microsoft.com/office/powerpoint/2010/main" val="145756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九月</a:t>
            </a:r>
            <a:r>
              <a:rPr lang="en-US" altLang="zh-TW" dirty="0" smtClean="0"/>
              <a:t>CPI</a:t>
            </a:r>
            <a:r>
              <a:rPr lang="zh-TW" altLang="en-US" dirty="0" smtClean="0"/>
              <a:t>下滑至</a:t>
            </a:r>
            <a:r>
              <a:rPr lang="en-US" altLang="zh-TW" dirty="0" smtClean="0"/>
              <a:t>5%</a:t>
            </a:r>
            <a:r>
              <a:rPr lang="zh-TW" altLang="en-US" dirty="0" smtClean="0"/>
              <a:t>、核心</a:t>
            </a:r>
            <a:r>
              <a:rPr lang="en-US" altLang="zh-TW" dirty="0" smtClean="0"/>
              <a:t>CPI</a:t>
            </a:r>
            <a:r>
              <a:rPr lang="zh-TW" altLang="en-US" dirty="0" smtClean="0"/>
              <a:t>下滑至</a:t>
            </a:r>
            <a:r>
              <a:rPr lang="en-US" altLang="zh-TW" dirty="0" smtClean="0"/>
              <a:t>4.6%</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9A0B9ADF-9BE4-4237-A45D-825C2FAFF8A5}" type="slidenum">
              <a:rPr lang="en-US" altLang="zh-TW" smtClean="0"/>
              <a:pPr>
                <a:defRPr/>
              </a:pPr>
              <a:t>15</a:t>
            </a:fld>
            <a:endParaRPr lang="en-US" altLang="zh-TW"/>
          </a:p>
        </p:txBody>
      </p:sp>
    </p:spTree>
    <p:extLst>
      <p:ext uri="{BB962C8B-B14F-4D97-AF65-F5344CB8AC3E}">
        <p14:creationId xmlns:p14="http://schemas.microsoft.com/office/powerpoint/2010/main" val="32887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49613" y="522288"/>
            <a:ext cx="3406775" cy="2555875"/>
          </a:xfrm>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smtClean="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E1BF30-0998-47CB-8361-89212F8776D7}" type="slidenum">
              <a:rPr kumimoji="1" lang="en-US" altLang="zh-TW" sz="12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zh-TW" sz="12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28102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defTabSz="913120">
              <a:defRPr/>
            </a:pPr>
            <a:fld id="{03B9BF8A-37BE-4A56-863F-4B7D66A087BF}" type="slidenum">
              <a:rPr lang="zh-TW" altLang="en-US">
                <a:solidFill>
                  <a:prstClr val="black"/>
                </a:solidFill>
                <a:latin typeface="Calibri"/>
                <a:ea typeface="新細明體" panose="02020500000000000000" pitchFamily="18" charset="-120"/>
              </a:rPr>
              <a:pPr defTabSz="913120">
                <a:defRPr/>
              </a:pPr>
              <a:t>17</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400133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41825644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7605886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9790292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72779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877078"/>
          </a:xfrm>
        </p:spPr>
        <p:txBody>
          <a:bodyPr/>
          <a:lstStyle/>
          <a:p>
            <a:r>
              <a:rPr lang="zh-TW" altLang="en-US"/>
              <a:t>按一下以編輯母片標題樣式</a:t>
            </a:r>
          </a:p>
        </p:txBody>
      </p:sp>
    </p:spTree>
    <p:extLst>
      <p:ext uri="{BB962C8B-B14F-4D97-AF65-F5344CB8AC3E}">
        <p14:creationId xmlns:p14="http://schemas.microsoft.com/office/powerpoint/2010/main" val="14892497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64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dirty="0"/>
              <a:t>按一下以編輯母片標題樣式</a:t>
            </a:r>
          </a:p>
        </p:txBody>
      </p:sp>
      <p:sp>
        <p:nvSpPr>
          <p:cNvPr id="3" name="內容版面配置區 2"/>
          <p:cNvSpPr>
            <a:spLocks noGrp="1"/>
          </p:cNvSpPr>
          <p:nvPr>
            <p:ph idx="1"/>
          </p:nvPr>
        </p:nvSpPr>
        <p:spPr>
          <a:xfrm>
            <a:off x="457200" y="1426368"/>
            <a:ext cx="8229600" cy="4845050"/>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999709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White cover (pri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74A3FF-CEE4-4118-9197-5E40D7C49554}"/>
              </a:ext>
            </a:extLst>
          </p:cNvPr>
          <p:cNvSpPr>
            <a:spLocks noGrp="1"/>
          </p:cNvSpPr>
          <p:nvPr>
            <p:ph type="body" sz="quarter" idx="10"/>
          </p:nvPr>
        </p:nvSpPr>
        <p:spPr>
          <a:xfrm>
            <a:off x="457200" y="1966548"/>
            <a:ext cx="8138160" cy="2331720"/>
          </a:xfrm>
          <a:prstGeom prst="rect">
            <a:avLst/>
          </a:prstGeom>
        </p:spPr>
        <p:txBody>
          <a:bodyPr lIns="0" rIns="0"/>
          <a:lstStyle>
            <a:lvl1pPr marL="0" indent="0">
              <a:spcBef>
                <a:spcPts val="0"/>
              </a:spcBef>
              <a:spcAft>
                <a:spcPts val="600"/>
              </a:spcAft>
              <a:buNone/>
              <a:defRPr lang="en-US" sz="3200" b="1" kern="1200" dirty="0" smtClean="0">
                <a:solidFill>
                  <a:schemeClr val="tx1"/>
                </a:solidFill>
                <a:latin typeface="Century Gothic" panose="020B0502020202020204" pitchFamily="34" charset="0"/>
                <a:ea typeface="Microsoft YaHei" panose="020B0503020204020204" pitchFamily="34" charset="-122"/>
                <a:cs typeface="+mn-cs"/>
              </a:defRPr>
            </a:lvl1pPr>
            <a:lvl2pPr marL="0" indent="0" algn="l" defTabSz="914400" rtl="0" eaLnBrk="1" latinLnBrk="0" hangingPunct="1">
              <a:spcBef>
                <a:spcPts val="0"/>
              </a:spcBef>
              <a:spcAft>
                <a:spcPts val="1200"/>
              </a:spcAft>
              <a:buNone/>
              <a:defRPr lang="en-US" sz="2000" b="1" kern="1200" dirty="0" smtClean="0">
                <a:solidFill>
                  <a:srgbClr val="3769FF"/>
                </a:solidFill>
                <a:latin typeface="Century Gothic" panose="020B0502020202020204" pitchFamily="34" charset="0"/>
                <a:ea typeface="Microsoft YaHei" panose="020B0503020204020204" pitchFamily="34" charset="-122"/>
                <a:cs typeface="+mn-cs"/>
              </a:defRPr>
            </a:lvl2pPr>
            <a:lvl3pPr marL="0" indent="0">
              <a:spcBef>
                <a:spcPts val="300"/>
              </a:spcBef>
              <a:buNone/>
              <a:defRPr lang="en-US" sz="1200" kern="1200" dirty="0" smtClean="0">
                <a:solidFill>
                  <a:schemeClr val="tx1"/>
                </a:solidFill>
                <a:latin typeface="Century Gothic" panose="020B0502020202020204" pitchFamily="34" charset="0"/>
                <a:ea typeface="Microsoft YaHei" panose="020B0503020204020204" pitchFamily="34" charset="-122"/>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8" name="Picture 17">
            <a:extLst>
              <a:ext uri="{FF2B5EF4-FFF2-40B4-BE49-F238E27FC236}">
                <a16:creationId xmlns:a16="http://schemas.microsoft.com/office/drawing/2014/main" id="{5F258A7D-0C8F-4658-92B1-E10C5F87A5F3}"/>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273050" y="6354500"/>
            <a:ext cx="8595360" cy="91440"/>
          </a:xfrm>
          <a:prstGeom prst="rect">
            <a:avLst/>
          </a:prstGeom>
        </p:spPr>
      </p:pic>
      <p:pic>
        <p:nvPicPr>
          <p:cNvPr id="2" name="圖片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554713" cy="963866"/>
          </a:xfrm>
          <a:prstGeom prst="rect">
            <a:avLst/>
          </a:prstGeom>
        </p:spPr>
      </p:pic>
    </p:spTree>
    <p:extLst>
      <p:ext uri="{BB962C8B-B14F-4D97-AF65-F5344CB8AC3E}">
        <p14:creationId xmlns:p14="http://schemas.microsoft.com/office/powerpoint/2010/main" val="38481291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201">
          <p15:clr>
            <a:srgbClr val="FBAE40"/>
          </p15:clr>
        </p15:guide>
        <p15:guide id="2" pos="288">
          <p15:clr>
            <a:srgbClr val="FBAE40"/>
          </p15:clr>
        </p15:guide>
        <p15:guide id="3" pos="168">
          <p15:clr>
            <a:srgbClr val="FBAE40"/>
          </p15:clr>
        </p15:guide>
        <p15:guide id="4" orient="horz" pos="29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rogress window cover (projected) INTERNAL USE">
    <p:spTree>
      <p:nvGrpSpPr>
        <p:cNvPr id="1" name=""/>
        <p:cNvGrpSpPr/>
        <p:nvPr/>
      </p:nvGrpSpPr>
      <p:grpSpPr>
        <a:xfrm>
          <a:off x="0" y="0"/>
          <a:ext cx="0" cy="0"/>
          <a:chOff x="0" y="0"/>
          <a:chExt cx="0" cy="0"/>
        </a:xfrm>
      </p:grpSpPr>
      <p:pic>
        <p:nvPicPr>
          <p:cNvPr id="2" name="圖片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492369"/>
            <a:ext cx="5417471" cy="5365629"/>
          </a:xfrm>
          <a:prstGeom prst="rect">
            <a:avLst/>
          </a:prstGeom>
        </p:spPr>
      </p:pic>
      <p:sp>
        <p:nvSpPr>
          <p:cNvPr id="38" name="Text Placeholder 3">
            <a:extLst>
              <a:ext uri="{FF2B5EF4-FFF2-40B4-BE49-F238E27FC236}">
                <a16:creationId xmlns:a16="http://schemas.microsoft.com/office/drawing/2014/main" id="{7A467251-472B-4F1D-9487-434447944FA4}"/>
              </a:ext>
            </a:extLst>
          </p:cNvPr>
          <p:cNvSpPr>
            <a:spLocks noGrp="1"/>
          </p:cNvSpPr>
          <p:nvPr>
            <p:ph type="body" sz="quarter" idx="27" hasCustomPrompt="1"/>
          </p:nvPr>
        </p:nvSpPr>
        <p:spPr>
          <a:xfrm>
            <a:off x="1210691" y="2520850"/>
            <a:ext cx="4387850" cy="2880360"/>
          </a:xfrm>
          <a:prstGeom prst="rect">
            <a:avLst/>
          </a:prstGeom>
        </p:spPr>
        <p:txBody>
          <a:bodyPr/>
          <a:lstStyle>
            <a:lvl1pPr marL="0" indent="0" algn="l" defTabSz="914400" rtl="0" eaLnBrk="1" latinLnBrk="0" hangingPunct="1">
              <a:lnSpc>
                <a:spcPct val="100000"/>
              </a:lnSpc>
              <a:spcBef>
                <a:spcPts val="0"/>
              </a:spcBef>
              <a:buNone/>
              <a:defRPr lang="en-US" sz="6000" b="1" kern="1200" dirty="0" smtClean="0">
                <a:solidFill>
                  <a:schemeClr val="bg1"/>
                </a:solidFill>
                <a:latin typeface="Century Gothic" panose="020B0502020202020204" pitchFamily="34" charset="0"/>
                <a:ea typeface="Microsoft YaHei" panose="020B0503020204020204" pitchFamily="34" charset="-122"/>
                <a:cs typeface="+mn-cs"/>
              </a:defRPr>
            </a:lvl1pPr>
            <a:lvl2pPr marL="457200" indent="0">
              <a:spcBef>
                <a:spcPts val="0"/>
              </a:spcBef>
              <a:buNone/>
              <a:defRPr>
                <a:ea typeface="Microsoft YaHei" panose="020B0503020204020204" pitchFamily="34" charset="-122"/>
              </a:defRPr>
            </a:lvl2pPr>
          </a:lstStyle>
          <a:p>
            <a:pPr lvl="0"/>
            <a:r>
              <a:rPr lang="zh-TW" altLang="en-US" dirty="0" smtClean="0"/>
              <a:t>富蘭克林</a:t>
            </a:r>
            <a:endParaRPr lang="en-US" altLang="zh-TW" dirty="0" smtClean="0"/>
          </a:p>
          <a:p>
            <a:pPr lvl="0"/>
            <a:r>
              <a:rPr lang="zh-TW" altLang="en-US" dirty="0" smtClean="0"/>
              <a:t>國民的基金</a:t>
            </a:r>
            <a:endParaRPr lang="en-US" dirty="0"/>
          </a:p>
        </p:txBody>
      </p:sp>
      <p:sp>
        <p:nvSpPr>
          <p:cNvPr id="48" name="Text Placeholder 4">
            <a:extLst>
              <a:ext uri="{FF2B5EF4-FFF2-40B4-BE49-F238E27FC236}">
                <a16:creationId xmlns:a16="http://schemas.microsoft.com/office/drawing/2014/main" id="{6995D64D-D64B-4089-8EFB-C8E12D7CD760}"/>
              </a:ext>
            </a:extLst>
          </p:cNvPr>
          <p:cNvSpPr>
            <a:spLocks noGrp="1"/>
          </p:cNvSpPr>
          <p:nvPr>
            <p:ph type="body" sz="quarter" idx="28"/>
          </p:nvPr>
        </p:nvSpPr>
        <p:spPr>
          <a:xfrm>
            <a:off x="6037509" y="2542809"/>
            <a:ext cx="2822139" cy="2331720"/>
          </a:xfrm>
          <a:prstGeom prst="rect">
            <a:avLst/>
          </a:prstGeom>
        </p:spPr>
        <p:txBody>
          <a:bodyPr lIns="0" rIns="0"/>
          <a:lstStyle>
            <a:lvl1pPr marL="0" indent="0">
              <a:spcBef>
                <a:spcPts val="0"/>
              </a:spcBef>
              <a:spcAft>
                <a:spcPts val="1200"/>
              </a:spcAft>
              <a:buNone/>
              <a:defRPr lang="en-US" sz="2400" b="1" kern="1200" dirty="0" smtClean="0">
                <a:solidFill>
                  <a:schemeClr val="tx1"/>
                </a:solidFill>
                <a:latin typeface="Century Gothic" panose="020B0502020202020204" pitchFamily="34" charset="0"/>
                <a:ea typeface="Microsoft YaHei" panose="020B0503020204020204" pitchFamily="34" charset="-122"/>
                <a:cs typeface="+mn-cs"/>
              </a:defRPr>
            </a:lvl1pPr>
            <a:lvl2pPr marL="0" indent="0" algn="l" defTabSz="914400" rtl="0" eaLnBrk="1" latinLnBrk="0" hangingPunct="1">
              <a:spcBef>
                <a:spcPts val="300"/>
              </a:spcBef>
              <a:spcAft>
                <a:spcPts val="0"/>
              </a:spcAft>
              <a:buNone/>
              <a:defRPr lang="en-US" sz="1400" b="1" kern="1200" dirty="0" smtClean="0">
                <a:solidFill>
                  <a:schemeClr val="tx1"/>
                </a:solidFill>
                <a:latin typeface="Century Gothic" panose="020B0502020202020204" pitchFamily="34" charset="0"/>
                <a:ea typeface="Microsoft YaHei" panose="020B0503020204020204" pitchFamily="34" charset="-122"/>
                <a:cs typeface="+mn-cs"/>
              </a:defRPr>
            </a:lvl2pPr>
            <a:lvl3pPr marL="0" indent="0">
              <a:spcBef>
                <a:spcPts val="0"/>
              </a:spcBef>
              <a:spcAft>
                <a:spcPts val="1200"/>
              </a:spcAft>
              <a:buNone/>
              <a:defRPr lang="en-US" sz="1400" kern="1200" dirty="0" smtClean="0">
                <a:solidFill>
                  <a:schemeClr val="tx1"/>
                </a:solidFill>
                <a:latin typeface="Century Gothic" panose="020B0502020202020204" pitchFamily="34" charset="0"/>
                <a:ea typeface="Microsoft YaHei" panose="020B0503020204020204" pitchFamily="34" charset="-122"/>
                <a:cs typeface="+mn-cs"/>
              </a:defRPr>
            </a:lvl3pPr>
            <a:lvl4pPr marL="0" indent="0">
              <a:spcBef>
                <a:spcPts val="300"/>
              </a:spcBef>
              <a:buNone/>
              <a:defRPr lang="en-US" sz="1200" kern="1200" dirty="0" smtClean="0">
                <a:solidFill>
                  <a:schemeClr val="tx1"/>
                </a:solidFill>
                <a:latin typeface="Century Gothic" panose="020B0502020202020204" pitchFamily="34" charset="0"/>
                <a:ea typeface="Microsoft YaHei" panose="020B0503020204020204" pitchFamily="34" charset="-122"/>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圖片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470" y="92811"/>
            <a:ext cx="2671744" cy="1008021"/>
          </a:xfrm>
          <a:prstGeom prst="rect">
            <a:avLst/>
          </a:prstGeom>
        </p:spPr>
      </p:pic>
    </p:spTree>
    <p:extLst>
      <p:ext uri="{BB962C8B-B14F-4D97-AF65-F5344CB8AC3E}">
        <p14:creationId xmlns:p14="http://schemas.microsoft.com/office/powerpoint/2010/main" val="36020550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205">
          <p15:clr>
            <a:srgbClr val="FBAE40"/>
          </p15:clr>
        </p15:guide>
        <p15:guide id="2" pos="288">
          <p15:clr>
            <a:srgbClr val="FBAE40"/>
          </p15:clr>
        </p15:guide>
        <p15:guide id="3" pos="174">
          <p15:clr>
            <a:srgbClr val="FBAE40"/>
          </p15:clr>
        </p15:guide>
        <p15:guide id="4" orient="horz" pos="29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9706383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5" name="標題版面配置區 1"/>
          <p:cNvSpPr>
            <a:spLocks noGrp="1"/>
          </p:cNvSpPr>
          <p:nvPr>
            <p:ph type="title"/>
          </p:nvPr>
        </p:nvSpPr>
        <p:spPr bwMode="auto">
          <a:xfrm>
            <a:off x="457200" y="274638"/>
            <a:ext cx="8229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6" name="文字版面配置區 2"/>
          <p:cNvSpPr>
            <a:spLocks noGrp="1"/>
          </p:cNvSpPr>
          <p:nvPr>
            <p:ph idx="1" hasCustomPrompt="1"/>
          </p:nvPr>
        </p:nvSpPr>
        <p:spPr bwMode="auto">
          <a:xfrm>
            <a:off x="457200" y="1533644"/>
            <a:ext cx="8229600" cy="18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latin typeface="微軟正黑體" panose="020B0604030504040204" pitchFamily="34" charset="-120"/>
                <a:ea typeface="微軟正黑體" panose="020B0604030504040204" pitchFamily="34" charset="-120"/>
              </a:defRPr>
            </a:lvl1pPr>
            <a:lvl2pPr>
              <a:defRPr sz="1400"/>
            </a:lvl2pPr>
            <a:lvl3pPr>
              <a:defRPr sz="1200"/>
            </a:lvl3pPr>
          </a:lstStyle>
          <a:p>
            <a:pPr lvl="0"/>
            <a:r>
              <a:rPr lang="zh-TW" altLang="en-US" dirty="0"/>
              <a:t>按一下以編輯母片文字樣式</a:t>
            </a:r>
          </a:p>
          <a:p>
            <a:pPr lvl="1"/>
            <a:r>
              <a:rPr lang="zh-TW" altLang="en-US" dirty="0"/>
              <a:t>第二層</a:t>
            </a:r>
          </a:p>
          <a:p>
            <a:pPr lvl="2"/>
            <a:r>
              <a:rPr lang="zh-TW" altLang="en-US" dirty="0"/>
              <a:t>第</a:t>
            </a:r>
            <a:r>
              <a:rPr lang="zh-TW" altLang="en-US" dirty="0" smtClean="0"/>
              <a:t>三層</a:t>
            </a:r>
            <a:endParaRPr lang="zh-TW" altLang="en-US" dirty="0"/>
          </a:p>
        </p:txBody>
      </p:sp>
    </p:spTree>
    <p:extLst>
      <p:ext uri="{BB962C8B-B14F-4D97-AF65-F5344CB8AC3E}">
        <p14:creationId xmlns:p14="http://schemas.microsoft.com/office/powerpoint/2010/main" val="13564923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6771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43783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7.png"/><Relationship Id="rId4" Type="http://schemas.openxmlformats.org/officeDocument/2006/relationships/slideLayout" Target="../slideLayouts/slideLayout9.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3.xml"/><Relationship Id="rId5" Type="http://schemas.openxmlformats.org/officeDocument/2006/relationships/image" Target="../media/image9.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235728"/>
            <a:ext cx="7886700" cy="471637"/>
          </a:xfrm>
          <a:prstGeom prst="rect">
            <a:avLst/>
          </a:prstGeom>
        </p:spPr>
        <p:txBody>
          <a:bodyPr vert="horz" lIns="91440" tIns="45720" rIns="91440" bIns="45720" rtlCol="0" anchor="ctr">
            <a:normAutofit/>
          </a:bodyPr>
          <a:lstStyle/>
          <a:p>
            <a:r>
              <a:rPr lang="zh-TW" altLang="en-US" dirty="0"/>
              <a:t>風險警語</a:t>
            </a:r>
          </a:p>
        </p:txBody>
      </p:sp>
      <p:pic>
        <p:nvPicPr>
          <p:cNvPr id="5" name="Picture 6" descr="A close up of a mans face&#10;&#10;Description generated with very high confidence">
            <a:extLst>
              <a:ext uri="{FF2B5EF4-FFF2-40B4-BE49-F238E27FC236}">
                <a16:creationId xmlns:a16="http://schemas.microsoft.com/office/drawing/2014/main" id="{91CB6E97-6073-40CD-A64C-C1AC0F59754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99665" y="284835"/>
            <a:ext cx="2076916" cy="373421"/>
          </a:xfrm>
          <a:prstGeom prst="rect">
            <a:avLst/>
          </a:prstGeom>
        </p:spPr>
      </p:pic>
      <p:sp>
        <p:nvSpPr>
          <p:cNvPr id="6" name="投影片編號版面配置區 5"/>
          <p:cNvSpPr txBox="1">
            <a:spLocks/>
          </p:cNvSpPr>
          <p:nvPr userDrawn="1"/>
        </p:nvSpPr>
        <p:spPr>
          <a:xfrm>
            <a:off x="6893988" y="640860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050" dirty="0">
                <a:solidFill>
                  <a:schemeClr val="tx1"/>
                </a:solidFill>
                <a:latin typeface="+mn-lt"/>
              </a:rPr>
              <a:t>Page </a:t>
            </a:r>
            <a:fld id="{D0C886C2-BCFE-48E7-A9AB-CE2347BA525D}" type="slidenum">
              <a:rPr lang="zh-TW" altLang="en-US" sz="1050" smtClean="0">
                <a:solidFill>
                  <a:schemeClr val="tx1"/>
                </a:solidFill>
                <a:latin typeface="+mn-lt"/>
              </a:rPr>
              <a:pPr/>
              <a:t>‹#›</a:t>
            </a:fld>
            <a:r>
              <a:rPr lang="zh-TW" altLang="en-US" sz="1050" dirty="0">
                <a:solidFill>
                  <a:schemeClr val="tx1"/>
                </a:solidFill>
                <a:latin typeface="+mn-lt"/>
              </a:rPr>
              <a:t> </a:t>
            </a:r>
            <a:r>
              <a:rPr lang="en-US" altLang="zh-TW" sz="1050" dirty="0">
                <a:solidFill>
                  <a:schemeClr val="tx1"/>
                </a:solidFill>
                <a:latin typeface="+mn-lt"/>
              </a:rPr>
              <a:t>of </a:t>
            </a:r>
            <a:r>
              <a:rPr lang="en-US" altLang="zh-TW" sz="1050" dirty="0" smtClean="0">
                <a:solidFill>
                  <a:schemeClr val="tx1"/>
                </a:solidFill>
                <a:latin typeface="+mn-lt"/>
              </a:rPr>
              <a:t>20</a:t>
            </a:r>
            <a:endParaRPr lang="zh-TW" altLang="en-US" sz="1050" dirty="0">
              <a:solidFill>
                <a:schemeClr val="tx1"/>
              </a:solidFill>
              <a:latin typeface="+mn-lt"/>
            </a:endParaRPr>
          </a:p>
        </p:txBody>
      </p:sp>
    </p:spTree>
    <p:extLst>
      <p:ext uri="{BB962C8B-B14F-4D97-AF65-F5344CB8AC3E}">
        <p14:creationId xmlns:p14="http://schemas.microsoft.com/office/powerpoint/2010/main" val="3505906793"/>
      </p:ext>
    </p:extLst>
  </p:cSld>
  <p:clrMap bg1="lt1" tx1="dk1" bg2="lt2" tx2="dk2" accent1="accent1" accent2="accent2" accent3="accent3" accent4="accent4" accent5="accent5" accent6="accent6" hlink="hlink" folHlink="folHlink"/>
  <p:sldLayoutIdLst>
    <p:sldLayoutId id="2147483671" r:id="rId1"/>
    <p:sldLayoutId id="2147483714" r:id="rId2"/>
    <p:sldLayoutId id="2147483716" r:id="rId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400" b="1" u="none" kern="1200">
          <a:solidFill>
            <a:srgbClr val="000099"/>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67300"/>
      </p:ext>
    </p:extLst>
  </p:cSld>
  <p:clrMap bg1="lt1" tx1="dk1" bg2="lt2" tx2="dk2" accent1="accent1" accent2="accent2" accent3="accent3" accent4="accent4" accent5="accent5" accent6="accent6" hlink="hlink" folHlink="folHlink"/>
  <p:sldLayoutIdLst>
    <p:sldLayoutId id="2147483691" r:id="rId1"/>
    <p:sldLayoutId id="2147483693"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標題版面配置區 1"/>
          <p:cNvSpPr>
            <a:spLocks noGrp="1"/>
          </p:cNvSpPr>
          <p:nvPr>
            <p:ph type="title"/>
          </p:nvPr>
        </p:nvSpPr>
        <p:spPr bwMode="auto">
          <a:xfrm>
            <a:off x="457200" y="274638"/>
            <a:ext cx="8229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4" name="文字版面配置區 2"/>
          <p:cNvSpPr>
            <a:spLocks noGrp="1"/>
          </p:cNvSpPr>
          <p:nvPr>
            <p:ph type="body" idx="1"/>
          </p:nvPr>
        </p:nvSpPr>
        <p:spPr bwMode="auto">
          <a:xfrm>
            <a:off x="468313" y="1412875"/>
            <a:ext cx="8229600" cy="237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a:t>
            </a:r>
            <a:r>
              <a:rPr lang="zh-TW" altLang="en-US" dirty="0" smtClean="0"/>
              <a:t>樣式</a:t>
            </a:r>
            <a:endParaRPr lang="zh-TW" altLang="en-US" dirty="0"/>
          </a:p>
        </p:txBody>
      </p:sp>
      <p:pic>
        <p:nvPicPr>
          <p:cNvPr id="7" name="Picture 9">
            <a:extLst>
              <a:ext uri="{FF2B5EF4-FFF2-40B4-BE49-F238E27FC236}">
                <a16:creationId xmlns:a16="http://schemas.microsoft.com/office/drawing/2014/main" id="{4C7483A0-E7AC-5F46-91E3-EF6F713FB82A}"/>
              </a:ext>
            </a:extLst>
          </p:cNvPr>
          <p:cNvPicPr>
            <a:picLocks/>
          </p:cNvPicPr>
          <p:nvPr userDrawn="1"/>
        </p:nvPicPr>
        <p:blipFill>
          <a:blip r:embed="rId9" cstate="print">
            <a:extLst>
              <a:ext uri="{28A0092B-C50C-407E-A947-70E740481C1C}">
                <a14:useLocalDpi xmlns:a14="http://schemas.microsoft.com/office/drawing/2010/main"/>
              </a:ext>
            </a:extLst>
          </a:blip>
          <a:stretch>
            <a:fillRect/>
          </a:stretch>
        </p:blipFill>
        <p:spPr>
          <a:xfrm>
            <a:off x="224117" y="1174377"/>
            <a:ext cx="8579224" cy="71718"/>
          </a:xfrm>
          <a:prstGeom prst="rect">
            <a:avLst/>
          </a:prstGeom>
        </p:spPr>
      </p:pic>
      <p:pic>
        <p:nvPicPr>
          <p:cNvPr id="9"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tretch/>
        </p:blipFill>
        <p:spPr>
          <a:xfrm>
            <a:off x="7951793" y="6418729"/>
            <a:ext cx="1192207" cy="439271"/>
          </a:xfrm>
          <a:prstGeom prst="rect">
            <a:avLst/>
          </a:prstGeom>
          <a:solidFill>
            <a:sysClr val="window" lastClr="FFFFFF"/>
          </a:solidFill>
          <a:ln w="15875">
            <a:noFill/>
            <a:round/>
          </a:ln>
        </p:spPr>
      </p:pic>
      <p:sp>
        <p:nvSpPr>
          <p:cNvPr id="10" name="投影片編號版面配置區 5"/>
          <p:cNvSpPr txBox="1">
            <a:spLocks/>
          </p:cNvSpPr>
          <p:nvPr userDrawn="1"/>
        </p:nvSpPr>
        <p:spPr>
          <a:xfrm>
            <a:off x="5894393" y="650256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050" dirty="0">
                <a:solidFill>
                  <a:schemeClr val="tx1"/>
                </a:solidFill>
                <a:latin typeface="+mn-lt"/>
              </a:rPr>
              <a:t>Page </a:t>
            </a:r>
            <a:fld id="{D0C886C2-BCFE-48E7-A9AB-CE2347BA525D}" type="slidenum">
              <a:rPr lang="zh-TW" altLang="en-US" sz="1050" smtClean="0">
                <a:solidFill>
                  <a:schemeClr val="tx1"/>
                </a:solidFill>
                <a:latin typeface="+mn-lt"/>
              </a:rPr>
              <a:pPr/>
              <a:t>‹#›</a:t>
            </a:fld>
            <a:r>
              <a:rPr lang="zh-TW" altLang="en-US" sz="1050" dirty="0">
                <a:solidFill>
                  <a:schemeClr val="tx1"/>
                </a:solidFill>
                <a:latin typeface="+mn-lt"/>
              </a:rPr>
              <a:t> </a:t>
            </a:r>
            <a:r>
              <a:rPr lang="en-US" altLang="zh-TW" sz="1050" dirty="0">
                <a:solidFill>
                  <a:schemeClr val="tx1"/>
                </a:solidFill>
                <a:latin typeface="+mn-lt"/>
              </a:rPr>
              <a:t>of </a:t>
            </a:r>
            <a:r>
              <a:rPr lang="en-US" altLang="zh-TW" sz="1050" dirty="0" smtClean="0">
                <a:solidFill>
                  <a:schemeClr val="tx1"/>
                </a:solidFill>
                <a:latin typeface="+mn-lt"/>
              </a:rPr>
              <a:t>20</a:t>
            </a:r>
            <a:endParaRPr lang="zh-TW" altLang="en-US" sz="1050" dirty="0">
              <a:solidFill>
                <a:schemeClr val="tx1"/>
              </a:solidFill>
              <a:latin typeface="+mn-lt"/>
            </a:endParaRPr>
          </a:p>
        </p:txBody>
      </p:sp>
    </p:spTree>
    <p:extLst>
      <p:ext uri="{BB962C8B-B14F-4D97-AF65-F5344CB8AC3E}">
        <p14:creationId xmlns:p14="http://schemas.microsoft.com/office/powerpoint/2010/main" val="28002756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8" r:id="rId3"/>
    <p:sldLayoutId id="2147483710" r:id="rId4"/>
    <p:sldLayoutId id="2147483717" r:id="rId5"/>
    <p:sldLayoutId id="2147483718" r:id="rId6"/>
    <p:sldLayoutId id="2147483719" r:id="rId7"/>
  </p:sldLayoutIdLst>
  <p:timing>
    <p:tnLst>
      <p:par>
        <p:cTn id="1" dur="indefinite" restart="never" nodeType="tmRoot"/>
      </p:par>
    </p:tnLst>
  </p:timing>
  <p:hf sldNum="0" hdr="0" ftr="0" dt="0"/>
  <p:txStyles>
    <p:title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4" descr="A map of the world&#10;&#10;Description automatically generated with medium confidence">
            <a:extLst>
              <a:ext uri="{FF2B5EF4-FFF2-40B4-BE49-F238E27FC236}">
                <a16:creationId xmlns:a16="http://schemas.microsoft.com/office/drawing/2014/main" id="{884F9567-8E1B-4DE3-B748-38F683B51F6A}"/>
              </a:ext>
            </a:extLst>
          </p:cNvPr>
          <p:cNvPicPr>
            <a:picLocks noChangeAspect="1"/>
          </p:cNvPicPr>
          <p:nvPr userDrawn="1"/>
        </p:nvPicPr>
        <p:blipFill>
          <a:blip r:embed="rId3" cstate="print">
            <a:lum bright="70000" contrast="-70000"/>
            <a:extLst>
              <a:ext uri="{BEBA8EAE-BF5A-486C-A8C5-ECC9F3942E4B}">
                <a14:imgProps xmlns:a14="http://schemas.microsoft.com/office/drawing/2010/main">
                  <a14:imgLayer r:embed="rId4">
                    <a14:imgEffect>
                      <a14:saturation sat="30000"/>
                    </a14:imgEffect>
                  </a14:imgLayer>
                </a14:imgProps>
              </a:ext>
              <a:ext uri="{28A0092B-C50C-407E-A947-70E740481C1C}">
                <a14:useLocalDpi xmlns:a14="http://schemas.microsoft.com/office/drawing/2010/main"/>
              </a:ext>
            </a:extLst>
          </a:blip>
          <a:stretch>
            <a:fillRect/>
          </a:stretch>
        </p:blipFill>
        <p:spPr>
          <a:xfrm>
            <a:off x="166658" y="1897332"/>
            <a:ext cx="8852052" cy="4485436"/>
          </a:xfrm>
          <a:prstGeom prst="rect">
            <a:avLst/>
          </a:prstGeom>
        </p:spPr>
      </p:pic>
      <p:sp>
        <p:nvSpPr>
          <p:cNvPr id="2" name="標題版面配置區 1"/>
          <p:cNvSpPr>
            <a:spLocks noGrp="1"/>
          </p:cNvSpPr>
          <p:nvPr>
            <p:ph type="title"/>
          </p:nvPr>
        </p:nvSpPr>
        <p:spPr>
          <a:xfrm>
            <a:off x="464749" y="252983"/>
            <a:ext cx="7886700" cy="937464"/>
          </a:xfrm>
          <a:prstGeom prst="rect">
            <a:avLst/>
          </a:prstGeom>
        </p:spPr>
        <p:txBody>
          <a:bodyPr vert="horz" lIns="91440" tIns="45720" rIns="91440" bIns="45720" rtlCol="0" anchor="ctr">
            <a:normAutofit/>
          </a:bodyPr>
          <a:lstStyle/>
          <a:p>
            <a:r>
              <a:rPr lang="zh-TW" altLang="en-US" dirty="0"/>
              <a:t>按一下以編輯母片標題樣式</a:t>
            </a:r>
          </a:p>
        </p:txBody>
      </p:sp>
      <p:pic>
        <p:nvPicPr>
          <p:cNvPr id="5" name="Picture 2"/>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913420" y="6232047"/>
            <a:ext cx="11874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txBox="1">
            <a:spLocks/>
          </p:cNvSpPr>
          <p:nvPr userDrawn="1"/>
        </p:nvSpPr>
        <p:spPr>
          <a:xfrm>
            <a:off x="5856020" y="646660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050" dirty="0">
                <a:solidFill>
                  <a:schemeClr val="tx1"/>
                </a:solidFill>
                <a:latin typeface="+mn-lt"/>
              </a:rPr>
              <a:t>Page </a:t>
            </a:r>
            <a:fld id="{D0C886C2-BCFE-48E7-A9AB-CE2347BA525D}" type="slidenum">
              <a:rPr lang="zh-TW" altLang="en-US" sz="1050" smtClean="0">
                <a:solidFill>
                  <a:schemeClr val="tx1"/>
                </a:solidFill>
                <a:latin typeface="+mn-lt"/>
              </a:rPr>
              <a:pPr/>
              <a:t>‹#›</a:t>
            </a:fld>
            <a:r>
              <a:rPr lang="zh-TW" altLang="en-US" sz="1050" dirty="0">
                <a:solidFill>
                  <a:schemeClr val="tx1"/>
                </a:solidFill>
                <a:latin typeface="+mn-lt"/>
              </a:rPr>
              <a:t> </a:t>
            </a:r>
            <a:r>
              <a:rPr lang="en-US" altLang="zh-TW" sz="1050" dirty="0">
                <a:solidFill>
                  <a:schemeClr val="tx1"/>
                </a:solidFill>
                <a:latin typeface="+mn-lt"/>
              </a:rPr>
              <a:t>of </a:t>
            </a:r>
            <a:r>
              <a:rPr lang="en-US" altLang="zh-TW" sz="1050" dirty="0" smtClean="0">
                <a:solidFill>
                  <a:schemeClr val="tx1"/>
                </a:solidFill>
                <a:latin typeface="+mn-lt"/>
              </a:rPr>
              <a:t>20</a:t>
            </a:r>
            <a:endParaRPr lang="zh-TW" altLang="en-US" sz="1050" dirty="0">
              <a:solidFill>
                <a:schemeClr val="tx1"/>
              </a:solidFill>
              <a:latin typeface="+mn-lt"/>
            </a:endParaRPr>
          </a:p>
        </p:txBody>
      </p:sp>
    </p:spTree>
    <p:extLst>
      <p:ext uri="{BB962C8B-B14F-4D97-AF65-F5344CB8AC3E}">
        <p14:creationId xmlns:p14="http://schemas.microsoft.com/office/powerpoint/2010/main" val="335328679"/>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rgbClr val="000099"/>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www.franklin.com.tw/"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emf"/><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s://www.cmegroup.com/trading/interest-rates/countdown-to-fomc.html"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sz="quarter" idx="27"/>
          </p:nvPr>
        </p:nvSpPr>
        <p:spPr>
          <a:xfrm>
            <a:off x="5364567" y="2660072"/>
            <a:ext cx="3690851" cy="2308875"/>
          </a:xfrm>
          <a:prstGeom prst="rect">
            <a:avLst/>
          </a:prstGeom>
        </p:spPr>
        <p:txBody>
          <a:bodyPr/>
          <a:lstStyle/>
          <a:p>
            <a:pPr algn="ctr">
              <a:spcBef>
                <a:spcPts val="1200"/>
              </a:spcBef>
            </a:pPr>
            <a:r>
              <a:rPr lang="en-US" altLang="zh-TW" sz="3000" kern="800" dirty="0" smtClean="0">
                <a:solidFill>
                  <a:schemeClr val="tx1"/>
                </a:solidFill>
                <a:cs typeface="Arial" panose="020B0604020202020204" pitchFamily="34" charset="0"/>
              </a:rPr>
              <a:t>&lt;</a:t>
            </a:r>
            <a:r>
              <a:rPr lang="zh-TW" altLang="en-US" sz="3000" kern="800" dirty="0" smtClean="0">
                <a:solidFill>
                  <a:schemeClr val="tx1"/>
                </a:solidFill>
                <a:cs typeface="Arial" panose="020B0604020202020204" pitchFamily="34" charset="0"/>
              </a:rPr>
              <a:t>五月市場展望及</a:t>
            </a:r>
            <a:endParaRPr lang="en-US" altLang="zh-TW" sz="3000" kern="800" dirty="0" smtClean="0">
              <a:solidFill>
                <a:schemeClr val="tx1"/>
              </a:solidFill>
              <a:cs typeface="Arial" panose="020B0604020202020204" pitchFamily="34" charset="0"/>
            </a:endParaRPr>
          </a:p>
          <a:p>
            <a:pPr algn="ctr">
              <a:spcBef>
                <a:spcPts val="1200"/>
              </a:spcBef>
            </a:pPr>
            <a:r>
              <a:rPr lang="zh-TW" altLang="en-US" sz="3000" kern="800" dirty="0" smtClean="0">
                <a:solidFill>
                  <a:schemeClr val="tx1"/>
                </a:solidFill>
                <a:cs typeface="Arial" panose="020B0604020202020204" pitchFamily="34" charset="0"/>
              </a:rPr>
              <a:t>投資策略</a:t>
            </a:r>
            <a:r>
              <a:rPr lang="en-US" altLang="zh-TW" sz="3000" kern="800" dirty="0" smtClean="0">
                <a:solidFill>
                  <a:schemeClr val="tx1"/>
                </a:solidFill>
                <a:cs typeface="Arial" panose="020B0604020202020204" pitchFamily="34" charset="0"/>
              </a:rPr>
              <a:t>&gt;</a:t>
            </a:r>
          </a:p>
        </p:txBody>
      </p:sp>
      <p:sp>
        <p:nvSpPr>
          <p:cNvPr id="3" name="副標題 2"/>
          <p:cNvSpPr>
            <a:spLocks noGrp="1"/>
          </p:cNvSpPr>
          <p:nvPr>
            <p:ph type="body" sz="quarter" idx="28"/>
          </p:nvPr>
        </p:nvSpPr>
        <p:spPr>
          <a:xfrm>
            <a:off x="5453149" y="5540432"/>
            <a:ext cx="3416531" cy="601787"/>
          </a:xfrm>
          <a:prstGeom prst="rect">
            <a:avLst/>
          </a:prstGeom>
        </p:spPr>
        <p:txBody>
          <a:bodyPr/>
          <a:lstStyle/>
          <a:p>
            <a:pPr marL="0" indent="0" algn="ctr">
              <a:buNone/>
            </a:pPr>
            <a:r>
              <a:rPr lang="zh-TW" altLang="en-US" sz="1600" b="0" dirty="0" smtClean="0"/>
              <a:t>更</a:t>
            </a:r>
            <a:r>
              <a:rPr lang="zh-TW" altLang="en-US" sz="1600" b="0" dirty="0"/>
              <a:t>新</a:t>
            </a:r>
            <a:r>
              <a:rPr lang="zh-TW" altLang="en-US" sz="1600" b="0" dirty="0" smtClean="0"/>
              <a:t>時間</a:t>
            </a:r>
            <a:r>
              <a:rPr lang="zh-TW" altLang="en-US" sz="1600" b="0" dirty="0"/>
              <a:t>：</a:t>
            </a:r>
            <a:r>
              <a:rPr lang="en-US" altLang="zh-TW" sz="1600" b="0" dirty="0" smtClean="0"/>
              <a:t>2024/5/7</a:t>
            </a:r>
            <a:endParaRPr lang="zh-TW" altLang="en-US" sz="1600" b="0" dirty="0">
              <a:solidFill>
                <a:srgbClr val="FF0000"/>
              </a:solidFill>
            </a:endParaRPr>
          </a:p>
        </p:txBody>
      </p:sp>
      <p:sp>
        <p:nvSpPr>
          <p:cNvPr id="10" name="Text Placeholder 3">
            <a:extLst>
              <a:ext uri="{FF2B5EF4-FFF2-40B4-BE49-F238E27FC236}">
                <a16:creationId xmlns:a16="http://schemas.microsoft.com/office/drawing/2014/main" id="{7A467251-472B-4F1D-9487-434447944FA4}"/>
              </a:ext>
            </a:extLst>
          </p:cNvPr>
          <p:cNvSpPr txBox="1">
            <a:spLocks/>
          </p:cNvSpPr>
          <p:nvPr/>
        </p:nvSpPr>
        <p:spPr>
          <a:xfrm>
            <a:off x="1065299" y="2595664"/>
            <a:ext cx="4387850" cy="288036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lang="en-US" sz="6000" b="1" kern="1200" dirty="0" smtClean="0">
                <a:solidFill>
                  <a:schemeClr val="bg1"/>
                </a:solidFill>
                <a:latin typeface="Century Gothic" panose="020B0502020202020204" pitchFamily="34" charset="0"/>
                <a:ea typeface="Microsoft YaHei" panose="020B0503020204020204" pitchFamily="34" charset="-122"/>
                <a:cs typeface="+mn-cs"/>
              </a:defRPr>
            </a:lvl1pPr>
            <a:lvl2pPr marL="457200" indent="0" algn="l" defTabSz="914400" rtl="0" eaLnBrk="1" latinLnBrk="0" hangingPunct="1">
              <a:spcBef>
                <a:spcPts val="0"/>
              </a:spcBef>
              <a:buFont typeface="Arial" panose="020B0604020202020204" pitchFamily="34" charset="0"/>
              <a:buNone/>
              <a:defRPr sz="2800" kern="1200">
                <a:solidFill>
                  <a:schemeClr val="tx1"/>
                </a:solidFill>
                <a:latin typeface="+mn-lt"/>
                <a:ea typeface="Microsoft YaHei"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smtClean="0"/>
              <a:t>富蘭克林</a:t>
            </a:r>
          </a:p>
          <a:p>
            <a:r>
              <a:rPr lang="zh-TW" altLang="en-US" dirty="0" smtClean="0"/>
              <a:t>國民的基金</a:t>
            </a:r>
            <a:endParaRPr lang="zh-TW" altLang="en-US" dirty="0"/>
          </a:p>
        </p:txBody>
      </p:sp>
    </p:spTree>
    <p:extLst>
      <p:ext uri="{BB962C8B-B14F-4D97-AF65-F5344CB8AC3E}">
        <p14:creationId xmlns:p14="http://schemas.microsoft.com/office/powerpoint/2010/main" val="3640748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18534" y="1932731"/>
            <a:ext cx="3896868" cy="4674108"/>
          </a:xfrm>
          <a:prstGeom prst="rect">
            <a:avLst/>
          </a:prstGeom>
        </p:spPr>
      </p:pic>
      <p:sp>
        <p:nvSpPr>
          <p:cNvPr id="16386" name="標題 1"/>
          <p:cNvSpPr>
            <a:spLocks noGrp="1"/>
          </p:cNvSpPr>
          <p:nvPr>
            <p:ph type="title"/>
          </p:nvPr>
        </p:nvSpPr>
        <p:spPr>
          <a:xfrm>
            <a:off x="514121" y="425064"/>
            <a:ext cx="8229600" cy="906462"/>
          </a:xfrm>
        </p:spPr>
        <p:txBody>
          <a:bodyPr>
            <a:normAutofit/>
          </a:bodyPr>
          <a:lstStyle/>
          <a:p>
            <a:r>
              <a:rPr lang="zh-TW" altLang="en-US" sz="2800" dirty="0" smtClean="0"/>
              <a:t>廣納各類債券：順應市場趨勢做調配</a:t>
            </a:r>
            <a:endParaRPr lang="zh-TW" altLang="en-US" sz="2800" dirty="0"/>
          </a:p>
        </p:txBody>
      </p:sp>
      <p:sp>
        <p:nvSpPr>
          <p:cNvPr id="5" name="文字方塊 4"/>
          <p:cNvSpPr txBox="1"/>
          <p:nvPr/>
        </p:nvSpPr>
        <p:spPr>
          <a:xfrm>
            <a:off x="1141385" y="5859017"/>
            <a:ext cx="3872448" cy="253916"/>
          </a:xfrm>
          <a:prstGeom prst="rect">
            <a:avLst/>
          </a:prstGeom>
          <a:noFill/>
        </p:spPr>
        <p:txBody>
          <a:bodyPr wrap="square">
            <a:spAutoFit/>
          </a:bodyPr>
          <a:lstStyle/>
          <a:p>
            <a:pPr>
              <a:defRPr/>
            </a:pPr>
            <a:r>
              <a:rPr kumimoji="1" lang="zh-TW" altLang="en-US"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資料來源：富蘭克林坦伯頓基金</a:t>
            </a:r>
            <a:r>
              <a:rPr kumimoji="1" lang="zh-TW" altLang="en-US" sz="105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集團，</a:t>
            </a:r>
            <a:r>
              <a:rPr kumimoji="1" lang="zh-TW" altLang="en-US"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截至</a:t>
            </a:r>
            <a:r>
              <a:rPr kumimoji="1" lang="en-US" altLang="zh-TW" sz="105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2024</a:t>
            </a:r>
            <a:r>
              <a:rPr kumimoji="1" lang="zh-TW" altLang="en-US" sz="105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年</a:t>
            </a:r>
            <a:r>
              <a:rPr lang="en-US" altLang="zh-TW" sz="1050" noProof="0" dirty="0">
                <a:solidFill>
                  <a:srgbClr val="000000"/>
                </a:solidFill>
                <a:latin typeface="微軟正黑體" panose="020B0604030504040204" pitchFamily="34" charset="-120"/>
                <a:ea typeface="微軟正黑體" panose="020B0604030504040204" pitchFamily="34" charset="-120"/>
              </a:rPr>
              <a:t>3</a:t>
            </a:r>
            <a:r>
              <a:rPr kumimoji="1" lang="zh-TW" altLang="en-US" sz="105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月</a:t>
            </a:r>
            <a:r>
              <a:rPr kumimoji="1" lang="zh-TW" altLang="en-US"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底</a:t>
            </a:r>
            <a:r>
              <a:rPr lang="zh-TW" altLang="en-US" sz="1050" dirty="0" smtClean="0">
                <a:solidFill>
                  <a:srgbClr val="000000"/>
                </a:solidFill>
                <a:latin typeface="微軟正黑體" panose="020B0604030504040204" pitchFamily="34" charset="-120"/>
                <a:ea typeface="微軟正黑體" panose="020B0604030504040204" pitchFamily="34" charset="-120"/>
              </a:rPr>
              <a:t>。</a:t>
            </a:r>
            <a:endParaRPr kumimoji="1" lang="zh-TW" altLang="en-US"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16" name="矩形 15"/>
          <p:cNvSpPr/>
          <p:nvPr/>
        </p:nvSpPr>
        <p:spPr>
          <a:xfrm>
            <a:off x="1646302" y="1258237"/>
            <a:ext cx="5441332" cy="52322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defTabSz="914400">
              <a:defRPr/>
            </a:pPr>
            <a:r>
              <a:rPr lang="zh-TW" altLang="en-US" sz="2400" dirty="0" smtClean="0">
                <a:solidFill>
                  <a:srgbClr val="FFFF00"/>
                </a:solidFill>
                <a:latin typeface="微軟正黑體" panose="020B0604030504040204" pitchFamily="34" charset="-120"/>
                <a:ea typeface="微軟正黑體" panose="020B0604030504040204" pitchFamily="34" charset="-120"/>
              </a:rPr>
              <a:t>現階段 黃金</a:t>
            </a:r>
            <a:r>
              <a:rPr lang="zh-TW" altLang="en-US" sz="2400" dirty="0">
                <a:solidFill>
                  <a:srgbClr val="FFFF00"/>
                </a:solidFill>
                <a:latin typeface="微軟正黑體" panose="020B0604030504040204" pitchFamily="34" charset="-120"/>
                <a:ea typeface="微軟正黑體" panose="020B0604030504040204" pitchFamily="34" charset="-120"/>
              </a:rPr>
              <a:t>配方</a:t>
            </a:r>
            <a:r>
              <a:rPr lang="zh-TW" altLang="en-US" sz="2400" dirty="0" smtClean="0">
                <a:solidFill>
                  <a:srgbClr val="FFFF00"/>
                </a:solidFill>
                <a:latin typeface="微軟正黑體" panose="020B0604030504040204" pitchFamily="34" charset="-120"/>
                <a:ea typeface="微軟正黑體" panose="020B0604030504040204" pitchFamily="34" charset="-120"/>
              </a:rPr>
              <a:t>：</a:t>
            </a:r>
            <a:r>
              <a:rPr lang="en-US" altLang="zh-TW" sz="2800" i="1" dirty="0">
                <a:solidFill>
                  <a:srgbClr val="FFFF00"/>
                </a:solidFill>
                <a:latin typeface="微軟正黑體" panose="020B0604030504040204" pitchFamily="34" charset="-120"/>
                <a:ea typeface="微軟正黑體" panose="020B0604030504040204" pitchFamily="34" charset="-120"/>
              </a:rPr>
              <a:t>1+2+3+4</a:t>
            </a:r>
            <a:endParaRPr lang="zh-TW" altLang="en-US" sz="2800" i="1" dirty="0">
              <a:solidFill>
                <a:srgbClr val="FFFF00"/>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1103182" y="6006667"/>
            <a:ext cx="6185140" cy="415498"/>
          </a:xfrm>
          <a:prstGeom prst="rect">
            <a:avLst/>
          </a:prstGeom>
          <a:noFill/>
        </p:spPr>
        <p:txBody>
          <a:bodyPr wrap="square">
            <a:spAutoFit/>
          </a:bodyPr>
          <a:lstStyle/>
          <a:p>
            <a:pPr>
              <a:defRPr/>
            </a:pPr>
            <a:r>
              <a:rPr kumimoji="1" lang="en-US" altLang="zh-TW" sz="105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1" lang="zh-TW" altLang="en-US" sz="105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因基金操作衍生性金融商品，導</a:t>
            </a:r>
            <a:r>
              <a:rPr kumimoji="1" lang="zh-TW" altLang="en-US" sz="1050" dirty="0" smtClean="0">
                <a:solidFill>
                  <a:srgbClr val="000000"/>
                </a:solidFill>
                <a:latin typeface="微軟正黑體" panose="020B0604030504040204" pitchFamily="34" charset="-120"/>
                <a:ea typeface="微軟正黑體" panose="020B0604030504040204" pitchFamily="34" charset="-120"/>
              </a:rPr>
              <a:t>致部位總合計</a:t>
            </a:r>
            <a:r>
              <a:rPr kumimoji="1" lang="zh-TW" altLang="en-US" sz="1050" dirty="0">
                <a:solidFill>
                  <a:srgbClr val="000000"/>
                </a:solidFill>
                <a:latin typeface="微軟正黑體" panose="020B0604030504040204" pitchFamily="34" charset="-120"/>
                <a:ea typeface="微軟正黑體" panose="020B0604030504040204" pitchFamily="34" charset="-120"/>
              </a:rPr>
              <a:t>數可能不等於</a:t>
            </a:r>
            <a:r>
              <a:rPr kumimoji="1" lang="en-US" altLang="zh-TW" sz="1050" dirty="0">
                <a:solidFill>
                  <a:srgbClr val="000000"/>
                </a:solidFill>
                <a:latin typeface="微軟正黑體" panose="020B0604030504040204" pitchFamily="34" charset="-120"/>
                <a:ea typeface="微軟正黑體" panose="020B0604030504040204" pitchFamily="34" charset="-120"/>
              </a:rPr>
              <a:t>100</a:t>
            </a:r>
            <a:r>
              <a:rPr kumimoji="1" lang="en-US" altLang="zh-TW" sz="1050" dirty="0" smtClean="0">
                <a:solidFill>
                  <a:srgbClr val="000000"/>
                </a:solidFill>
                <a:latin typeface="微軟正黑體" panose="020B0604030504040204" pitchFamily="34" charset="-120"/>
                <a:ea typeface="微軟正黑體" panose="020B0604030504040204" pitchFamily="34" charset="-120"/>
              </a:rPr>
              <a:t>%</a:t>
            </a:r>
            <a:r>
              <a:rPr kumimoji="1" lang="zh-TW" altLang="en-US" sz="1050" dirty="0" smtClean="0">
                <a:solidFill>
                  <a:srgbClr val="000000"/>
                </a:solidFill>
                <a:latin typeface="微軟正黑體" panose="020B0604030504040204" pitchFamily="34" charset="-120"/>
                <a:ea typeface="微軟正黑體" panose="020B0604030504040204" pitchFamily="34" charset="-120"/>
              </a:rPr>
              <a:t>；各資產依國</a:t>
            </a:r>
            <a:r>
              <a:rPr kumimoji="1" lang="zh-TW" altLang="en-US" sz="1050" dirty="0">
                <a:solidFill>
                  <a:srgbClr val="000000"/>
                </a:solidFill>
                <a:latin typeface="微軟正黑體" panose="020B0604030504040204" pitchFamily="34" charset="-120"/>
                <a:ea typeface="微軟正黑體" panose="020B0604030504040204" pitchFamily="34" charset="-120"/>
              </a:rPr>
              <a:t>家別、債券類別、</a:t>
            </a:r>
            <a:r>
              <a:rPr kumimoji="1" lang="zh-TW" altLang="en-US" sz="1050" dirty="0" smtClean="0">
                <a:solidFill>
                  <a:srgbClr val="000000"/>
                </a:solidFill>
                <a:latin typeface="微軟正黑體" panose="020B0604030504040204" pitchFamily="34" charset="-120"/>
                <a:ea typeface="微軟正黑體" panose="020B0604030504040204" pitchFamily="34" charset="-120"/>
              </a:rPr>
              <a:t>貨幣配置</a:t>
            </a:r>
            <a:r>
              <a:rPr kumimoji="1" lang="zh-TW" altLang="en-US" sz="1050" dirty="0">
                <a:solidFill>
                  <a:srgbClr val="000000"/>
                </a:solidFill>
                <a:latin typeface="微軟正黑體" panose="020B0604030504040204" pitchFamily="34" charset="-120"/>
                <a:ea typeface="微軟正黑體" panose="020B0604030504040204" pitchFamily="34" charset="-120"/>
              </a:rPr>
              <a:t>可能也會</a:t>
            </a:r>
            <a:r>
              <a:rPr kumimoji="1" lang="zh-TW" altLang="en-US" sz="1050" dirty="0" smtClean="0">
                <a:solidFill>
                  <a:srgbClr val="000000"/>
                </a:solidFill>
                <a:latin typeface="微軟正黑體" panose="020B0604030504040204" pitchFamily="34" charset="-120"/>
                <a:ea typeface="微軟正黑體" panose="020B0604030504040204" pitchFamily="34" charset="-120"/>
              </a:rPr>
              <a:t>有所差異</a:t>
            </a:r>
            <a:endParaRPr kumimoji="1" lang="zh-TW" altLang="en-US" sz="1050"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nvPr>
        </p:nvGraphicFramePr>
        <p:xfrm>
          <a:off x="6592645" y="3090621"/>
          <a:ext cx="1645996" cy="2141847"/>
        </p:xfrm>
        <a:graphic>
          <a:graphicData uri="http://schemas.openxmlformats.org/drawingml/2006/table">
            <a:tbl>
              <a:tblPr>
                <a:tableStyleId>{5C22544A-7EE6-4342-B048-85BDC9FD1C3A}</a:tableStyleId>
              </a:tblPr>
              <a:tblGrid>
                <a:gridCol w="964509">
                  <a:extLst>
                    <a:ext uri="{9D8B030D-6E8A-4147-A177-3AD203B41FA5}">
                      <a16:colId xmlns:a16="http://schemas.microsoft.com/office/drawing/2014/main" val="2250201368"/>
                    </a:ext>
                  </a:extLst>
                </a:gridCol>
                <a:gridCol w="681487">
                  <a:extLst>
                    <a:ext uri="{9D8B030D-6E8A-4147-A177-3AD203B41FA5}">
                      <a16:colId xmlns:a16="http://schemas.microsoft.com/office/drawing/2014/main" val="3618166812"/>
                    </a:ext>
                  </a:extLst>
                </a:gridCol>
              </a:tblGrid>
              <a:tr h="149497">
                <a:tc>
                  <a:txBody>
                    <a:bodyPr/>
                    <a:lstStyle/>
                    <a:p>
                      <a:pPr algn="l" fontAlgn="ctr"/>
                      <a:r>
                        <a:rPr lang="zh-TW" altLang="en-US" sz="1100" b="0" i="0" u="none" strike="noStrike" dirty="0" smtClean="0">
                          <a:solidFill>
                            <a:srgbClr val="000000"/>
                          </a:solidFill>
                          <a:effectLst/>
                          <a:latin typeface="微軟正黑體" panose="020B0604030504040204" pitchFamily="34" charset="-120"/>
                          <a:ea typeface="微軟正黑體" panose="020B0604030504040204" pitchFamily="34" charset="-120"/>
                        </a:rPr>
                        <a:t>債券類別</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zh-TW" altLang="en-US" sz="1100" b="0" i="0" u="none" strike="noStrike" dirty="0" smtClean="0">
                          <a:solidFill>
                            <a:srgbClr val="000000"/>
                          </a:solidFill>
                          <a:effectLst/>
                          <a:latin typeface="微軟正黑體" panose="020B0604030504040204" pitchFamily="34" charset="-120"/>
                          <a:ea typeface="微軟正黑體" panose="020B0604030504040204" pitchFamily="34" charset="-120"/>
                        </a:rPr>
                        <a:t>配置比</a:t>
                      </a:r>
                      <a:r>
                        <a:rPr lang="en-US" altLang="zh-TW" sz="1100" b="0" i="0" u="none" strike="noStrike" dirty="0" smtClean="0">
                          <a:solidFill>
                            <a:srgbClr val="000000"/>
                          </a:solidFill>
                          <a:effectLst/>
                          <a:latin typeface="微軟正黑體" panose="020B0604030504040204" pitchFamily="34" charset="-120"/>
                          <a:ea typeface="微軟正黑體" panose="020B0604030504040204" pitchFamily="34" charset="-120"/>
                        </a:rPr>
                        <a:t>%</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73194923"/>
                  </a:ext>
                </a:extLst>
              </a:tr>
              <a:tr h="218298">
                <a:tc>
                  <a:txBody>
                    <a:bodyPr/>
                    <a:lstStyle/>
                    <a:p>
                      <a:pPr algn="l" rtl="0" fontAlgn="ct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美國公債</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26.51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7119321"/>
                  </a:ext>
                </a:extLst>
              </a:tr>
              <a:tr h="218298">
                <a:tc>
                  <a:txBody>
                    <a:bodyPr/>
                    <a:lstStyle/>
                    <a:p>
                      <a:pPr algn="l" rtl="0" fontAlgn="ctr"/>
                      <a:r>
                        <a:rPr lang="zh-TW" altLang="en-US" sz="1100" b="1" i="0" u="none" strike="noStrike" dirty="0">
                          <a:solidFill>
                            <a:srgbClr val="000000"/>
                          </a:solidFill>
                          <a:effectLst/>
                          <a:latin typeface="微軟正黑體" panose="020B0604030504040204" pitchFamily="34" charset="-120"/>
                          <a:ea typeface="微軟正黑體" panose="020B0604030504040204" pitchFamily="34" charset="-120"/>
                        </a:rPr>
                        <a:t>投資級公司債</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26.77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0437942"/>
                  </a:ext>
                </a:extLst>
              </a:tr>
              <a:tr h="218298">
                <a:tc>
                  <a:txBody>
                    <a:bodyPr/>
                    <a:lstStyle/>
                    <a:p>
                      <a:pPr algn="l" rtl="0" fontAlgn="ct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機構抵押債</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12.00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673645"/>
                  </a:ext>
                </a:extLst>
              </a:tr>
              <a:tr h="218298">
                <a:tc>
                  <a:txBody>
                    <a:bodyPr/>
                    <a:lstStyle/>
                    <a:p>
                      <a:pPr algn="l" rtl="0" fontAlgn="ct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擔保貸款憑證</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3.64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1691611"/>
                  </a:ext>
                </a:extLst>
              </a:tr>
              <a:tr h="218298">
                <a:tc>
                  <a:txBody>
                    <a:bodyPr/>
                    <a:lstStyle/>
                    <a:p>
                      <a:pPr algn="l" rtl="0" fontAlgn="ctr"/>
                      <a:r>
                        <a:rPr lang="zh-TW" altLang="en-US" sz="1100" b="0" i="0" u="none" strike="noStrike">
                          <a:solidFill>
                            <a:srgbClr val="000000"/>
                          </a:solidFill>
                          <a:effectLst/>
                          <a:latin typeface="微軟正黑體" panose="020B0604030504040204" pitchFamily="34" charset="-120"/>
                          <a:ea typeface="微軟正黑體" panose="020B0604030504040204" pitchFamily="34" charset="-120"/>
                        </a:rPr>
                        <a:t>住宅抵押債</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0.99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8395679"/>
                  </a:ext>
                </a:extLst>
              </a:tr>
              <a:tr h="218298">
                <a:tc>
                  <a:txBody>
                    <a:bodyPr/>
                    <a:lstStyle/>
                    <a:p>
                      <a:pPr algn="l" rtl="0" fontAlgn="ct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其他工業國債</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1.22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71733"/>
                  </a:ext>
                </a:extLst>
              </a:tr>
              <a:tr h="218298">
                <a:tc>
                  <a:txBody>
                    <a:bodyPr/>
                    <a:lstStyle/>
                    <a:p>
                      <a:pPr algn="l" rtl="0" fontAlgn="ct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抗通膨債</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1.09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7374460"/>
                  </a:ext>
                </a:extLst>
              </a:tr>
              <a:tr h="218298">
                <a:tc>
                  <a:txBody>
                    <a:bodyPr/>
                    <a:lstStyle/>
                    <a:p>
                      <a:pPr algn="l" rtl="0" fontAlgn="ct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機構</a:t>
                      </a:r>
                      <a:r>
                        <a:rPr lang="zh-TW" altLang="en-US" sz="1100" b="0" i="0" u="none" strike="noStrike" dirty="0" smtClean="0">
                          <a:solidFill>
                            <a:srgbClr val="000000"/>
                          </a:solidFill>
                          <a:effectLst/>
                          <a:latin typeface="微軟正黑體" panose="020B0604030504040204" pitchFamily="34" charset="-120"/>
                          <a:ea typeface="微軟正黑體" panose="020B0604030504040204" pitchFamily="34" charset="-120"/>
                        </a:rPr>
                        <a:t>債</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0.17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031268"/>
                  </a:ext>
                </a:extLst>
              </a:tr>
              <a:tr h="218298">
                <a:tc>
                  <a:txBody>
                    <a:bodyPr/>
                    <a:lstStyle/>
                    <a:p>
                      <a:pPr algn="l" rtl="0" fontAlgn="ct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市政債券</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0.05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396528"/>
                  </a:ext>
                </a:extLst>
              </a:tr>
            </a:tbl>
          </a:graphicData>
        </a:graphic>
      </p:graphicFrame>
      <p:graphicFrame>
        <p:nvGraphicFramePr>
          <p:cNvPr id="27" name="表格 26"/>
          <p:cNvGraphicFramePr>
            <a:graphicFrameLocks noGrp="1"/>
          </p:cNvGraphicFramePr>
          <p:nvPr>
            <p:extLst/>
          </p:nvPr>
        </p:nvGraphicFramePr>
        <p:xfrm>
          <a:off x="1143384" y="4429435"/>
          <a:ext cx="1655484" cy="561975"/>
        </p:xfrm>
        <a:graphic>
          <a:graphicData uri="http://schemas.openxmlformats.org/drawingml/2006/table">
            <a:tbl>
              <a:tblPr>
                <a:tableStyleId>{5C22544A-7EE6-4342-B048-85BDC9FD1C3A}</a:tableStyleId>
              </a:tblPr>
              <a:tblGrid>
                <a:gridCol w="1036026">
                  <a:extLst>
                    <a:ext uri="{9D8B030D-6E8A-4147-A177-3AD203B41FA5}">
                      <a16:colId xmlns:a16="http://schemas.microsoft.com/office/drawing/2014/main" val="2250201368"/>
                    </a:ext>
                  </a:extLst>
                </a:gridCol>
                <a:gridCol w="619458">
                  <a:extLst>
                    <a:ext uri="{9D8B030D-6E8A-4147-A177-3AD203B41FA5}">
                      <a16:colId xmlns:a16="http://schemas.microsoft.com/office/drawing/2014/main" val="3618166812"/>
                    </a:ext>
                  </a:extLst>
                </a:gridCol>
              </a:tblGrid>
              <a:tr h="0">
                <a:tc>
                  <a:txBody>
                    <a:bodyPr/>
                    <a:lstStyle/>
                    <a:p>
                      <a:pPr algn="l" fontAlgn="ctr"/>
                      <a:r>
                        <a:rPr lang="zh-TW" altLang="en-US" sz="1100" b="0" i="0" u="none" strike="noStrike" dirty="0" smtClean="0">
                          <a:solidFill>
                            <a:srgbClr val="000000"/>
                          </a:solidFill>
                          <a:effectLst/>
                          <a:latin typeface="微軟正黑體" panose="020B0604030504040204" pitchFamily="34" charset="-120"/>
                          <a:ea typeface="微軟正黑體" panose="020B0604030504040204" pitchFamily="34" charset="-120"/>
                        </a:rPr>
                        <a:t>非投資級債</a:t>
                      </a:r>
                      <a:r>
                        <a:rPr lang="zh-TW" altLang="en-US" sz="1100" b="0" i="0" u="none" strike="noStrike" kern="1200" dirty="0" smtClean="0">
                          <a:solidFill>
                            <a:srgbClr val="000000"/>
                          </a:solidFill>
                          <a:effectLst/>
                          <a:latin typeface="微軟正黑體" panose="020B0604030504040204" pitchFamily="34" charset="-120"/>
                          <a:ea typeface="微軟正黑體" panose="020B0604030504040204" pitchFamily="34" charset="-120"/>
                          <a:cs typeface="+mn-cs"/>
                        </a:rPr>
                        <a:t>類別</a:t>
                      </a:r>
                      <a:endParaRPr lang="zh-TW" altLang="en-US" sz="1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D6BBEB"/>
                    </a:solidFill>
                  </a:tcPr>
                </a:tc>
                <a:tc>
                  <a:txBody>
                    <a:bodyPr/>
                    <a:lstStyle/>
                    <a:p>
                      <a:pPr algn="ctr" fontAlgn="ctr"/>
                      <a:r>
                        <a:rPr lang="zh-TW" altLang="en-US" sz="1100" b="0" i="0" u="none" strike="noStrike" dirty="0" smtClean="0">
                          <a:solidFill>
                            <a:srgbClr val="000000"/>
                          </a:solidFill>
                          <a:effectLst/>
                          <a:latin typeface="微軟正黑體" panose="020B0604030504040204" pitchFamily="34" charset="-120"/>
                          <a:ea typeface="微軟正黑體" panose="020B0604030504040204" pitchFamily="34" charset="-120"/>
                        </a:rPr>
                        <a:t>配置比</a:t>
                      </a:r>
                      <a:r>
                        <a:rPr lang="en-US" altLang="zh-TW" sz="1100" b="0" i="0" u="none" strike="noStrike" dirty="0" smtClean="0">
                          <a:solidFill>
                            <a:srgbClr val="000000"/>
                          </a:solidFill>
                          <a:effectLst/>
                          <a:latin typeface="微軟正黑體" panose="020B0604030504040204" pitchFamily="34" charset="-120"/>
                          <a:ea typeface="微軟正黑體" panose="020B0604030504040204" pitchFamily="34" charset="-120"/>
                        </a:rPr>
                        <a:t>%</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D6BBEB"/>
                    </a:solidFill>
                  </a:tcPr>
                </a:tc>
                <a:extLst>
                  <a:ext uri="{0D108BD9-81ED-4DB2-BD59-A6C34878D82A}">
                    <a16:rowId xmlns:a16="http://schemas.microsoft.com/office/drawing/2014/main" val="2973194923"/>
                  </a:ext>
                </a:extLst>
              </a:tr>
              <a:tr h="0">
                <a:tc>
                  <a:txBody>
                    <a:bodyPr/>
                    <a:lstStyle/>
                    <a:p>
                      <a:pPr algn="l" fontAlgn="ctr"/>
                      <a:r>
                        <a:rPr lang="zh-TW" altLang="en-US" sz="1100" u="none" strike="noStrike" dirty="0">
                          <a:effectLst/>
                          <a:latin typeface="微軟正黑體" panose="020B0604030504040204" pitchFamily="34" charset="-120"/>
                          <a:ea typeface="微軟正黑體" panose="020B0604030504040204" pitchFamily="34" charset="-120"/>
                        </a:rPr>
                        <a:t>非投資級公司債</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smtClean="0">
                          <a:solidFill>
                            <a:srgbClr val="000000"/>
                          </a:solidFill>
                          <a:effectLst/>
                          <a:latin typeface="Calibri" panose="020F0502020204030204" pitchFamily="34" charset="0"/>
                          <a:ea typeface="新細明體" panose="02020500000000000000" pitchFamily="18" charset="-120"/>
                        </a:rPr>
                        <a:t>32.03 </a:t>
                      </a:r>
                      <a:endParaRPr lang="en-US" altLang="zh-TW" sz="12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7119321"/>
                  </a:ext>
                </a:extLst>
              </a:tr>
              <a:tr h="0">
                <a:tc>
                  <a:txBody>
                    <a:bodyPr/>
                    <a:lstStyle/>
                    <a:p>
                      <a:pPr algn="l" fontAlgn="ctr"/>
                      <a:r>
                        <a:rPr lang="zh-TW" altLang="en-US" sz="1100" u="none" strike="noStrike" dirty="0">
                          <a:effectLst/>
                          <a:latin typeface="微軟正黑體" panose="020B0604030504040204" pitchFamily="34" charset="-120"/>
                          <a:ea typeface="微軟正黑體" panose="020B0604030504040204" pitchFamily="34" charset="-120"/>
                        </a:rPr>
                        <a:t>銀行貸款</a:t>
                      </a:r>
                      <a:endPar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smtClean="0">
                          <a:solidFill>
                            <a:srgbClr val="000000"/>
                          </a:solidFill>
                          <a:effectLst/>
                          <a:latin typeface="Calibri" panose="020F0502020204030204" pitchFamily="34" charset="0"/>
                          <a:ea typeface="新細明體" panose="02020500000000000000" pitchFamily="18" charset="-120"/>
                        </a:rPr>
                        <a:t>2.68</a:t>
                      </a:r>
                      <a:endParaRPr lang="en-US" altLang="zh-TW" sz="12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0437942"/>
                  </a:ext>
                </a:extLst>
              </a:tr>
            </a:tbl>
          </a:graphicData>
        </a:graphic>
      </p:graphicFrame>
      <p:graphicFrame>
        <p:nvGraphicFramePr>
          <p:cNvPr id="29" name="表格 28"/>
          <p:cNvGraphicFramePr>
            <a:graphicFrameLocks noGrp="1"/>
          </p:cNvGraphicFramePr>
          <p:nvPr>
            <p:extLst/>
          </p:nvPr>
        </p:nvGraphicFramePr>
        <p:xfrm>
          <a:off x="1481010" y="2263652"/>
          <a:ext cx="1920718" cy="664840"/>
        </p:xfrm>
        <a:graphic>
          <a:graphicData uri="http://schemas.openxmlformats.org/drawingml/2006/table">
            <a:tbl>
              <a:tblPr>
                <a:tableStyleId>{5C22544A-7EE6-4342-B048-85BDC9FD1C3A}</a:tableStyleId>
              </a:tblPr>
              <a:tblGrid>
                <a:gridCol w="1182531">
                  <a:extLst>
                    <a:ext uri="{9D8B030D-6E8A-4147-A177-3AD203B41FA5}">
                      <a16:colId xmlns:a16="http://schemas.microsoft.com/office/drawing/2014/main" val="2250201368"/>
                    </a:ext>
                  </a:extLst>
                </a:gridCol>
                <a:gridCol w="738187">
                  <a:extLst>
                    <a:ext uri="{9D8B030D-6E8A-4147-A177-3AD203B41FA5}">
                      <a16:colId xmlns:a16="http://schemas.microsoft.com/office/drawing/2014/main" val="3618166812"/>
                    </a:ext>
                  </a:extLst>
                </a:gridCol>
              </a:tblGrid>
              <a:tr h="218298">
                <a:tc>
                  <a:txBody>
                    <a:bodyPr/>
                    <a:lstStyle/>
                    <a:p>
                      <a:pPr algn="l" fontAlgn="ctr"/>
                      <a:r>
                        <a:rPr lang="zh-TW" altLang="en-US" sz="1100" b="0" i="0" u="none" strike="noStrike" dirty="0" smtClean="0">
                          <a:solidFill>
                            <a:srgbClr val="000000"/>
                          </a:solidFill>
                          <a:effectLst/>
                          <a:latin typeface="微軟正黑體" panose="020B0604030504040204" pitchFamily="34" charset="-120"/>
                          <a:ea typeface="微軟正黑體" panose="020B0604030504040204" pitchFamily="34" charset="-120"/>
                        </a:rPr>
                        <a:t>新興市場債</a:t>
                      </a:r>
                      <a:r>
                        <a:rPr lang="zh-TW" altLang="en-US" sz="1100" b="0" i="0" u="none" strike="noStrike" kern="1200" dirty="0" smtClean="0">
                          <a:solidFill>
                            <a:srgbClr val="000000"/>
                          </a:solidFill>
                          <a:effectLst/>
                          <a:latin typeface="微軟正黑體" panose="020B0604030504040204" pitchFamily="34" charset="-120"/>
                          <a:ea typeface="微軟正黑體" panose="020B0604030504040204" pitchFamily="34" charset="-120"/>
                          <a:cs typeface="+mn-cs"/>
                        </a:rPr>
                        <a:t>類別</a:t>
                      </a:r>
                      <a:endParaRPr lang="zh-TW" altLang="en-US" sz="11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A600"/>
                    </a:solidFill>
                  </a:tcPr>
                </a:tc>
                <a:tc>
                  <a:txBody>
                    <a:bodyPr/>
                    <a:lstStyle/>
                    <a:p>
                      <a:pPr algn="ctr" fontAlgn="ctr"/>
                      <a:r>
                        <a:rPr lang="zh-TW" altLang="en-US" sz="1100" b="0" i="0" u="none" strike="noStrike" dirty="0" smtClean="0">
                          <a:solidFill>
                            <a:srgbClr val="000000"/>
                          </a:solidFill>
                          <a:effectLst/>
                          <a:latin typeface="微軟正黑體" panose="020B0604030504040204" pitchFamily="34" charset="-120"/>
                          <a:ea typeface="微軟正黑體" panose="020B0604030504040204" pitchFamily="34" charset="-120"/>
                        </a:rPr>
                        <a:t>配置比</a:t>
                      </a:r>
                      <a:r>
                        <a:rPr lang="en-US" altLang="zh-TW" sz="1100" b="0" i="0" u="none" strike="noStrike" dirty="0" smtClean="0">
                          <a:solidFill>
                            <a:srgbClr val="000000"/>
                          </a:solidFill>
                          <a:effectLst/>
                          <a:latin typeface="微軟正黑體" panose="020B0604030504040204" pitchFamily="34" charset="-120"/>
                          <a:ea typeface="微軟正黑體" panose="020B0604030504040204" pitchFamily="34" charset="-120"/>
                        </a:rPr>
                        <a:t>%</a:t>
                      </a:r>
                      <a:endParaRPr lang="en-US" alt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A600"/>
                    </a:solidFill>
                  </a:tcPr>
                </a:tc>
                <a:extLst>
                  <a:ext uri="{0D108BD9-81ED-4DB2-BD59-A6C34878D82A}">
                    <a16:rowId xmlns:a16="http://schemas.microsoft.com/office/drawing/2014/main" val="2973194923"/>
                  </a:ext>
                </a:extLst>
              </a:tr>
              <a:tr h="218298">
                <a:tc>
                  <a:txBody>
                    <a:bodyPr/>
                    <a:lstStyle/>
                    <a:p>
                      <a:pPr algn="l" fontAlgn="ct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新興非當地貨幣債</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smtClean="0">
                          <a:solidFill>
                            <a:srgbClr val="000000"/>
                          </a:solidFill>
                          <a:effectLst/>
                          <a:latin typeface="Calibri" panose="020F0502020204030204" pitchFamily="34" charset="0"/>
                          <a:ea typeface="新細明體" panose="02020500000000000000" pitchFamily="18" charset="-120"/>
                        </a:rPr>
                        <a:t>0.82 </a:t>
                      </a:r>
                      <a:endParaRPr lang="en-US" altLang="zh-TW" sz="12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7119321"/>
                  </a:ext>
                </a:extLst>
              </a:tr>
              <a:tr h="228244">
                <a:tc>
                  <a:txBody>
                    <a:bodyPr/>
                    <a:lstStyle/>
                    <a:p>
                      <a:pPr algn="l" fontAlgn="ctr"/>
                      <a:r>
                        <a:rPr lang="zh-TW" altLang="en-US" sz="1100" b="0" i="0" u="none" strike="noStrike" dirty="0">
                          <a:solidFill>
                            <a:srgbClr val="000000"/>
                          </a:solidFill>
                          <a:effectLst/>
                          <a:latin typeface="微軟正黑體" panose="020B0604030504040204" pitchFamily="34" charset="-120"/>
                          <a:ea typeface="微軟正黑體" panose="020B0604030504040204" pitchFamily="34" charset="-120"/>
                        </a:rPr>
                        <a:t>新興當地貨幣債</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0.56 </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0437942"/>
                  </a:ext>
                </a:extLst>
              </a:tr>
            </a:tbl>
          </a:graphicData>
        </a:graphic>
      </p:graphicFrame>
      <p:sp>
        <p:nvSpPr>
          <p:cNvPr id="13" name="文字方塊 12"/>
          <p:cNvSpPr txBox="1"/>
          <p:nvPr/>
        </p:nvSpPr>
        <p:spPr>
          <a:xfrm>
            <a:off x="3523678" y="1808702"/>
            <a:ext cx="1941557"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債券類別配置</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3" name="矩形 2"/>
          <p:cNvSpPr/>
          <p:nvPr/>
        </p:nvSpPr>
        <p:spPr>
          <a:xfrm>
            <a:off x="575330" y="6376744"/>
            <a:ext cx="6743699" cy="383182"/>
          </a:xfrm>
          <a:prstGeom prst="rect">
            <a:avLst/>
          </a:prstGeom>
        </p:spPr>
        <p:txBody>
          <a:bodyPr wrap="square">
            <a:spAutoFit/>
          </a:bodyPr>
          <a:lstStyle/>
          <a:p>
            <a:pPr>
              <a:lnSpc>
                <a:spcPct val="90000"/>
              </a:lnSpc>
            </a:pPr>
            <a:r>
              <a:rPr kumimoji="1" lang="zh-TW" altLang="en-US" sz="1050" b="1" dirty="0">
                <a:solidFill>
                  <a:srgbClr val="000000"/>
                </a:solidFill>
                <a:latin typeface="微軟正黑體" panose="020B0604030504040204" pitchFamily="34" charset="-120"/>
                <a:ea typeface="微軟正黑體" panose="020B0604030504040204" pitchFamily="34" charset="-120"/>
              </a:rPr>
              <a:t>投資人申購本基金係持有基金受益憑證，而非本文提及之投資資產或標的 </a:t>
            </a:r>
          </a:p>
          <a:p>
            <a:pPr>
              <a:lnSpc>
                <a:spcPct val="90000"/>
              </a:lnSpc>
            </a:pPr>
            <a:r>
              <a:rPr kumimoji="1" lang="zh-TW" altLang="en-US" sz="1050" b="1" dirty="0">
                <a:solidFill>
                  <a:srgbClr val="000000"/>
                </a:solidFill>
                <a:latin typeface="微軟正黑體" panose="020B0604030504040204" pitchFamily="34" charset="-120"/>
                <a:ea typeface="微軟正黑體" panose="020B0604030504040204" pitchFamily="34" charset="-120"/>
              </a:rPr>
              <a:t>投資人應留意衍生性工具</a:t>
            </a:r>
            <a:r>
              <a:rPr kumimoji="1" lang="en-US" altLang="zh-TW" sz="1050" b="1" dirty="0">
                <a:solidFill>
                  <a:srgbClr val="000000"/>
                </a:solidFill>
                <a:latin typeface="微軟正黑體" panose="020B0604030504040204" pitchFamily="34" charset="-120"/>
                <a:ea typeface="微軟正黑體" panose="020B0604030504040204" pitchFamily="34" charset="-120"/>
              </a:rPr>
              <a:t>/</a:t>
            </a:r>
            <a:r>
              <a:rPr kumimoji="1" lang="zh-TW" altLang="en-US" sz="1050" b="1" dirty="0">
                <a:solidFill>
                  <a:srgbClr val="000000"/>
                </a:solidFill>
                <a:latin typeface="微軟正黑體" panose="020B0604030504040204" pitchFamily="34" charset="-120"/>
                <a:ea typeface="微軟正黑體" panose="020B0604030504040204" pitchFamily="34" charset="-120"/>
              </a:rPr>
              <a:t>證券相關商品等槓桿投資策略所可能產生之投資風險</a:t>
            </a:r>
            <a:r>
              <a:rPr kumimoji="1" lang="en-US" altLang="zh-TW" sz="1050" b="1" dirty="0">
                <a:solidFill>
                  <a:srgbClr val="000000"/>
                </a:solidFill>
                <a:latin typeface="微軟正黑體" panose="020B0604030504040204" pitchFamily="34" charset="-120"/>
                <a:ea typeface="微軟正黑體" panose="020B0604030504040204" pitchFamily="34" charset="-120"/>
              </a:rPr>
              <a:t>(</a:t>
            </a:r>
            <a:r>
              <a:rPr kumimoji="1" lang="zh-TW" altLang="en-US" sz="1050" b="1" dirty="0">
                <a:solidFill>
                  <a:srgbClr val="000000"/>
                </a:solidFill>
                <a:latin typeface="微軟正黑體" panose="020B0604030504040204" pitchFamily="34" charset="-120"/>
                <a:ea typeface="微軟正黑體" panose="020B0604030504040204" pitchFamily="34" charset="-120"/>
              </a:rPr>
              <a:t>詳見公開說明書或投資人</a:t>
            </a:r>
            <a:r>
              <a:rPr kumimoji="1" lang="zh-TW" altLang="en-US" sz="1050" b="1" dirty="0" smtClean="0">
                <a:solidFill>
                  <a:srgbClr val="000000"/>
                </a:solidFill>
                <a:latin typeface="微軟正黑體" panose="020B0604030504040204" pitchFamily="34" charset="-120"/>
                <a:ea typeface="微軟正黑體" panose="020B0604030504040204" pitchFamily="34" charset="-120"/>
              </a:rPr>
              <a:t>須知</a:t>
            </a:r>
            <a:r>
              <a:rPr kumimoji="1" lang="en-US" altLang="zh-TW" sz="1050" b="1" dirty="0" smtClean="0">
                <a:solidFill>
                  <a:srgbClr val="000000"/>
                </a:solidFill>
                <a:latin typeface="微軟正黑體" panose="020B0604030504040204" pitchFamily="34" charset="-120"/>
                <a:ea typeface="微軟正黑體" panose="020B0604030504040204" pitchFamily="34" charset="-120"/>
              </a:rPr>
              <a:t>)</a:t>
            </a:r>
            <a:endParaRPr kumimoji="1" lang="zh-TW" altLang="en-US" sz="1050" b="1" dirty="0">
              <a:solidFill>
                <a:srgbClr val="000000"/>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4714654" y="3252492"/>
            <a:ext cx="608431" cy="707886"/>
          </a:xfrm>
          <a:prstGeom prst="rect">
            <a:avLst/>
          </a:prstGeom>
          <a:noFill/>
        </p:spPr>
        <p:txBody>
          <a:bodyPr wrap="square" rtlCol="0">
            <a:spAutoFit/>
          </a:bodyPr>
          <a:lstStyle/>
          <a:p>
            <a:r>
              <a:rPr lang="en-US" altLang="zh-TW" sz="4000" i="1" dirty="0" smtClean="0">
                <a:solidFill>
                  <a:srgbClr val="FFFF00"/>
                </a:solidFill>
              </a:rPr>
              <a:t>2</a:t>
            </a:r>
            <a:endParaRPr lang="zh-TW" altLang="en-US" sz="4000" i="1" dirty="0">
              <a:solidFill>
                <a:srgbClr val="FFFF00"/>
              </a:solidFill>
            </a:endParaRPr>
          </a:p>
        </p:txBody>
      </p:sp>
      <p:sp>
        <p:nvSpPr>
          <p:cNvPr id="20" name="文字方塊 19"/>
          <p:cNvSpPr txBox="1"/>
          <p:nvPr/>
        </p:nvSpPr>
        <p:spPr>
          <a:xfrm>
            <a:off x="3397756" y="3635767"/>
            <a:ext cx="531214" cy="830997"/>
          </a:xfrm>
          <a:prstGeom prst="rect">
            <a:avLst/>
          </a:prstGeom>
          <a:noFill/>
        </p:spPr>
        <p:txBody>
          <a:bodyPr wrap="square" rtlCol="0">
            <a:spAutoFit/>
          </a:bodyPr>
          <a:lstStyle/>
          <a:p>
            <a:r>
              <a:rPr lang="en-US" altLang="zh-TW" sz="4800" i="1" dirty="0" smtClean="0">
                <a:solidFill>
                  <a:srgbClr val="FFFF00"/>
                </a:solidFill>
              </a:rPr>
              <a:t>3</a:t>
            </a:r>
            <a:endParaRPr lang="zh-TW" altLang="en-US" sz="4800" i="1" dirty="0">
              <a:solidFill>
                <a:srgbClr val="FFFF00"/>
              </a:solidFill>
            </a:endParaRPr>
          </a:p>
        </p:txBody>
      </p:sp>
      <p:sp>
        <p:nvSpPr>
          <p:cNvPr id="21" name="文字方塊 20"/>
          <p:cNvSpPr txBox="1"/>
          <p:nvPr/>
        </p:nvSpPr>
        <p:spPr>
          <a:xfrm>
            <a:off x="4238602" y="4579184"/>
            <a:ext cx="492369" cy="1015663"/>
          </a:xfrm>
          <a:prstGeom prst="rect">
            <a:avLst/>
          </a:prstGeom>
          <a:noFill/>
        </p:spPr>
        <p:txBody>
          <a:bodyPr wrap="square" rtlCol="0">
            <a:spAutoFit/>
          </a:bodyPr>
          <a:lstStyle/>
          <a:p>
            <a:r>
              <a:rPr lang="en-US" altLang="zh-TW" sz="6000" i="1" dirty="0" smtClean="0">
                <a:solidFill>
                  <a:srgbClr val="FFFF00"/>
                </a:solidFill>
              </a:rPr>
              <a:t>4</a:t>
            </a:r>
            <a:endParaRPr lang="zh-TW" altLang="en-US" sz="8800" i="1" dirty="0">
              <a:solidFill>
                <a:srgbClr val="FFFF00"/>
              </a:solidFill>
            </a:endParaRPr>
          </a:p>
        </p:txBody>
      </p:sp>
      <p:sp>
        <p:nvSpPr>
          <p:cNvPr id="23" name="矩形 22"/>
          <p:cNvSpPr/>
          <p:nvPr/>
        </p:nvSpPr>
        <p:spPr>
          <a:xfrm>
            <a:off x="199127" y="3512656"/>
            <a:ext cx="523683" cy="1077218"/>
          </a:xfrm>
          <a:prstGeom prst="rect">
            <a:avLst/>
          </a:prstGeom>
          <a:solidFill>
            <a:srgbClr val="FFFF99"/>
          </a:solidFill>
        </p:spPr>
        <p:txBody>
          <a:bodyPr wrap="square">
            <a:spAutoFit/>
          </a:bodyPr>
          <a:lstStyle/>
          <a:p>
            <a:pPr algn="ctr"/>
            <a:r>
              <a:rPr lang="zh-TW" altLang="en-US" sz="1600" b="1" dirty="0" smtClean="0">
                <a:solidFill>
                  <a:schemeClr val="bg2">
                    <a:lumMod val="25000"/>
                  </a:schemeClr>
                </a:solidFill>
                <a:latin typeface="微軟正黑體" panose="020B0604030504040204" pitchFamily="34" charset="-120"/>
                <a:ea typeface="微軟正黑體" panose="020B0604030504040204" pitchFamily="34" charset="-120"/>
              </a:rPr>
              <a:t>積</a:t>
            </a:r>
            <a:endParaRPr lang="en-US" altLang="zh-TW" sz="1600" b="1" dirty="0" smtClean="0">
              <a:solidFill>
                <a:schemeClr val="bg2">
                  <a:lumMod val="25000"/>
                </a:schemeClr>
              </a:solidFill>
              <a:latin typeface="微軟正黑體" panose="020B0604030504040204" pitchFamily="34" charset="-120"/>
              <a:ea typeface="微軟正黑體" panose="020B0604030504040204" pitchFamily="34" charset="-120"/>
            </a:endParaRPr>
          </a:p>
          <a:p>
            <a:pPr algn="ctr"/>
            <a:r>
              <a:rPr lang="zh-TW" altLang="en-US" sz="1600" b="1" dirty="0" smtClean="0">
                <a:solidFill>
                  <a:schemeClr val="bg2">
                    <a:lumMod val="25000"/>
                  </a:schemeClr>
                </a:solidFill>
                <a:latin typeface="微軟正黑體" panose="020B0604030504040204" pitchFamily="34" charset="-120"/>
                <a:ea typeface="微軟正黑體" panose="020B0604030504040204" pitchFamily="34" charset="-120"/>
              </a:rPr>
              <a:t>極</a:t>
            </a:r>
            <a:endParaRPr lang="en-US" altLang="zh-TW" sz="1600" b="1" dirty="0" smtClean="0">
              <a:solidFill>
                <a:schemeClr val="bg2">
                  <a:lumMod val="25000"/>
                </a:schemeClr>
              </a:solidFill>
              <a:latin typeface="微軟正黑體" panose="020B0604030504040204" pitchFamily="34" charset="-120"/>
              <a:ea typeface="微軟正黑體" panose="020B0604030504040204" pitchFamily="34" charset="-120"/>
            </a:endParaRPr>
          </a:p>
          <a:p>
            <a:pPr algn="ctr"/>
            <a:r>
              <a:rPr lang="zh-TW" altLang="en-US" sz="1600" b="1" dirty="0" smtClean="0">
                <a:solidFill>
                  <a:schemeClr val="bg2">
                    <a:lumMod val="25000"/>
                  </a:schemeClr>
                </a:solidFill>
                <a:latin typeface="微軟正黑體" panose="020B0604030504040204" pitchFamily="34" charset="-120"/>
                <a:ea typeface="微軟正黑體" panose="020B0604030504040204" pitchFamily="34" charset="-120"/>
              </a:rPr>
              <a:t>三</a:t>
            </a:r>
            <a:endParaRPr lang="en-US" altLang="zh-TW" sz="1600" b="1" dirty="0" smtClean="0">
              <a:solidFill>
                <a:schemeClr val="bg2">
                  <a:lumMod val="25000"/>
                </a:schemeClr>
              </a:solidFill>
              <a:latin typeface="微軟正黑體" panose="020B0604030504040204" pitchFamily="34" charset="-120"/>
              <a:ea typeface="微軟正黑體" panose="020B0604030504040204" pitchFamily="34" charset="-120"/>
            </a:endParaRPr>
          </a:p>
          <a:p>
            <a:pPr algn="ctr"/>
            <a:r>
              <a:rPr lang="zh-TW" altLang="en-US" sz="1600" b="1" dirty="0" smtClean="0">
                <a:solidFill>
                  <a:schemeClr val="bg2">
                    <a:lumMod val="25000"/>
                  </a:schemeClr>
                </a:solidFill>
                <a:latin typeface="微軟正黑體" panose="020B0604030504040204" pitchFamily="34" charset="-120"/>
                <a:ea typeface="微軟正黑體" panose="020B0604030504040204" pitchFamily="34" charset="-120"/>
              </a:rPr>
              <a:t>成</a:t>
            </a:r>
            <a:endParaRPr lang="zh-TW" altLang="en-US" sz="1600"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5555657" y="3271851"/>
            <a:ext cx="1034442" cy="523220"/>
          </a:xfrm>
          <a:prstGeom prst="rect">
            <a:avLst/>
          </a:prstGeom>
          <a:noFill/>
        </p:spPr>
        <p:txBody>
          <a:bodyPr wrap="square" rtlCol="0">
            <a:spAutoFit/>
          </a:bodyPr>
          <a:lstStyle/>
          <a:p>
            <a:pPr algn="ctr"/>
            <a:r>
              <a:rPr lang="zh-TW" altLang="en-US" sz="1400" b="1" i="1" dirty="0" smtClean="0">
                <a:solidFill>
                  <a:schemeClr val="accent1">
                    <a:lumMod val="75000"/>
                  </a:schemeClr>
                </a:solidFill>
                <a:latin typeface="微軟正黑體" panose="020B0604030504040204" pitchFamily="34" charset="-120"/>
                <a:ea typeface="微軟正黑體" panose="020B0604030504040204" pitchFamily="34" charset="-120"/>
              </a:rPr>
              <a:t>分享降息機會</a:t>
            </a:r>
            <a:endParaRPr lang="zh-TW" altLang="en-US" sz="1400" b="1" i="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5486574" y="5422864"/>
            <a:ext cx="1980029" cy="523220"/>
          </a:xfrm>
          <a:prstGeom prst="rect">
            <a:avLst/>
          </a:prstGeom>
          <a:noFill/>
        </p:spPr>
        <p:txBody>
          <a:bodyPr wrap="none" rtlCol="0">
            <a:spAutoFit/>
          </a:bodyPr>
          <a:lstStyle/>
          <a:p>
            <a:r>
              <a:rPr lang="en-US" altLang="zh-TW" sz="1400" b="1" i="1" dirty="0" smtClean="0">
                <a:solidFill>
                  <a:srgbClr val="0070C0"/>
                </a:solidFill>
                <a:latin typeface="微軟正黑體" panose="020B0604030504040204" pitchFamily="34" charset="-120"/>
                <a:ea typeface="微軟正黑體" panose="020B0604030504040204" pitchFamily="34" charset="-120"/>
              </a:rPr>
              <a:t>(</a:t>
            </a:r>
            <a:r>
              <a:rPr lang="zh-TW" altLang="en-US" sz="1400" b="1" i="1" dirty="0" smtClean="0">
                <a:solidFill>
                  <a:srgbClr val="0070C0"/>
                </a:solidFill>
                <a:latin typeface="微軟正黑體" panose="020B0604030504040204" pitchFamily="34" charset="-120"/>
                <a:ea typeface="微軟正黑體" panose="020B0604030504040204" pitchFamily="34" charset="-120"/>
              </a:rPr>
              <a:t>核心要角</a:t>
            </a:r>
            <a:r>
              <a:rPr lang="en-US" altLang="zh-TW" sz="1400" b="1" i="1" dirty="0" smtClean="0">
                <a:solidFill>
                  <a:srgbClr val="0070C0"/>
                </a:solidFill>
                <a:latin typeface="微軟正黑體" panose="020B0604030504040204" pitchFamily="34" charset="-120"/>
                <a:ea typeface="微軟正黑體" panose="020B0604030504040204" pitchFamily="34" charset="-120"/>
              </a:rPr>
              <a:t>)</a:t>
            </a:r>
          </a:p>
          <a:p>
            <a:r>
              <a:rPr lang="zh-TW" altLang="en-US" sz="1400" b="1" i="1" dirty="0" smtClean="0">
                <a:solidFill>
                  <a:srgbClr val="0070C0"/>
                </a:solidFill>
                <a:latin typeface="微軟正黑體" panose="020B0604030504040204" pitchFamily="34" charset="-120"/>
                <a:ea typeface="微軟正黑體" panose="020B0604030504040204" pitchFamily="34" charset="-120"/>
              </a:rPr>
              <a:t>爭取比公債更高的收益</a:t>
            </a:r>
            <a:endParaRPr lang="zh-TW" altLang="en-US" sz="1400" b="1" i="1" dirty="0">
              <a:solidFill>
                <a:srgbClr val="0070C0"/>
              </a:solidFill>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1490666" y="2936733"/>
            <a:ext cx="1800493" cy="307777"/>
          </a:xfrm>
          <a:prstGeom prst="rect">
            <a:avLst/>
          </a:prstGeom>
          <a:noFill/>
        </p:spPr>
        <p:txBody>
          <a:bodyPr wrap="none" rtlCol="0">
            <a:spAutoFit/>
          </a:bodyPr>
          <a:lstStyle/>
          <a:p>
            <a:r>
              <a:rPr lang="zh-TW" altLang="en-US" sz="1400" b="1" i="1" dirty="0" smtClean="0">
                <a:solidFill>
                  <a:schemeClr val="accent4">
                    <a:lumMod val="50000"/>
                  </a:schemeClr>
                </a:solidFill>
                <a:latin typeface="微軟正黑體" panose="020B0604030504040204" pitchFamily="34" charset="-120"/>
                <a:ea typeface="微軟正黑體" panose="020B0604030504040204" pitchFamily="34" charset="-120"/>
              </a:rPr>
              <a:t>管控曝險、爭取收益</a:t>
            </a:r>
            <a:endParaRPr lang="zh-TW" altLang="en-US" sz="1400" b="1" i="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1162786" y="5058708"/>
            <a:ext cx="1620957" cy="523220"/>
          </a:xfrm>
          <a:prstGeom prst="rect">
            <a:avLst/>
          </a:prstGeom>
          <a:noFill/>
        </p:spPr>
        <p:txBody>
          <a:bodyPr wrap="none" rtlCol="0">
            <a:spAutoFit/>
          </a:bodyPr>
          <a:lstStyle/>
          <a:p>
            <a:r>
              <a:rPr lang="zh-TW" altLang="en-US" sz="1400" b="1" i="1" dirty="0">
                <a:solidFill>
                  <a:srgbClr val="7030A0"/>
                </a:solidFill>
                <a:latin typeface="微軟正黑體" panose="020B0604030504040204" pitchFamily="34" charset="-120"/>
                <a:ea typeface="微軟正黑體" panose="020B0604030504040204" pitchFamily="34" charset="-120"/>
              </a:rPr>
              <a:t>增加投組收益空間</a:t>
            </a:r>
            <a:endParaRPr lang="en-US" altLang="zh-TW" sz="1400" b="1" i="1" dirty="0">
              <a:solidFill>
                <a:srgbClr val="7030A0"/>
              </a:solidFill>
              <a:latin typeface="微軟正黑體" panose="020B0604030504040204" pitchFamily="34" charset="-120"/>
              <a:ea typeface="微軟正黑體" panose="020B0604030504040204" pitchFamily="34" charset="-120"/>
            </a:endParaRPr>
          </a:p>
          <a:p>
            <a:r>
              <a:rPr lang="zh-TW" altLang="en-US" sz="1400" b="1" i="1" dirty="0" smtClean="0">
                <a:solidFill>
                  <a:srgbClr val="7030A0"/>
                </a:solidFill>
                <a:latin typeface="微軟正黑體" panose="020B0604030504040204" pitchFamily="34" charset="-120"/>
                <a:ea typeface="微軟正黑體" panose="020B0604030504040204" pitchFamily="34" charset="-120"/>
              </a:rPr>
              <a:t>把握高</a:t>
            </a:r>
            <a:r>
              <a:rPr lang="zh-TW" altLang="en-US" sz="1400" b="1" i="1" dirty="0">
                <a:solidFill>
                  <a:srgbClr val="7030A0"/>
                </a:solidFill>
                <a:latin typeface="微軟正黑體" panose="020B0604030504040204" pitchFamily="34" charset="-120"/>
                <a:ea typeface="微軟正黑體" panose="020B0604030504040204" pitchFamily="34" charset="-120"/>
              </a:rPr>
              <a:t>息</a:t>
            </a:r>
            <a:r>
              <a:rPr lang="zh-TW" altLang="en-US" sz="1400" b="1" i="1" dirty="0" smtClean="0">
                <a:solidFill>
                  <a:srgbClr val="7030A0"/>
                </a:solidFill>
                <a:latin typeface="微軟正黑體" panose="020B0604030504040204" pitchFamily="34" charset="-120"/>
                <a:ea typeface="微軟正黑體" panose="020B0604030504040204" pitchFamily="34" charset="-120"/>
              </a:rPr>
              <a:t>機會</a:t>
            </a:r>
            <a:endParaRPr lang="en-US" altLang="zh-TW" sz="1400" b="1" i="1" dirty="0">
              <a:solidFill>
                <a:srgbClr val="7030A0"/>
              </a:solidFill>
              <a:latin typeface="微軟正黑體" panose="020B0604030504040204" pitchFamily="34" charset="-120"/>
              <a:ea typeface="微軟正黑體" panose="020B0604030504040204" pitchFamily="34" charset="-120"/>
            </a:endParaRPr>
          </a:p>
        </p:txBody>
      </p:sp>
      <p:sp>
        <p:nvSpPr>
          <p:cNvPr id="30" name="Rectangle 4"/>
          <p:cNvSpPr txBox="1">
            <a:spLocks noChangeArrowheads="1"/>
          </p:cNvSpPr>
          <p:nvPr/>
        </p:nvSpPr>
        <p:spPr bwMode="auto">
          <a:xfrm>
            <a:off x="928722" y="158724"/>
            <a:ext cx="7710029" cy="39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r>
              <a:rPr lang="zh-TW" altLang="en-US" sz="1800" dirty="0" smtClean="0"/>
              <a:t>富蘭克林坦伯頓精選收益基金</a:t>
            </a:r>
            <a:r>
              <a:rPr lang="en-US" altLang="zh-TW" sz="1800" dirty="0" smtClean="0">
                <a:solidFill>
                  <a:schemeClr val="tx1"/>
                </a:solidFill>
              </a:rPr>
              <a:t>(</a:t>
            </a:r>
            <a:r>
              <a:rPr lang="zh-TW" altLang="en-US" sz="1800" dirty="0" smtClean="0">
                <a:solidFill>
                  <a:schemeClr val="tx1"/>
                </a:solidFill>
              </a:rPr>
              <a:t>本基金有相當比重投資於非投資等級之高風險債券且基金之配息來源可能為本金</a:t>
            </a:r>
            <a:r>
              <a:rPr lang="en-US" altLang="zh-TW" sz="1800" dirty="0" smtClean="0">
                <a:solidFill>
                  <a:schemeClr val="tx1"/>
                </a:solidFill>
              </a:rPr>
              <a:t>)</a:t>
            </a:r>
            <a:endParaRPr lang="zh-TW" altLang="en-US" sz="1800" dirty="0"/>
          </a:p>
        </p:txBody>
      </p:sp>
      <p:sp>
        <p:nvSpPr>
          <p:cNvPr id="4" name="左大括弧 3"/>
          <p:cNvSpPr/>
          <p:nvPr/>
        </p:nvSpPr>
        <p:spPr>
          <a:xfrm>
            <a:off x="801403" y="2820578"/>
            <a:ext cx="254638" cy="2566900"/>
          </a:xfrm>
          <a:prstGeom prst="leftBrace">
            <a:avLst/>
          </a:prstGeom>
          <a:solidFill>
            <a:schemeClr val="bg2">
              <a:lumMod val="90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2" name="矩形 31"/>
          <p:cNvSpPr/>
          <p:nvPr/>
        </p:nvSpPr>
        <p:spPr>
          <a:xfrm>
            <a:off x="8520504" y="3299107"/>
            <a:ext cx="523683" cy="1323439"/>
          </a:xfrm>
          <a:prstGeom prst="rect">
            <a:avLst/>
          </a:prstGeom>
          <a:solidFill>
            <a:srgbClr val="FFFF99"/>
          </a:solidFill>
        </p:spPr>
        <p:txBody>
          <a:bodyPr wrap="square">
            <a:spAutoFit/>
          </a:bodyPr>
          <a:lstStyle/>
          <a:p>
            <a:pPr algn="ctr"/>
            <a:r>
              <a:rPr lang="zh-TW" altLang="en-US" sz="1600" b="1" dirty="0" smtClean="0">
                <a:solidFill>
                  <a:schemeClr val="bg2">
                    <a:lumMod val="25000"/>
                  </a:schemeClr>
                </a:solidFill>
                <a:latin typeface="微軟正黑體" panose="020B0604030504040204" pitchFamily="34" charset="-120"/>
                <a:ea typeface="微軟正黑體" panose="020B0604030504040204" pitchFamily="34" charset="-120"/>
              </a:rPr>
              <a:t>高品質</a:t>
            </a:r>
            <a:endParaRPr lang="en-US" altLang="zh-TW" sz="1600" b="1" dirty="0">
              <a:solidFill>
                <a:schemeClr val="bg2">
                  <a:lumMod val="25000"/>
                </a:schemeClr>
              </a:solidFill>
              <a:latin typeface="微軟正黑體" panose="020B0604030504040204" pitchFamily="34" charset="-120"/>
              <a:ea typeface="微軟正黑體" panose="020B0604030504040204" pitchFamily="34" charset="-120"/>
            </a:endParaRPr>
          </a:p>
          <a:p>
            <a:pPr algn="ctr"/>
            <a:r>
              <a:rPr lang="zh-TW" altLang="en-US" sz="1600" b="1" dirty="0" smtClean="0">
                <a:solidFill>
                  <a:schemeClr val="bg2">
                    <a:lumMod val="25000"/>
                  </a:schemeClr>
                </a:solidFill>
                <a:latin typeface="微軟正黑體" panose="020B0604030504040204" pitchFamily="34" charset="-120"/>
                <a:ea typeface="微軟正黑體" panose="020B0604030504040204" pitchFamily="34" charset="-120"/>
              </a:rPr>
              <a:t>七成</a:t>
            </a:r>
            <a:endParaRPr lang="zh-TW" altLang="en-US" sz="1600"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33" name="左大括弧 32"/>
          <p:cNvSpPr/>
          <p:nvPr/>
        </p:nvSpPr>
        <p:spPr>
          <a:xfrm rot="10800000">
            <a:off x="8265866" y="2820578"/>
            <a:ext cx="254638" cy="2566900"/>
          </a:xfrm>
          <a:prstGeom prst="leftBrace">
            <a:avLst>
              <a:gd name="adj1" fmla="val 8333"/>
              <a:gd name="adj2" fmla="val 44623"/>
            </a:avLst>
          </a:prstGeom>
          <a:solidFill>
            <a:schemeClr val="bg2">
              <a:lumMod val="90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文字方塊 6"/>
          <p:cNvSpPr txBox="1"/>
          <p:nvPr/>
        </p:nvSpPr>
        <p:spPr>
          <a:xfrm>
            <a:off x="3731333" y="2063220"/>
            <a:ext cx="1127232" cy="523220"/>
          </a:xfrm>
          <a:prstGeom prst="rect">
            <a:avLst/>
          </a:prstGeom>
          <a:noFill/>
        </p:spPr>
        <p:txBody>
          <a:bodyPr wrap="none" rtlCol="0">
            <a:spAutoFit/>
          </a:bodyPr>
          <a:lstStyle/>
          <a:p>
            <a:pPr algn="ctr"/>
            <a:r>
              <a:rPr lang="zh-TW" altLang="en-US" sz="1400" b="1" u="sng" dirty="0" smtClean="0">
                <a:solidFill>
                  <a:schemeClr val="accent4">
                    <a:lumMod val="50000"/>
                  </a:schemeClr>
                </a:solidFill>
                <a:latin typeface="微軟正黑體" panose="020B0604030504040204" pitchFamily="34" charset="-120"/>
                <a:ea typeface="微軟正黑體" panose="020B0604030504040204" pitchFamily="34" charset="-120"/>
              </a:rPr>
              <a:t>新興市場債 </a:t>
            </a:r>
            <a:endParaRPr lang="en-US" altLang="zh-TW" sz="1400" b="1" u="sng" dirty="0" smtClean="0">
              <a:solidFill>
                <a:schemeClr val="accent4">
                  <a:lumMod val="50000"/>
                </a:schemeClr>
              </a:solidFill>
              <a:latin typeface="微軟正黑體" panose="020B0604030504040204" pitchFamily="34" charset="-120"/>
              <a:ea typeface="微軟正黑體" panose="020B0604030504040204" pitchFamily="34" charset="-120"/>
            </a:endParaRPr>
          </a:p>
          <a:p>
            <a:pPr algn="ctr"/>
            <a:r>
              <a:rPr lang="en-US" altLang="zh-TW" sz="1400" b="1" u="sng" dirty="0" smtClean="0">
                <a:solidFill>
                  <a:schemeClr val="accent4">
                    <a:lumMod val="50000"/>
                  </a:schemeClr>
                </a:solidFill>
                <a:latin typeface="微軟正黑體" panose="020B0604030504040204" pitchFamily="34" charset="-120"/>
                <a:ea typeface="微軟正黑體" panose="020B0604030504040204" pitchFamily="34" charset="-120"/>
              </a:rPr>
              <a:t>1.4%</a:t>
            </a:r>
            <a:endParaRPr lang="zh-TW" altLang="en-US" sz="1400" b="1" u="sng"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5518618" y="2703372"/>
            <a:ext cx="902811" cy="523220"/>
          </a:xfrm>
          <a:prstGeom prst="rect">
            <a:avLst/>
          </a:prstGeom>
          <a:noFill/>
        </p:spPr>
        <p:txBody>
          <a:bodyPr wrap="none" rtlCol="0">
            <a:spAutoFit/>
          </a:bodyPr>
          <a:lstStyle/>
          <a:p>
            <a:r>
              <a:rPr lang="zh-TW" altLang="en-US" sz="1400" b="1" u="sng" dirty="0" smtClean="0">
                <a:solidFill>
                  <a:srgbClr val="0070C0"/>
                </a:solidFill>
                <a:latin typeface="微軟正黑體" panose="020B0604030504040204" pitchFamily="34" charset="-120"/>
                <a:ea typeface="微軟正黑體" panose="020B0604030504040204" pitchFamily="34" charset="-120"/>
              </a:rPr>
              <a:t>美國公債</a:t>
            </a:r>
            <a:endParaRPr lang="en-US" altLang="zh-TW" sz="1400" b="1" u="sng" dirty="0" smtClean="0">
              <a:solidFill>
                <a:srgbClr val="0070C0"/>
              </a:solidFill>
              <a:latin typeface="微軟正黑體" panose="020B0604030504040204" pitchFamily="34" charset="-120"/>
              <a:ea typeface="微軟正黑體" panose="020B0604030504040204" pitchFamily="34" charset="-120"/>
            </a:endParaRPr>
          </a:p>
          <a:p>
            <a:r>
              <a:rPr lang="en-US" altLang="zh-TW" sz="1400" b="1" u="sng" dirty="0" smtClean="0">
                <a:solidFill>
                  <a:srgbClr val="0070C0"/>
                </a:solidFill>
                <a:latin typeface="微軟正黑體" panose="020B0604030504040204" pitchFamily="34" charset="-120"/>
                <a:ea typeface="微軟正黑體" panose="020B0604030504040204" pitchFamily="34" charset="-120"/>
              </a:rPr>
              <a:t> 26.5%</a:t>
            </a:r>
            <a:endParaRPr lang="zh-TW" altLang="en-US" sz="1400" b="1" u="sng" dirty="0">
              <a:solidFill>
                <a:srgbClr val="0070C0"/>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5734424" y="4935406"/>
            <a:ext cx="902811" cy="523220"/>
          </a:xfrm>
          <a:prstGeom prst="rect">
            <a:avLst/>
          </a:prstGeom>
          <a:noFill/>
        </p:spPr>
        <p:txBody>
          <a:bodyPr wrap="none" rtlCol="0">
            <a:spAutoFit/>
          </a:bodyPr>
          <a:lstStyle/>
          <a:p>
            <a:r>
              <a:rPr lang="zh-TW" altLang="en-US" sz="1400" b="1" u="sng" dirty="0" smtClean="0">
                <a:solidFill>
                  <a:srgbClr val="0070C0"/>
                </a:solidFill>
                <a:latin typeface="微軟正黑體" panose="020B0604030504040204" pitchFamily="34" charset="-120"/>
                <a:ea typeface="微軟正黑體" panose="020B0604030504040204" pitchFamily="34" charset="-120"/>
              </a:rPr>
              <a:t>投資級債</a:t>
            </a:r>
            <a:endParaRPr lang="en-US" altLang="zh-TW" sz="1400" b="1" u="sng" dirty="0" smtClean="0">
              <a:solidFill>
                <a:srgbClr val="0070C0"/>
              </a:solidFill>
              <a:latin typeface="微軟正黑體" panose="020B0604030504040204" pitchFamily="34" charset="-120"/>
              <a:ea typeface="微軟正黑體" panose="020B0604030504040204" pitchFamily="34" charset="-120"/>
            </a:endParaRPr>
          </a:p>
          <a:p>
            <a:r>
              <a:rPr lang="zh-TW" altLang="en-US" sz="1400" b="1" u="sng" dirty="0" smtClean="0">
                <a:solidFill>
                  <a:srgbClr val="0070C0"/>
                </a:solidFill>
                <a:latin typeface="微軟正黑體" panose="020B0604030504040204" pitchFamily="34" charset="-120"/>
                <a:ea typeface="微軟正黑體" panose="020B0604030504040204" pitchFamily="34" charset="-120"/>
              </a:rPr>
              <a:t> </a:t>
            </a:r>
            <a:r>
              <a:rPr lang="en-US" altLang="zh-TW" sz="1400" b="1" u="sng" dirty="0" smtClean="0">
                <a:solidFill>
                  <a:srgbClr val="0070C0"/>
                </a:solidFill>
                <a:latin typeface="微軟正黑體" panose="020B0604030504040204" pitchFamily="34" charset="-120"/>
                <a:ea typeface="微軟正黑體" panose="020B0604030504040204" pitchFamily="34" charset="-120"/>
              </a:rPr>
              <a:t>45.9%</a:t>
            </a:r>
            <a:endParaRPr lang="zh-TW" altLang="en-US" sz="1400" b="1" u="sng" dirty="0">
              <a:solidFill>
                <a:srgbClr val="0070C0"/>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650853" y="3646960"/>
            <a:ext cx="1082348" cy="523220"/>
          </a:xfrm>
          <a:prstGeom prst="rect">
            <a:avLst/>
          </a:prstGeom>
          <a:noFill/>
        </p:spPr>
        <p:txBody>
          <a:bodyPr wrap="none" rtlCol="0">
            <a:spAutoFit/>
          </a:bodyPr>
          <a:lstStyle/>
          <a:p>
            <a:r>
              <a:rPr lang="zh-TW" altLang="en-US" sz="1400" b="1" u="sng" dirty="0" smtClean="0">
                <a:solidFill>
                  <a:srgbClr val="7030A0"/>
                </a:solidFill>
                <a:latin typeface="微軟正黑體" panose="020B0604030504040204" pitchFamily="34" charset="-120"/>
                <a:ea typeface="微軟正黑體" panose="020B0604030504040204" pitchFamily="34" charset="-120"/>
              </a:rPr>
              <a:t>非投資級債</a:t>
            </a:r>
            <a:endParaRPr lang="en-US" altLang="zh-TW" sz="1400" b="1" u="sng" dirty="0" smtClean="0">
              <a:solidFill>
                <a:srgbClr val="7030A0"/>
              </a:solidFill>
              <a:latin typeface="微軟正黑體" panose="020B0604030504040204" pitchFamily="34" charset="-120"/>
              <a:ea typeface="微軟正黑體" panose="020B0604030504040204" pitchFamily="34" charset="-120"/>
            </a:endParaRPr>
          </a:p>
          <a:p>
            <a:r>
              <a:rPr lang="en-US" altLang="zh-TW" sz="1400" b="1" u="sng" dirty="0" smtClean="0">
                <a:solidFill>
                  <a:srgbClr val="7030A0"/>
                </a:solidFill>
                <a:latin typeface="微軟正黑體" panose="020B0604030504040204" pitchFamily="34" charset="-120"/>
                <a:ea typeface="微軟正黑體" panose="020B0604030504040204" pitchFamily="34" charset="-120"/>
              </a:rPr>
              <a:t>34.7%</a:t>
            </a:r>
            <a:endParaRPr lang="zh-TW" altLang="en-US" sz="1400" b="1" u="sng" dirty="0">
              <a:solidFill>
                <a:srgbClr val="7030A0"/>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4035036" y="2446631"/>
            <a:ext cx="608431" cy="1200329"/>
          </a:xfrm>
          <a:prstGeom prst="rect">
            <a:avLst/>
          </a:prstGeom>
          <a:noFill/>
        </p:spPr>
        <p:txBody>
          <a:bodyPr wrap="square" rtlCol="0">
            <a:spAutoFit/>
          </a:bodyPr>
          <a:lstStyle/>
          <a:p>
            <a:r>
              <a:rPr lang="en-US" altLang="zh-TW" sz="3600" i="1" dirty="0" smtClean="0">
                <a:solidFill>
                  <a:srgbClr val="FFFF00"/>
                </a:solidFill>
              </a:rPr>
              <a:t>1</a:t>
            </a:r>
          </a:p>
          <a:p>
            <a:r>
              <a:rPr lang="zh-TW" altLang="en-US" b="1" i="1" dirty="0" smtClean="0">
                <a:solidFill>
                  <a:srgbClr val="FFFF00"/>
                </a:solidFill>
                <a:latin typeface="微軟正黑體" panose="020B0604030504040204" pitchFamily="34" charset="-120"/>
                <a:ea typeface="微軟正黑體" panose="020B0604030504040204" pitchFamily="34" charset="-120"/>
              </a:rPr>
              <a:t>點</a:t>
            </a:r>
            <a:endParaRPr lang="en-US" altLang="zh-TW" b="1" i="1" dirty="0" smtClean="0">
              <a:solidFill>
                <a:srgbClr val="FFFF00"/>
              </a:solidFill>
              <a:latin typeface="微軟正黑體" panose="020B0604030504040204" pitchFamily="34" charset="-120"/>
              <a:ea typeface="微軟正黑體" panose="020B0604030504040204" pitchFamily="34" charset="-120"/>
            </a:endParaRPr>
          </a:p>
          <a:p>
            <a:r>
              <a:rPr lang="zh-TW" altLang="en-US" b="1" i="1" dirty="0" smtClean="0">
                <a:solidFill>
                  <a:srgbClr val="FFFF00"/>
                </a:solidFill>
                <a:latin typeface="微軟正黑體" panose="020B0604030504040204" pitchFamily="34" charset="-120"/>
                <a:ea typeface="微軟正黑體" panose="020B0604030504040204" pitchFamily="34" charset="-120"/>
              </a:rPr>
              <a:t>點</a:t>
            </a:r>
            <a:endParaRPr lang="zh-TW" altLang="en-US" b="1" i="1" dirty="0">
              <a:solidFill>
                <a:srgbClr val="FFFF00"/>
              </a:solidFill>
              <a:latin typeface="微軟正黑體" panose="020B0604030504040204" pitchFamily="34" charset="-120"/>
              <a:ea typeface="微軟正黑體" panose="020B0604030504040204" pitchFamily="34" charset="-120"/>
            </a:endParaRPr>
          </a:p>
        </p:txBody>
      </p:sp>
      <p:sp>
        <p:nvSpPr>
          <p:cNvPr id="37" name="矩形 36">
            <a:extLst>
              <a:ext uri="{FF2B5EF4-FFF2-40B4-BE49-F238E27FC236}">
                <a16:creationId xmlns:a16="http://schemas.microsoft.com/office/drawing/2014/main" id="{EEB71B22-90AC-E756-08D0-C0A7415BA580}"/>
              </a:ext>
            </a:extLst>
          </p:cNvPr>
          <p:cNvSpPr/>
          <p:nvPr/>
        </p:nvSpPr>
        <p:spPr>
          <a:xfrm>
            <a:off x="-19050" y="6350"/>
            <a:ext cx="1202957"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smtClean="0">
                <a:ln>
                  <a:noFill/>
                </a:ln>
                <a:solidFill>
                  <a:srgbClr val="FF3300"/>
                </a:solidFill>
                <a:effectLst/>
                <a:uLnTx/>
                <a:uFillTx/>
                <a:latin typeface="微軟正黑體" panose="020B0604030504040204" pitchFamily="34" charset="-120"/>
                <a:ea typeface="微軟正黑體" panose="020B0604030504040204" pitchFamily="34" charset="-120"/>
                <a:cs typeface="+mn-cs"/>
              </a:rPr>
              <a:t>&lt;</a:t>
            </a:r>
            <a:r>
              <a:rPr kumimoji="1" lang="zh-TW" altLang="en-US" sz="1400" b="1" dirty="0" smtClean="0">
                <a:solidFill>
                  <a:srgbClr val="FF3300"/>
                </a:solidFill>
                <a:latin typeface="微軟正黑體" panose="020B0604030504040204" pitchFamily="34" charset="-120"/>
                <a:ea typeface="微軟正黑體" panose="020B0604030504040204" pitchFamily="34" charset="-120"/>
              </a:rPr>
              <a:t>債券策略</a:t>
            </a:r>
            <a:r>
              <a:rPr kumimoji="1" lang="en-US" altLang="zh-TW" sz="1400" b="1" i="0" u="none" strike="noStrike" kern="1200" cap="none" spc="0" normalizeH="0" baseline="0" noProof="0" dirty="0" smtClean="0">
                <a:ln>
                  <a:noFill/>
                </a:ln>
                <a:solidFill>
                  <a:srgbClr val="FF3300"/>
                </a:solidFill>
                <a:effectLst/>
                <a:uLnTx/>
                <a:uFillTx/>
                <a:latin typeface="微軟正黑體" panose="020B0604030504040204" pitchFamily="34" charset="-120"/>
                <a:ea typeface="微軟正黑體" panose="020B0604030504040204" pitchFamily="34" charset="-120"/>
                <a:cs typeface="+mn-cs"/>
              </a:rPr>
              <a:t>&gt;</a:t>
            </a:r>
            <a:endParaRPr kumimoji="1" lang="zh-TW" altLang="en-US"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321043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495075" y="2148576"/>
          <a:ext cx="7920000" cy="4212000"/>
        </p:xfrm>
        <a:graphic>
          <a:graphicData uri="http://schemas.openxmlformats.org/drawingml/2006/table">
            <a:tbl>
              <a:tblPr/>
              <a:tblGrid>
                <a:gridCol w="1584000">
                  <a:extLst>
                    <a:ext uri="{9D8B030D-6E8A-4147-A177-3AD203B41FA5}">
                      <a16:colId xmlns:a16="http://schemas.microsoft.com/office/drawing/2014/main" val="20000"/>
                    </a:ext>
                  </a:extLst>
                </a:gridCol>
                <a:gridCol w="1584000">
                  <a:extLst>
                    <a:ext uri="{9D8B030D-6E8A-4147-A177-3AD203B41FA5}">
                      <a16:colId xmlns:a16="http://schemas.microsoft.com/office/drawing/2014/main" val="4209366940"/>
                    </a:ext>
                  </a:extLst>
                </a:gridCol>
                <a:gridCol w="1584000">
                  <a:extLst>
                    <a:ext uri="{9D8B030D-6E8A-4147-A177-3AD203B41FA5}">
                      <a16:colId xmlns:a16="http://schemas.microsoft.com/office/drawing/2014/main" val="963143755"/>
                    </a:ext>
                  </a:extLst>
                </a:gridCol>
                <a:gridCol w="1584000">
                  <a:extLst>
                    <a:ext uri="{9D8B030D-6E8A-4147-A177-3AD203B41FA5}">
                      <a16:colId xmlns:a16="http://schemas.microsoft.com/office/drawing/2014/main" val="3431207255"/>
                    </a:ext>
                  </a:extLst>
                </a:gridCol>
                <a:gridCol w="1584000">
                  <a:extLst>
                    <a:ext uri="{9D8B030D-6E8A-4147-A177-3AD203B41FA5}">
                      <a16:colId xmlns:a16="http://schemas.microsoft.com/office/drawing/2014/main" val="2343051857"/>
                    </a:ext>
                  </a:extLst>
                </a:gridCol>
              </a:tblGrid>
              <a:tr h="324000">
                <a:tc>
                  <a:txBody>
                    <a:bodyPr/>
                    <a:lstStyle/>
                    <a:p>
                      <a:pPr algn="ctr" rtl="0" fontAlgn="ctr"/>
                      <a:r>
                        <a:rPr lang="zh-TW" altLang="en-US" sz="1600" b="1" i="0" u="none" strike="noStrike">
                          <a:solidFill>
                            <a:srgbClr val="FFFFFF"/>
                          </a:solidFill>
                          <a:effectLst/>
                          <a:latin typeface="微軟正黑體" panose="020B0604030504040204" pitchFamily="34" charset="-120"/>
                          <a:ea typeface="微軟正黑體" panose="020B0604030504040204" pitchFamily="34" charset="-120"/>
                        </a:rPr>
                        <a:t>指數</a:t>
                      </a:r>
                      <a:r>
                        <a:rPr lang="en-US" altLang="zh-TW" sz="1600" b="1" i="0" u="none" strike="noStrike">
                          <a:solidFill>
                            <a:srgbClr val="FFFFFF"/>
                          </a:solidFill>
                          <a:effectLst/>
                          <a:latin typeface="Calibri" panose="020F0502020204030204" pitchFamily="34" charset="0"/>
                          <a:ea typeface="微軟正黑體" panose="020B0604030504040204" pitchFamily="34" charset="-120"/>
                        </a:rPr>
                        <a:t>/</a:t>
                      </a:r>
                      <a:r>
                        <a:rPr lang="zh-TW" altLang="en-US" sz="1600" b="1" i="0" u="none" strike="noStrike">
                          <a:solidFill>
                            <a:srgbClr val="FFFFFF"/>
                          </a:solidFill>
                          <a:effectLst/>
                          <a:latin typeface="微軟正黑體" panose="020B0604030504040204" pitchFamily="34" charset="-120"/>
                          <a:ea typeface="微軟正黑體" panose="020B0604030504040204" pitchFamily="34" charset="-120"/>
                        </a:rPr>
                        <a:t>產業</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600" b="1" i="0" u="none" strike="noStrike" dirty="0" smtClean="0">
                          <a:solidFill>
                            <a:srgbClr val="FFFFFF"/>
                          </a:solidFill>
                          <a:effectLst/>
                          <a:latin typeface="Calibri" panose="020F0502020204030204" pitchFamily="34" charset="0"/>
                          <a:ea typeface="新細明體" panose="02020500000000000000" pitchFamily="18" charset="-120"/>
                        </a:rPr>
                        <a:t>202</a:t>
                      </a:r>
                      <a:r>
                        <a:rPr lang="en-US" altLang="zh-TW" sz="1600" b="1" i="0" u="none" strike="noStrike" dirty="0" smtClean="0">
                          <a:solidFill>
                            <a:srgbClr val="FFFFFF"/>
                          </a:solidFill>
                          <a:effectLst/>
                          <a:latin typeface="Calibri" panose="020F0502020204030204" pitchFamily="34" charset="0"/>
                          <a:ea typeface="新細明體" panose="02020500000000000000" pitchFamily="18" charset="-120"/>
                        </a:rPr>
                        <a:t>4</a:t>
                      </a:r>
                      <a:r>
                        <a:rPr lang="en-US" sz="1600" b="1" i="0" u="none" strike="noStrike" dirty="0" smtClean="0">
                          <a:solidFill>
                            <a:srgbClr val="FFFFFF"/>
                          </a:solidFill>
                          <a:effectLst/>
                          <a:latin typeface="Calibri" panose="020F0502020204030204" pitchFamily="34" charset="0"/>
                          <a:ea typeface="新細明體" panose="02020500000000000000" pitchFamily="18" charset="-120"/>
                        </a:rPr>
                        <a:t>Q</a:t>
                      </a:r>
                      <a:r>
                        <a:rPr lang="en-US" altLang="zh-TW" sz="1600" b="1" i="0" u="none" strike="noStrike" dirty="0" smtClean="0">
                          <a:solidFill>
                            <a:srgbClr val="FFFFFF"/>
                          </a:solidFill>
                          <a:effectLst/>
                          <a:latin typeface="Calibri" panose="020F0502020204030204" pitchFamily="34" charset="0"/>
                          <a:ea typeface="新細明體" panose="02020500000000000000" pitchFamily="18" charset="-120"/>
                        </a:rPr>
                        <a:t>1</a:t>
                      </a:r>
                      <a:r>
                        <a:rPr lang="en-US" sz="1600" b="1" i="0" u="none" strike="noStrike" dirty="0" smtClean="0">
                          <a:solidFill>
                            <a:srgbClr val="FFFFFF"/>
                          </a:solidFill>
                          <a:effectLst/>
                          <a:latin typeface="Calibri" panose="020F0502020204030204" pitchFamily="34" charset="0"/>
                          <a:ea typeface="新細明體" panose="02020500000000000000" pitchFamily="18" charset="-120"/>
                        </a:rPr>
                        <a:t>%</a:t>
                      </a:r>
                      <a:endParaRPr lang="en-US" sz="1600" b="1" i="0" u="none" strike="noStrike" dirty="0">
                        <a:solidFill>
                          <a:srgbClr val="FFFFFF"/>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600" b="1" i="0" u="none" strike="noStrike" dirty="0" smtClean="0">
                          <a:solidFill>
                            <a:srgbClr val="FFFFFF"/>
                          </a:solidFill>
                          <a:effectLst/>
                          <a:latin typeface="Calibri" panose="020F0502020204030204" pitchFamily="34" charset="0"/>
                          <a:ea typeface="新細明體" panose="02020500000000000000" pitchFamily="18" charset="-120"/>
                        </a:rPr>
                        <a:t>2024Q</a:t>
                      </a:r>
                      <a:r>
                        <a:rPr lang="en-US" altLang="zh-TW" sz="1600" b="1" i="0" u="none" strike="noStrike" dirty="0" smtClean="0">
                          <a:solidFill>
                            <a:srgbClr val="FFFFFF"/>
                          </a:solidFill>
                          <a:effectLst/>
                          <a:latin typeface="Calibri" panose="020F0502020204030204" pitchFamily="34" charset="0"/>
                          <a:ea typeface="新細明體" panose="02020500000000000000" pitchFamily="18" charset="-120"/>
                        </a:rPr>
                        <a:t>2</a:t>
                      </a:r>
                      <a:r>
                        <a:rPr lang="en-US" sz="1600" b="1" i="0" u="none" strike="noStrike" dirty="0" smtClean="0">
                          <a:solidFill>
                            <a:srgbClr val="FFFFFF"/>
                          </a:solidFill>
                          <a:effectLst/>
                          <a:latin typeface="Calibri" panose="020F0502020204030204" pitchFamily="34" charset="0"/>
                          <a:ea typeface="新細明體" panose="02020500000000000000" pitchFamily="18" charset="-120"/>
                        </a:rPr>
                        <a:t>%</a:t>
                      </a:r>
                      <a:endParaRPr lang="en-US" sz="1600" b="1" i="0" u="none" strike="noStrike" dirty="0">
                        <a:solidFill>
                          <a:srgbClr val="FFFFFF"/>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TW" sz="1600" b="1" i="0" u="none" strike="noStrike" dirty="0" smtClean="0">
                          <a:solidFill>
                            <a:srgbClr val="FFFFFF"/>
                          </a:solidFill>
                          <a:effectLst/>
                          <a:latin typeface="Calibri" panose="020F0502020204030204" pitchFamily="34" charset="0"/>
                          <a:ea typeface="新細明體" panose="02020500000000000000" pitchFamily="18" charset="-120"/>
                        </a:rPr>
                        <a:t>2024</a:t>
                      </a: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年</a:t>
                      </a:r>
                      <a:r>
                        <a:rPr lang="en-US" altLang="zh-TW" sz="1600" b="1" i="0" u="none" strike="noStrike" dirty="0">
                          <a:solidFill>
                            <a:srgbClr val="FFFFFF"/>
                          </a:solidFill>
                          <a:effectLst/>
                          <a:latin typeface="Calibri" panose="020F0502020204030204" pitchFamily="34" charset="0"/>
                          <a:ea typeface="新細明體" panose="02020500000000000000" pitchFamily="18" charset="-12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TW" sz="1600" b="1" i="0" u="none" strike="noStrike" dirty="0" smtClean="0">
                          <a:solidFill>
                            <a:srgbClr val="FFFFFF"/>
                          </a:solidFill>
                          <a:effectLst/>
                          <a:latin typeface="Calibri" panose="020F0502020204030204" pitchFamily="34" charset="0"/>
                          <a:ea typeface="新細明體" panose="02020500000000000000" pitchFamily="18" charset="-120"/>
                        </a:rPr>
                        <a:t>2025</a:t>
                      </a: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年</a:t>
                      </a:r>
                      <a:r>
                        <a:rPr lang="en-US" altLang="zh-TW" sz="1600" b="1" i="0" u="none" strike="noStrike" dirty="0">
                          <a:solidFill>
                            <a:srgbClr val="FFFFFF"/>
                          </a:solidFill>
                          <a:effectLst/>
                          <a:latin typeface="Calibri" panose="020F0502020204030204" pitchFamily="34" charset="0"/>
                          <a:ea typeface="新細明體" panose="02020500000000000000" pitchFamily="18" charset="-12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通訊服務</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34.8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19.4</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21.4</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6.5</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8164981"/>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公用事業</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marL="0" algn="ctr" defTabSz="914400" rtl="0" eaLnBrk="1" fontAlgn="ctr" latinLnBrk="0" hangingPunct="1"/>
                      <a:r>
                        <a:rPr lang="en-US" altLang="zh-TW" sz="1600" b="0" i="0" u="none" strike="noStrike" kern="1200" dirty="0" smtClean="0">
                          <a:solidFill>
                            <a:srgbClr val="000000"/>
                          </a:solidFill>
                          <a:effectLst/>
                          <a:latin typeface="Calibri" panose="020F0502020204030204" pitchFamily="34" charset="0"/>
                          <a:ea typeface="新細明體" panose="02020500000000000000" pitchFamily="18" charset="-120"/>
                          <a:cs typeface="+mn-cs"/>
                        </a:rPr>
                        <a:t>26.7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9.1</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31.2</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5162619"/>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消費耐久財</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24.0</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6.1</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12.2</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9.0</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7938235"/>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科技</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23.2</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15.9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18.0</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13.8</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193118"/>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不動產</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8.4</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3.2</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19.2</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6978006"/>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工業</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marL="0" algn="ctr" defTabSz="914400" rtl="0" eaLnBrk="1" fontAlgn="ctr" latinLnBrk="0" hangingPunct="1"/>
                      <a:r>
                        <a:rPr lang="en-US" altLang="zh-TW" sz="1600" b="0" i="0" u="none" strike="noStrike" kern="1200" dirty="0" smtClean="0">
                          <a:solidFill>
                            <a:srgbClr val="000000"/>
                          </a:solidFill>
                          <a:effectLst/>
                          <a:latin typeface="Calibri" panose="020F0502020204030204" pitchFamily="34" charset="0"/>
                          <a:ea typeface="新細明體" panose="02020500000000000000" pitchFamily="18" charset="-120"/>
                          <a:cs typeface="+mn-cs"/>
                        </a:rPr>
                        <a:t>6.4</a:t>
                      </a:r>
                      <a:endParaRPr lang="en-US" altLang="zh-TW" sz="1600" b="0" i="0" u="none" strike="noStrike" kern="1200" dirty="0">
                        <a:solidFill>
                          <a:srgbClr val="00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altLang="zh-TW" sz="1600" b="0" i="0" u="none" strike="noStrike" kern="1200" dirty="0" smtClean="0">
                          <a:solidFill>
                            <a:srgbClr val="FF0000"/>
                          </a:solidFill>
                          <a:effectLst/>
                          <a:latin typeface="Calibri" panose="020F0502020204030204" pitchFamily="34" charset="0"/>
                          <a:ea typeface="新細明體" panose="02020500000000000000" pitchFamily="18" charset="-120"/>
                          <a:cs typeface="+mn-cs"/>
                        </a:rPr>
                        <a:t>-1.4</a:t>
                      </a:r>
                      <a:endParaRPr lang="en-US" altLang="zh-TW" sz="1600" b="0" i="0" u="none" strike="noStrike" kern="1200" dirty="0">
                        <a:solidFill>
                          <a:srgbClr val="FF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altLang="zh-TW" sz="1600" b="0" i="0" u="none" strike="noStrike" kern="1200" dirty="0" smtClean="0">
                          <a:solidFill>
                            <a:srgbClr val="000000"/>
                          </a:solidFill>
                          <a:effectLst/>
                          <a:latin typeface="Calibri" panose="020F0502020204030204" pitchFamily="34" charset="0"/>
                          <a:ea typeface="新細明體" panose="02020500000000000000" pitchFamily="18" charset="-120"/>
                          <a:cs typeface="+mn-cs"/>
                        </a:rPr>
                        <a:t>8.1</a:t>
                      </a:r>
                      <a:endParaRPr lang="en-US" altLang="zh-TW" sz="1600" b="0" i="0" u="none" strike="noStrike" kern="1200" dirty="0">
                        <a:solidFill>
                          <a:srgbClr val="00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altLang="zh-TW" sz="1600" b="0" i="0" u="none" strike="noStrike" kern="1200" dirty="0" smtClean="0">
                          <a:solidFill>
                            <a:srgbClr val="FF0000"/>
                          </a:solidFill>
                          <a:effectLst/>
                          <a:latin typeface="Calibri" panose="020F0502020204030204" pitchFamily="34" charset="0"/>
                          <a:ea typeface="新細明體" panose="02020500000000000000" pitchFamily="18" charset="-120"/>
                          <a:cs typeface="+mn-cs"/>
                        </a:rPr>
                        <a:t>-2.4</a:t>
                      </a:r>
                      <a:endParaRPr lang="en-US" altLang="zh-TW" sz="1600" b="0" i="0" u="none" strike="noStrike" kern="1200" dirty="0">
                        <a:solidFill>
                          <a:srgbClr val="FF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23633191"/>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金融</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marL="0" algn="ctr" defTabSz="914400" rtl="0" eaLnBrk="1" fontAlgn="ctr" latinLnBrk="0" hangingPunct="1"/>
                      <a:r>
                        <a:rPr lang="en-US" altLang="zh-TW" sz="1600" b="0" i="0" u="none" strike="noStrike" kern="1200" dirty="0" smtClean="0">
                          <a:solidFill>
                            <a:schemeClr val="tx1"/>
                          </a:solidFill>
                          <a:effectLst/>
                          <a:latin typeface="Calibri" panose="020F0502020204030204" pitchFamily="34" charset="0"/>
                          <a:ea typeface="新細明體" panose="02020500000000000000" pitchFamily="18" charset="-120"/>
                          <a:cs typeface="+mn-cs"/>
                        </a:rPr>
                        <a:t>6.1</a:t>
                      </a:r>
                      <a:endParaRPr lang="en-US" altLang="zh-TW" sz="1600" b="0" i="0" u="none" strike="noStrike" kern="1200" dirty="0">
                        <a:solidFill>
                          <a:schemeClr val="tx1"/>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altLang="zh-TW" sz="1600" b="0" i="0" u="none" strike="noStrike" kern="1200" dirty="0" smtClean="0">
                          <a:solidFill>
                            <a:srgbClr val="000000"/>
                          </a:solidFill>
                          <a:effectLst/>
                          <a:latin typeface="Calibri" panose="020F0502020204030204" pitchFamily="34" charset="0"/>
                          <a:ea typeface="新細明體" panose="02020500000000000000" pitchFamily="18" charset="-120"/>
                          <a:cs typeface="+mn-cs"/>
                        </a:rPr>
                        <a:t>5.7</a:t>
                      </a:r>
                      <a:endParaRPr lang="en-US" altLang="zh-TW" sz="1600" b="0" i="0" u="none" strike="noStrike" kern="1200" dirty="0">
                        <a:solidFill>
                          <a:srgbClr val="00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12.6</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4.1</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59674427"/>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史坦普 </a:t>
                      </a:r>
                      <a:r>
                        <a:rPr lang="en-US" altLang="zh-TW" sz="1600" b="1" i="0" u="none" strike="noStrike" dirty="0" smtClean="0">
                          <a:solidFill>
                            <a:srgbClr val="FFFFFF"/>
                          </a:solidFill>
                          <a:effectLst/>
                          <a:latin typeface="Calibri" panose="020F0502020204030204" pitchFamily="34" charset="0"/>
                          <a:ea typeface="微軟正黑體" panose="020B0604030504040204" pitchFamily="34" charset="-120"/>
                        </a:rPr>
                        <a:t>500</a:t>
                      </a:r>
                      <a:endPar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TW" sz="1600" b="0" i="0" u="none" strike="noStrike" dirty="0" smtClean="0">
                          <a:solidFill>
                            <a:schemeClr val="tx1"/>
                          </a:solidFill>
                          <a:effectLst/>
                          <a:latin typeface="Calibri" panose="020F0502020204030204" pitchFamily="34" charset="0"/>
                          <a:ea typeface="新細明體" panose="02020500000000000000" pitchFamily="18" charset="-120"/>
                        </a:rPr>
                        <a:t>5.0</a:t>
                      </a:r>
                      <a:endParaRPr lang="en-US" altLang="zh-TW" sz="1600" b="0" i="0" u="none" strike="noStrike" dirty="0">
                        <a:solidFill>
                          <a:schemeClr val="tx1"/>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9.6</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11.0</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9.5</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53832157"/>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民生消費</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marL="0" algn="ctr" defTabSz="914400" rtl="0" eaLnBrk="1" fontAlgn="ctr" latinLnBrk="0" hangingPunct="1"/>
                      <a:r>
                        <a:rPr lang="en-US" altLang="zh-TW" sz="1600" b="0" i="0" u="none" strike="noStrike" kern="1200" dirty="0" smtClean="0">
                          <a:solidFill>
                            <a:schemeClr val="tx1"/>
                          </a:solidFill>
                          <a:effectLst/>
                          <a:latin typeface="Calibri" panose="020F0502020204030204" pitchFamily="34" charset="0"/>
                          <a:ea typeface="新細明體" panose="02020500000000000000" pitchFamily="18" charset="-120"/>
                          <a:cs typeface="+mn-cs"/>
                        </a:rPr>
                        <a:t>2.9</a:t>
                      </a:r>
                      <a:endParaRPr lang="en-US" altLang="zh-TW" sz="1600" b="0" i="0" u="none" strike="noStrike" kern="1200" dirty="0">
                        <a:solidFill>
                          <a:schemeClr val="tx1"/>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altLang="zh-TW" sz="1600" b="0" i="0" u="none" strike="noStrike" kern="1200" dirty="0" smtClean="0">
                          <a:solidFill>
                            <a:srgbClr val="FF0000"/>
                          </a:solidFill>
                          <a:effectLst/>
                          <a:latin typeface="Calibri" panose="020F0502020204030204" pitchFamily="34" charset="0"/>
                          <a:ea typeface="新細明體" panose="02020500000000000000" pitchFamily="18" charset="-120"/>
                          <a:cs typeface="+mn-cs"/>
                        </a:rPr>
                        <a:t>-0.1</a:t>
                      </a:r>
                      <a:endParaRPr lang="en-US" altLang="zh-TW" sz="1600" b="0" i="0" u="none" strike="noStrike" kern="1200" dirty="0">
                        <a:solidFill>
                          <a:srgbClr val="FF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3.7</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5.9</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37377707"/>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原物料</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TW" sz="1600" b="0" i="0" u="none" strike="noStrike" dirty="0" smtClean="0">
                          <a:solidFill>
                            <a:srgbClr val="FF0000"/>
                          </a:solidFill>
                          <a:effectLst/>
                          <a:latin typeface="Calibri" panose="020F0502020204030204" pitchFamily="34" charset="0"/>
                          <a:ea typeface="新細明體" panose="02020500000000000000" pitchFamily="18" charset="-120"/>
                        </a:rPr>
                        <a:t>-21.2</a:t>
                      </a:r>
                      <a:endParaRPr lang="en-US" altLang="zh-TW" sz="1600" b="0" i="0" u="none" strike="noStrike" dirty="0">
                        <a:solidFill>
                          <a:srgbClr val="FF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altLang="zh-TW" sz="1600" b="0" i="0" u="none" strike="noStrike" kern="1200" dirty="0" smtClean="0">
                          <a:solidFill>
                            <a:srgbClr val="FF0000"/>
                          </a:solidFill>
                          <a:effectLst/>
                          <a:latin typeface="Calibri" panose="020F0502020204030204" pitchFamily="34" charset="0"/>
                          <a:ea typeface="新細明體" panose="02020500000000000000" pitchFamily="18" charset="-120"/>
                          <a:cs typeface="+mn-cs"/>
                        </a:rPr>
                        <a:t>-7.0</a:t>
                      </a:r>
                      <a:endParaRPr lang="en-US" altLang="zh-TW" sz="1600" b="0" i="0" u="none" strike="noStrike" kern="1200" dirty="0">
                        <a:solidFill>
                          <a:srgbClr val="FF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altLang="zh-TW" sz="1600" b="0" i="0" u="none" strike="noStrike" kern="1200" dirty="0" smtClean="0">
                          <a:solidFill>
                            <a:srgbClr val="FF0000"/>
                          </a:solidFill>
                          <a:effectLst/>
                          <a:latin typeface="Calibri" panose="020F0502020204030204" pitchFamily="34" charset="0"/>
                          <a:ea typeface="新細明體" panose="02020500000000000000" pitchFamily="18" charset="-120"/>
                          <a:cs typeface="+mn-cs"/>
                        </a:rPr>
                        <a:t>-1.1</a:t>
                      </a:r>
                      <a:endParaRPr lang="en-US" altLang="zh-TW" sz="1600" b="0" i="0" u="none" strike="noStrike" kern="1200" dirty="0">
                        <a:solidFill>
                          <a:srgbClr val="FF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kern="1200" dirty="0" smtClean="0">
                          <a:solidFill>
                            <a:srgbClr val="000000"/>
                          </a:solidFill>
                          <a:effectLst/>
                          <a:latin typeface="Calibri" panose="020F0502020204030204" pitchFamily="34" charset="0"/>
                          <a:ea typeface="新細明體" panose="02020500000000000000" pitchFamily="18" charset="-120"/>
                          <a:cs typeface="+mn-cs"/>
                        </a:rPr>
                        <a:t>10.3</a:t>
                      </a:r>
                      <a:endParaRPr lang="en-US" altLang="zh-TW" sz="1600" b="0" i="0" u="none" strike="noStrike" kern="1200" dirty="0">
                        <a:solidFill>
                          <a:srgbClr val="00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71290049"/>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健康醫療</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TW" sz="1600" b="0" i="0" u="none" strike="noStrike" dirty="0">
                          <a:solidFill>
                            <a:srgbClr val="FF0000"/>
                          </a:solidFill>
                          <a:effectLst/>
                          <a:latin typeface="Calibri" panose="020F0502020204030204" pitchFamily="34" charset="0"/>
                          <a:ea typeface="新細明體" panose="02020500000000000000" pitchFamily="18" charset="-120"/>
                        </a:rPr>
                        <a:t>-</a:t>
                      </a:r>
                      <a:r>
                        <a:rPr lang="en-US" altLang="zh-TW" sz="1600" b="0" i="0" u="none" strike="noStrike" dirty="0" smtClean="0">
                          <a:solidFill>
                            <a:srgbClr val="FF0000"/>
                          </a:solidFill>
                          <a:effectLst/>
                          <a:latin typeface="Calibri" panose="020F0502020204030204" pitchFamily="34" charset="0"/>
                          <a:ea typeface="新細明體" panose="02020500000000000000" pitchFamily="18" charset="-120"/>
                        </a:rPr>
                        <a:t>25.7</a:t>
                      </a:r>
                      <a:endParaRPr lang="en-US" altLang="zh-TW" sz="1600" b="0" i="0" u="none" strike="noStrike" dirty="0">
                        <a:solidFill>
                          <a:srgbClr val="FF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altLang="zh-TW" sz="1600" b="0" i="0" u="none" strike="noStrike" kern="1200" dirty="0" smtClean="0">
                          <a:solidFill>
                            <a:schemeClr val="tx1"/>
                          </a:solidFill>
                          <a:effectLst/>
                          <a:latin typeface="Calibri" panose="020F0502020204030204" pitchFamily="34" charset="0"/>
                          <a:ea typeface="新細明體" panose="02020500000000000000" pitchFamily="18" charset="-120"/>
                          <a:cs typeface="+mn-cs"/>
                        </a:rPr>
                        <a:t>17.6</a:t>
                      </a:r>
                      <a:endParaRPr lang="en-US" altLang="zh-TW" sz="1600" b="0" i="0" u="none" strike="noStrike" kern="1200" dirty="0">
                        <a:solidFill>
                          <a:schemeClr val="tx1"/>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kern="1200" dirty="0" smtClean="0">
                          <a:solidFill>
                            <a:srgbClr val="000000"/>
                          </a:solidFill>
                          <a:effectLst/>
                          <a:latin typeface="Calibri" panose="020F0502020204030204" pitchFamily="34" charset="0"/>
                          <a:ea typeface="新細明體" panose="02020500000000000000" pitchFamily="18" charset="-120"/>
                          <a:cs typeface="+mn-cs"/>
                        </a:rPr>
                        <a:t>8.2</a:t>
                      </a:r>
                      <a:endParaRPr lang="en-US" altLang="zh-TW" sz="1600" b="0" i="0" u="none" strike="noStrike" kern="1200" dirty="0">
                        <a:solidFill>
                          <a:srgbClr val="00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kern="1200" dirty="0" smtClean="0">
                          <a:solidFill>
                            <a:srgbClr val="000000"/>
                          </a:solidFill>
                          <a:effectLst/>
                          <a:latin typeface="Calibri" panose="020F0502020204030204" pitchFamily="34" charset="0"/>
                          <a:ea typeface="新細明體" panose="02020500000000000000" pitchFamily="18" charset="-120"/>
                          <a:cs typeface="+mn-cs"/>
                        </a:rPr>
                        <a:t>17.7</a:t>
                      </a:r>
                      <a:endParaRPr lang="en-US" altLang="zh-TW" sz="1600" b="0" i="0" u="none" strike="noStrike" kern="1200" dirty="0">
                        <a:solidFill>
                          <a:srgbClr val="00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50456368"/>
                  </a:ext>
                </a:extLst>
              </a:tr>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FFFFFF"/>
                          </a:solidFill>
                          <a:effectLst/>
                          <a:latin typeface="微軟正黑體" panose="020B0604030504040204" pitchFamily="34" charset="-120"/>
                          <a:ea typeface="微軟正黑體" panose="020B0604030504040204" pitchFamily="34" charset="-120"/>
                        </a:rPr>
                        <a:t>能源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TW" sz="1600" b="0" i="0" u="none" strike="noStrike" dirty="0" smtClean="0">
                          <a:solidFill>
                            <a:srgbClr val="FF0000"/>
                          </a:solidFill>
                          <a:effectLst/>
                          <a:latin typeface="Calibri" panose="020F0502020204030204" pitchFamily="34" charset="0"/>
                          <a:ea typeface="新細明體" panose="02020500000000000000" pitchFamily="18" charset="-120"/>
                        </a:rPr>
                        <a:t>-25.7</a:t>
                      </a:r>
                      <a:endParaRPr lang="en-US" altLang="zh-TW" sz="1600" b="0" i="0" u="none" strike="noStrike" dirty="0">
                        <a:solidFill>
                          <a:srgbClr val="FF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chemeClr val="tx1"/>
                          </a:solidFill>
                          <a:effectLst/>
                          <a:latin typeface="Calibri" panose="020F0502020204030204" pitchFamily="34" charset="0"/>
                          <a:ea typeface="新細明體" panose="02020500000000000000" pitchFamily="18" charset="-120"/>
                        </a:rPr>
                        <a:t>14.6</a:t>
                      </a:r>
                      <a:endParaRPr lang="en-US" altLang="zh-TW" sz="1600" b="0" i="0" u="none" strike="noStrike" dirty="0">
                        <a:solidFill>
                          <a:schemeClr val="tx1"/>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altLang="zh-TW" sz="1600" b="0" i="0" u="none" strike="noStrike" kern="1200" dirty="0" smtClean="0">
                          <a:solidFill>
                            <a:srgbClr val="FF0000"/>
                          </a:solidFill>
                          <a:effectLst/>
                          <a:latin typeface="Calibri" panose="020F0502020204030204" pitchFamily="34" charset="0"/>
                          <a:ea typeface="新細明體" panose="02020500000000000000" pitchFamily="18" charset="-120"/>
                          <a:cs typeface="+mn-cs"/>
                        </a:rPr>
                        <a:t>-4.0</a:t>
                      </a:r>
                      <a:endParaRPr lang="en-US" altLang="zh-TW" sz="1600" b="0" i="0" u="none" strike="noStrike" kern="1200" dirty="0">
                        <a:solidFill>
                          <a:srgbClr val="FF0000"/>
                        </a:solidFill>
                        <a:effectLst/>
                        <a:latin typeface="Calibri" panose="020F0502020204030204" pitchFamily="34" charset="0"/>
                        <a:ea typeface="新細明體" panose="02020500000000000000" pitchFamily="18" charset="-120"/>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TW" sz="1600" b="0" i="0" u="none" strike="noStrike" dirty="0" smtClean="0">
                          <a:solidFill>
                            <a:srgbClr val="000000"/>
                          </a:solidFill>
                          <a:effectLst/>
                          <a:latin typeface="Calibri" panose="020F0502020204030204" pitchFamily="34" charset="0"/>
                          <a:ea typeface="新細明體" panose="02020500000000000000" pitchFamily="18" charset="-120"/>
                        </a:rPr>
                        <a:t>8.8</a:t>
                      </a:r>
                      <a:endParaRPr lang="en-US" altLang="zh-TW"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35124093"/>
                  </a:ext>
                </a:extLst>
              </a:tr>
            </a:tbl>
          </a:graphicData>
        </a:graphic>
      </p:graphicFrame>
      <p:sp>
        <p:nvSpPr>
          <p:cNvPr id="2" name="標題 1"/>
          <p:cNvSpPr>
            <a:spLocks noGrp="1"/>
          </p:cNvSpPr>
          <p:nvPr>
            <p:ph type="title"/>
          </p:nvPr>
        </p:nvSpPr>
        <p:spPr>
          <a:xfrm>
            <a:off x="336358" y="316010"/>
            <a:ext cx="8471284" cy="906462"/>
          </a:xfrm>
          <a:noFill/>
        </p:spPr>
        <p:txBody>
          <a:bodyPr/>
          <a:lstStyle/>
          <a:p>
            <a:r>
              <a:rPr lang="zh-TW" altLang="en-US" sz="3600" dirty="0">
                <a:latin typeface="Arial" panose="020B0604020202020204" pitchFamily="34" charset="0"/>
                <a:cs typeface="Arial" panose="020B0604020202020204" pitchFamily="34" charset="0"/>
              </a:rPr>
              <a:t>美國</a:t>
            </a:r>
            <a:r>
              <a:rPr lang="zh-TW" altLang="en-US" sz="3600" dirty="0" smtClean="0">
                <a:latin typeface="Arial" panose="020B0604020202020204" pitchFamily="34" charset="0"/>
                <a:cs typeface="Arial" panose="020B0604020202020204" pitchFamily="34" charset="0"/>
              </a:rPr>
              <a:t>：</a:t>
            </a:r>
            <a:r>
              <a:rPr lang="en-US" altLang="zh-TW" sz="3600" dirty="0" smtClean="0">
                <a:latin typeface="Arial" panose="020B0604020202020204" pitchFamily="34" charset="0"/>
                <a:cs typeface="Arial" panose="020B0604020202020204" pitchFamily="34" charset="0"/>
              </a:rPr>
              <a:t>Q1</a:t>
            </a:r>
            <a:r>
              <a:rPr lang="zh-TW" altLang="en-US" sz="3600" dirty="0" smtClean="0">
                <a:latin typeface="Arial" panose="020B0604020202020204" pitchFamily="34" charset="0"/>
                <a:cs typeface="Arial" panose="020B0604020202020204" pitchFamily="34" charset="0"/>
              </a:rPr>
              <a:t>獲利年增</a:t>
            </a:r>
            <a:r>
              <a:rPr lang="zh-TW" altLang="en-US" sz="3600" dirty="0">
                <a:latin typeface="Arial" panose="020B0604020202020204" pitchFamily="34" charset="0"/>
                <a:cs typeface="Arial" panose="020B0604020202020204" pitchFamily="34" charset="0"/>
              </a:rPr>
              <a:t>率</a:t>
            </a:r>
            <a:r>
              <a:rPr lang="zh-TW" altLang="en-US" sz="3600" dirty="0" smtClean="0">
                <a:latin typeface="Arial" panose="020B0604020202020204" pitchFamily="34" charset="0"/>
                <a:cs typeface="Arial" panose="020B0604020202020204" pitchFamily="34" charset="0"/>
              </a:rPr>
              <a:t>預估為</a:t>
            </a:r>
            <a:r>
              <a:rPr lang="en-US" altLang="zh-TW" sz="3600" dirty="0" smtClean="0">
                <a:latin typeface="Arial" panose="020B0604020202020204" pitchFamily="34" charset="0"/>
                <a:cs typeface="Arial" panose="020B0604020202020204" pitchFamily="34" charset="0"/>
              </a:rPr>
              <a:t>5.0%</a:t>
            </a:r>
            <a:endParaRPr lang="zh-TW" altLang="en-US" sz="3600" dirty="0">
              <a:latin typeface="Calibri" panose="020F0502020204030204" pitchFamily="34" charset="0"/>
              <a:cs typeface="Calibri" panose="020F0502020204030204" pitchFamily="34" charset="0"/>
            </a:endParaRPr>
          </a:p>
        </p:txBody>
      </p:sp>
      <p:sp>
        <p:nvSpPr>
          <p:cNvPr id="13" name="矩形 12"/>
          <p:cNvSpPr/>
          <p:nvPr/>
        </p:nvSpPr>
        <p:spPr>
          <a:xfrm>
            <a:off x="334514" y="1232293"/>
            <a:ext cx="8098526" cy="938719"/>
          </a:xfrm>
          <a:prstGeom prst="rect">
            <a:avLst/>
          </a:prstGeom>
          <a:noFill/>
        </p:spPr>
        <p:txBody>
          <a:bodyPr wrap="squar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marL="285750" indent="-285750" algn="just">
              <a:lnSpc>
                <a:spcPts val="2160"/>
              </a:lnSpc>
              <a:spcBef>
                <a:spcPts val="0"/>
              </a:spcBef>
              <a:spcAft>
                <a:spcPts val="0"/>
              </a:spcAft>
              <a:buFont typeface="Arial" panose="020B0604020202020204" pitchFamily="34" charset="0"/>
              <a:buChar char="•"/>
            </a:pPr>
            <a:r>
              <a:rPr lang="zh-TW" altLang="en-US" sz="1600" u="sng" dirty="0" smtClean="0">
                <a:ea typeface="微軟正黑體" panose="020B0604030504040204" pitchFamily="34" charset="-120"/>
                <a:cs typeface="Arial" panose="020B0604020202020204" pitchFamily="34" charset="0"/>
                <a:sym typeface="Wingdings" panose="05000000000000000000" pitchFamily="2" charset="2"/>
              </a:rPr>
              <a:t>根據</a:t>
            </a:r>
            <a:r>
              <a:rPr lang="en-US" altLang="zh-TW" sz="1600" u="sng" dirty="0" err="1" smtClean="0">
                <a:ea typeface="微軟正黑體" panose="020B0604030504040204" pitchFamily="34" charset="-120"/>
                <a:cs typeface="Arial" panose="020B0604020202020204" pitchFamily="34" charset="0"/>
                <a:sym typeface="Wingdings" panose="05000000000000000000" pitchFamily="2" charset="2"/>
              </a:rPr>
              <a:t>Factset</a:t>
            </a:r>
            <a:r>
              <a:rPr lang="en-US" altLang="zh-TW" sz="1600" u="sng" dirty="0" smtClean="0">
                <a:ea typeface="微軟正黑體" panose="020B0604030504040204" pitchFamily="34" charset="-120"/>
                <a:cs typeface="Arial" panose="020B0604020202020204" pitchFamily="34" charset="0"/>
                <a:sym typeface="Wingdings" panose="05000000000000000000" pitchFamily="2" charset="2"/>
              </a:rPr>
              <a:t>(5/3)</a:t>
            </a:r>
            <a:r>
              <a:rPr lang="zh-TW" altLang="en-US" sz="1600" u="sng" dirty="0" smtClean="0">
                <a:ea typeface="微軟正黑體" panose="020B0604030504040204" pitchFamily="34" charset="-120"/>
                <a:cs typeface="Arial" panose="020B0604020202020204" pitchFamily="34" charset="0"/>
                <a:sym typeface="Wingdings" panose="05000000000000000000" pitchFamily="2" charset="2"/>
              </a:rPr>
              <a:t>統計</a:t>
            </a:r>
            <a:r>
              <a:rPr lang="zh-TW" altLang="en-US" sz="1600" dirty="0" smtClean="0">
                <a:ea typeface="微軟正黑體" panose="020B0604030504040204" pitchFamily="34" charset="-120"/>
                <a:cs typeface="Arial" panose="020B0604020202020204" pitchFamily="34" charset="0"/>
                <a:sym typeface="Wingdings" panose="05000000000000000000" pitchFamily="2" charset="2"/>
              </a:rPr>
              <a:t>，史坦普</a:t>
            </a:r>
            <a:r>
              <a:rPr lang="en-US" altLang="zh-TW" sz="1600" dirty="0" smtClean="0">
                <a:ea typeface="微軟正黑體" panose="020B0604030504040204" pitchFamily="34" charset="-120"/>
                <a:cs typeface="Arial" panose="020B0604020202020204" pitchFamily="34" charset="0"/>
                <a:sym typeface="Wingdings" panose="05000000000000000000" pitchFamily="2" charset="2"/>
              </a:rPr>
              <a:t>500</a:t>
            </a:r>
            <a:r>
              <a:rPr lang="zh-TW" altLang="en-US" sz="1600" dirty="0" smtClean="0">
                <a:ea typeface="微軟正黑體" panose="020B0604030504040204" pitchFamily="34" charset="-120"/>
                <a:cs typeface="Arial" panose="020B0604020202020204" pitchFamily="34" charset="0"/>
                <a:sym typeface="Wingdings" panose="05000000000000000000" pitchFamily="2" charset="2"/>
              </a:rPr>
              <a:t>大企業已有</a:t>
            </a:r>
            <a:r>
              <a:rPr lang="en-US" altLang="zh-TW" sz="1600" dirty="0" smtClean="0">
                <a:ea typeface="微軟正黑體" panose="020B0604030504040204" pitchFamily="34" charset="-120"/>
                <a:cs typeface="Arial" panose="020B0604020202020204" pitchFamily="34" charset="0"/>
                <a:sym typeface="Wingdings" panose="05000000000000000000" pitchFamily="2" charset="2"/>
              </a:rPr>
              <a:t>80%</a:t>
            </a:r>
            <a:r>
              <a:rPr lang="zh-TW" altLang="en-US" sz="1600" dirty="0" smtClean="0">
                <a:ea typeface="微軟正黑體" panose="020B0604030504040204" pitchFamily="34" charset="-120"/>
                <a:cs typeface="Arial" panose="020B0604020202020204" pitchFamily="34" charset="0"/>
                <a:sym typeface="Wingdings" panose="05000000000000000000" pitchFamily="2" charset="2"/>
              </a:rPr>
              <a:t>公布財報，</a:t>
            </a:r>
            <a:r>
              <a:rPr lang="en-US" altLang="zh-TW" sz="1600" dirty="0" smtClean="0">
                <a:ea typeface="微軟正黑體" panose="020B0604030504040204" pitchFamily="34" charset="-120"/>
                <a:cs typeface="Arial" panose="020B0604020202020204" pitchFamily="34" charset="0"/>
                <a:sym typeface="Wingdings" panose="05000000000000000000" pitchFamily="2" charset="2"/>
              </a:rPr>
              <a:t>77%</a:t>
            </a:r>
            <a:r>
              <a:rPr lang="zh-TW" altLang="en-US" sz="1600" dirty="0" smtClean="0">
                <a:ea typeface="微軟正黑體" panose="020B0604030504040204" pitchFamily="34" charset="-120"/>
                <a:cs typeface="Arial" panose="020B0604020202020204" pitchFamily="34" charset="0"/>
                <a:sym typeface="Wingdings" panose="05000000000000000000" pitchFamily="2" charset="2"/>
              </a:rPr>
              <a:t>獲利優於預期，與五年平均相當。預估今年</a:t>
            </a:r>
            <a:r>
              <a:rPr lang="en-US" altLang="zh-TW" sz="1600" dirty="0" smtClean="0">
                <a:ea typeface="微軟正黑體" panose="020B0604030504040204" pitchFamily="34" charset="-120"/>
                <a:cs typeface="Arial" panose="020B0604020202020204" pitchFamily="34" charset="0"/>
                <a:sym typeface="Wingdings" panose="05000000000000000000" pitchFamily="2" charset="2"/>
              </a:rPr>
              <a:t>Q1</a:t>
            </a:r>
            <a:r>
              <a:rPr lang="zh-TW" altLang="en-US" sz="1600" dirty="0" smtClean="0">
                <a:ea typeface="微軟正黑體" panose="020B0604030504040204" pitchFamily="34" charset="-120"/>
                <a:cs typeface="Arial" panose="020B0604020202020204" pitchFamily="34" charset="0"/>
                <a:sym typeface="Wingdings" panose="05000000000000000000" pitchFamily="2" charset="2"/>
              </a:rPr>
              <a:t>獲利年增率為</a:t>
            </a:r>
            <a:r>
              <a:rPr lang="en-US" altLang="zh-TW" sz="1600" dirty="0" smtClean="0">
                <a:ea typeface="微軟正黑體" panose="020B0604030504040204" pitchFamily="34" charset="-120"/>
                <a:cs typeface="Arial" panose="020B0604020202020204" pitchFamily="34" charset="0"/>
                <a:sym typeface="Wingdings" panose="05000000000000000000" pitchFamily="2" charset="2"/>
              </a:rPr>
              <a:t>5.0%</a:t>
            </a:r>
            <a:r>
              <a:rPr lang="zh-TW" altLang="en-US" sz="1600" dirty="0" smtClean="0">
                <a:ea typeface="微軟正黑體" panose="020B0604030504040204" pitchFamily="34" charset="-120"/>
                <a:cs typeface="Arial" panose="020B0604020202020204" pitchFamily="34" charset="0"/>
                <a:sym typeface="Wingdings" panose="05000000000000000000" pitchFamily="2" charset="2"/>
              </a:rPr>
              <a:t>，將是連續三季正成長，且創下自</a:t>
            </a:r>
            <a:r>
              <a:rPr lang="en-US" altLang="zh-TW" sz="1600" dirty="0" smtClean="0">
                <a:ea typeface="微軟正黑體" panose="020B0604030504040204" pitchFamily="34" charset="-120"/>
                <a:cs typeface="Arial" panose="020B0604020202020204" pitchFamily="34" charset="0"/>
                <a:sym typeface="Wingdings" panose="05000000000000000000" pitchFamily="2" charset="2"/>
              </a:rPr>
              <a:t>2022</a:t>
            </a:r>
            <a:r>
              <a:rPr lang="zh-TW" altLang="en-US" sz="1600" dirty="0" smtClean="0">
                <a:ea typeface="微軟正黑體" panose="020B0604030504040204" pitchFamily="34" charset="-120"/>
                <a:cs typeface="Arial" panose="020B0604020202020204" pitchFamily="34" charset="0"/>
                <a:sym typeface="Wingdings" panose="05000000000000000000" pitchFamily="2" charset="2"/>
              </a:rPr>
              <a:t> </a:t>
            </a:r>
            <a:r>
              <a:rPr lang="en-US" altLang="zh-TW" sz="1600" dirty="0" smtClean="0">
                <a:ea typeface="微軟正黑體" panose="020B0604030504040204" pitchFamily="34" charset="-120"/>
                <a:cs typeface="Arial" panose="020B0604020202020204" pitchFamily="34" charset="0"/>
                <a:sym typeface="Wingdings" panose="05000000000000000000" pitchFamily="2" charset="2"/>
              </a:rPr>
              <a:t>Q2</a:t>
            </a:r>
            <a:r>
              <a:rPr lang="zh-TW" altLang="en-US" sz="1600" dirty="0" smtClean="0">
                <a:ea typeface="微軟正黑體" panose="020B0604030504040204" pitchFamily="34" charset="-120"/>
                <a:cs typeface="Arial" panose="020B0604020202020204" pitchFamily="34" charset="0"/>
                <a:sym typeface="Wingdings" panose="05000000000000000000" pitchFamily="2" charset="2"/>
              </a:rPr>
              <a:t>以來最高年增率；市場上調</a:t>
            </a:r>
            <a:r>
              <a:rPr lang="en-US" altLang="zh-TW" sz="1600" dirty="0" smtClean="0">
                <a:ea typeface="微軟正黑體" panose="020B0604030504040204" pitchFamily="34" charset="-120"/>
                <a:cs typeface="Arial" panose="020B0604020202020204" pitchFamily="34" charset="0"/>
                <a:sym typeface="Wingdings" panose="05000000000000000000" pitchFamily="2" charset="2"/>
              </a:rPr>
              <a:t>Q2</a:t>
            </a:r>
            <a:r>
              <a:rPr lang="zh-TW" altLang="en-US" sz="1600" dirty="0" smtClean="0">
                <a:ea typeface="微軟正黑體" panose="020B0604030504040204" pitchFamily="34" charset="-120"/>
                <a:cs typeface="Arial" panose="020B0604020202020204" pitchFamily="34" charset="0"/>
                <a:sym typeface="Wingdings" panose="05000000000000000000" pitchFamily="2" charset="2"/>
              </a:rPr>
              <a:t>預估獲利，較前一個月預估值增加</a:t>
            </a:r>
            <a:r>
              <a:rPr lang="en-US" altLang="zh-TW" sz="1600" dirty="0" smtClean="0">
                <a:ea typeface="微軟正黑體" panose="020B0604030504040204" pitchFamily="34" charset="-120"/>
                <a:cs typeface="Arial" panose="020B0604020202020204" pitchFamily="34" charset="0"/>
                <a:sym typeface="Wingdings" panose="05000000000000000000" pitchFamily="2" charset="2"/>
              </a:rPr>
              <a:t>0.7%</a:t>
            </a:r>
            <a:r>
              <a:rPr lang="zh-TW" altLang="en-US" sz="1600" dirty="0" smtClean="0">
                <a:ea typeface="微軟正黑體" panose="020B0604030504040204" pitchFamily="34" charset="-120"/>
                <a:cs typeface="Arial" panose="020B0604020202020204" pitchFamily="34" charset="0"/>
                <a:sym typeface="Wingdings" panose="05000000000000000000" pitchFamily="2" charset="2"/>
              </a:rPr>
              <a:t>。</a:t>
            </a:r>
            <a:endParaRPr lang="zh-TW" altLang="en-US" sz="1600" dirty="0">
              <a:ea typeface="微軟正黑體" panose="020B0604030504040204" pitchFamily="34" charset="-120"/>
              <a:cs typeface="Calibri" panose="020F0502020204030204" pitchFamily="34" charset="0"/>
            </a:endParaRPr>
          </a:p>
        </p:txBody>
      </p:sp>
      <p:sp>
        <p:nvSpPr>
          <p:cNvPr id="10" name="文字方塊 2"/>
          <p:cNvSpPr txBox="1">
            <a:spLocks noChangeArrowheads="1"/>
          </p:cNvSpPr>
          <p:nvPr/>
        </p:nvSpPr>
        <p:spPr bwMode="auto">
          <a:xfrm>
            <a:off x="0" y="-1588"/>
            <a:ext cx="1979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fontAlgn="base" hangingPunct="1">
              <a:spcBef>
                <a:spcPct val="0"/>
              </a:spcBef>
              <a:spcAft>
                <a:spcPct val="0"/>
              </a:spcAft>
            </a:pPr>
            <a:r>
              <a:rPr lang="en-US" altLang="zh-TW" sz="1400" b="1" dirty="0">
                <a:solidFill>
                  <a:srgbClr val="FF0000"/>
                </a:solidFill>
                <a:latin typeface="微軟正黑體" panose="020B0604030504040204" pitchFamily="34" charset="-120"/>
                <a:ea typeface="微軟正黑體" panose="020B0604030504040204" pitchFamily="34" charset="-120"/>
              </a:rPr>
              <a:t>&lt;</a:t>
            </a:r>
            <a:r>
              <a:rPr lang="zh-TW" altLang="en-US" sz="1400" b="1" dirty="0">
                <a:solidFill>
                  <a:srgbClr val="FF0000"/>
                </a:solidFill>
                <a:latin typeface="微軟正黑體" panose="020B0604030504040204" pitchFamily="34" charset="-120"/>
                <a:ea typeface="微軟正黑體" panose="020B0604030504040204" pitchFamily="34" charset="-120"/>
              </a:rPr>
              <a:t>企業</a:t>
            </a:r>
            <a:r>
              <a:rPr lang="zh-TW" altLang="en-US" sz="1400" b="1" dirty="0" smtClean="0">
                <a:solidFill>
                  <a:srgbClr val="FF0000"/>
                </a:solidFill>
                <a:latin typeface="微軟正黑體" panose="020B0604030504040204" pitchFamily="34" charset="-120"/>
                <a:ea typeface="微軟正黑體" panose="020B0604030504040204" pitchFamily="34" charset="-120"/>
              </a:rPr>
              <a:t>獲利</a:t>
            </a:r>
            <a:r>
              <a:rPr lang="en-US" altLang="zh-TW" sz="1400" b="1" dirty="0" smtClean="0">
                <a:solidFill>
                  <a:srgbClr val="FF0000"/>
                </a:solidFill>
                <a:latin typeface="微軟正黑體" panose="020B0604030504040204" pitchFamily="34" charset="-120"/>
                <a:ea typeface="微軟正黑體" panose="020B0604030504040204" pitchFamily="34" charset="-120"/>
              </a:rPr>
              <a:t>_</a:t>
            </a:r>
            <a:r>
              <a:rPr lang="zh-TW" altLang="en-US" sz="1400" b="1" dirty="0">
                <a:solidFill>
                  <a:srgbClr val="FF0000"/>
                </a:solidFill>
                <a:latin typeface="微軟正黑體" panose="020B0604030504040204" pitchFamily="34" charset="-120"/>
                <a:ea typeface="微軟正黑體" panose="020B0604030504040204" pitchFamily="34" charset="-120"/>
              </a:rPr>
              <a:t>美國</a:t>
            </a:r>
            <a:r>
              <a:rPr lang="en-US" altLang="zh-TW" sz="1400" b="1" dirty="0" smtClean="0">
                <a:solidFill>
                  <a:srgbClr val="FF0000"/>
                </a:solidFill>
                <a:latin typeface="微軟正黑體" panose="020B0604030504040204" pitchFamily="34" charset="-120"/>
                <a:ea typeface="微軟正黑體" panose="020B0604030504040204" pitchFamily="34" charset="-120"/>
              </a:rPr>
              <a:t>&gt;</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
        <p:nvSpPr>
          <p:cNvPr id="9" name="矩形 8"/>
          <p:cNvSpPr/>
          <p:nvPr/>
        </p:nvSpPr>
        <p:spPr>
          <a:xfrm>
            <a:off x="356459" y="6343559"/>
            <a:ext cx="6552728" cy="253916"/>
          </a:xfrm>
          <a:prstGeom prst="rect">
            <a:avLst/>
          </a:prstGeom>
        </p:spPr>
        <p:txBody>
          <a:bodyPr wrap="squar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r>
              <a:rPr lang="zh-TW" altLang="zh-TW" sz="1050" dirty="0" smtClean="0">
                <a:ea typeface="微軟正黑體" panose="020B0604030504040204" pitchFamily="34" charset="-120"/>
                <a:cs typeface="Calibri" panose="020F0502020204030204" pitchFamily="34" charset="0"/>
              </a:rPr>
              <a:t>資料來源：</a:t>
            </a:r>
            <a:r>
              <a:rPr lang="en-US" altLang="zh-TW" sz="1050" dirty="0" err="1" smtClean="0">
                <a:ea typeface="微軟正黑體" panose="020B0604030504040204" pitchFamily="34" charset="-120"/>
                <a:cs typeface="Calibri" panose="020F0502020204030204" pitchFamily="34" charset="0"/>
              </a:rPr>
              <a:t>FactSet</a:t>
            </a:r>
            <a:r>
              <a:rPr lang="zh-TW" altLang="en-US" sz="1050" dirty="0" smtClean="0">
                <a:ea typeface="微軟正黑體" panose="020B0604030504040204" pitchFamily="34" charset="-120"/>
                <a:cs typeface="Calibri" panose="020F0502020204030204" pitchFamily="34" charset="0"/>
              </a:rPr>
              <a:t> </a:t>
            </a:r>
            <a:r>
              <a:rPr lang="en-US" altLang="zh-TW" sz="1050" dirty="0" smtClean="0">
                <a:ea typeface="微軟正黑體" panose="020B0604030504040204" pitchFamily="34" charset="-120"/>
                <a:cs typeface="Calibri" panose="020F0502020204030204" pitchFamily="34" charset="0"/>
              </a:rPr>
              <a:t>(2024/5/3)</a:t>
            </a:r>
            <a:r>
              <a:rPr lang="zh-TW" altLang="en-US" sz="1050" dirty="0" smtClean="0">
                <a:ea typeface="微軟正黑體" panose="020B0604030504040204" pitchFamily="34" charset="-120"/>
                <a:cs typeface="Calibri" panose="020F0502020204030204" pitchFamily="34" charset="0"/>
              </a:rPr>
              <a:t>報告，依產業</a:t>
            </a:r>
            <a:r>
              <a:rPr lang="en-US" altLang="zh-TW" sz="1050" dirty="0" smtClean="0">
                <a:ea typeface="微軟正黑體" panose="020B0604030504040204" pitchFamily="34" charset="-120"/>
                <a:cs typeface="Calibri" panose="020F0502020204030204" pitchFamily="34" charset="0"/>
              </a:rPr>
              <a:t>2024Q1</a:t>
            </a:r>
            <a:r>
              <a:rPr lang="zh-TW" altLang="en-US" sz="1050" dirty="0" smtClean="0">
                <a:ea typeface="微軟正黑體" panose="020B0604030504040204" pitchFamily="34" charset="-120"/>
                <a:cs typeface="Calibri" panose="020F0502020204030204" pitchFamily="34" charset="0"/>
              </a:rPr>
              <a:t>數據由大至小排序</a:t>
            </a:r>
            <a:r>
              <a:rPr lang="zh-TW" altLang="zh-TW" sz="1050" dirty="0" smtClean="0">
                <a:ea typeface="微軟正黑體" panose="020B0604030504040204" pitchFamily="34" charset="-120"/>
                <a:cs typeface="Calibri" panose="020F0502020204030204" pitchFamily="34" charset="0"/>
              </a:rPr>
              <a:t>。</a:t>
            </a:r>
            <a:endParaRPr lang="zh-TW" altLang="zh-TW" sz="1050" dirty="0">
              <a:ea typeface="微軟正黑體" panose="020B0604030504040204" pitchFamily="34" charset="-120"/>
              <a:cs typeface="Calibri" panose="020F0502020204030204" pitchFamily="34" charset="0"/>
            </a:endParaRPr>
          </a:p>
        </p:txBody>
      </p:sp>
      <p:sp>
        <p:nvSpPr>
          <p:cNvPr id="3" name="矩形 2"/>
          <p:cNvSpPr/>
          <p:nvPr/>
        </p:nvSpPr>
        <p:spPr bwMode="auto">
          <a:xfrm>
            <a:off x="503641" y="4734612"/>
            <a:ext cx="7911434" cy="324000"/>
          </a:xfrm>
          <a:prstGeom prst="rect">
            <a:avLst/>
          </a:prstGeom>
          <a:noFill/>
          <a:ln w="28575">
            <a:solidFill>
              <a:srgbClr val="0000FF"/>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2000" i="0" u="none" strike="noStrike" cap="none" normalizeH="0" baseline="0" smtClean="0">
              <a:ln>
                <a:noFill/>
              </a:ln>
              <a:solidFill>
                <a:srgbClr val="0000FF"/>
              </a:solidFill>
              <a:effectLst/>
              <a:latin typeface="標楷體" panose="03000509000000000000" pitchFamily="65" charset="-120"/>
              <a:ea typeface="標楷體" panose="03000509000000000000" pitchFamily="65" charset="-120"/>
            </a:endParaRPr>
          </a:p>
        </p:txBody>
      </p:sp>
      <p:sp>
        <p:nvSpPr>
          <p:cNvPr id="11" name="矩形 10"/>
          <p:cNvSpPr/>
          <p:nvPr/>
        </p:nvSpPr>
        <p:spPr>
          <a:xfrm>
            <a:off x="334514" y="6529386"/>
            <a:ext cx="6687181" cy="246221"/>
          </a:xfrm>
          <a:prstGeom prst="rect">
            <a:avLst/>
          </a:prstGeom>
        </p:spPr>
        <p:txBody>
          <a:bodyPr wrap="square">
            <a:spAutoFit/>
          </a:bodyPr>
          <a:lstStyle/>
          <a:p>
            <a:pPr>
              <a:lnSpc>
                <a:spcPts val="1200"/>
              </a:lnSpc>
            </a:pPr>
            <a:r>
              <a:rPr lang="en-US" altLang="zh-TW" sz="1050" b="1" dirty="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a:latin typeface="微軟正黑體" panose="020B0604030504040204" pitchFamily="34" charset="-120"/>
                <a:ea typeface="微軟正黑體" panose="020B0604030504040204" pitchFamily="34" charset="-120"/>
              </a:rPr>
              <a:t>&gt;</a:t>
            </a:r>
          </a:p>
        </p:txBody>
      </p:sp>
    </p:spTree>
    <p:extLst>
      <p:ext uri="{BB962C8B-B14F-4D97-AF65-F5344CB8AC3E}">
        <p14:creationId xmlns:p14="http://schemas.microsoft.com/office/powerpoint/2010/main" val="1541054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11612" y="6029949"/>
            <a:ext cx="821125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eaLnBrk="1" hangingPunct="1">
              <a:spcBef>
                <a:spcPct val="0"/>
              </a:spcBef>
              <a:buNone/>
              <a:defRPr/>
            </a:pPr>
            <a:r>
              <a:rPr lang="zh-TW" altLang="en-US" sz="1050" b="0" dirty="0">
                <a:solidFill>
                  <a:schemeClr val="tx1"/>
                </a:solidFill>
                <a:latin typeface="微軟正黑體" panose="020B0604030504040204" pitchFamily="34" charset="-120"/>
                <a:ea typeface="微軟正黑體" panose="020B0604030504040204" pitchFamily="34" charset="-120"/>
              </a:rPr>
              <a:t>資料來源：彭博資訊，原幣計價含股利，統計</a:t>
            </a:r>
            <a:r>
              <a:rPr lang="en-US" altLang="zh-TW" sz="1050" b="0" dirty="0">
                <a:solidFill>
                  <a:schemeClr val="tx1"/>
                </a:solidFill>
                <a:latin typeface="微軟正黑體" panose="020B0604030504040204" pitchFamily="34" charset="-120"/>
                <a:ea typeface="微軟正黑體" panose="020B0604030504040204" pitchFamily="34" charset="-120"/>
              </a:rPr>
              <a:t>2014~2023</a:t>
            </a:r>
            <a:r>
              <a:rPr lang="zh-TW" altLang="en-US" sz="1050" b="0" dirty="0">
                <a:solidFill>
                  <a:schemeClr val="tx1"/>
                </a:solidFill>
                <a:latin typeface="微軟正黑體" panose="020B0604030504040204" pitchFamily="34" charset="-120"/>
                <a:ea typeface="微軟正黑體" panose="020B0604030504040204" pitchFamily="34" charset="-120"/>
              </a:rPr>
              <a:t>年十年數據。</a:t>
            </a:r>
            <a:r>
              <a:rPr lang="zh-TW" altLang="zh-TW" sz="1050" dirty="0">
                <a:solidFill>
                  <a:schemeClr val="tx1"/>
                </a:solidFill>
                <a:latin typeface="微軟正黑體" panose="020B0604030504040204" pitchFamily="34" charset="-120"/>
                <a:ea typeface="微軟正黑體" panose="020B0604030504040204" pitchFamily="34" charset="-120"/>
              </a:rPr>
              <a:t>以上指數試算結果並非代表特定基金之投資成果，亦不代表對特定基金之買賣建議，基金不同於指數，基金可能會有中途清算或合併等情形，投資人無法直接投資指數。</a:t>
            </a:r>
            <a:r>
              <a:rPr lang="en-US" altLang="zh-TW"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endParaRPr lang="zh-TW" altLang="en-US" sz="1050" dirty="0">
              <a:solidFill>
                <a:schemeClr val="tx1"/>
              </a:solidFill>
              <a:latin typeface="Arial" panose="020B0604020202020204" pitchFamily="34" charset="0"/>
            </a:endParaRPr>
          </a:p>
        </p:txBody>
      </p:sp>
      <p:sp>
        <p:nvSpPr>
          <p:cNvPr id="8" name="矩形 7"/>
          <p:cNvSpPr/>
          <p:nvPr/>
        </p:nvSpPr>
        <p:spPr>
          <a:xfrm>
            <a:off x="3076551" y="1683757"/>
            <a:ext cx="3402378" cy="369332"/>
          </a:xfrm>
          <a:prstGeom prst="rect">
            <a:avLst/>
          </a:prstGeom>
          <a:solidFill>
            <a:srgbClr val="002060"/>
          </a:solidFill>
          <a:ln>
            <a:noFill/>
          </a:ln>
        </p:spPr>
        <p:txBody>
          <a:bodyPr wrap="square">
            <a:spAutoFit/>
          </a:bodyPr>
          <a:lstStyle/>
          <a:p>
            <a:pPr algn="ctr" eaLnBrk="0" fontAlgn="base" hangingPunct="0">
              <a:spcBef>
                <a:spcPct val="0"/>
              </a:spcBef>
              <a:spcAft>
                <a:spcPct val="0"/>
              </a:spcAft>
              <a:defRPr/>
            </a:pPr>
            <a:r>
              <a:rPr kumimoji="1" lang="zh-TW" altLang="en-US" b="1" dirty="0">
                <a:solidFill>
                  <a:prstClr val="white"/>
                </a:solidFill>
                <a:latin typeface="微軟正黑體" panose="020B0604030504040204" pitchFamily="34" charset="-120"/>
                <a:ea typeface="微軟正黑體" panose="020B0604030504040204" pitchFamily="34" charset="-120"/>
              </a:rPr>
              <a:t>過去十年美股各月份表現</a:t>
            </a:r>
            <a:endParaRPr kumimoji="1" lang="zh-TW" altLang="zh-TW" b="1" dirty="0">
              <a:solidFill>
                <a:prstClr val="white"/>
              </a:solidFill>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a:xfrm>
            <a:off x="211612" y="162476"/>
            <a:ext cx="8573539" cy="9941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Autofit/>
          </a:bodyPr>
          <a:lstStyle/>
          <a:p>
            <a:pPr algn="ctr"/>
            <a:r>
              <a:rPr lang="zh-TW" altLang="en-US" b="1" dirty="0">
                <a:solidFill>
                  <a:srgbClr val="000099"/>
                </a:solidFill>
                <a:cs typeface="+mn-cs"/>
              </a:rPr>
              <a:t>擔心五窮六絕？近十年美股五月表現不差</a:t>
            </a:r>
          </a:p>
        </p:txBody>
      </p:sp>
      <p:pic>
        <p:nvPicPr>
          <p:cNvPr id="5" name="圖片 4"/>
          <p:cNvPicPr>
            <a:picLocks noChangeAspect="1"/>
          </p:cNvPicPr>
          <p:nvPr/>
        </p:nvPicPr>
        <p:blipFill>
          <a:blip r:embed="rId3"/>
          <a:stretch>
            <a:fillRect/>
          </a:stretch>
        </p:blipFill>
        <p:spPr>
          <a:xfrm>
            <a:off x="1273926" y="2294128"/>
            <a:ext cx="6596148" cy="2953718"/>
          </a:xfrm>
          <a:prstGeom prst="rect">
            <a:avLst/>
          </a:prstGeom>
        </p:spPr>
      </p:pic>
      <p:graphicFrame>
        <p:nvGraphicFramePr>
          <p:cNvPr id="9" name="表格 8"/>
          <p:cNvGraphicFramePr>
            <a:graphicFrameLocks noGrp="1"/>
          </p:cNvGraphicFramePr>
          <p:nvPr>
            <p:extLst/>
          </p:nvPr>
        </p:nvGraphicFramePr>
        <p:xfrm>
          <a:off x="1090962" y="5332276"/>
          <a:ext cx="6695986" cy="350122"/>
        </p:xfrm>
        <a:graphic>
          <a:graphicData uri="http://schemas.openxmlformats.org/drawingml/2006/table">
            <a:tbl>
              <a:tblPr>
                <a:tableStyleId>{5C22544A-7EE6-4342-B048-85BDC9FD1C3A}</a:tableStyleId>
              </a:tblPr>
              <a:tblGrid>
                <a:gridCol w="672782">
                  <a:extLst>
                    <a:ext uri="{9D8B030D-6E8A-4147-A177-3AD203B41FA5}">
                      <a16:colId xmlns:a16="http://schemas.microsoft.com/office/drawing/2014/main" val="1468297991"/>
                    </a:ext>
                  </a:extLst>
                </a:gridCol>
                <a:gridCol w="450612">
                  <a:extLst>
                    <a:ext uri="{9D8B030D-6E8A-4147-A177-3AD203B41FA5}">
                      <a16:colId xmlns:a16="http://schemas.microsoft.com/office/drawing/2014/main" val="12723448"/>
                    </a:ext>
                  </a:extLst>
                </a:gridCol>
                <a:gridCol w="480560">
                  <a:extLst>
                    <a:ext uri="{9D8B030D-6E8A-4147-A177-3AD203B41FA5}">
                      <a16:colId xmlns:a16="http://schemas.microsoft.com/office/drawing/2014/main" val="2922022221"/>
                    </a:ext>
                  </a:extLst>
                </a:gridCol>
                <a:gridCol w="478468">
                  <a:extLst>
                    <a:ext uri="{9D8B030D-6E8A-4147-A177-3AD203B41FA5}">
                      <a16:colId xmlns:a16="http://schemas.microsoft.com/office/drawing/2014/main" val="2648532814"/>
                    </a:ext>
                  </a:extLst>
                </a:gridCol>
                <a:gridCol w="517468">
                  <a:extLst>
                    <a:ext uri="{9D8B030D-6E8A-4147-A177-3AD203B41FA5}">
                      <a16:colId xmlns:a16="http://schemas.microsoft.com/office/drawing/2014/main" val="2121083045"/>
                    </a:ext>
                  </a:extLst>
                </a:gridCol>
                <a:gridCol w="473825">
                  <a:extLst>
                    <a:ext uri="{9D8B030D-6E8A-4147-A177-3AD203B41FA5}">
                      <a16:colId xmlns:a16="http://schemas.microsoft.com/office/drawing/2014/main" val="197541583"/>
                    </a:ext>
                  </a:extLst>
                </a:gridCol>
                <a:gridCol w="561109">
                  <a:extLst>
                    <a:ext uri="{9D8B030D-6E8A-4147-A177-3AD203B41FA5}">
                      <a16:colId xmlns:a16="http://schemas.microsoft.com/office/drawing/2014/main" val="1550292424"/>
                    </a:ext>
                  </a:extLst>
                </a:gridCol>
                <a:gridCol w="442653">
                  <a:extLst>
                    <a:ext uri="{9D8B030D-6E8A-4147-A177-3AD203B41FA5}">
                      <a16:colId xmlns:a16="http://schemas.microsoft.com/office/drawing/2014/main" val="2445176230"/>
                    </a:ext>
                  </a:extLst>
                </a:gridCol>
                <a:gridCol w="504998">
                  <a:extLst>
                    <a:ext uri="{9D8B030D-6E8A-4147-A177-3AD203B41FA5}">
                      <a16:colId xmlns:a16="http://schemas.microsoft.com/office/drawing/2014/main" val="3975825222"/>
                    </a:ext>
                  </a:extLst>
                </a:gridCol>
                <a:gridCol w="486295">
                  <a:extLst>
                    <a:ext uri="{9D8B030D-6E8A-4147-A177-3AD203B41FA5}">
                      <a16:colId xmlns:a16="http://schemas.microsoft.com/office/drawing/2014/main" val="1463395010"/>
                    </a:ext>
                  </a:extLst>
                </a:gridCol>
                <a:gridCol w="542405">
                  <a:extLst>
                    <a:ext uri="{9D8B030D-6E8A-4147-A177-3AD203B41FA5}">
                      <a16:colId xmlns:a16="http://schemas.microsoft.com/office/drawing/2014/main" val="1072908058"/>
                    </a:ext>
                  </a:extLst>
                </a:gridCol>
                <a:gridCol w="554875">
                  <a:extLst>
                    <a:ext uri="{9D8B030D-6E8A-4147-A177-3AD203B41FA5}">
                      <a16:colId xmlns:a16="http://schemas.microsoft.com/office/drawing/2014/main" val="1988422149"/>
                    </a:ext>
                  </a:extLst>
                </a:gridCol>
                <a:gridCol w="529936">
                  <a:extLst>
                    <a:ext uri="{9D8B030D-6E8A-4147-A177-3AD203B41FA5}">
                      <a16:colId xmlns:a16="http://schemas.microsoft.com/office/drawing/2014/main" val="102570303"/>
                    </a:ext>
                  </a:extLst>
                </a:gridCol>
              </a:tblGrid>
              <a:tr h="350122">
                <a:tc>
                  <a:txBody>
                    <a:bodyPr/>
                    <a:lstStyle/>
                    <a:p>
                      <a:pPr algn="l" fontAlgn="ctr"/>
                      <a:r>
                        <a:rPr lang="zh-TW" altLang="en-US" sz="1200" u="none" strike="noStrike" dirty="0">
                          <a:effectLst/>
                          <a:latin typeface="微軟正黑體" panose="020B0604030504040204" pitchFamily="34" charset="-120"/>
                          <a:ea typeface="微軟正黑體" panose="020B0604030504040204" pitchFamily="34" charset="-120"/>
                        </a:rPr>
                        <a:t>收紅機率</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40%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50%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70%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90%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a:solidFill>
                            <a:srgbClr val="002060"/>
                          </a:solidFill>
                          <a:effectLst/>
                          <a:latin typeface="微軟正黑體" panose="020B0604030504040204" pitchFamily="34" charset="-120"/>
                          <a:ea typeface="微軟正黑體" panose="020B0604030504040204" pitchFamily="34" charset="-120"/>
                        </a:rPr>
                        <a:t>90%</a:t>
                      </a:r>
                      <a:endParaRPr lang="en-US" altLang="zh-TW" sz="1200" b="1"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80%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90%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60%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40%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60%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90%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effectLst/>
                          <a:latin typeface="微軟正黑體" panose="020B0604030504040204" pitchFamily="34" charset="-120"/>
                          <a:ea typeface="微軟正黑體" panose="020B0604030504040204" pitchFamily="34" charset="-120"/>
                        </a:rPr>
                        <a:t>60%</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7483"/>
                  </a:ext>
                </a:extLst>
              </a:tr>
            </a:tbl>
          </a:graphicData>
        </a:graphic>
      </p:graphicFrame>
      <p:sp>
        <p:nvSpPr>
          <p:cNvPr id="10" name="文字方塊 2"/>
          <p:cNvSpPr txBox="1">
            <a:spLocks noChangeArrowheads="1"/>
          </p:cNvSpPr>
          <p:nvPr/>
        </p:nvSpPr>
        <p:spPr bwMode="auto">
          <a:xfrm>
            <a:off x="0" y="-1588"/>
            <a:ext cx="1979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fontAlgn="base" hangingPunct="1">
              <a:spcBef>
                <a:spcPct val="0"/>
              </a:spcBef>
              <a:spcAft>
                <a:spcPct val="0"/>
              </a:spcAft>
            </a:pPr>
            <a:r>
              <a:rPr lang="en-US" altLang="zh-TW" sz="1400" b="1" dirty="0" smtClean="0">
                <a:solidFill>
                  <a:srgbClr val="FF0000"/>
                </a:solidFill>
                <a:latin typeface="微軟正黑體" panose="020B0604030504040204" pitchFamily="34" charset="-120"/>
                <a:ea typeface="微軟正黑體" panose="020B0604030504040204" pitchFamily="34" charset="-120"/>
              </a:rPr>
              <a:t>&lt;</a:t>
            </a:r>
            <a:r>
              <a:rPr lang="zh-TW" altLang="en-US" sz="1400" b="1" dirty="0" smtClean="0">
                <a:solidFill>
                  <a:srgbClr val="FF0000"/>
                </a:solidFill>
                <a:latin typeface="微軟正黑體" panose="020B0604030504040204" pitchFamily="34" charset="-120"/>
                <a:ea typeface="微軟正黑體" panose="020B0604030504040204" pitchFamily="34" charset="-120"/>
              </a:rPr>
              <a:t>美股</a:t>
            </a:r>
            <a:r>
              <a:rPr lang="en-US" altLang="zh-TW" sz="1400" b="1" dirty="0" smtClean="0">
                <a:solidFill>
                  <a:srgbClr val="FF0000"/>
                </a:solidFill>
                <a:latin typeface="微軟正黑體" panose="020B0604030504040204" pitchFamily="34" charset="-120"/>
                <a:ea typeface="微軟正黑體" panose="020B0604030504040204" pitchFamily="34" charset="-120"/>
              </a:rPr>
              <a:t>&gt;</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81817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algn="ctr"/>
            <a:r>
              <a:rPr lang="zh-TW" altLang="en-US" dirty="0" smtClean="0"/>
              <a:t>美股：三～四月強勢股換人做 </a:t>
            </a:r>
            <a:endParaRPr lang="zh-TW" altLang="en-US" dirty="0"/>
          </a:p>
        </p:txBody>
      </p:sp>
      <p:pic>
        <p:nvPicPr>
          <p:cNvPr id="8" name="圖片 7"/>
          <p:cNvPicPr>
            <a:picLocks noChangeAspect="1"/>
          </p:cNvPicPr>
          <p:nvPr/>
        </p:nvPicPr>
        <p:blipFill>
          <a:blip r:embed="rId2"/>
          <a:stretch>
            <a:fillRect/>
          </a:stretch>
        </p:blipFill>
        <p:spPr>
          <a:xfrm>
            <a:off x="1591381" y="2041167"/>
            <a:ext cx="5988059" cy="3666653"/>
          </a:xfrm>
          <a:prstGeom prst="rect">
            <a:avLst/>
          </a:prstGeom>
        </p:spPr>
      </p:pic>
      <p:sp>
        <p:nvSpPr>
          <p:cNvPr id="9" name="矩形 8"/>
          <p:cNvSpPr/>
          <p:nvPr/>
        </p:nvSpPr>
        <p:spPr>
          <a:xfrm>
            <a:off x="1063782" y="5990806"/>
            <a:ext cx="7195004" cy="577081"/>
          </a:xfrm>
          <a:prstGeom prst="rect">
            <a:avLst/>
          </a:prstGeom>
        </p:spPr>
        <p:txBody>
          <a:bodyPr wrap="square">
            <a:spAutoFit/>
          </a:body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 </a:t>
            </a:r>
            <a:r>
              <a:rPr lang="zh-TW" altLang="en-US" sz="1050" dirty="0" smtClean="0">
                <a:solidFill>
                  <a:srgbClr val="000000"/>
                </a:solidFill>
                <a:latin typeface="微軟正黑體" panose="020B0604030504040204" pitchFamily="34" charset="-120"/>
                <a:ea typeface="微軟正黑體" panose="020B0604030504040204" pitchFamily="34" charset="-120"/>
              </a:rPr>
              <a:t>彭</a:t>
            </a:r>
            <a:r>
              <a:rPr lang="zh-TW" altLang="en-US" sz="1050" dirty="0">
                <a:solidFill>
                  <a:srgbClr val="000000"/>
                </a:solidFill>
                <a:latin typeface="微軟正黑體" panose="020B0604030504040204" pitchFamily="34" charset="-120"/>
                <a:ea typeface="微軟正黑體" panose="020B0604030504040204" pitchFamily="34" charset="-120"/>
              </a:rPr>
              <a:t>博資訊，史坦普</a:t>
            </a:r>
            <a:r>
              <a:rPr lang="en-US" altLang="zh-TW" sz="1050" dirty="0">
                <a:solidFill>
                  <a:srgbClr val="000000"/>
                </a:solidFill>
                <a:latin typeface="微軟正黑體" panose="020B0604030504040204" pitchFamily="34" charset="-120"/>
                <a:ea typeface="微軟正黑體" panose="020B0604030504040204" pitchFamily="34" charset="-120"/>
              </a:rPr>
              <a:t>500</a:t>
            </a:r>
            <a:r>
              <a:rPr lang="zh-TW" altLang="en-US" sz="1050" dirty="0">
                <a:solidFill>
                  <a:srgbClr val="000000"/>
                </a:solidFill>
                <a:latin typeface="微軟正黑體" panose="020B0604030504040204" pitchFamily="34" charset="-120"/>
                <a:ea typeface="微軟正黑體" panose="020B0604030504040204" pitchFamily="34" charset="-120"/>
              </a:rPr>
              <a:t>指數十一大類股，原幣計價總報酬，資料期間</a:t>
            </a:r>
            <a:r>
              <a:rPr lang="en-US" altLang="zh-TW" sz="1050" dirty="0">
                <a:solidFill>
                  <a:srgbClr val="000000"/>
                </a:solidFill>
                <a:latin typeface="微軟正黑體" panose="020B0604030504040204" pitchFamily="34" charset="-120"/>
                <a:ea typeface="微軟正黑體" panose="020B0604030504040204" pitchFamily="34" charset="-120"/>
              </a:rPr>
              <a:t>2024/1~4</a:t>
            </a:r>
            <a:r>
              <a:rPr lang="zh-TW" altLang="en-US" sz="1050" dirty="0">
                <a:solidFill>
                  <a:srgbClr val="000000"/>
                </a:solidFill>
                <a:latin typeface="微軟正黑體" panose="020B0604030504040204" pitchFamily="34" charset="-120"/>
                <a:ea typeface="微軟正黑體" panose="020B0604030504040204" pitchFamily="34" charset="-120"/>
              </a:rPr>
              <a:t>月。</a:t>
            </a:r>
            <a:r>
              <a:rPr lang="zh-TW" altLang="en-US" sz="1050" b="1" dirty="0">
                <a:solidFill>
                  <a:srgbClr val="000000"/>
                </a:solidFill>
                <a:latin typeface="微軟正黑體" panose="020B0604030504040204" pitchFamily="34" charset="-120"/>
                <a:ea typeface="微軟正黑體" panose="020B0604030504040204" pitchFamily="34" charset="-120"/>
              </a:rPr>
              <a:t>指數不代表特定基金之投資成果，亦不代表對特定基金之買賣建議，基金不同於指數，基金可能會有中途清算或合併等情形，投資人無法直接投資指數。投資人申購本基金係持有基金受益憑證，而非本文提及之投資資產或標的。</a:t>
            </a:r>
            <a:endParaRPr lang="en-US" altLang="zh-TW" sz="1050" b="1" dirty="0">
              <a:latin typeface="微軟正黑體" panose="020B0604030504040204" pitchFamily="34" charset="-120"/>
              <a:ea typeface="微軟正黑體" panose="020B0604030504040204" pitchFamily="34" charset="-120"/>
            </a:endParaRPr>
          </a:p>
        </p:txBody>
      </p:sp>
      <p:sp>
        <p:nvSpPr>
          <p:cNvPr id="11" name="文字方塊 2">
            <a:extLst>
              <a:ext uri="{FF2B5EF4-FFF2-40B4-BE49-F238E27FC236}">
                <a16:creationId xmlns:a16="http://schemas.microsoft.com/office/drawing/2014/main" id="{4D45B00F-302C-A259-5BA7-4FA7DF91B845}"/>
              </a:ext>
            </a:extLst>
          </p:cNvPr>
          <p:cNvSpPr txBox="1">
            <a:spLocks noChangeArrowheads="1"/>
          </p:cNvSpPr>
          <p:nvPr/>
        </p:nvSpPr>
        <p:spPr bwMode="auto">
          <a:xfrm>
            <a:off x="2152767" y="1478336"/>
            <a:ext cx="4838465" cy="369332"/>
          </a:xfrm>
          <a:prstGeom prst="rect">
            <a:avLst/>
          </a:prstGeom>
          <a:solidFill>
            <a:srgbClr val="002060"/>
          </a:solidFill>
          <a:ln>
            <a:noFill/>
          </a:ln>
        </p:spPr>
        <p:txBody>
          <a:bodyPr wrap="square">
            <a:spAutoFit/>
          </a:bodyPr>
          <a:lstStyle>
            <a:lvl1pPr eaLnBrk="0" hangingPunct="0">
              <a:buBlip>
                <a:blip r:embed="rId3"/>
              </a:buBlip>
              <a:defRPr kumimoji="1" sz="3200">
                <a:solidFill>
                  <a:schemeClr val="tx1"/>
                </a:solidFill>
                <a:latin typeface="Arial" charset="0"/>
                <a:ea typeface="標楷體" pitchFamily="65" charset="-120"/>
              </a:defRPr>
            </a:lvl1pPr>
            <a:lvl2pPr marL="742950" indent="-285750" eaLnBrk="0" hangingPunct="0">
              <a:buBlip>
                <a:blip r:embed="rId4"/>
              </a:buBlip>
              <a:defRPr kumimoji="1" sz="2800">
                <a:solidFill>
                  <a:schemeClr val="tx1"/>
                </a:solidFill>
                <a:latin typeface="Arial" charset="0"/>
                <a:ea typeface="標楷體" pitchFamily="65" charset="-120"/>
              </a:defRPr>
            </a:lvl2pPr>
            <a:lvl3pPr marL="1143000" indent="-228600" eaLnBrk="0" hangingPunct="0">
              <a:buBlip>
                <a:blip r:embed="rId4"/>
              </a:buBlip>
              <a:defRPr kumimoji="1" sz="2400">
                <a:solidFill>
                  <a:schemeClr val="tx1"/>
                </a:solidFill>
                <a:latin typeface="Arial" charset="0"/>
                <a:ea typeface="標楷體" pitchFamily="65" charset="-120"/>
              </a:defRPr>
            </a:lvl3pPr>
            <a:lvl4pPr marL="1600200" indent="-228600" eaLnBrk="0" hangingPunct="0">
              <a:buBlip>
                <a:blip r:embed="rId4"/>
              </a:buBlip>
              <a:defRPr kumimoji="1" sz="2000">
                <a:solidFill>
                  <a:schemeClr val="tx1"/>
                </a:solidFill>
                <a:latin typeface="Arial" charset="0"/>
                <a:ea typeface="標楷體" pitchFamily="65" charset="-120"/>
              </a:defRPr>
            </a:lvl4pPr>
            <a:lvl5pPr marL="2057400" indent="-228600" eaLnBrk="0" hangingPunct="0">
              <a:buBlip>
                <a:blip r:embed="rId4"/>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9pPr>
          </a:lstStyle>
          <a:p>
            <a:pPr algn="ctr">
              <a:buFontTx/>
              <a:buNone/>
            </a:pPr>
            <a:r>
              <a:rPr lang="zh-TW" altLang="en-US" sz="1800" b="1" dirty="0">
                <a:solidFill>
                  <a:prstClr val="white"/>
                </a:solidFill>
                <a:latin typeface="微軟正黑體" panose="020B0604030504040204" pitchFamily="34" charset="-120"/>
                <a:ea typeface="微軟正黑體" panose="020B0604030504040204" pitchFamily="34" charset="-120"/>
              </a:rPr>
              <a:t>美股十一大類股今年前四個月表現</a:t>
            </a:r>
            <a:r>
              <a:rPr lang="en-US" altLang="zh-TW" sz="1800" b="1" dirty="0">
                <a:solidFill>
                  <a:prstClr val="white"/>
                </a:solidFill>
                <a:latin typeface="微軟正黑體" panose="020B0604030504040204" pitchFamily="34" charset="-120"/>
                <a:ea typeface="微軟正黑體" panose="020B0604030504040204" pitchFamily="34" charset="-120"/>
              </a:rPr>
              <a:t>(%)</a:t>
            </a:r>
          </a:p>
        </p:txBody>
      </p:sp>
      <p:sp>
        <p:nvSpPr>
          <p:cNvPr id="12" name="矩形 11"/>
          <p:cNvSpPr/>
          <p:nvPr/>
        </p:nvSpPr>
        <p:spPr>
          <a:xfrm>
            <a:off x="1729212" y="2041167"/>
            <a:ext cx="1213164" cy="270284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258555" y="2123499"/>
            <a:ext cx="762000" cy="1842782"/>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15" name="矩形 14"/>
          <p:cNvSpPr/>
          <p:nvPr/>
        </p:nvSpPr>
        <p:spPr>
          <a:xfrm>
            <a:off x="6391228" y="2228630"/>
            <a:ext cx="613416" cy="2270942"/>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2"/>
          <p:cNvSpPr txBox="1">
            <a:spLocks noChangeArrowheads="1"/>
          </p:cNvSpPr>
          <p:nvPr/>
        </p:nvSpPr>
        <p:spPr bwMode="auto">
          <a:xfrm>
            <a:off x="0" y="-1588"/>
            <a:ext cx="1979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fontAlgn="base" hangingPunct="1">
              <a:spcBef>
                <a:spcPct val="0"/>
              </a:spcBef>
              <a:spcAft>
                <a:spcPct val="0"/>
              </a:spcAft>
            </a:pPr>
            <a:r>
              <a:rPr lang="en-US" altLang="zh-TW" sz="1400" b="1" dirty="0" smtClean="0">
                <a:solidFill>
                  <a:srgbClr val="FF0000"/>
                </a:solidFill>
                <a:latin typeface="微軟正黑體" panose="020B0604030504040204" pitchFamily="34" charset="-120"/>
                <a:ea typeface="微軟正黑體" panose="020B0604030504040204" pitchFamily="34" charset="-120"/>
              </a:rPr>
              <a:t>&lt;</a:t>
            </a:r>
            <a:r>
              <a:rPr lang="zh-TW" altLang="en-US" sz="1400" b="1" dirty="0" smtClean="0">
                <a:solidFill>
                  <a:srgbClr val="FF0000"/>
                </a:solidFill>
                <a:latin typeface="微軟正黑體" panose="020B0604030504040204" pitchFamily="34" charset="-120"/>
                <a:ea typeface="微軟正黑體" panose="020B0604030504040204" pitchFamily="34" charset="-120"/>
              </a:rPr>
              <a:t>美股</a:t>
            </a:r>
            <a:r>
              <a:rPr lang="en-US" altLang="zh-TW" sz="1400" b="1" dirty="0" smtClean="0">
                <a:solidFill>
                  <a:srgbClr val="FF0000"/>
                </a:solidFill>
                <a:latin typeface="微軟正黑體" panose="020B0604030504040204" pitchFamily="34" charset="-120"/>
                <a:ea typeface="微軟正黑體" panose="020B0604030504040204" pitchFamily="34" charset="-120"/>
              </a:rPr>
              <a:t>&gt;</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8719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508052" y="448257"/>
            <a:ext cx="8229600" cy="906462"/>
          </a:xfrm>
        </p:spPr>
        <p:txBody>
          <a:bodyPr/>
          <a:lstStyle/>
          <a:p>
            <a:r>
              <a:rPr lang="zh-TW" altLang="en-US" dirty="0"/>
              <a:t>產業多元布局，掌握輪動機會</a:t>
            </a:r>
          </a:p>
        </p:txBody>
      </p:sp>
      <p:sp>
        <p:nvSpPr>
          <p:cNvPr id="9" name="文字版面配置區 3"/>
          <p:cNvSpPr txBox="1">
            <a:spLocks/>
          </p:cNvSpPr>
          <p:nvPr/>
        </p:nvSpPr>
        <p:spPr bwMode="auto">
          <a:xfrm>
            <a:off x="759407" y="6049492"/>
            <a:ext cx="7615521" cy="49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1050" dirty="0" smtClean="0"/>
              <a:t>資料來源</a:t>
            </a:r>
            <a:r>
              <a:rPr lang="en-US" altLang="zh-TW" sz="1050" dirty="0" smtClean="0">
                <a:sym typeface="Wingdings" panose="05000000000000000000" pitchFamily="2" charset="2"/>
              </a:rPr>
              <a:t>:</a:t>
            </a:r>
            <a:r>
              <a:rPr lang="zh-TW" altLang="en-US" sz="1050" dirty="0" smtClean="0">
                <a:sym typeface="Wingdings" panose="05000000000000000000" pitchFamily="2" charset="2"/>
              </a:rPr>
              <a:t> </a:t>
            </a:r>
            <a:r>
              <a:rPr lang="zh-TW" altLang="en-US" sz="1050" dirty="0" smtClean="0"/>
              <a:t>富蘭克林坦伯頓基金集團，基金產業配置截至</a:t>
            </a:r>
            <a:r>
              <a:rPr lang="en-US" altLang="zh-TW" sz="1050" dirty="0" smtClean="0"/>
              <a:t>2024</a:t>
            </a:r>
            <a:r>
              <a:rPr lang="zh-TW" altLang="en-US" sz="1050" dirty="0" smtClean="0"/>
              <a:t>年</a:t>
            </a:r>
            <a:r>
              <a:rPr lang="en-US" altLang="zh-TW" sz="1050" dirty="0"/>
              <a:t>3</a:t>
            </a:r>
            <a:r>
              <a:rPr lang="zh-TW" altLang="en-US" sz="1050" dirty="0" smtClean="0"/>
              <a:t>月底，數值可能因小數位進位而微幅差異</a:t>
            </a:r>
            <a:r>
              <a:rPr lang="zh-TW" altLang="en-US" sz="1050" dirty="0" smtClean="0">
                <a:solidFill>
                  <a:srgbClr val="000000"/>
                </a:solidFill>
              </a:rPr>
              <a:t>。</a:t>
            </a:r>
            <a:r>
              <a:rPr lang="en-US" altLang="zh-TW" sz="1050" b="1" dirty="0"/>
              <a:t>&lt;</a:t>
            </a:r>
            <a:r>
              <a:rPr lang="zh-TW" altLang="zh-TW" sz="1050" b="1" dirty="0"/>
              <a:t>投資人申購本基金係持有基金受益憑證，而非本文提及之投資資產或標的</a:t>
            </a:r>
            <a:r>
              <a:rPr lang="en-US" altLang="zh-TW" sz="1050" b="1" dirty="0"/>
              <a:t>&gt;</a:t>
            </a:r>
            <a:r>
              <a:rPr lang="zh-TW" altLang="en-US" sz="1050" b="1" dirty="0" smtClean="0"/>
              <a:t>。</a:t>
            </a:r>
            <a:r>
              <a:rPr lang="zh-TW" altLang="zh-TW" sz="1050" b="1" dirty="0"/>
              <a:t>投資人應留意衍生性工具</a:t>
            </a:r>
            <a:r>
              <a:rPr lang="en-US" altLang="zh-TW" sz="1050" b="1" dirty="0"/>
              <a:t>/</a:t>
            </a:r>
            <a:r>
              <a:rPr lang="zh-TW" altLang="zh-TW" sz="1050" b="1" dirty="0"/>
              <a:t>證券相關商品等槓桿投資策略所可能產生之投資風險</a:t>
            </a:r>
            <a:r>
              <a:rPr lang="en-US" altLang="zh-TW" sz="1050" b="1" dirty="0"/>
              <a:t>(</a:t>
            </a:r>
            <a:r>
              <a:rPr lang="zh-TW" altLang="zh-TW" sz="1050" b="1" dirty="0"/>
              <a:t>詳見公開說明書或投資人須知</a:t>
            </a:r>
            <a:r>
              <a:rPr lang="en-US" altLang="zh-TW" sz="1050" b="1" dirty="0"/>
              <a:t>)</a:t>
            </a:r>
            <a:r>
              <a:rPr lang="zh-TW" altLang="en-US" sz="1050" b="1" dirty="0"/>
              <a:t>。</a:t>
            </a:r>
            <a:endParaRPr lang="zh-TW" altLang="en-US" sz="1050" dirty="0"/>
          </a:p>
        </p:txBody>
      </p:sp>
      <p:sp>
        <p:nvSpPr>
          <p:cNvPr id="14" name="文字方塊 13"/>
          <p:cNvSpPr txBox="1"/>
          <p:nvPr/>
        </p:nvSpPr>
        <p:spPr>
          <a:xfrm>
            <a:off x="261199" y="1264187"/>
            <a:ext cx="8611941" cy="580800"/>
          </a:xfrm>
          <a:prstGeom prst="rect">
            <a:avLst/>
          </a:prstGeom>
          <a:noFill/>
        </p:spPr>
        <p:txBody>
          <a:bodyPr wrap="square" rtlCol="0">
            <a:spAutoFit/>
          </a:bodyPr>
          <a:lstStyle/>
          <a:p>
            <a:pPr>
              <a:lnSpc>
                <a:spcPct val="110000"/>
              </a:lnSpc>
            </a:pPr>
            <a:r>
              <a:rPr lang="zh-TW" altLang="en-US" sz="1500" dirty="0" smtClean="0">
                <a:latin typeface="微軟正黑體" panose="020B0604030504040204" pitchFamily="34" charset="-120"/>
                <a:ea typeface="微軟正黑體" panose="020B0604030504040204" pitchFamily="34" charset="-120"/>
              </a:rPr>
              <a:t>整體前三大產業分布為醫療、金融與科技，其中醫療以非投資級債為多，金融以投資級債為多，科技則以混合資產較多。</a:t>
            </a:r>
            <a:endParaRPr lang="en-US" altLang="zh-TW" sz="1500" dirty="0" smtClean="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nvPr>
        </p:nvGraphicFramePr>
        <p:xfrm>
          <a:off x="1083610" y="2150571"/>
          <a:ext cx="7133958" cy="3666805"/>
        </p:xfrm>
        <a:graphic>
          <a:graphicData uri="http://schemas.openxmlformats.org/drawingml/2006/table">
            <a:tbl>
              <a:tblPr/>
              <a:tblGrid>
                <a:gridCol w="1224989">
                  <a:extLst>
                    <a:ext uri="{9D8B030D-6E8A-4147-A177-3AD203B41FA5}">
                      <a16:colId xmlns:a16="http://schemas.microsoft.com/office/drawing/2014/main" val="1635646923"/>
                    </a:ext>
                  </a:extLst>
                </a:gridCol>
                <a:gridCol w="820304">
                  <a:extLst>
                    <a:ext uri="{9D8B030D-6E8A-4147-A177-3AD203B41FA5}">
                      <a16:colId xmlns:a16="http://schemas.microsoft.com/office/drawing/2014/main" val="3748541909"/>
                    </a:ext>
                  </a:extLst>
                </a:gridCol>
                <a:gridCol w="820304">
                  <a:extLst>
                    <a:ext uri="{9D8B030D-6E8A-4147-A177-3AD203B41FA5}">
                      <a16:colId xmlns:a16="http://schemas.microsoft.com/office/drawing/2014/main" val="2659143341"/>
                    </a:ext>
                  </a:extLst>
                </a:gridCol>
                <a:gridCol w="820304">
                  <a:extLst>
                    <a:ext uri="{9D8B030D-6E8A-4147-A177-3AD203B41FA5}">
                      <a16:colId xmlns:a16="http://schemas.microsoft.com/office/drawing/2014/main" val="1747285403"/>
                    </a:ext>
                  </a:extLst>
                </a:gridCol>
                <a:gridCol w="820304">
                  <a:extLst>
                    <a:ext uri="{9D8B030D-6E8A-4147-A177-3AD203B41FA5}">
                      <a16:colId xmlns:a16="http://schemas.microsoft.com/office/drawing/2014/main" val="227589879"/>
                    </a:ext>
                  </a:extLst>
                </a:gridCol>
                <a:gridCol w="820304">
                  <a:extLst>
                    <a:ext uri="{9D8B030D-6E8A-4147-A177-3AD203B41FA5}">
                      <a16:colId xmlns:a16="http://schemas.microsoft.com/office/drawing/2014/main" val="3131633113"/>
                    </a:ext>
                  </a:extLst>
                </a:gridCol>
                <a:gridCol w="820304">
                  <a:extLst>
                    <a:ext uri="{9D8B030D-6E8A-4147-A177-3AD203B41FA5}">
                      <a16:colId xmlns:a16="http://schemas.microsoft.com/office/drawing/2014/main" val="2339644353"/>
                    </a:ext>
                  </a:extLst>
                </a:gridCol>
                <a:gridCol w="987145">
                  <a:extLst>
                    <a:ext uri="{9D8B030D-6E8A-4147-A177-3AD203B41FA5}">
                      <a16:colId xmlns:a16="http://schemas.microsoft.com/office/drawing/2014/main" val="2309392178"/>
                    </a:ext>
                  </a:extLst>
                </a:gridCol>
              </a:tblGrid>
              <a:tr h="282062">
                <a:tc>
                  <a:txBody>
                    <a:bodyPr/>
                    <a:lstStyle/>
                    <a:p>
                      <a:pPr algn="l" fontAlgn="ctr"/>
                      <a:endParaRPr lang="zh-TW" altLang="en-US" sz="15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7">
                  <a:txBody>
                    <a:bodyPr/>
                    <a:lstStyle/>
                    <a:p>
                      <a:pPr algn="ctr" fontAlgn="ctr"/>
                      <a:r>
                        <a:rPr lang="en-US" altLang="zh-TW" sz="1500" b="0" i="0" u="none" strike="noStrike" dirty="0" smtClean="0">
                          <a:solidFill>
                            <a:srgbClr val="000000"/>
                          </a:solidFill>
                          <a:effectLst/>
                          <a:latin typeface="微軟正黑體" panose="020B0604030504040204" pitchFamily="34" charset="-120"/>
                          <a:ea typeface="微軟正黑體" panose="020B0604030504040204" pitchFamily="34" charset="-120"/>
                        </a:rPr>
                        <a:t>2024/3</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80952129"/>
                  </a:ext>
                </a:extLst>
              </a:tr>
              <a:tr h="564123">
                <a:tc>
                  <a:txBody>
                    <a:bodyPr/>
                    <a:lstStyle/>
                    <a:p>
                      <a:pPr algn="l"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產業</a:t>
                      </a: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總計</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股</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普通股</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混合資產</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zh-TW" altLang="en-US" sz="1500" b="0" i="0" u="none" strike="noStrike" dirty="0">
                          <a:solidFill>
                            <a:srgbClr val="000000"/>
                          </a:solidFill>
                          <a:effectLst/>
                          <a:latin typeface="微軟正黑體" panose="020B0604030504040204" pitchFamily="34" charset="-120"/>
                          <a:ea typeface="微軟正黑體" panose="020B0604030504040204" pitchFamily="34" charset="-120"/>
                        </a:rPr>
                        <a:t>債</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投資級債</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非投資級債</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376926427"/>
                  </a:ext>
                </a:extLst>
              </a:tr>
              <a:tr h="282062">
                <a:tc>
                  <a:txBody>
                    <a:bodyPr/>
                    <a:lstStyle/>
                    <a:p>
                      <a:pPr algn="l" fontAlgn="ctr"/>
                      <a:r>
                        <a:rPr lang="zh-TW" altLang="en-US" sz="1500" b="0" i="0" u="none" strike="noStrike">
                          <a:solidFill>
                            <a:srgbClr val="0000FF"/>
                          </a:solidFill>
                          <a:effectLst/>
                          <a:latin typeface="微軟正黑體" panose="020B0604030504040204" pitchFamily="34" charset="-120"/>
                          <a:ea typeface="微軟正黑體" panose="020B0604030504040204" pitchFamily="34" charset="-120"/>
                        </a:rPr>
                        <a:t>健康醫療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16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6.4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3.5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3.0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9.9</a:t>
                      </a:r>
                      <a:r>
                        <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2.1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500" b="0" i="0" u="none" strike="noStrike">
                          <a:solidFill>
                            <a:srgbClr val="0000FF"/>
                          </a:solidFill>
                          <a:effectLst/>
                          <a:latin typeface="微軟正黑體" panose="020B0604030504040204" pitchFamily="34" charset="-120"/>
                          <a:ea typeface="微軟正黑體" panose="020B0604030504040204" pitchFamily="34" charset="-120"/>
                        </a:rPr>
                        <a:t>7.8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8662613"/>
                  </a:ext>
                </a:extLst>
              </a:tr>
              <a:tr h="282062">
                <a:tc>
                  <a:txBody>
                    <a:bodyPr/>
                    <a:lstStyle/>
                    <a:p>
                      <a:pPr algn="l" fontAlgn="ctr"/>
                      <a:r>
                        <a:rPr lang="zh-TW" altLang="en-US" sz="1500" b="0" i="0" u="none" strike="noStrike">
                          <a:solidFill>
                            <a:srgbClr val="0000FF"/>
                          </a:solidFill>
                          <a:effectLst/>
                          <a:latin typeface="微軟正黑體" panose="020B0604030504040204" pitchFamily="34" charset="-120"/>
                          <a:ea typeface="微軟正黑體" panose="020B0604030504040204" pitchFamily="34" charset="-120"/>
                        </a:rPr>
                        <a:t>金融</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11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4.5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1.1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3.4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6.1</a:t>
                      </a:r>
                      <a:r>
                        <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FF"/>
                          </a:solidFill>
                          <a:effectLst/>
                          <a:latin typeface="微軟正黑體" panose="020B0604030504040204" pitchFamily="34" charset="-120"/>
                          <a:ea typeface="微軟正黑體" panose="020B0604030504040204" pitchFamily="34" charset="-120"/>
                        </a:rPr>
                        <a:t>5.8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0.4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988496096"/>
                  </a:ext>
                </a:extLst>
              </a:tr>
              <a:tr h="282062">
                <a:tc>
                  <a:txBody>
                    <a:bodyPr/>
                    <a:lstStyle/>
                    <a:p>
                      <a:pPr algn="l" fontAlgn="ctr"/>
                      <a:r>
                        <a:rPr lang="zh-TW" altLang="en-US" sz="1500" b="0" i="0" u="none" strike="noStrike" dirty="0">
                          <a:solidFill>
                            <a:srgbClr val="0000FF"/>
                          </a:solidFill>
                          <a:effectLst/>
                          <a:latin typeface="微軟正黑體" panose="020B0604030504040204" pitchFamily="34" charset="-120"/>
                          <a:ea typeface="微軟正黑體" panose="020B0604030504040204" pitchFamily="34" charset="-120"/>
                        </a:rPr>
                        <a:t>科技</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10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6.7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1.6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FF"/>
                          </a:solidFill>
                          <a:effectLst/>
                          <a:latin typeface="微軟正黑體" panose="020B0604030504040204" pitchFamily="34" charset="-120"/>
                          <a:ea typeface="微軟正黑體" panose="020B0604030504040204" pitchFamily="34" charset="-120"/>
                        </a:rPr>
                        <a:t>5.1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3.6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2.5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1.1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72572485"/>
                  </a:ext>
                </a:extLst>
              </a:tr>
              <a:tr h="282062">
                <a:tc>
                  <a:txBody>
                    <a:bodyPr/>
                    <a:lstStyle/>
                    <a:p>
                      <a:pPr algn="l"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消費耐久財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9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1.7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0.2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1.5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6.8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2.5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FF"/>
                          </a:solidFill>
                          <a:effectLst/>
                          <a:latin typeface="微軟正黑體" panose="020B0604030504040204" pitchFamily="34" charset="-120"/>
                          <a:ea typeface="微軟正黑體" panose="020B0604030504040204" pitchFamily="34" charset="-120"/>
                        </a:rPr>
                        <a:t>4.3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596051248"/>
                  </a:ext>
                </a:extLst>
              </a:tr>
              <a:tr h="282062">
                <a:tc>
                  <a:txBody>
                    <a:bodyPr/>
                    <a:lstStyle/>
                    <a:p>
                      <a:pPr algn="l"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通訊服務</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4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1.5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0.8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0.7 </a:t>
                      </a:r>
                    </a:p>
                  </a:txBody>
                  <a:tcPr marL="0" marR="0" marT="0" marB="0" anchor="ctr">
                    <a:lnL>
                      <a:noFill/>
                    </a:lnL>
                    <a:lnR>
                      <a:noFill/>
                    </a:lnR>
                    <a:lnT>
                      <a:noFill/>
                    </a:lnT>
                    <a:lnB>
                      <a:noFill/>
                    </a:lnB>
                  </a:tcPr>
                </a:tc>
                <a:tc>
                  <a:txBody>
                    <a:bodyPr/>
                    <a:lstStyle/>
                    <a:p>
                      <a:pPr algn="ctr" fontAlgn="ctr"/>
                      <a:r>
                        <a:rPr lang="en-US" altLang="zh-TW" sz="1500" b="0" i="0" u="none" strike="noStrike" dirty="0">
                          <a:solidFill>
                            <a:schemeClr val="tx1"/>
                          </a:solidFill>
                          <a:effectLst/>
                          <a:latin typeface="微軟正黑體" panose="020B0604030504040204" pitchFamily="34" charset="-120"/>
                          <a:ea typeface="微軟正黑體" panose="020B0604030504040204" pitchFamily="34" charset="-120"/>
                        </a:rPr>
                        <a:t>2.7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1.2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1.5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2327640"/>
                  </a:ext>
                </a:extLst>
              </a:tr>
              <a:tr h="282062">
                <a:tc>
                  <a:txBody>
                    <a:bodyPr/>
                    <a:lstStyle/>
                    <a:p>
                      <a:pPr algn="l"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工業</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9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4.7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rPr>
                        <a:t>2.4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2.3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3.9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2.3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2176010035"/>
                  </a:ext>
                </a:extLst>
              </a:tr>
              <a:tr h="282062">
                <a:tc>
                  <a:txBody>
                    <a:bodyPr/>
                    <a:lstStyle/>
                    <a:p>
                      <a:pPr algn="l"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原物料</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9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4.3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1.1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3.2 </a:t>
                      </a:r>
                    </a:p>
                  </a:txBody>
                  <a:tcPr marL="0" marR="0" marT="0" marB="0" anchor="ctr">
                    <a:lnL>
                      <a:noFill/>
                    </a:lnL>
                    <a:lnR>
                      <a:noFill/>
                    </a:lnR>
                    <a:lnT>
                      <a:noFill/>
                    </a:lnT>
                    <a:lnB>
                      <a:noFill/>
                    </a:lnB>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4.9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1.4 </a:t>
                      </a:r>
                    </a:p>
                  </a:txBody>
                  <a:tcPr marL="0" marR="0" marT="0" marB="0" anchor="ctr">
                    <a:lnL>
                      <a:noFill/>
                    </a:lnL>
                    <a:lnR>
                      <a:noFill/>
                    </a:lnR>
                    <a:lnT>
                      <a:noFill/>
                    </a:lnT>
                    <a:lnB>
                      <a:noFill/>
                    </a:lnB>
                  </a:tcPr>
                </a:tc>
                <a:tc>
                  <a:txBody>
                    <a:bodyPr/>
                    <a:lstStyle/>
                    <a:p>
                      <a:pPr algn="ctr" fontAlgn="ctr"/>
                      <a:r>
                        <a:rPr lang="en-US" altLang="zh-TW" sz="1500" b="0" i="0" u="none" strike="noStrike" dirty="0">
                          <a:solidFill>
                            <a:srgbClr val="0000FF"/>
                          </a:solidFill>
                          <a:effectLst/>
                          <a:latin typeface="微軟正黑體" panose="020B0604030504040204" pitchFamily="34" charset="-120"/>
                          <a:ea typeface="微軟正黑體" panose="020B0604030504040204" pitchFamily="34" charset="-120"/>
                        </a:rPr>
                        <a:t>3.5</a:t>
                      </a:r>
                      <a:r>
                        <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1240566"/>
                  </a:ext>
                </a:extLst>
              </a:tr>
              <a:tr h="282062">
                <a:tc>
                  <a:txBody>
                    <a:bodyPr/>
                    <a:lstStyle/>
                    <a:p>
                      <a:pPr algn="l"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公用事業</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5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4.5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FF"/>
                          </a:solidFill>
                          <a:effectLst/>
                          <a:latin typeface="微軟正黑體" panose="020B0604030504040204" pitchFamily="34" charset="-120"/>
                          <a:ea typeface="微軟正黑體" panose="020B0604030504040204" pitchFamily="34" charset="-120"/>
                        </a:rPr>
                        <a:t>4.3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0.2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1.2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rPr>
                        <a:t>0.7 </a:t>
                      </a:r>
                    </a:p>
                  </a:txBody>
                  <a:tcPr marL="0" marR="0" marT="0" marB="0" anchor="ctr">
                    <a:lnL>
                      <a:noFill/>
                    </a:lnL>
                    <a:lnR>
                      <a:noFill/>
                    </a:lnR>
                    <a:lnT>
                      <a:noFill/>
                    </a:lnT>
                    <a:lnB>
                      <a:noFill/>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0.5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val="1622900631"/>
                  </a:ext>
                </a:extLst>
              </a:tr>
              <a:tr h="282062">
                <a:tc>
                  <a:txBody>
                    <a:bodyPr/>
                    <a:lstStyle/>
                    <a:p>
                      <a:pPr algn="l"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能源</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8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4.7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2.6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2.1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3.1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0.7 </a:t>
                      </a:r>
                    </a:p>
                  </a:txBody>
                  <a:tcPr marL="0" marR="0" marT="0" marB="0" anchor="ctr">
                    <a:lnL>
                      <a:noFill/>
                    </a:lnL>
                    <a:lnR>
                      <a:noFill/>
                    </a:lnR>
                    <a:lnT>
                      <a:noFill/>
                    </a:lnT>
                    <a:lnB>
                      <a:noFill/>
                    </a:lnB>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2.5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5888957"/>
                  </a:ext>
                </a:extLst>
              </a:tr>
              <a:tr h="282062">
                <a:tc>
                  <a:txBody>
                    <a:bodyPr/>
                    <a:lstStyle/>
                    <a:p>
                      <a:pPr algn="l" fontAlgn="ctr"/>
                      <a:r>
                        <a:rPr lang="zh-TW" altLang="en-US" sz="1500" b="0" i="0" u="none" strike="noStrike">
                          <a:solidFill>
                            <a:srgbClr val="000000"/>
                          </a:solidFill>
                          <a:effectLst/>
                          <a:latin typeface="微軟正黑體" panose="020B0604030504040204" pitchFamily="34" charset="-120"/>
                          <a:ea typeface="微軟正黑體" panose="020B0604030504040204" pitchFamily="34" charset="-120"/>
                        </a:rPr>
                        <a:t>民生消費</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6 </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3.5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2.5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0.9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2.1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1500" b="0" i="0" u="none" strike="noStrike">
                          <a:solidFill>
                            <a:srgbClr val="000000"/>
                          </a:solidFill>
                          <a:effectLst/>
                          <a:latin typeface="微軟正黑體" panose="020B0604030504040204" pitchFamily="34" charset="-120"/>
                          <a:ea typeface="微軟正黑體" panose="020B0604030504040204" pitchFamily="34" charset="-120"/>
                        </a:rPr>
                        <a:t>2.0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rPr>
                        <a:t>0.2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405761544"/>
                  </a:ext>
                </a:extLst>
              </a:tr>
            </a:tbl>
          </a:graphicData>
        </a:graphic>
      </p:graphicFrame>
      <p:sp>
        <p:nvSpPr>
          <p:cNvPr id="7" name="矩形 6">
            <a:extLst>
              <a:ext uri="{FF2B5EF4-FFF2-40B4-BE49-F238E27FC236}">
                <a16:creationId xmlns:a16="http://schemas.microsoft.com/office/drawing/2014/main" id="{EEB71B22-90AC-E756-08D0-C0A7415BA580}"/>
              </a:ext>
            </a:extLst>
          </p:cNvPr>
          <p:cNvSpPr/>
          <p:nvPr/>
        </p:nvSpPr>
        <p:spPr>
          <a:xfrm>
            <a:off x="-19050" y="6350"/>
            <a:ext cx="1202957"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smtClean="0">
                <a:ln>
                  <a:noFill/>
                </a:ln>
                <a:solidFill>
                  <a:srgbClr val="FF3300"/>
                </a:solidFill>
                <a:effectLst/>
                <a:uLnTx/>
                <a:uFillTx/>
                <a:latin typeface="微軟正黑體" panose="020B0604030504040204" pitchFamily="34" charset="-120"/>
                <a:ea typeface="微軟正黑體" panose="020B0604030504040204" pitchFamily="34" charset="-120"/>
                <a:cs typeface="+mn-cs"/>
              </a:rPr>
              <a:t>&lt;</a:t>
            </a:r>
            <a:r>
              <a:rPr kumimoji="1" lang="zh-TW" altLang="en-US" sz="1400" b="1" noProof="0" dirty="0" smtClean="0">
                <a:solidFill>
                  <a:srgbClr val="FF3300"/>
                </a:solidFill>
                <a:latin typeface="微軟正黑體" panose="020B0604030504040204" pitchFamily="34" charset="-120"/>
                <a:ea typeface="微軟正黑體" panose="020B0604030504040204" pitchFamily="34" charset="-120"/>
              </a:rPr>
              <a:t>美國</a:t>
            </a:r>
            <a:r>
              <a:rPr kumimoji="1" lang="zh-TW" altLang="en-US" sz="1400" b="1" noProof="0" dirty="0">
                <a:solidFill>
                  <a:srgbClr val="FF3300"/>
                </a:solidFill>
                <a:latin typeface="微軟正黑體" panose="020B0604030504040204" pitchFamily="34" charset="-120"/>
                <a:ea typeface="微軟正黑體" panose="020B0604030504040204" pitchFamily="34" charset="-120"/>
              </a:rPr>
              <a:t>平衡</a:t>
            </a:r>
            <a:r>
              <a:rPr kumimoji="1" lang="en-US" altLang="zh-TW" sz="1400" b="1" i="0" u="none" strike="noStrike" kern="1200" cap="none" spc="0" normalizeH="0" baseline="0" noProof="0" dirty="0" smtClean="0">
                <a:ln>
                  <a:noFill/>
                </a:ln>
                <a:solidFill>
                  <a:srgbClr val="FF3300"/>
                </a:solidFill>
                <a:effectLst/>
                <a:uLnTx/>
                <a:uFillTx/>
                <a:latin typeface="微軟正黑體" panose="020B0604030504040204" pitchFamily="34" charset="-120"/>
                <a:ea typeface="微軟正黑體" panose="020B0604030504040204" pitchFamily="34" charset="-120"/>
                <a:cs typeface="+mn-cs"/>
              </a:rPr>
              <a:t>&gt;</a:t>
            </a:r>
            <a:endParaRPr kumimoji="1" lang="zh-TW" altLang="en-US"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 name="Rectangle 4"/>
          <p:cNvSpPr txBox="1">
            <a:spLocks noChangeArrowheads="1"/>
          </p:cNvSpPr>
          <p:nvPr/>
        </p:nvSpPr>
        <p:spPr bwMode="auto">
          <a:xfrm>
            <a:off x="1065877" y="140705"/>
            <a:ext cx="7113950" cy="39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r>
              <a:rPr lang="zh-TW" altLang="en-US" sz="1800" dirty="0" smtClean="0"/>
              <a:t>富蘭克林坦伯頓穩定月收</a:t>
            </a:r>
            <a:r>
              <a:rPr lang="zh-TW" altLang="en-US" sz="1800" dirty="0"/>
              <a:t>益</a:t>
            </a:r>
            <a:r>
              <a:rPr lang="zh-TW" altLang="en-US" sz="1800" dirty="0" smtClean="0"/>
              <a:t>基金</a:t>
            </a:r>
            <a:r>
              <a:rPr lang="en-US" altLang="zh-TW" sz="1800" dirty="0" smtClean="0">
                <a:solidFill>
                  <a:schemeClr val="tx1"/>
                </a:solidFill>
              </a:rPr>
              <a:t>(</a:t>
            </a:r>
            <a:r>
              <a:rPr lang="zh-TW" altLang="en-US" sz="1800" dirty="0" smtClean="0">
                <a:solidFill>
                  <a:schemeClr val="tx1"/>
                </a:solidFill>
              </a:rPr>
              <a:t>本基金有相當比重投資於非投資等級之高風險債券且基金之配息來源可能為本金</a:t>
            </a:r>
            <a:r>
              <a:rPr lang="en-US" altLang="zh-TW" sz="1800" dirty="0" smtClean="0">
                <a:solidFill>
                  <a:schemeClr val="tx1"/>
                </a:solidFill>
              </a:rPr>
              <a:t>)</a:t>
            </a:r>
            <a:endParaRPr lang="zh-TW" altLang="en-US" sz="1800" dirty="0"/>
          </a:p>
        </p:txBody>
      </p:sp>
    </p:spTree>
    <p:extLst>
      <p:ext uri="{BB962C8B-B14F-4D97-AF65-F5344CB8AC3E}">
        <p14:creationId xmlns:p14="http://schemas.microsoft.com/office/powerpoint/2010/main" val="318307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a:spLocks noGrp="1"/>
          </p:cNvSpPr>
          <p:nvPr>
            <p:ph type="title"/>
          </p:nvPr>
        </p:nvSpPr>
        <p:spPr>
          <a:xfrm>
            <a:off x="-74815" y="296773"/>
            <a:ext cx="9426633" cy="906462"/>
          </a:xfrm>
        </p:spPr>
        <p:txBody>
          <a:bodyPr/>
          <a:lstStyle/>
          <a:p>
            <a:r>
              <a:rPr lang="zh-TW" altLang="en-US" dirty="0" smtClean="0">
                <a:latin typeface="微軟正黑體" panose="020B0604030504040204" pitchFamily="34" charset="-120"/>
                <a:ea typeface="微軟正黑體" panose="020B0604030504040204" pitchFamily="34" charset="-120"/>
              </a:rPr>
              <a:t>印度：六月初選舉結果出爐，莫迪可望續任</a:t>
            </a:r>
            <a:endParaRPr lang="zh-TW" altLang="en-US"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941612" y="2264230"/>
            <a:ext cx="5184576" cy="369332"/>
          </a:xfrm>
          <a:prstGeom prst="rect">
            <a:avLst/>
          </a:prstGeom>
          <a:solidFill>
            <a:srgbClr val="002060"/>
          </a:solidFill>
        </p:spPr>
        <p:txBody>
          <a:bodyPr wrap="square" rtlCol="0">
            <a:spAutoFit/>
          </a:bodyPr>
          <a:lstStyle/>
          <a:p>
            <a:pPr algn="ctr"/>
            <a:r>
              <a:rPr lang="zh-TW" altLang="en-US" sz="1800" b="1" dirty="0" smtClean="0">
                <a:solidFill>
                  <a:srgbClr val="FFFFFF">
                    <a:lumMod val="95000"/>
                  </a:srgbClr>
                </a:solidFill>
                <a:latin typeface="微軟正黑體" panose="020B0604030504040204" pitchFamily="34" charset="-120"/>
                <a:ea typeface="微軟正黑體" panose="020B0604030504040204" pitchFamily="34" charset="-120"/>
              </a:rPr>
              <a:t>印度</a:t>
            </a:r>
            <a:r>
              <a:rPr lang="en-US" altLang="zh-TW" sz="1800" b="1" dirty="0" smtClean="0">
                <a:solidFill>
                  <a:srgbClr val="FFFFFF">
                    <a:lumMod val="95000"/>
                  </a:srgbClr>
                </a:solidFill>
                <a:latin typeface="微軟正黑體" panose="020B0604030504040204" pitchFamily="34" charset="-120"/>
                <a:ea typeface="微軟正黑體" panose="020B0604030504040204" pitchFamily="34" charset="-120"/>
              </a:rPr>
              <a:t>SENSEX</a:t>
            </a:r>
            <a:r>
              <a:rPr lang="zh-TW" altLang="en-US" sz="1800" b="1" dirty="0" smtClean="0">
                <a:solidFill>
                  <a:srgbClr val="FFFFFF">
                    <a:lumMod val="95000"/>
                  </a:srgbClr>
                </a:solidFill>
                <a:latin typeface="微軟正黑體" panose="020B0604030504040204" pitchFamily="34" charset="-120"/>
                <a:ea typeface="微軟正黑體" panose="020B0604030504040204" pitchFamily="34" charset="-120"/>
              </a:rPr>
              <a:t>指數過去</a:t>
            </a:r>
            <a:r>
              <a:rPr lang="en-US" altLang="zh-TW" sz="1800" b="1" dirty="0" smtClean="0">
                <a:solidFill>
                  <a:srgbClr val="FFFFFF">
                    <a:lumMod val="95000"/>
                  </a:srgbClr>
                </a:solidFill>
                <a:latin typeface="微軟正黑體" panose="020B0604030504040204" pitchFamily="34" charset="-120"/>
                <a:ea typeface="微軟正黑體" panose="020B0604030504040204" pitchFamily="34" charset="-120"/>
              </a:rPr>
              <a:t>30</a:t>
            </a:r>
            <a:r>
              <a:rPr lang="zh-TW" altLang="en-US" sz="1800" b="1" dirty="0" smtClean="0">
                <a:solidFill>
                  <a:srgbClr val="FFFFFF">
                    <a:lumMod val="95000"/>
                  </a:srgbClr>
                </a:solidFill>
                <a:latin typeface="微軟正黑體" panose="020B0604030504040204" pitchFamily="34" charset="-120"/>
                <a:ea typeface="微軟正黑體" panose="020B0604030504040204" pitchFamily="34" charset="-120"/>
              </a:rPr>
              <a:t>年年度漲跌幅平均</a:t>
            </a:r>
            <a:r>
              <a:rPr lang="en-US" altLang="zh-TW" sz="1800" b="1" dirty="0" smtClean="0">
                <a:solidFill>
                  <a:srgbClr val="FFFFFF">
                    <a:lumMod val="95000"/>
                  </a:srgbClr>
                </a:solidFill>
                <a:latin typeface="微軟正黑體" panose="020B0604030504040204" pitchFamily="34" charset="-120"/>
                <a:ea typeface="微軟正黑體" panose="020B0604030504040204" pitchFamily="34" charset="-120"/>
              </a:rPr>
              <a:t>(%)</a:t>
            </a:r>
            <a:endParaRPr lang="zh-TW" altLang="en-US" sz="1800" b="1" dirty="0" smtClean="0">
              <a:solidFill>
                <a:srgbClr val="FFFFFF">
                  <a:lumMod val="95000"/>
                </a:srgbClr>
              </a:solidFill>
              <a:latin typeface="微軟正黑體" panose="020B0604030504040204" pitchFamily="34" charset="-120"/>
              <a:ea typeface="微軟正黑體" panose="020B0604030504040204" pitchFamily="34" charset="-120"/>
            </a:endParaRPr>
          </a:p>
        </p:txBody>
      </p:sp>
      <p:sp>
        <p:nvSpPr>
          <p:cNvPr id="9" name="Rectangle 8"/>
          <p:cNvSpPr>
            <a:spLocks noChangeArrowheads="1"/>
          </p:cNvSpPr>
          <p:nvPr/>
        </p:nvSpPr>
        <p:spPr bwMode="auto">
          <a:xfrm>
            <a:off x="632147" y="6165304"/>
            <a:ext cx="80645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Blip>
                <a:blip r:embed="rId3"/>
              </a:buBlip>
              <a:defRPr kumimoji="1" sz="3200">
                <a:solidFill>
                  <a:schemeClr val="tx1"/>
                </a:solidFill>
                <a:latin typeface="Arial" charset="0"/>
                <a:ea typeface="標楷體" pitchFamily="65" charset="-120"/>
              </a:defRPr>
            </a:lvl1pPr>
            <a:lvl2pPr marL="742950" indent="-285750" eaLnBrk="0" hangingPunct="0">
              <a:buBlip>
                <a:blip r:embed="rId4"/>
              </a:buBlip>
              <a:defRPr kumimoji="1" sz="2800">
                <a:solidFill>
                  <a:schemeClr val="tx1"/>
                </a:solidFill>
                <a:latin typeface="Arial" charset="0"/>
                <a:ea typeface="標楷體" pitchFamily="65" charset="-120"/>
              </a:defRPr>
            </a:lvl2pPr>
            <a:lvl3pPr marL="1143000" indent="-228600" eaLnBrk="0" hangingPunct="0">
              <a:buBlip>
                <a:blip r:embed="rId4"/>
              </a:buBlip>
              <a:defRPr kumimoji="1" sz="2400">
                <a:solidFill>
                  <a:schemeClr val="tx1"/>
                </a:solidFill>
                <a:latin typeface="Arial" charset="0"/>
                <a:ea typeface="標楷體" pitchFamily="65" charset="-120"/>
              </a:defRPr>
            </a:lvl3pPr>
            <a:lvl4pPr marL="1600200" indent="-228600" eaLnBrk="0" hangingPunct="0">
              <a:buBlip>
                <a:blip r:embed="rId4"/>
              </a:buBlip>
              <a:defRPr kumimoji="1" sz="2000">
                <a:solidFill>
                  <a:schemeClr val="tx1"/>
                </a:solidFill>
                <a:latin typeface="Arial" charset="0"/>
                <a:ea typeface="標楷體" pitchFamily="65" charset="-120"/>
              </a:defRPr>
            </a:lvl4pPr>
            <a:lvl5pPr marL="2057400" indent="-228600" eaLnBrk="0" hangingPunct="0">
              <a:buBlip>
                <a:blip r:embed="rId4"/>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9pPr>
          </a:lstStyle>
          <a:p>
            <a:pPr eaLnBrk="1" hangingPunct="1">
              <a:lnSpc>
                <a:spcPct val="80000"/>
              </a:lnSpc>
              <a:buFontTx/>
              <a:buNone/>
            </a:pPr>
            <a:r>
              <a:rPr lang="zh-TW" altLang="en-US" sz="1050" dirty="0">
                <a:solidFill>
                  <a:srgbClr val="000000"/>
                </a:solidFill>
                <a:latin typeface="微軟正黑體" panose="020B0604030504040204" pitchFamily="34" charset="-120"/>
                <a:ea typeface="微軟正黑體" panose="020B0604030504040204" pitchFamily="34" charset="-120"/>
              </a:rPr>
              <a:t>資料來源</a:t>
            </a:r>
            <a:r>
              <a:rPr lang="en-US" altLang="zh-TW" sz="1050" dirty="0" smtClean="0">
                <a:solidFill>
                  <a:srgbClr val="000000"/>
                </a:solidFill>
                <a:latin typeface="微軟正黑體" panose="020B0604030504040204" pitchFamily="34" charset="-120"/>
                <a:ea typeface="微軟正黑體" panose="020B0604030504040204" pitchFamily="34" charset="-120"/>
              </a:rPr>
              <a:t>︰</a:t>
            </a:r>
            <a:r>
              <a:rPr lang="zh-TW" altLang="en-US" sz="1050" dirty="0" smtClean="0">
                <a:solidFill>
                  <a:srgbClr val="000000"/>
                </a:solidFill>
                <a:latin typeface="微軟正黑體" panose="020B0604030504040204" pitchFamily="34" charset="-120"/>
                <a:ea typeface="微軟正黑體" panose="020B0604030504040204" pitchFamily="34" charset="-120"/>
              </a:rPr>
              <a:t>彭博資訊原幣計價含股利，統計</a:t>
            </a:r>
            <a:r>
              <a:rPr lang="en-US" altLang="zh-TW" sz="1050" dirty="0" smtClean="0">
                <a:solidFill>
                  <a:srgbClr val="000000"/>
                </a:solidFill>
                <a:latin typeface="微軟正黑體" panose="020B0604030504040204" pitchFamily="34" charset="-120"/>
                <a:ea typeface="微軟正黑體" panose="020B0604030504040204" pitchFamily="34" charset="-120"/>
              </a:rPr>
              <a:t>1994~2023</a:t>
            </a:r>
            <a:r>
              <a:rPr lang="zh-TW" altLang="en-US" sz="1050" dirty="0" smtClean="0">
                <a:solidFill>
                  <a:srgbClr val="000000"/>
                </a:solidFill>
                <a:latin typeface="微軟正黑體" panose="020B0604030504040204" pitchFamily="34" charset="-120"/>
                <a:ea typeface="微軟正黑體" panose="020B0604030504040204" pitchFamily="34" charset="-120"/>
              </a:rPr>
              <a:t>共</a:t>
            </a:r>
            <a:r>
              <a:rPr lang="en-US" altLang="zh-TW" sz="1050" dirty="0" smtClean="0">
                <a:solidFill>
                  <a:srgbClr val="000000"/>
                </a:solidFill>
                <a:latin typeface="微軟正黑體" panose="020B0604030504040204" pitchFamily="34" charset="-120"/>
                <a:ea typeface="微軟正黑體" panose="020B0604030504040204" pitchFamily="34" charset="-120"/>
              </a:rPr>
              <a:t>30</a:t>
            </a:r>
            <a:r>
              <a:rPr lang="zh-TW" altLang="en-US" sz="1050" dirty="0" smtClean="0">
                <a:solidFill>
                  <a:srgbClr val="000000"/>
                </a:solidFill>
                <a:latin typeface="微軟正黑體" panose="020B0604030504040204" pitchFamily="34" charset="-120"/>
                <a:ea typeface="微軟正黑體" panose="020B0604030504040204" pitchFamily="34" charset="-120"/>
              </a:rPr>
              <a:t>年，大選年為</a:t>
            </a:r>
            <a:r>
              <a:rPr lang="en-US" altLang="zh-TW" sz="1050" dirty="0" smtClean="0">
                <a:solidFill>
                  <a:srgbClr val="000000"/>
                </a:solidFill>
                <a:latin typeface="微軟正黑體" panose="020B0604030504040204" pitchFamily="34" charset="-120"/>
                <a:ea typeface="微軟正黑體" panose="020B0604030504040204" pitchFamily="34" charset="-120"/>
              </a:rPr>
              <a:t>1996/1998/1999/2004/2009/2014/2019</a:t>
            </a:r>
            <a:r>
              <a:rPr lang="zh-TW" altLang="en-US" sz="1050" dirty="0" smtClean="0">
                <a:solidFill>
                  <a:srgbClr val="000000"/>
                </a:solidFill>
                <a:latin typeface="微軟正黑體" panose="020B0604030504040204" pitchFamily="34" charset="-120"/>
                <a:ea typeface="微軟正黑體" panose="020B0604030504040204" pitchFamily="34" charset="-120"/>
              </a:rPr>
              <a:t>。</a:t>
            </a:r>
            <a:r>
              <a:rPr lang="zh-TW" altLang="en-US" sz="1050" b="1" dirty="0">
                <a:solidFill>
                  <a:srgbClr val="000000"/>
                </a:solidFill>
                <a:latin typeface="微軟正黑體" panose="020B0604030504040204" pitchFamily="34" charset="-120"/>
                <a:ea typeface="微軟正黑體" panose="020B0604030504040204" pitchFamily="34" charset="-120"/>
              </a:rPr>
              <a:t>以上指數試算結果並非代表特定基金之投資成果，亦不代表對特定基金之買賣建議，基金不同於指數，基金可能會有中途清算或合併等情形，投資人無法直接投資指數。本文提及之經濟走勢不必然代表本基金之績效，本基金投資風險請詳閱基金公開說明書</a:t>
            </a:r>
            <a:r>
              <a:rPr lang="zh-TW" altLang="en-US" sz="1050" dirty="0">
                <a:solidFill>
                  <a:srgbClr val="000000"/>
                </a:solidFill>
                <a:latin typeface="微軟正黑體" panose="020B0604030504040204" pitchFamily="34" charset="-120"/>
                <a:ea typeface="微軟正黑體" panose="020B0604030504040204" pitchFamily="34" charset="-120"/>
              </a:rPr>
              <a:t>。</a:t>
            </a:r>
            <a:endParaRPr lang="en-US" altLang="zh-TW" sz="1050" dirty="0" smtClean="0">
              <a:solidFill>
                <a:srgbClr val="000000"/>
              </a:solidFill>
              <a:latin typeface="微軟正黑體" panose="020B0604030504040204" pitchFamily="34" charset="-120"/>
              <a:ea typeface="微軟正黑體" panose="020B0604030504040204" pitchFamily="34" charset="-120"/>
            </a:endParaRPr>
          </a:p>
        </p:txBody>
      </p:sp>
      <p:sp>
        <p:nvSpPr>
          <p:cNvPr id="17" name="Rectangle 4"/>
          <p:cNvSpPr>
            <a:spLocks noChangeArrowheads="1"/>
          </p:cNvSpPr>
          <p:nvPr/>
        </p:nvSpPr>
        <p:spPr bwMode="auto">
          <a:xfrm>
            <a:off x="43277" y="0"/>
            <a:ext cx="81866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1" i="0" u="none" strike="noStrike" kern="1200" cap="none" spc="0" normalizeH="0" baseline="0" noProof="0" dirty="0" smtClean="0">
                <a:ln>
                  <a:noFill/>
                </a:ln>
                <a:solidFill>
                  <a:srgbClr val="FF3300"/>
                </a:solidFill>
                <a:effectLst/>
                <a:uLnTx/>
                <a:uFillTx/>
                <a:latin typeface="微軟正黑體" panose="020B0604030504040204" pitchFamily="34" charset="-120"/>
                <a:ea typeface="微軟正黑體" panose="020B0604030504040204" pitchFamily="34" charset="-120"/>
                <a:cs typeface="Arial" charset="0"/>
              </a:rPr>
              <a:t>&lt;</a:t>
            </a:r>
            <a:r>
              <a:rPr lang="zh-TW" altLang="en-US" sz="1400" b="1" dirty="0" smtClean="0">
                <a:solidFill>
                  <a:srgbClr val="FF3300"/>
                </a:solidFill>
                <a:latin typeface="微軟正黑體" panose="020B0604030504040204" pitchFamily="34" charset="-120"/>
                <a:ea typeface="微軟正黑體" panose="020B0604030504040204" pitchFamily="34" charset="-120"/>
              </a:rPr>
              <a:t>印</a:t>
            </a:r>
            <a:r>
              <a:rPr lang="zh-TW" altLang="en-US" sz="1400" b="1" dirty="0">
                <a:solidFill>
                  <a:srgbClr val="FF3300"/>
                </a:solidFill>
                <a:latin typeface="微軟正黑體" panose="020B0604030504040204" pitchFamily="34" charset="-120"/>
                <a:ea typeface="微軟正黑體" panose="020B0604030504040204" pitchFamily="34" charset="-120"/>
              </a:rPr>
              <a:t>度</a:t>
            </a:r>
            <a:r>
              <a:rPr kumimoji="0" lang="en-US" altLang="zh-TW" sz="1400" b="1" i="0" u="none" strike="noStrike" kern="1200" cap="none" spc="0" normalizeH="0" baseline="0" noProof="0" dirty="0" smtClean="0">
                <a:ln>
                  <a:noFill/>
                </a:ln>
                <a:solidFill>
                  <a:srgbClr val="FF3300"/>
                </a:solidFill>
                <a:effectLst/>
                <a:uLnTx/>
                <a:uFillTx/>
                <a:latin typeface="微軟正黑體" panose="020B0604030504040204" pitchFamily="34" charset="-120"/>
                <a:ea typeface="微軟正黑體" panose="020B0604030504040204" pitchFamily="34" charset="-120"/>
                <a:cs typeface="Arial" charset="0"/>
              </a:rPr>
              <a:t>&gt; </a:t>
            </a:r>
            <a:endParaRPr kumimoji="0" lang="en-US" altLang="zh-TW" sz="1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charset="0"/>
            </a:endParaRPr>
          </a:p>
        </p:txBody>
      </p:sp>
      <p:sp>
        <p:nvSpPr>
          <p:cNvPr id="12" name="Rectangle 3"/>
          <p:cNvSpPr>
            <a:spLocks noChangeArrowheads="1"/>
          </p:cNvSpPr>
          <p:nvPr/>
        </p:nvSpPr>
        <p:spPr bwMode="auto">
          <a:xfrm>
            <a:off x="0" y="1230718"/>
            <a:ext cx="9036496" cy="66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buBlip>
                <a:blip r:embed="rId3"/>
              </a:buBlip>
              <a:defRPr kumimoji="1" sz="3200">
                <a:solidFill>
                  <a:schemeClr val="tx1"/>
                </a:solidFill>
                <a:latin typeface="Arial" charset="0"/>
                <a:ea typeface="標楷體" pitchFamily="65" charset="-120"/>
              </a:defRPr>
            </a:lvl1pPr>
            <a:lvl2pPr marL="742950" indent="-285750" eaLnBrk="0" hangingPunct="0">
              <a:buBlip>
                <a:blip r:embed="rId4"/>
              </a:buBlip>
              <a:defRPr kumimoji="1" sz="2800">
                <a:solidFill>
                  <a:schemeClr val="tx1"/>
                </a:solidFill>
                <a:latin typeface="Arial" charset="0"/>
                <a:ea typeface="標楷體" pitchFamily="65" charset="-120"/>
              </a:defRPr>
            </a:lvl2pPr>
            <a:lvl3pPr marL="1143000" indent="-228600" eaLnBrk="0" hangingPunct="0">
              <a:buBlip>
                <a:blip r:embed="rId4"/>
              </a:buBlip>
              <a:defRPr kumimoji="1" sz="2400">
                <a:solidFill>
                  <a:schemeClr val="tx1"/>
                </a:solidFill>
                <a:latin typeface="Arial" charset="0"/>
                <a:ea typeface="標楷體" pitchFamily="65" charset="-120"/>
              </a:defRPr>
            </a:lvl3pPr>
            <a:lvl4pPr marL="1600200" indent="-228600" eaLnBrk="0" hangingPunct="0">
              <a:buBlip>
                <a:blip r:embed="rId4"/>
              </a:buBlip>
              <a:defRPr kumimoji="1" sz="2000">
                <a:solidFill>
                  <a:schemeClr val="tx1"/>
                </a:solidFill>
                <a:latin typeface="Arial" charset="0"/>
                <a:ea typeface="標楷體" pitchFamily="65" charset="-120"/>
              </a:defRPr>
            </a:lvl4pPr>
            <a:lvl5pPr marL="2057400" indent="-228600" eaLnBrk="0" hangingPunct="0">
              <a:buBlip>
                <a:blip r:embed="rId4"/>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9pPr>
          </a:lstStyle>
          <a:p>
            <a:pPr marL="285750" indent="-285750">
              <a:buClr>
                <a:srgbClr val="0070C0"/>
              </a:buClr>
              <a:buFontTx/>
              <a:buChar char="•"/>
              <a:defRPr/>
            </a:pPr>
            <a:r>
              <a:rPr lang="zh-TW" altLang="en-US" sz="1600" dirty="0">
                <a:latin typeface="微軟正黑體" panose="020B0604030504040204" pitchFamily="34" charset="-120"/>
                <a:ea typeface="微軟正黑體" panose="020B0604030504040204" pitchFamily="34" charset="-120"/>
              </a:rPr>
              <a:t>印度將於</a:t>
            </a:r>
            <a:r>
              <a:rPr lang="en-US" altLang="zh-TW" sz="1600" dirty="0">
                <a:latin typeface="微軟正黑體" panose="020B0604030504040204" pitchFamily="34" charset="-120"/>
                <a:ea typeface="微軟正黑體" panose="020B0604030504040204" pitchFamily="34" charset="-120"/>
              </a:rPr>
              <a:t>4/19</a:t>
            </a:r>
            <a:r>
              <a:rPr lang="zh-TW" altLang="en-US" sz="1600" dirty="0">
                <a:latin typeface="微軟正黑體" panose="020B0604030504040204" pitchFamily="34" charset="-120"/>
                <a:ea typeface="微軟正黑體" panose="020B0604030504040204" pitchFamily="34" charset="-120"/>
              </a:rPr>
              <a:t>開始的六週內舉行國會大選、計票日期為</a:t>
            </a:r>
            <a:r>
              <a:rPr lang="en-US" altLang="zh-TW" sz="1600" dirty="0">
                <a:latin typeface="微軟正黑體" panose="020B0604030504040204" pitchFamily="34" charset="-120"/>
                <a:ea typeface="微軟正黑體" panose="020B0604030504040204" pitchFamily="34" charset="-120"/>
              </a:rPr>
              <a:t>6/4</a:t>
            </a:r>
            <a:r>
              <a:rPr lang="zh-TW" altLang="en-US" sz="1600" dirty="0" smtClean="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現任總理莫迪所屬的執政黨人民黨支持度高，莫迪有望取得第三任的總理任期，有利現行的改革政策延續</a:t>
            </a:r>
            <a:r>
              <a:rPr lang="zh-TW" altLang="en-US" sz="1600" dirty="0" smtClean="0">
                <a:latin typeface="微軟正黑體" panose="020B0604030504040204" pitchFamily="34" charset="-120"/>
                <a:ea typeface="微軟正黑體" panose="020B0604030504040204" pitchFamily="34" charset="-120"/>
              </a:rPr>
              <a:t>，倘若出現莫</a:t>
            </a:r>
            <a:r>
              <a:rPr lang="zh-TW" altLang="en-US" sz="1600" dirty="0">
                <a:latin typeface="微軟正黑體" panose="020B0604030504040204" pitchFamily="34" charset="-120"/>
                <a:ea typeface="微軟正黑體" panose="020B0604030504040204" pitchFamily="34" charset="-120"/>
              </a:rPr>
              <a:t>迪</a:t>
            </a:r>
            <a:r>
              <a:rPr lang="zh-TW" altLang="en-US" sz="1600" dirty="0" smtClean="0">
                <a:latin typeface="微軟正黑體" panose="020B0604030504040204" pitchFamily="34" charset="-120"/>
                <a:ea typeface="微軟正黑體" panose="020B0604030504040204" pitchFamily="34" charset="-120"/>
              </a:rPr>
              <a:t>總理意外下台的選舉結果，</a:t>
            </a:r>
            <a:r>
              <a:rPr lang="zh-TW" altLang="en-US" sz="1600" dirty="0">
                <a:latin typeface="微軟正黑體" panose="020B0604030504040204" pitchFamily="34" charset="-120"/>
                <a:ea typeface="微軟正黑體" panose="020B0604030504040204" pitchFamily="34" charset="-120"/>
              </a:rPr>
              <a:t>但先前的改革早已根深蒂固難以撼動</a:t>
            </a:r>
            <a:r>
              <a:rPr lang="zh-TW" altLang="en-US" sz="1600" dirty="0" smtClean="0">
                <a:latin typeface="微軟正黑體" panose="020B0604030504040204" pitchFamily="34" charset="-120"/>
                <a:ea typeface="微軟正黑體" panose="020B0604030504040204" pitchFamily="34" charset="-120"/>
              </a:rPr>
              <a:t>，不</a:t>
            </a:r>
            <a:r>
              <a:rPr lang="zh-TW" altLang="en-US" sz="1600" dirty="0">
                <a:latin typeface="微軟正黑體" panose="020B0604030504040204" pitchFamily="34" charset="-120"/>
                <a:ea typeface="微軟正黑體" panose="020B0604030504040204" pitchFamily="34" charset="-120"/>
              </a:rPr>
              <a:t>太可能</a:t>
            </a:r>
            <a:r>
              <a:rPr lang="zh-TW" altLang="en-US" sz="1600" dirty="0" smtClean="0">
                <a:latin typeface="微軟正黑體" panose="020B0604030504040204" pitchFamily="34" charset="-120"/>
                <a:ea typeface="微軟正黑體" panose="020B0604030504040204" pitchFamily="34" charset="-120"/>
              </a:rPr>
              <a:t>改變印度的長期</a:t>
            </a:r>
            <a:r>
              <a:rPr lang="zh-TW" altLang="en-US" sz="1600" dirty="0">
                <a:latin typeface="微軟正黑體" panose="020B0604030504040204" pitchFamily="34" charset="-120"/>
                <a:ea typeface="微軟正黑體" panose="020B0604030504040204" pitchFamily="34" charset="-120"/>
              </a:rPr>
              <a:t>成長趨勢</a:t>
            </a:r>
            <a:r>
              <a:rPr lang="zh-TW" altLang="en-US" sz="1600" dirty="0" smtClean="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35696" y="5414513"/>
            <a:ext cx="6120680" cy="677108"/>
          </a:xfrm>
          <a:prstGeom prst="rect">
            <a:avLst/>
          </a:prstGeom>
          <a:noFill/>
        </p:spPr>
        <p:txBody>
          <a:bodyPr wrap="square" rtlCol="0">
            <a:spAutoFit/>
          </a:bodyPr>
          <a:lstStyle/>
          <a:p>
            <a:r>
              <a:rPr lang="zh-TW" altLang="en-US" sz="2000" b="1" dirty="0" smtClean="0">
                <a:solidFill>
                  <a:srgbClr val="0070C0"/>
                </a:solidFill>
                <a:latin typeface="微軟正黑體" panose="020B0604030504040204" pitchFamily="34" charset="-120"/>
                <a:ea typeface="微軟正黑體" panose="020B0604030504040204" pitchFamily="34" charset="-120"/>
              </a:rPr>
              <a:t>   </a:t>
            </a:r>
            <a:r>
              <a:rPr lang="en-US" altLang="zh-TW" sz="2000" b="1" dirty="0" smtClean="0">
                <a:solidFill>
                  <a:srgbClr val="0070C0"/>
                </a:solidFill>
                <a:latin typeface="微軟正黑體" panose="020B0604030504040204" pitchFamily="34" charset="-120"/>
                <a:ea typeface="微軟正黑體" panose="020B0604030504040204" pitchFamily="34" charset="-120"/>
              </a:rPr>
              <a:t>16.10%</a:t>
            </a:r>
            <a:r>
              <a:rPr lang="zh-TW" altLang="en-US" sz="2000" b="1" dirty="0" smtClean="0">
                <a:solidFill>
                  <a:srgbClr val="0070C0"/>
                </a:solidFill>
                <a:latin typeface="微軟正黑體" panose="020B0604030504040204" pitchFamily="34" charset="-120"/>
                <a:ea typeface="微軟正黑體" panose="020B0604030504040204" pitchFamily="34" charset="-120"/>
              </a:rPr>
              <a:t>         </a:t>
            </a:r>
            <a:r>
              <a:rPr lang="en-US" altLang="zh-TW" sz="2000" b="1" dirty="0" smtClean="0">
                <a:solidFill>
                  <a:srgbClr val="FF6600"/>
                </a:solidFill>
                <a:latin typeface="微軟正黑體" panose="020B0604030504040204" pitchFamily="34" charset="-120"/>
                <a:ea typeface="微軟正黑體" panose="020B0604030504040204" pitchFamily="34" charset="-120"/>
              </a:rPr>
              <a:t>37.96%</a:t>
            </a:r>
            <a:r>
              <a:rPr lang="zh-TW" altLang="en-US" sz="2000" b="1" dirty="0" smtClean="0">
                <a:solidFill>
                  <a:srgbClr val="0070C0"/>
                </a:solidFill>
                <a:latin typeface="微軟正黑體" panose="020B0604030504040204" pitchFamily="34" charset="-120"/>
                <a:ea typeface="微軟正黑體" panose="020B0604030504040204" pitchFamily="34" charset="-120"/>
              </a:rPr>
              <a:t>           </a:t>
            </a:r>
            <a:r>
              <a:rPr lang="en-US" altLang="zh-TW" sz="2000" b="1" dirty="0" smtClean="0">
                <a:solidFill>
                  <a:srgbClr val="FFC000"/>
                </a:solidFill>
                <a:latin typeface="微軟正黑體" panose="020B0604030504040204" pitchFamily="34" charset="-120"/>
                <a:ea typeface="微軟正黑體" panose="020B0604030504040204" pitchFamily="34" charset="-120"/>
              </a:rPr>
              <a:t>28.90%</a:t>
            </a:r>
            <a:r>
              <a:rPr lang="zh-TW" altLang="en-US" sz="2000" b="1" dirty="0" smtClean="0">
                <a:solidFill>
                  <a:srgbClr val="0070C0"/>
                </a:solidFill>
                <a:latin typeface="微軟正黑體" panose="020B0604030504040204" pitchFamily="34" charset="-120"/>
                <a:ea typeface="微軟正黑體" panose="020B0604030504040204" pitchFamily="34" charset="-120"/>
              </a:rPr>
              <a:t>          </a:t>
            </a:r>
            <a:r>
              <a:rPr lang="en-US" altLang="zh-TW" sz="2000" b="1" dirty="0" smtClean="0">
                <a:solidFill>
                  <a:schemeClr val="bg1">
                    <a:lumMod val="50000"/>
                  </a:schemeClr>
                </a:solidFill>
                <a:latin typeface="微軟正黑體" panose="020B0604030504040204" pitchFamily="34" charset="-120"/>
                <a:ea typeface="微軟正黑體" panose="020B0604030504040204" pitchFamily="34" charset="-120"/>
              </a:rPr>
              <a:t>10.64%</a:t>
            </a:r>
            <a:r>
              <a:rPr lang="zh-TW" altLang="en-US" sz="2000" b="1" dirty="0" smtClean="0">
                <a:solidFill>
                  <a:srgbClr val="0070C0"/>
                </a:solidFill>
                <a:latin typeface="微軟正黑體" panose="020B0604030504040204" pitchFamily="34" charset="-120"/>
                <a:ea typeface="微軟正黑體" panose="020B0604030504040204" pitchFamily="34" charset="-120"/>
              </a:rPr>
              <a:t> </a:t>
            </a:r>
            <a:endParaRPr lang="en-US" altLang="zh-TW" sz="2000" b="1" dirty="0" smtClean="0">
              <a:solidFill>
                <a:srgbClr val="0070C0"/>
              </a:solidFill>
              <a:latin typeface="微軟正黑體" panose="020B0604030504040204" pitchFamily="34" charset="-120"/>
              <a:ea typeface="微軟正黑體" panose="020B0604030504040204" pitchFamily="34" charset="-120"/>
            </a:endParaRPr>
          </a:p>
          <a:p>
            <a:r>
              <a:rPr lang="zh-TW" altLang="en-US" sz="1800" b="1" dirty="0" smtClean="0">
                <a:solidFill>
                  <a:schemeClr val="tx1">
                    <a:lumMod val="85000"/>
                    <a:lumOff val="15000"/>
                  </a:schemeClr>
                </a:solidFill>
                <a:latin typeface="微軟正黑體" panose="020B0604030504040204" pitchFamily="34" charset="-120"/>
                <a:ea typeface="微軟正黑體" panose="020B0604030504040204" pitchFamily="34" charset="-120"/>
              </a:rPr>
              <a:t>  過去</a:t>
            </a:r>
            <a:r>
              <a:rPr lang="en-US" altLang="zh-TW" sz="1800" b="1" dirty="0" smtClean="0">
                <a:solidFill>
                  <a:schemeClr val="tx1">
                    <a:lumMod val="85000"/>
                    <a:lumOff val="15000"/>
                  </a:schemeClr>
                </a:solidFill>
                <a:latin typeface="微軟正黑體" panose="020B0604030504040204" pitchFamily="34" charset="-120"/>
                <a:ea typeface="微軟正黑體" panose="020B0604030504040204" pitchFamily="34" charset="-120"/>
              </a:rPr>
              <a:t>30</a:t>
            </a:r>
            <a:r>
              <a:rPr lang="zh-TW" altLang="en-US" sz="1800" b="1" dirty="0" smtClean="0">
                <a:solidFill>
                  <a:schemeClr val="tx1">
                    <a:lumMod val="85000"/>
                    <a:lumOff val="15000"/>
                  </a:schemeClr>
                </a:solidFill>
                <a:latin typeface="微軟正黑體" panose="020B0604030504040204" pitchFamily="34" charset="-120"/>
                <a:ea typeface="微軟正黑體" panose="020B0604030504040204" pitchFamily="34" charset="-120"/>
              </a:rPr>
              <a:t>年            大選年      大選年</a:t>
            </a:r>
            <a:r>
              <a:rPr lang="en-US" altLang="zh-TW" sz="18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1800" b="1" dirty="0" smtClean="0">
                <a:solidFill>
                  <a:schemeClr val="tx1">
                    <a:lumMod val="85000"/>
                    <a:lumOff val="15000"/>
                  </a:schemeClr>
                </a:solidFill>
                <a:latin typeface="微軟正黑體" panose="020B0604030504040204" pitchFamily="34" charset="-120"/>
                <a:ea typeface="微軟正黑體" panose="020B0604030504040204" pitchFamily="34" charset="-120"/>
              </a:rPr>
              <a:t>不含</a:t>
            </a:r>
            <a:r>
              <a:rPr lang="en-US" altLang="zh-TW" sz="1800" b="1" dirty="0" smtClean="0">
                <a:solidFill>
                  <a:schemeClr val="tx1">
                    <a:lumMod val="85000"/>
                    <a:lumOff val="15000"/>
                  </a:schemeClr>
                </a:solidFill>
                <a:latin typeface="微軟正黑體" panose="020B0604030504040204" pitchFamily="34" charset="-120"/>
                <a:ea typeface="微軟正黑體" panose="020B0604030504040204" pitchFamily="34" charset="-120"/>
              </a:rPr>
              <a:t>2009)</a:t>
            </a:r>
            <a:r>
              <a:rPr lang="zh-TW" altLang="en-US" sz="1800" b="1" dirty="0" smtClean="0">
                <a:solidFill>
                  <a:schemeClr val="tx1">
                    <a:lumMod val="85000"/>
                    <a:lumOff val="15000"/>
                  </a:schemeClr>
                </a:solidFill>
                <a:latin typeface="微軟正黑體" panose="020B0604030504040204" pitchFamily="34" charset="-120"/>
                <a:ea typeface="微軟正黑體" panose="020B0604030504040204" pitchFamily="34" charset="-120"/>
              </a:rPr>
              <a:t>    平常年</a:t>
            </a:r>
            <a:endParaRPr lang="zh-TW" altLang="en-US" sz="18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rotWithShape="1">
          <a:blip r:embed="rId5" cstate="email">
            <a:extLst>
              <a:ext uri="{28A0092B-C50C-407E-A947-70E740481C1C}">
                <a14:useLocalDpi xmlns:a14="http://schemas.microsoft.com/office/drawing/2010/main"/>
              </a:ext>
            </a:extLst>
          </a:blip>
          <a:srcRect b="11115"/>
          <a:stretch/>
        </p:blipFill>
        <p:spPr>
          <a:xfrm>
            <a:off x="1043608" y="2707245"/>
            <a:ext cx="7056783" cy="2633585"/>
          </a:xfrm>
          <a:prstGeom prst="rect">
            <a:avLst/>
          </a:prstGeom>
        </p:spPr>
      </p:pic>
    </p:spTree>
    <p:extLst>
      <p:ext uri="{BB962C8B-B14F-4D97-AF65-F5344CB8AC3E}">
        <p14:creationId xmlns:p14="http://schemas.microsoft.com/office/powerpoint/2010/main" val="17510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7504" y="6200059"/>
            <a:ext cx="8302044" cy="54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algn="ctr" eaLnBrk="1" hangingPunct="1">
              <a:lnSpc>
                <a:spcPct val="100000"/>
              </a:lnSpc>
              <a:spcBef>
                <a:spcPct val="50000"/>
              </a:spcBef>
              <a:buNone/>
              <a:defRPr/>
            </a:pP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資料來源</a:t>
            </a:r>
            <a:r>
              <a:rPr kumimoji="1" lang="en-US" altLang="zh-TW" sz="10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5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高</a:t>
            </a:r>
            <a:r>
              <a:rPr kumimoji="1" lang="zh-TW" altLang="en-US"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盛證券，</a:t>
            </a:r>
            <a:r>
              <a:rPr kumimoji="1" lang="en-US" altLang="zh-TW"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2024/03/26</a:t>
            </a:r>
            <a:r>
              <a:rPr kumimoji="1" lang="zh-TW" altLang="zh-TW" sz="10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lang="zh-TW" altLang="en-US" sz="1050" b="0" dirty="0">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zh-TW"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zh-TW" altLang="en-US" sz="105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2" name="Text Box 7"/>
          <p:cNvSpPr txBox="1">
            <a:spLocks noChangeArrowheads="1"/>
          </p:cNvSpPr>
          <p:nvPr/>
        </p:nvSpPr>
        <p:spPr bwMode="auto">
          <a:xfrm>
            <a:off x="0" y="332656"/>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Blip>
                <a:blip r:embed="rId3"/>
              </a:buBlip>
              <a:defRPr kumimoji="1" sz="3200">
                <a:solidFill>
                  <a:schemeClr val="tx1"/>
                </a:solidFill>
                <a:latin typeface="Arial" charset="0"/>
                <a:ea typeface="標楷體" pitchFamily="65" charset="-120"/>
              </a:defRPr>
            </a:lvl1pPr>
            <a:lvl2pPr marL="742950" indent="-285750" eaLnBrk="0" hangingPunct="0">
              <a:buBlip>
                <a:blip r:embed="rId4"/>
              </a:buBlip>
              <a:defRPr kumimoji="1" sz="2800">
                <a:solidFill>
                  <a:schemeClr val="tx1"/>
                </a:solidFill>
                <a:latin typeface="Arial" charset="0"/>
                <a:ea typeface="標楷體" pitchFamily="65" charset="-120"/>
              </a:defRPr>
            </a:lvl2pPr>
            <a:lvl3pPr marL="1143000" indent="-228600" eaLnBrk="0" hangingPunct="0">
              <a:buBlip>
                <a:blip r:embed="rId4"/>
              </a:buBlip>
              <a:defRPr kumimoji="1" sz="2400">
                <a:solidFill>
                  <a:schemeClr val="tx1"/>
                </a:solidFill>
                <a:latin typeface="Arial" charset="0"/>
                <a:ea typeface="標楷體" pitchFamily="65" charset="-120"/>
              </a:defRPr>
            </a:lvl3pPr>
            <a:lvl4pPr marL="1600200" indent="-228600" eaLnBrk="0" hangingPunct="0">
              <a:buBlip>
                <a:blip r:embed="rId4"/>
              </a:buBlip>
              <a:defRPr kumimoji="1" sz="2000">
                <a:solidFill>
                  <a:schemeClr val="tx1"/>
                </a:solidFill>
                <a:latin typeface="Arial" charset="0"/>
                <a:ea typeface="標楷體" pitchFamily="65" charset="-120"/>
              </a:defRPr>
            </a:lvl4pPr>
            <a:lvl5pPr marL="2057400" indent="-228600" eaLnBrk="0" hangingPunct="0">
              <a:buBlip>
                <a:blip r:embed="rId4"/>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zh-TW" altLang="en-US" sz="3600" b="1" dirty="0" smtClean="0">
                <a:solidFill>
                  <a:srgbClr val="000099"/>
                </a:solidFill>
                <a:latin typeface="微軟正黑體" panose="020B0604030504040204" pitchFamily="34" charset="-120"/>
                <a:ea typeface="微軟正黑體" panose="020B0604030504040204" pitchFamily="34" charset="-120"/>
              </a:rPr>
              <a:t>日本：第二季向為日本公司企業活動旺季</a:t>
            </a:r>
            <a:endParaRPr kumimoji="1" lang="en-US" altLang="zh-TW" sz="3600" b="1" i="0" u="none" strike="noStrike" kern="1200" cap="none" spc="0" normalizeH="0" baseline="0" noProof="0" dirty="0">
              <a:ln>
                <a:noFill/>
              </a:ln>
              <a:solidFill>
                <a:srgbClr val="000099"/>
              </a:solidFill>
              <a:effectLst/>
              <a:uLnTx/>
              <a:uFillTx/>
              <a:latin typeface="微軟正黑體" panose="020B0604030504040204" pitchFamily="34" charset="-120"/>
              <a:ea typeface="微軟正黑體" panose="020B0604030504040204" pitchFamily="34" charset="-120"/>
            </a:endParaRPr>
          </a:p>
        </p:txBody>
      </p:sp>
      <p:sp>
        <p:nvSpPr>
          <p:cNvPr id="13" name="Rectangle 4"/>
          <p:cNvSpPr>
            <a:spLocks noChangeArrowheads="1"/>
          </p:cNvSpPr>
          <p:nvPr/>
        </p:nvSpPr>
        <p:spPr bwMode="auto">
          <a:xfrm>
            <a:off x="0" y="0"/>
            <a:ext cx="85792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Blip>
                <a:blip r:embed="rId3"/>
              </a:buBlip>
              <a:defRPr kumimoji="1" sz="3200">
                <a:solidFill>
                  <a:schemeClr val="tx1"/>
                </a:solidFill>
                <a:latin typeface="Arial" charset="0"/>
                <a:ea typeface="標楷體" pitchFamily="65" charset="-120"/>
              </a:defRPr>
            </a:lvl1pPr>
            <a:lvl2pPr marL="742950" indent="-285750" eaLnBrk="0" hangingPunct="0">
              <a:buBlip>
                <a:blip r:embed="rId4"/>
              </a:buBlip>
              <a:defRPr kumimoji="1" sz="2800">
                <a:solidFill>
                  <a:schemeClr val="tx1"/>
                </a:solidFill>
                <a:latin typeface="Arial" charset="0"/>
                <a:ea typeface="標楷體" pitchFamily="65" charset="-120"/>
              </a:defRPr>
            </a:lvl2pPr>
            <a:lvl3pPr marL="1143000" indent="-228600" eaLnBrk="0" hangingPunct="0">
              <a:buBlip>
                <a:blip r:embed="rId4"/>
              </a:buBlip>
              <a:defRPr kumimoji="1" sz="2400">
                <a:solidFill>
                  <a:schemeClr val="tx1"/>
                </a:solidFill>
                <a:latin typeface="Arial" charset="0"/>
                <a:ea typeface="標楷體" pitchFamily="65" charset="-120"/>
              </a:defRPr>
            </a:lvl3pPr>
            <a:lvl4pPr marL="1600200" indent="-228600" eaLnBrk="0" hangingPunct="0">
              <a:buBlip>
                <a:blip r:embed="rId4"/>
              </a:buBlip>
              <a:defRPr kumimoji="1" sz="2000">
                <a:solidFill>
                  <a:schemeClr val="tx1"/>
                </a:solidFill>
                <a:latin typeface="Arial" charset="0"/>
                <a:ea typeface="標楷體" pitchFamily="65" charset="-120"/>
              </a:defRPr>
            </a:lvl4pPr>
            <a:lvl5pPr marL="2057400" indent="-228600" eaLnBrk="0" hangingPunct="0">
              <a:buBlip>
                <a:blip r:embed="rId4"/>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4"/>
              </a:buBlip>
              <a:defRPr kumimoji="1" sz="2000">
                <a:solidFill>
                  <a:schemeClr val="tx1"/>
                </a:solidFill>
                <a:latin typeface="Arial" charset="0"/>
                <a:ea typeface="標楷體" pitchFamily="65" charset="-120"/>
              </a:defRPr>
            </a:lvl9pPr>
          </a:lstStyle>
          <a:p>
            <a:pPr marL="0" marR="0" lvl="0" indent="0" algn="l" defTabSz="914400" rtl="0" eaLnBrk="1" fontAlgn="base" latinLnBrk="0" hangingPunct="1">
              <a:lnSpc>
                <a:spcPct val="80000"/>
              </a:lnSpc>
              <a:spcBef>
                <a:spcPct val="50000"/>
              </a:spcBef>
              <a:spcAft>
                <a:spcPct val="0"/>
              </a:spcAft>
              <a:buClrTx/>
              <a:buSzTx/>
              <a:buFontTx/>
              <a:buNone/>
              <a:tabLst/>
              <a:defRPr/>
            </a:pPr>
            <a:r>
              <a:rPr kumimoji="0" lang="en-US" altLang="zh-TW" sz="1400" b="1" i="0" u="none" strike="noStrike" kern="1200" cap="none" spc="0" normalizeH="0" baseline="0" noProof="0" dirty="0" smtClean="0">
                <a:ln>
                  <a:noFill/>
                </a:ln>
                <a:solidFill>
                  <a:srgbClr val="FF3300"/>
                </a:solidFill>
                <a:effectLst/>
                <a:uLnTx/>
                <a:uFillTx/>
                <a:latin typeface="微軟正黑體" panose="020B0604030504040204" pitchFamily="34" charset="-120"/>
                <a:ea typeface="微軟正黑體" panose="020B0604030504040204" pitchFamily="34" charset="-120"/>
                <a:cs typeface="+mn-cs"/>
              </a:rPr>
              <a:t>&lt;</a:t>
            </a:r>
            <a:r>
              <a:rPr kumimoji="0" lang="zh-TW" altLang="en-US" sz="1400" b="1" dirty="0" smtClean="0">
                <a:solidFill>
                  <a:srgbClr val="FF3300"/>
                </a:solidFill>
                <a:latin typeface="微軟正黑體" panose="020B0604030504040204" pitchFamily="34" charset="-120"/>
                <a:ea typeface="微軟正黑體" panose="020B0604030504040204" pitchFamily="34" charset="-120"/>
              </a:rPr>
              <a:t>日</a:t>
            </a:r>
            <a:r>
              <a:rPr kumimoji="0" lang="zh-TW" altLang="en-US" sz="1400" b="1" dirty="0">
                <a:solidFill>
                  <a:srgbClr val="FF3300"/>
                </a:solidFill>
                <a:latin typeface="微軟正黑體" panose="020B0604030504040204" pitchFamily="34" charset="-120"/>
                <a:ea typeface="微軟正黑體" panose="020B0604030504040204" pitchFamily="34" charset="-120"/>
              </a:rPr>
              <a:t>本</a:t>
            </a:r>
            <a:r>
              <a:rPr kumimoji="0" lang="en-US" altLang="zh-TW" sz="1400" b="1" i="0" u="none" strike="noStrike" kern="1200" cap="none" spc="0" normalizeH="0" baseline="0" noProof="0" dirty="0" smtClean="0">
                <a:ln>
                  <a:noFill/>
                </a:ln>
                <a:solidFill>
                  <a:srgbClr val="FF3300"/>
                </a:solidFill>
                <a:effectLst/>
                <a:uLnTx/>
                <a:uFillTx/>
                <a:latin typeface="微軟正黑體" panose="020B0604030504040204" pitchFamily="34" charset="-120"/>
                <a:ea typeface="微軟正黑體" panose="020B0604030504040204" pitchFamily="34" charset="-120"/>
                <a:cs typeface="+mn-cs"/>
              </a:rPr>
              <a:t>&gt; </a:t>
            </a:r>
            <a:endParaRPr kumimoji="0" lang="en-US" altLang="zh-TW" sz="1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9" name="文字方塊 8"/>
          <p:cNvSpPr txBox="1"/>
          <p:nvPr/>
        </p:nvSpPr>
        <p:spPr>
          <a:xfrm>
            <a:off x="2519772" y="1735790"/>
            <a:ext cx="4104456" cy="369332"/>
          </a:xfrm>
          <a:prstGeom prst="rect">
            <a:avLst/>
          </a:prstGeom>
          <a:solidFill>
            <a:srgbClr val="00206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smtClean="0">
                <a:ln>
                  <a:noFill/>
                </a:ln>
                <a:solidFill>
                  <a:srgbClr val="FFFFFF">
                    <a:lumMod val="95000"/>
                  </a:srgbClr>
                </a:solidFill>
                <a:effectLst/>
                <a:uLnTx/>
                <a:uFillTx/>
                <a:latin typeface="微軟正黑體" panose="020B0604030504040204" pitchFamily="34" charset="-120"/>
                <a:ea typeface="微軟正黑體" panose="020B0604030504040204" pitchFamily="34" charset="-120"/>
                <a:cs typeface="+mn-cs"/>
              </a:rPr>
              <a:t>第二季日本企業活動時程</a:t>
            </a:r>
            <a:endParaRPr kumimoji="1" lang="en-US" altLang="zh-TW" sz="1800" b="1" i="0" u="none" strike="noStrike" kern="1200" cap="none" spc="0" normalizeH="0" baseline="0" noProof="0" dirty="0">
              <a:ln>
                <a:noFill/>
              </a:ln>
              <a:solidFill>
                <a:srgbClr val="FFFFFF">
                  <a:lumMod val="95000"/>
                </a:srgbClr>
              </a:solidFill>
              <a:effectLst/>
              <a:uLnTx/>
              <a:uFillTx/>
              <a:latin typeface="微軟正黑體" panose="020B0604030504040204" pitchFamily="34" charset="-120"/>
              <a:ea typeface="微軟正黑體" panose="020B0604030504040204" pitchFamily="34" charset="-120"/>
              <a:cs typeface="+mn-cs"/>
            </a:endParaRPr>
          </a:p>
        </p:txBody>
      </p:sp>
      <p:pic>
        <p:nvPicPr>
          <p:cNvPr id="6" name="圖片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3568" y="2420888"/>
            <a:ext cx="7801048" cy="3652350"/>
          </a:xfrm>
          <a:prstGeom prst="rect">
            <a:avLst/>
          </a:prstGeom>
        </p:spPr>
      </p:pic>
    </p:spTree>
    <p:extLst>
      <p:ext uri="{BB962C8B-B14F-4D97-AF65-F5344CB8AC3E}">
        <p14:creationId xmlns:p14="http://schemas.microsoft.com/office/powerpoint/2010/main" val="35305779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140D6215-DB24-CA8A-4575-BF416F7208FC}"/>
              </a:ext>
            </a:extLst>
          </p:cNvPr>
          <p:cNvSpPr/>
          <p:nvPr/>
        </p:nvSpPr>
        <p:spPr>
          <a:xfrm>
            <a:off x="1259632" y="1340768"/>
            <a:ext cx="6984776" cy="282573"/>
          </a:xfrm>
          <a:prstGeom prst="rect">
            <a:avLst/>
          </a:prstGeom>
          <a:solidFill>
            <a:srgbClr val="002060"/>
          </a:solidFill>
        </p:spPr>
        <p:txBody>
          <a:bodyPr wrap="square" lIns="36000" tIns="18000" rIns="36000" bIns="18000" anchor="ctr" anchorCtr="0">
            <a:spAutoFit/>
          </a:bodyPr>
          <a:lstStyle/>
          <a:p>
            <a:pPr lvl="0" algn="ctr" fontAlgn="auto">
              <a:spcBef>
                <a:spcPts val="0"/>
              </a:spcBef>
              <a:spcAft>
                <a:spcPts val="0"/>
              </a:spcAft>
              <a:defRPr/>
            </a:pPr>
            <a:r>
              <a:rPr lang="zh-TW" altLang="en-US" sz="1600" b="1" dirty="0" smtClean="0">
                <a:solidFill>
                  <a:prstClr val="white"/>
                </a:solidFill>
                <a:latin typeface="微軟正黑體" panose="020B0604030504040204" pitchFamily="34" charset="-120"/>
                <a:ea typeface="微軟正黑體" panose="020B0604030504040204" pitchFamily="34" charset="-120"/>
                <a:cs typeface="Arial" panose="020B0604020202020204" pitchFamily="34" charset="0"/>
              </a:rPr>
              <a:t>醫學</a:t>
            </a:r>
            <a:r>
              <a:rPr lang="zh-TW" altLang="en-US" sz="1600" b="1" dirty="0">
                <a:solidFill>
                  <a:prstClr val="white"/>
                </a:solidFill>
                <a:latin typeface="微軟正黑體" panose="020B0604030504040204" pitchFamily="34" charset="-120"/>
                <a:ea typeface="微軟正黑體" panose="020B0604030504040204" pitchFamily="34" charset="-120"/>
                <a:cs typeface="Arial" panose="020B0604020202020204" pitchFamily="34" charset="0"/>
              </a:rPr>
              <a:t>會議</a:t>
            </a:r>
          </a:p>
        </p:txBody>
      </p:sp>
      <p:sp>
        <p:nvSpPr>
          <p:cNvPr id="21" name="標題 1"/>
          <p:cNvSpPr txBox="1">
            <a:spLocks/>
          </p:cNvSpPr>
          <p:nvPr/>
        </p:nvSpPr>
        <p:spPr bwMode="auto">
          <a:xfrm>
            <a:off x="0" y="274638"/>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r>
              <a:rPr lang="zh-TW" altLang="en-US" dirty="0" smtClean="0"/>
              <a:t>生技產業：第二季是醫學會議旺季</a:t>
            </a:r>
            <a:endParaRPr lang="zh-TW" altLang="en-US" dirty="0"/>
          </a:p>
        </p:txBody>
      </p:sp>
      <p:sp>
        <p:nvSpPr>
          <p:cNvPr id="23" name="矩形 22"/>
          <p:cNvSpPr/>
          <p:nvPr/>
        </p:nvSpPr>
        <p:spPr>
          <a:xfrm>
            <a:off x="1259632" y="1340768"/>
            <a:ext cx="6984776" cy="369332"/>
          </a:xfrm>
          <a:prstGeom prst="rect">
            <a:avLst/>
          </a:prstGeom>
          <a:solidFill>
            <a:srgbClr val="002060"/>
          </a:solidFill>
          <a:ln>
            <a:noFill/>
          </a:ln>
        </p:spPr>
        <p:txBody>
          <a:bodyPr wrap="square">
            <a:spAutoFit/>
          </a:bodyPr>
          <a:lstStyle/>
          <a:p>
            <a:pPr lvl="0" algn="ctr" eaLnBrk="0" fontAlgn="base" hangingPunct="0">
              <a:spcBef>
                <a:spcPct val="0"/>
              </a:spcBef>
              <a:spcAft>
                <a:spcPct val="0"/>
              </a:spcAft>
              <a:defRPr/>
            </a:pPr>
            <a:r>
              <a:rPr kumimoji="1" lang="en-US" altLang="zh-TW" b="1" dirty="0" smtClean="0">
                <a:solidFill>
                  <a:prstClr val="white"/>
                </a:solidFill>
                <a:latin typeface="微軟正黑體" panose="020B0604030504040204" pitchFamily="34" charset="-120"/>
                <a:ea typeface="微軟正黑體" panose="020B0604030504040204" pitchFamily="34" charset="-120"/>
                <a:cs typeface="Arial" pitchFamily="34" charset="0"/>
              </a:rPr>
              <a:t>2024</a:t>
            </a:r>
            <a:r>
              <a:rPr kumimoji="1" lang="zh-TW" altLang="en-US" b="1" dirty="0" smtClean="0">
                <a:solidFill>
                  <a:prstClr val="white"/>
                </a:solidFill>
                <a:latin typeface="微軟正黑體" panose="020B0604030504040204" pitchFamily="34" charset="-120"/>
                <a:ea typeface="微軟正黑體" panose="020B0604030504040204" pitchFamily="34" charset="-120"/>
                <a:cs typeface="Arial" pitchFamily="34" charset="0"/>
              </a:rPr>
              <a:t>年</a:t>
            </a:r>
            <a:r>
              <a:rPr kumimoji="1" lang="en-US" altLang="zh-TW" b="1" dirty="0" smtClean="0">
                <a:solidFill>
                  <a:prstClr val="white"/>
                </a:solidFill>
                <a:latin typeface="微軟正黑體" panose="020B0604030504040204" pitchFamily="34" charset="-120"/>
                <a:ea typeface="微軟正黑體" panose="020B0604030504040204" pitchFamily="34" charset="-120"/>
                <a:cs typeface="Arial" pitchFamily="34" charset="0"/>
              </a:rPr>
              <a:t>4-6</a:t>
            </a:r>
            <a:r>
              <a:rPr kumimoji="1" lang="zh-TW" altLang="en-US" b="1" dirty="0" smtClean="0">
                <a:solidFill>
                  <a:prstClr val="white"/>
                </a:solidFill>
                <a:latin typeface="微軟正黑體" panose="020B0604030504040204" pitchFamily="34" charset="-120"/>
                <a:ea typeface="微軟正黑體" panose="020B0604030504040204" pitchFamily="34" charset="-120"/>
                <a:cs typeface="Arial" pitchFamily="34" charset="0"/>
              </a:rPr>
              <a:t>月國際重要醫學會議時程表</a:t>
            </a:r>
            <a:endParaRPr kumimoji="1" lang="en-US" altLang="zh-TW" b="1" dirty="0">
              <a:solidFill>
                <a:prstClr val="white"/>
              </a:solidFill>
              <a:latin typeface="微軟正黑體" panose="020B0604030504040204" pitchFamily="34" charset="-120"/>
              <a:ea typeface="微軟正黑體" panose="020B0604030504040204" pitchFamily="34" charset="-120"/>
              <a:cs typeface="Arial" pitchFamily="34" charset="0"/>
            </a:endParaRPr>
          </a:p>
        </p:txBody>
      </p:sp>
      <p:graphicFrame>
        <p:nvGraphicFramePr>
          <p:cNvPr id="6" name="表格 5"/>
          <p:cNvGraphicFramePr>
            <a:graphicFrameLocks noGrp="1"/>
          </p:cNvGraphicFramePr>
          <p:nvPr>
            <p:extLst/>
          </p:nvPr>
        </p:nvGraphicFramePr>
        <p:xfrm>
          <a:off x="179511" y="1772816"/>
          <a:ext cx="8784976" cy="4608516"/>
        </p:xfrm>
        <a:graphic>
          <a:graphicData uri="http://schemas.openxmlformats.org/drawingml/2006/table">
            <a:tbl>
              <a:tblPr>
                <a:tableStyleId>{5C22544A-7EE6-4342-B048-85BDC9FD1C3A}</a:tableStyleId>
              </a:tblPr>
              <a:tblGrid>
                <a:gridCol w="2088233">
                  <a:extLst>
                    <a:ext uri="{9D8B030D-6E8A-4147-A177-3AD203B41FA5}">
                      <a16:colId xmlns:a16="http://schemas.microsoft.com/office/drawing/2014/main" val="2641456335"/>
                    </a:ext>
                  </a:extLst>
                </a:gridCol>
                <a:gridCol w="756084">
                  <a:extLst>
                    <a:ext uri="{9D8B030D-6E8A-4147-A177-3AD203B41FA5}">
                      <a16:colId xmlns:a16="http://schemas.microsoft.com/office/drawing/2014/main" val="278357286"/>
                    </a:ext>
                  </a:extLst>
                </a:gridCol>
                <a:gridCol w="756084">
                  <a:extLst>
                    <a:ext uri="{9D8B030D-6E8A-4147-A177-3AD203B41FA5}">
                      <a16:colId xmlns:a16="http://schemas.microsoft.com/office/drawing/2014/main" val="3267897281"/>
                    </a:ext>
                  </a:extLst>
                </a:gridCol>
                <a:gridCol w="961812">
                  <a:extLst>
                    <a:ext uri="{9D8B030D-6E8A-4147-A177-3AD203B41FA5}">
                      <a16:colId xmlns:a16="http://schemas.microsoft.com/office/drawing/2014/main" val="2303206530"/>
                    </a:ext>
                  </a:extLst>
                </a:gridCol>
                <a:gridCol w="1774492">
                  <a:extLst>
                    <a:ext uri="{9D8B030D-6E8A-4147-A177-3AD203B41FA5}">
                      <a16:colId xmlns:a16="http://schemas.microsoft.com/office/drawing/2014/main" val="2915302262"/>
                    </a:ext>
                  </a:extLst>
                </a:gridCol>
                <a:gridCol w="756084">
                  <a:extLst>
                    <a:ext uri="{9D8B030D-6E8A-4147-A177-3AD203B41FA5}">
                      <a16:colId xmlns:a16="http://schemas.microsoft.com/office/drawing/2014/main" val="3343960806"/>
                    </a:ext>
                  </a:extLst>
                </a:gridCol>
                <a:gridCol w="756084">
                  <a:extLst>
                    <a:ext uri="{9D8B030D-6E8A-4147-A177-3AD203B41FA5}">
                      <a16:colId xmlns:a16="http://schemas.microsoft.com/office/drawing/2014/main" val="1349691308"/>
                    </a:ext>
                  </a:extLst>
                </a:gridCol>
                <a:gridCol w="936103">
                  <a:extLst>
                    <a:ext uri="{9D8B030D-6E8A-4147-A177-3AD203B41FA5}">
                      <a16:colId xmlns:a16="http://schemas.microsoft.com/office/drawing/2014/main" val="1595767589"/>
                    </a:ext>
                  </a:extLst>
                </a:gridCol>
              </a:tblGrid>
              <a:tr h="384043">
                <a:tc>
                  <a:txBody>
                    <a:bodyPr/>
                    <a:lstStyle/>
                    <a:p>
                      <a:pPr algn="ctr" fontAlgn="b"/>
                      <a:r>
                        <a:rPr lang="zh-TW" altLang="en-US" sz="1100" b="1" u="none" strike="noStrike" dirty="0">
                          <a:solidFill>
                            <a:schemeClr val="bg1"/>
                          </a:solidFill>
                          <a:effectLst/>
                          <a:latin typeface="微軟正黑體" panose="020B0604030504040204" pitchFamily="34" charset="-120"/>
                          <a:ea typeface="微軟正黑體" panose="020B0604030504040204" pitchFamily="34" charset="-120"/>
                        </a:rPr>
                        <a:t>會議名稱</a:t>
                      </a:r>
                      <a:endParaRPr lang="zh-TW" altLang="en-US" sz="11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424" marR="9424" marT="9424" marB="0" anchor="ctr">
                    <a:solidFill>
                      <a:schemeClr val="accent5"/>
                    </a:solidFill>
                  </a:tcPr>
                </a:tc>
                <a:tc>
                  <a:txBody>
                    <a:bodyPr/>
                    <a:lstStyle/>
                    <a:p>
                      <a:pPr algn="ctr" fontAlgn="b"/>
                      <a:r>
                        <a:rPr lang="zh-TW" altLang="en-US" sz="1100" b="1" i="0" u="none" strike="noStrike" dirty="0" smtClean="0">
                          <a:solidFill>
                            <a:schemeClr val="bg1"/>
                          </a:solidFill>
                          <a:effectLst/>
                          <a:latin typeface="微軟正黑體" panose="020B0604030504040204" pitchFamily="34" charset="-120"/>
                          <a:ea typeface="微軟正黑體" panose="020B0604030504040204" pitchFamily="34" charset="-120"/>
                        </a:rPr>
                        <a:t>地點</a:t>
                      </a:r>
                      <a:endParaRPr lang="zh-TW" altLang="en-US" sz="11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424" marR="9424" marT="9424" marB="0" anchor="ctr">
                    <a:solidFill>
                      <a:schemeClr val="accent5"/>
                    </a:solidFill>
                  </a:tcPr>
                </a:tc>
                <a:tc>
                  <a:txBody>
                    <a:bodyPr/>
                    <a:lstStyle/>
                    <a:p>
                      <a:pPr algn="ctr" fontAlgn="b"/>
                      <a:r>
                        <a:rPr lang="zh-TW" altLang="en-US" sz="1100" b="1" u="none" strike="noStrike" dirty="0">
                          <a:solidFill>
                            <a:schemeClr val="bg1"/>
                          </a:solidFill>
                          <a:effectLst/>
                          <a:latin typeface="微軟正黑體" panose="020B0604030504040204" pitchFamily="34" charset="-120"/>
                          <a:ea typeface="微軟正黑體" panose="020B0604030504040204" pitchFamily="34" charset="-120"/>
                        </a:rPr>
                        <a:t>學科</a:t>
                      </a:r>
                      <a:endParaRPr lang="zh-TW" altLang="en-US" sz="11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424" marR="9424" marT="9424" marB="0" anchor="ctr">
                    <a:solidFill>
                      <a:schemeClr val="accent5"/>
                    </a:solidFill>
                  </a:tcPr>
                </a:tc>
                <a:tc>
                  <a:txBody>
                    <a:bodyPr/>
                    <a:lstStyle/>
                    <a:p>
                      <a:pPr algn="ctr" fontAlgn="b"/>
                      <a:r>
                        <a:rPr lang="zh-TW" altLang="en-US" sz="1100" b="1" u="none" strike="noStrike" dirty="0">
                          <a:solidFill>
                            <a:schemeClr val="bg1"/>
                          </a:solidFill>
                          <a:effectLst/>
                          <a:latin typeface="微軟正黑體" panose="020B0604030504040204" pitchFamily="34" charset="-120"/>
                          <a:ea typeface="微軟正黑體" panose="020B0604030504040204" pitchFamily="34" charset="-120"/>
                        </a:rPr>
                        <a:t>會議時間</a:t>
                      </a:r>
                      <a:endParaRPr lang="zh-TW" altLang="en-US" sz="11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424" marR="9424" marT="9424" marB="0" anchor="ctr">
                    <a:solidFill>
                      <a:schemeClr val="accent5"/>
                    </a:solidFill>
                  </a:tcPr>
                </a:tc>
                <a:tc>
                  <a:txBody>
                    <a:bodyPr/>
                    <a:lstStyle/>
                    <a:p>
                      <a:pPr algn="ctr" fontAlgn="b"/>
                      <a:r>
                        <a:rPr lang="zh-TW" altLang="en-US" sz="1100" b="1" u="none" strike="noStrike" dirty="0">
                          <a:solidFill>
                            <a:schemeClr val="bg1"/>
                          </a:solidFill>
                          <a:effectLst/>
                          <a:latin typeface="微軟正黑體" panose="020B0604030504040204" pitchFamily="34" charset="-120"/>
                          <a:ea typeface="微軟正黑體" panose="020B0604030504040204" pitchFamily="34" charset="-120"/>
                        </a:rPr>
                        <a:t>會議名稱</a:t>
                      </a:r>
                      <a:endParaRPr lang="zh-TW" altLang="en-US" sz="11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424" marR="9424" marT="9424" marB="0" anchor="ctr">
                    <a:solidFill>
                      <a:schemeClr val="accent5"/>
                    </a:solidFill>
                  </a:tcPr>
                </a:tc>
                <a:tc>
                  <a:txBody>
                    <a:bodyPr/>
                    <a:lstStyle/>
                    <a:p>
                      <a:pPr algn="ctr" fontAlgn="b"/>
                      <a:r>
                        <a:rPr lang="zh-TW" altLang="en-US" sz="1100" b="1" i="0" u="none" strike="noStrike" dirty="0" smtClean="0">
                          <a:solidFill>
                            <a:schemeClr val="bg1"/>
                          </a:solidFill>
                          <a:effectLst/>
                          <a:latin typeface="微軟正黑體" panose="020B0604030504040204" pitchFamily="34" charset="-120"/>
                          <a:ea typeface="微軟正黑體" panose="020B0604030504040204" pitchFamily="34" charset="-120"/>
                        </a:rPr>
                        <a:t>地點</a:t>
                      </a:r>
                      <a:endParaRPr lang="zh-TW" altLang="en-US" sz="11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424" marR="9424" marT="9424" marB="0" anchor="ctr">
                    <a:solidFill>
                      <a:schemeClr val="accent5"/>
                    </a:solidFill>
                  </a:tcPr>
                </a:tc>
                <a:tc>
                  <a:txBody>
                    <a:bodyPr/>
                    <a:lstStyle/>
                    <a:p>
                      <a:pPr algn="ctr" fontAlgn="b"/>
                      <a:r>
                        <a:rPr lang="zh-TW" altLang="en-US" sz="1100" b="1" u="none" strike="noStrike" dirty="0">
                          <a:solidFill>
                            <a:schemeClr val="bg1"/>
                          </a:solidFill>
                          <a:effectLst/>
                          <a:latin typeface="微軟正黑體" panose="020B0604030504040204" pitchFamily="34" charset="-120"/>
                          <a:ea typeface="微軟正黑體" panose="020B0604030504040204" pitchFamily="34" charset="-120"/>
                        </a:rPr>
                        <a:t>學科</a:t>
                      </a:r>
                      <a:endParaRPr lang="zh-TW" altLang="en-US" sz="11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424" marR="9424" marT="9424" marB="0" anchor="ctr">
                    <a:solidFill>
                      <a:schemeClr val="accent5"/>
                    </a:solidFill>
                  </a:tcPr>
                </a:tc>
                <a:tc>
                  <a:txBody>
                    <a:bodyPr/>
                    <a:lstStyle/>
                    <a:p>
                      <a:pPr algn="ctr" fontAlgn="b"/>
                      <a:r>
                        <a:rPr lang="zh-TW" altLang="en-US" sz="1100" b="1" u="none" strike="noStrike" dirty="0">
                          <a:solidFill>
                            <a:schemeClr val="bg1"/>
                          </a:solidFill>
                          <a:effectLst/>
                          <a:latin typeface="微軟正黑體" panose="020B0604030504040204" pitchFamily="34" charset="-120"/>
                          <a:ea typeface="微軟正黑體" panose="020B0604030504040204" pitchFamily="34" charset="-120"/>
                        </a:rPr>
                        <a:t>會議時間</a:t>
                      </a:r>
                      <a:endParaRPr lang="zh-TW" altLang="en-US" sz="11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424" marR="9424" marT="9424" marB="0" anchor="ctr">
                    <a:solidFill>
                      <a:schemeClr val="accent5"/>
                    </a:solidFill>
                  </a:tcPr>
                </a:tc>
                <a:extLst>
                  <a:ext uri="{0D108BD9-81ED-4DB2-BD59-A6C34878D82A}">
                    <a16:rowId xmlns:a16="http://schemas.microsoft.com/office/drawing/2014/main" val="2787416743"/>
                  </a:ext>
                </a:extLst>
              </a:tr>
              <a:tr h="384043">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歐洲泌尿外科協會年會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法國</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泌尿</a:t>
                      </a:r>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外科</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4/5-4/8</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歐洲中風組織大會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瑞士</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腦神經外科</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5/15-5/17</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3230434276"/>
                  </a:ext>
                </a:extLst>
              </a:tr>
              <a:tr h="384043">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美國眼科協會年會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眼科</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4/5-4/8</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美國胸科學會年會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呼吸內科</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5/17-5/22</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1755953833"/>
                  </a:ext>
                </a:extLst>
              </a:tr>
              <a:tr h="384043">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美國癌症研究協會年會</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美國</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腫瘤學</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4/5-4/10</a:t>
                      </a:r>
                      <a:endParaRPr lang="en-US" altLang="zh-TW"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美國消化疾病週</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營養</a:t>
                      </a:r>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消化</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5/18-5/21</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2993276631"/>
                  </a:ext>
                </a:extLst>
              </a:tr>
              <a:tr h="384043">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美國超聲醫學學會年會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超聲影像</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4/6-4/10</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歐洲腎臟協會大會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瑞典</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腎臟</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5/23-5/26</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219896486"/>
                  </a:ext>
                </a:extLst>
              </a:tr>
              <a:tr h="384043">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美國心臟病學會年會</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美國</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心腦血管</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4/6-4/8</a:t>
                      </a:r>
                      <a:endParaRPr lang="en-US" altLang="zh-TW"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spc="-50" baseline="0" dirty="0" smtClean="0">
                          <a:solidFill>
                            <a:schemeClr val="dk1"/>
                          </a:solidFill>
                          <a:effectLst/>
                          <a:latin typeface="微軟正黑體" panose="020B0604030504040204" pitchFamily="34" charset="-120"/>
                          <a:ea typeface="微軟正黑體" panose="020B0604030504040204" pitchFamily="34" charset="-120"/>
                          <a:cs typeface="+mn-cs"/>
                        </a:rPr>
                        <a:t>國際臨床化學與檢驗醫學大會</a:t>
                      </a:r>
                      <a:endParaRPr lang="zh-TW" altLang="en-US" sz="1100" b="1" u="none" strike="noStrike" kern="1200" spc="-50" baseline="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阿聯酋</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檢驗醫學</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5/26-5/30</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636086077"/>
                  </a:ext>
                </a:extLst>
              </a:tr>
              <a:tr h="384043">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世界骨質疏鬆疾病大會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英國</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骨科</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4/11-4/14</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美國臨床腫瘤會年會</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美國</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腫瘤學</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5/31-6/4</a:t>
                      </a:r>
                      <a:endParaRPr lang="en-US" altLang="zh-TW"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2881067182"/>
                  </a:ext>
                </a:extLst>
              </a:tr>
              <a:tr h="384043">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世界腎臟病學大會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阿根廷</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腎臟</a:t>
                      </a:r>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泌尿</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4/13-4/16</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美國內分泌協會年會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內分泌學</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6/1-6/4</a:t>
                      </a:r>
                      <a:endParaRPr lang="en-US" altLang="zh-TW"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62417591"/>
                  </a:ext>
                </a:extLst>
              </a:tr>
              <a:tr h="384043">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美國神經病學協會年會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神經學</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4/13-4/18</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國際肝臟大會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義大利</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肝膽胰脾</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6/5-6/8</a:t>
                      </a:r>
                      <a:endParaRPr lang="en-US" altLang="zh-TW"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2932454375"/>
                  </a:ext>
                </a:extLst>
              </a:tr>
              <a:tr h="384043">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美國神經外科醫師協會年會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美國</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神經外科</a:t>
                      </a:r>
                      <a:endParaRPr lang="zh-TW" altLang="en-US"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5/3-5/6</a:t>
                      </a:r>
                      <a:endParaRPr lang="en-US" altLang="zh-TW" sz="11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歐洲血液學協會年會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西班牙</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血液學</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6/13-6/16</a:t>
                      </a:r>
                      <a:endParaRPr lang="en-US" altLang="zh-TW"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3678142071"/>
                  </a:ext>
                </a:extLst>
              </a:tr>
              <a:tr h="384043">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美國免疫學家協會年會</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美國</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免疫學</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5/3-5/7</a:t>
                      </a:r>
                      <a:endParaRPr lang="en-US" altLang="zh-TW"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歐洲耳鼻咽喉科大會</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愛爾蘭</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耳鼻喉科</a:t>
                      </a:r>
                      <a:endParaRPr lang="zh-TW" altLang="en-US" sz="11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6/15-6/19</a:t>
                      </a:r>
                      <a:endParaRPr lang="zh-TW" altLang="en-US" sz="11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368891155"/>
                  </a:ext>
                </a:extLst>
              </a:tr>
              <a:tr h="384043">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歐洲放射治療與腫瘤學大會</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英國</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放射</a:t>
                      </a:r>
                      <a:r>
                        <a:rPr lang="en-US" altLang="zh-TW"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a:t>
                      </a:r>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腫瘤</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5/3-5/7</a:t>
                      </a:r>
                      <a:endParaRPr lang="en-US" altLang="zh-TW"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美國糖尿病協會科學會議</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accent5">
                        <a:lumMod val="20000"/>
                        <a:lumOff val="80000"/>
                      </a:schemeClr>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美國</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zh-TW" altLang="en-US"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糖尿病</a:t>
                      </a:r>
                      <a:endParaRPr lang="zh-TW" altLang="en-US"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tc>
                  <a:txBody>
                    <a:bodyPr/>
                    <a:lstStyle/>
                    <a:p>
                      <a:pPr marL="0" algn="ctr" defTabSz="914400" rtl="0" eaLnBrk="1" fontAlgn="b" latinLnBrk="0" hangingPunct="1"/>
                      <a:r>
                        <a:rPr lang="en-US" altLang="zh-TW" sz="1100" b="1" u="none" strike="noStrike" kern="1200" dirty="0" smtClean="0">
                          <a:solidFill>
                            <a:srgbClr val="0000FF"/>
                          </a:solidFill>
                          <a:effectLst/>
                          <a:latin typeface="微軟正黑體" panose="020B0604030504040204" pitchFamily="34" charset="-120"/>
                          <a:ea typeface="微軟正黑體" panose="020B0604030504040204" pitchFamily="34" charset="-120"/>
                          <a:cs typeface="+mn-cs"/>
                        </a:rPr>
                        <a:t>6/21-6/24</a:t>
                      </a:r>
                      <a:endParaRPr lang="en-US" altLang="zh-TW" sz="1100" b="1"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9424" marR="9424" marT="9424" marB="0" anchor="ctr">
                    <a:solidFill>
                      <a:schemeClr val="bg1"/>
                    </a:solidFill>
                  </a:tcPr>
                </a:tc>
                <a:extLst>
                  <a:ext uri="{0D108BD9-81ED-4DB2-BD59-A6C34878D82A}">
                    <a16:rowId xmlns:a16="http://schemas.microsoft.com/office/drawing/2014/main" val="459730115"/>
                  </a:ext>
                </a:extLst>
              </a:tr>
            </a:tbl>
          </a:graphicData>
        </a:graphic>
      </p:graphicFrame>
      <p:sp>
        <p:nvSpPr>
          <p:cNvPr id="8" name="文字方塊 7"/>
          <p:cNvSpPr txBox="1"/>
          <p:nvPr/>
        </p:nvSpPr>
        <p:spPr>
          <a:xfrm>
            <a:off x="179512" y="6453336"/>
            <a:ext cx="6691175" cy="253916"/>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資料來源：國際醫學會議網，富蘭克林證券投顧整理，更新時間為</a:t>
            </a:r>
            <a:r>
              <a:rPr lang="en-US" altLang="zh-TW" sz="1050" dirty="0" smtClean="0">
                <a:latin typeface="微軟正黑體" panose="020B0604030504040204" pitchFamily="34" charset="-120"/>
                <a:ea typeface="微軟正黑體" panose="020B0604030504040204" pitchFamily="34" charset="-120"/>
              </a:rPr>
              <a:t>2024</a:t>
            </a:r>
            <a:r>
              <a:rPr lang="zh-TW" altLang="en-US" sz="1050" dirty="0" smtClean="0">
                <a:latin typeface="微軟正黑體" panose="020B0604030504040204" pitchFamily="34" charset="-120"/>
                <a:ea typeface="微軟正黑體" panose="020B0604030504040204" pitchFamily="34" charset="-120"/>
              </a:rPr>
              <a:t>年</a:t>
            </a:r>
            <a:r>
              <a:rPr lang="en-US" altLang="zh-TW" sz="1050" dirty="0" smtClean="0">
                <a:latin typeface="微軟正黑體" panose="020B0604030504040204" pitchFamily="34" charset="-120"/>
                <a:ea typeface="微軟正黑體" panose="020B0604030504040204" pitchFamily="34" charset="-120"/>
              </a:rPr>
              <a:t>3</a:t>
            </a:r>
            <a:r>
              <a:rPr lang="zh-TW" altLang="en-US" sz="1050" dirty="0" smtClean="0">
                <a:latin typeface="微軟正黑體" panose="020B0604030504040204" pitchFamily="34" charset="-120"/>
                <a:ea typeface="微軟正黑體" panose="020B0604030504040204" pitchFamily="34" charset="-120"/>
              </a:rPr>
              <a:t>月</a:t>
            </a:r>
            <a:r>
              <a:rPr lang="en-US" altLang="zh-TW" sz="1050" dirty="0" smtClean="0">
                <a:latin typeface="微軟正黑體" panose="020B0604030504040204" pitchFamily="34" charset="-120"/>
                <a:ea typeface="微軟正黑體" panose="020B0604030504040204" pitchFamily="34" charset="-120"/>
              </a:rPr>
              <a:t>26</a:t>
            </a:r>
            <a:r>
              <a:rPr lang="zh-TW" altLang="en-US" sz="1050" dirty="0" smtClean="0">
                <a:latin typeface="微軟正黑體" panose="020B0604030504040204" pitchFamily="34" charset="-120"/>
                <a:ea typeface="微軟正黑體" panose="020B0604030504040204" pitchFamily="34" charset="-120"/>
              </a:rPr>
              <a:t>日</a:t>
            </a:r>
            <a:r>
              <a:rPr lang="zh-TW" altLang="en-US" sz="1050" dirty="0">
                <a:latin typeface="微軟正黑體" panose="020B0604030504040204" pitchFamily="34" charset="-120"/>
                <a:ea typeface="微軟正黑體" panose="020B0604030504040204" pitchFamily="34" charset="-120"/>
              </a:rPr>
              <a:t>。</a:t>
            </a:r>
          </a:p>
        </p:txBody>
      </p:sp>
      <p:sp>
        <p:nvSpPr>
          <p:cNvPr id="10" name="Rectangle 4"/>
          <p:cNvSpPr>
            <a:spLocks noChangeArrowheads="1"/>
          </p:cNvSpPr>
          <p:nvPr/>
        </p:nvSpPr>
        <p:spPr bwMode="auto">
          <a:xfrm>
            <a:off x="0" y="0"/>
            <a:ext cx="1037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lvl="0">
              <a:spcBef>
                <a:spcPct val="0"/>
              </a:spcBef>
              <a:buNone/>
            </a:pPr>
            <a:r>
              <a:rPr kumimoji="0" lang="en-US" altLang="zh-TW" sz="1400" b="1" dirty="0" smtClean="0">
                <a:solidFill>
                  <a:srgbClr val="FF0000"/>
                </a:solidFill>
                <a:latin typeface="微軟正黑體" panose="020B0604030504040204" pitchFamily="34" charset="-120"/>
                <a:ea typeface="微軟正黑體" panose="020B0604030504040204" pitchFamily="34" charset="-120"/>
              </a:rPr>
              <a:t>&lt;</a:t>
            </a:r>
            <a:r>
              <a:rPr lang="zh-TW" altLang="en-US" sz="1400" b="1" dirty="0" smtClean="0">
                <a:solidFill>
                  <a:srgbClr val="FF0000"/>
                </a:solidFill>
                <a:latin typeface="微軟正黑體" panose="020B0604030504040204" pitchFamily="34" charset="-120"/>
                <a:ea typeface="微軟正黑體" panose="020B0604030504040204" pitchFamily="34" charset="-120"/>
              </a:rPr>
              <a:t>生</a:t>
            </a:r>
            <a:r>
              <a:rPr lang="zh-TW" altLang="en-US" sz="1400" b="1" dirty="0">
                <a:solidFill>
                  <a:srgbClr val="FF0000"/>
                </a:solidFill>
                <a:latin typeface="微軟正黑體" panose="020B0604030504040204" pitchFamily="34" charset="-120"/>
                <a:ea typeface="微軟正黑體" panose="020B0604030504040204" pitchFamily="34" charset="-120"/>
              </a:rPr>
              <a:t>技股</a:t>
            </a:r>
            <a:r>
              <a:rPr kumimoji="0" lang="en-US" altLang="zh-TW" sz="1400" b="1" dirty="0" smtClean="0">
                <a:solidFill>
                  <a:srgbClr val="FF0000"/>
                </a:solidFill>
                <a:latin typeface="微軟正黑體" panose="020B0604030504040204" pitchFamily="34" charset="-120"/>
                <a:ea typeface="微軟正黑體" panose="020B0604030504040204" pitchFamily="34" charset="-120"/>
              </a:rPr>
              <a:t>&gt; </a:t>
            </a:r>
            <a:endParaRPr kumimoji="0" lang="en-US" altLang="zh-TW" sz="1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8120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ChangeArrowheads="1"/>
          </p:cNvSpPr>
          <p:nvPr/>
        </p:nvSpPr>
        <p:spPr bwMode="auto">
          <a:xfrm>
            <a:off x="0" y="0"/>
            <a:ext cx="117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a:spcBef>
                <a:spcPct val="0"/>
              </a:spcBef>
              <a:buFontTx/>
              <a:buNone/>
            </a:pPr>
            <a:r>
              <a:rPr kumimoji="0" lang="en-US" altLang="zh-TW" sz="1400" b="1" dirty="0" smtClean="0">
                <a:solidFill>
                  <a:srgbClr val="FF3300"/>
                </a:solidFill>
                <a:latin typeface="微軟正黑體" panose="020B0604030504040204" pitchFamily="34" charset="-120"/>
                <a:ea typeface="微軟正黑體" panose="020B0604030504040204" pitchFamily="34" charset="-120"/>
              </a:rPr>
              <a:t>&lt;</a:t>
            </a:r>
            <a:r>
              <a:rPr lang="zh-TW" altLang="en-US" sz="1400" b="1" dirty="0" smtClean="0">
                <a:solidFill>
                  <a:srgbClr val="FF3300"/>
                </a:solidFill>
                <a:latin typeface="微軟正黑體" panose="020B0604030504040204" pitchFamily="34" charset="-120"/>
                <a:ea typeface="微軟正黑體" panose="020B0604030504040204" pitchFamily="34" charset="-120"/>
              </a:rPr>
              <a:t>基金</a:t>
            </a:r>
            <a:r>
              <a:rPr lang="zh-TW" altLang="en-US" sz="1400" b="1" dirty="0">
                <a:solidFill>
                  <a:srgbClr val="FF3300"/>
                </a:solidFill>
                <a:latin typeface="微軟正黑體" panose="020B0604030504040204" pitchFamily="34" charset="-120"/>
                <a:ea typeface="微軟正黑體" panose="020B0604030504040204" pitchFamily="34" charset="-120"/>
              </a:rPr>
              <a:t>得獎</a:t>
            </a:r>
            <a:r>
              <a:rPr kumimoji="0" lang="en-US" altLang="zh-TW" sz="1400" b="1" dirty="0" smtClean="0">
                <a:solidFill>
                  <a:srgbClr val="FF3300"/>
                </a:solidFill>
                <a:latin typeface="微軟正黑體" panose="020B0604030504040204" pitchFamily="34" charset="-120"/>
                <a:ea typeface="微軟正黑體" panose="020B0604030504040204" pitchFamily="34" charset="-120"/>
              </a:rPr>
              <a:t>&gt;</a:t>
            </a:r>
            <a:endParaRPr kumimoji="0" lang="en-US" altLang="zh-TW" sz="1400" b="1" dirty="0">
              <a:solidFill>
                <a:srgbClr val="FF330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66762" y="307777"/>
            <a:ext cx="9144001" cy="646331"/>
          </a:xfrm>
          <a:prstGeom prst="rect">
            <a:avLst/>
          </a:prstGeom>
        </p:spPr>
        <p:txBody>
          <a:bodyPr wrap="square">
            <a:spAutoFit/>
          </a:bodyPr>
          <a:lstStyle/>
          <a:p>
            <a:pPr algn="ctr"/>
            <a:r>
              <a:rPr lang="en-US" altLang="zh-TW" sz="3600" b="1" dirty="0" smtClean="0">
                <a:solidFill>
                  <a:srgbClr val="000099"/>
                </a:solidFill>
                <a:latin typeface="微軟正黑體" panose="020B0604030504040204" pitchFamily="34" charset="-120"/>
                <a:ea typeface="微軟正黑體" panose="020B0604030504040204" pitchFamily="34" charset="-120"/>
              </a:rPr>
              <a:t>2024</a:t>
            </a:r>
            <a:r>
              <a:rPr lang="zh-TW" altLang="en-US" sz="3600" b="1" dirty="0" smtClean="0">
                <a:solidFill>
                  <a:srgbClr val="000099"/>
                </a:solidFill>
                <a:latin typeface="微軟正黑體" panose="020B0604030504040204" pitchFamily="34" charset="-120"/>
                <a:ea typeface="微軟正黑體" panose="020B0604030504040204" pitchFamily="34" charset="-120"/>
              </a:rPr>
              <a:t>年基金獎：富蘭克林榮獲</a:t>
            </a:r>
            <a:r>
              <a:rPr lang="en-US" altLang="zh-TW" sz="3600" b="1" dirty="0" smtClean="0">
                <a:solidFill>
                  <a:srgbClr val="000099"/>
                </a:solidFill>
                <a:latin typeface="微軟正黑體" panose="020B0604030504040204" pitchFamily="34" charset="-120"/>
                <a:ea typeface="微軟正黑體" panose="020B0604030504040204" pitchFamily="34" charset="-120"/>
              </a:rPr>
              <a:t>17</a:t>
            </a:r>
            <a:r>
              <a:rPr lang="zh-TW" altLang="en-US" sz="3600" b="1" dirty="0" smtClean="0">
                <a:solidFill>
                  <a:srgbClr val="000099"/>
                </a:solidFill>
                <a:latin typeface="微軟正黑體" panose="020B0604030504040204" pitchFamily="34" charset="-120"/>
                <a:ea typeface="微軟正黑體" panose="020B0604030504040204" pitchFamily="34" charset="-120"/>
              </a:rPr>
              <a:t>座大</a:t>
            </a:r>
            <a:r>
              <a:rPr lang="zh-TW" altLang="en-US" sz="3600" b="1" dirty="0">
                <a:solidFill>
                  <a:srgbClr val="000099"/>
                </a:solidFill>
                <a:latin typeface="微軟正黑體" panose="020B0604030504040204" pitchFamily="34" charset="-120"/>
                <a:ea typeface="微軟正黑體" panose="020B0604030504040204" pitchFamily="34" charset="-120"/>
              </a:rPr>
              <a:t>獎</a:t>
            </a:r>
            <a:endParaRPr lang="zh-TW" altLang="zh-TW" sz="3600" b="1" dirty="0">
              <a:solidFill>
                <a:srgbClr val="000099"/>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48167814-5AA4-4F46-8BA2-A0F81AB734C8}"/>
              </a:ext>
            </a:extLst>
          </p:cNvPr>
          <p:cNvSpPr txBox="1"/>
          <p:nvPr/>
        </p:nvSpPr>
        <p:spPr>
          <a:xfrm>
            <a:off x="0" y="6280919"/>
            <a:ext cx="8362604" cy="577081"/>
          </a:xfrm>
          <a:prstGeom prst="rect">
            <a:avLst/>
          </a:prstGeom>
          <a:noFill/>
          <a:ln>
            <a:noFill/>
          </a:ln>
        </p:spPr>
        <p:txBody>
          <a:bodyPr wrap="square">
            <a:spAutoFit/>
          </a:bodyPr>
          <a:lstStyle/>
          <a:p>
            <a:r>
              <a:rPr lang="zh-TW" altLang="zh-TW" sz="1050" dirty="0">
                <a:latin typeface="微軟正黑體" panose="020B0604030504040204" pitchFamily="34" charset="-120"/>
                <a:ea typeface="微軟正黑體" panose="020B0604030504040204" pitchFamily="34" charset="-120"/>
                <a:cs typeface="Arial" panose="020B0604020202020204" pitchFamily="34" charset="0"/>
              </a:rPr>
              <a:t>資料來源：</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台北金融研究發展基金會、指標雜誌、理柏，截至</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2024/4/17</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，理柏及金鑽獎獎項評選期間截至前一年年底，指標基金</a:t>
            </a:r>
            <a:r>
              <a:rPr lang="zh-TW" altLang="en-US" sz="1050" dirty="0">
                <a:latin typeface="微軟正黑體" panose="020B0604030504040204" pitchFamily="34" charset="-120"/>
                <a:ea typeface="微軟正黑體" panose="020B0604030504040204" pitchFamily="34" charset="-120"/>
              </a:rPr>
              <a:t>獎項評選期間截至各頒獎年度前一年</a:t>
            </a:r>
            <a:r>
              <a:rPr lang="en-US" altLang="zh-TW" sz="1050" dirty="0">
                <a:latin typeface="微軟正黑體" panose="020B0604030504040204" pitchFamily="34" charset="-120"/>
                <a:ea typeface="微軟正黑體" panose="020B0604030504040204" pitchFamily="34" charset="-120"/>
              </a:rPr>
              <a:t>9</a:t>
            </a:r>
            <a:r>
              <a:rPr lang="zh-TW" altLang="en-US" sz="1050" dirty="0">
                <a:latin typeface="微軟正黑體" panose="020B0604030504040204" pitchFamily="34" charset="-120"/>
                <a:ea typeface="微軟正黑體" panose="020B0604030504040204" pitchFamily="34" charset="-120"/>
              </a:rPr>
              <a:t>月底止，在個別類別擊敗同業者將榮獲「同級最佳獎」</a:t>
            </a:r>
            <a:r>
              <a:rPr lang="zh-TW" altLang="zh-TW" sz="1050" b="1" dirty="0">
                <a:latin typeface="微軟正黑體" panose="020B0604030504040204" pitchFamily="34" charset="-120"/>
                <a:ea typeface="微軟正黑體" panose="020B0604030504040204" pitchFamily="34" charset="-120"/>
              </a:rPr>
              <a:t>，</a:t>
            </a:r>
            <a:r>
              <a:rPr lang="zh-TW" altLang="zh-TW" sz="1050" dirty="0">
                <a:latin typeface="微軟正黑體" panose="020B0604030504040204" pitchFamily="34" charset="-120"/>
                <a:ea typeface="微軟正黑體" panose="020B0604030504040204" pitchFamily="34" charset="-120"/>
              </a:rPr>
              <a:t>至多有兩名與同級最佳獎得主差距不到</a:t>
            </a:r>
            <a:r>
              <a:rPr lang="en-US" altLang="zh-TW" sz="1050" dirty="0">
                <a:latin typeface="微軟正黑體" panose="020B0604030504040204" pitchFamily="34" charset="-120"/>
                <a:ea typeface="微軟正黑體" panose="020B0604030504040204" pitchFamily="34" charset="-120"/>
              </a:rPr>
              <a:t>5%</a:t>
            </a:r>
            <a:r>
              <a:rPr lang="zh-TW" altLang="zh-TW" sz="1050" dirty="0">
                <a:latin typeface="微軟正黑體" panose="020B0604030504040204" pitchFamily="34" charset="-120"/>
                <a:ea typeface="微軟正黑體" panose="020B0604030504040204" pitchFamily="34" charset="-120"/>
              </a:rPr>
              <a:t>的供應商將獲頒「傑出表現獎」</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1050" b="1" dirty="0">
                <a:latin typeface="微軟正黑體" panose="020B0604030504040204" pitchFamily="34" charset="-120"/>
                <a:ea typeface="微軟正黑體" panose="020B0604030504040204" pitchFamily="34" charset="-120"/>
                <a:cs typeface="Arial" panose="020B0604020202020204" pitchFamily="34" charset="0"/>
              </a:rPr>
              <a:t>基金過去績效不代表未來績效之保證。</a:t>
            </a:r>
            <a:r>
              <a:rPr lang="zh-TW" altLang="en-US" sz="105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1050" b="1" kern="100" dirty="0">
                <a:ea typeface="微軟正黑體" panose="020B0604030504040204" pitchFamily="34" charset="-120"/>
                <a:cs typeface="Arial" panose="020B0604020202020204" pitchFamily="34" charset="0"/>
              </a:rPr>
              <a:t>富蘭克林華美投信提供，富蘭克林華美投信獨立經營管理</a:t>
            </a:r>
            <a:r>
              <a:rPr lang="zh-TW" altLang="en-US" sz="1050" b="1" dirty="0">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050" b="1" dirty="0">
              <a:latin typeface="微軟正黑體" panose="020B0604030504040204" pitchFamily="34" charset="-120"/>
              <a:ea typeface="微軟正黑體" panose="020B0604030504040204" pitchFamily="34" charset="-120"/>
            </a:endParaRPr>
          </a:p>
        </p:txBody>
      </p:sp>
      <p:graphicFrame>
        <p:nvGraphicFramePr>
          <p:cNvPr id="9" name="表格 8"/>
          <p:cNvGraphicFramePr>
            <a:graphicFrameLocks noGrp="1"/>
          </p:cNvGraphicFramePr>
          <p:nvPr>
            <p:extLst/>
          </p:nvPr>
        </p:nvGraphicFramePr>
        <p:xfrm>
          <a:off x="121950" y="1026618"/>
          <a:ext cx="8955289" cy="5263346"/>
        </p:xfrm>
        <a:graphic>
          <a:graphicData uri="http://schemas.openxmlformats.org/drawingml/2006/table">
            <a:tbl>
              <a:tblPr firstRow="1" bandRow="1">
                <a:tableStyleId>{5C22544A-7EE6-4342-B048-85BDC9FD1C3A}</a:tableStyleId>
              </a:tblPr>
              <a:tblGrid>
                <a:gridCol w="1244505">
                  <a:extLst>
                    <a:ext uri="{9D8B030D-6E8A-4147-A177-3AD203B41FA5}">
                      <a16:colId xmlns:a16="http://schemas.microsoft.com/office/drawing/2014/main" val="566132433"/>
                    </a:ext>
                  </a:extLst>
                </a:gridCol>
                <a:gridCol w="3648890">
                  <a:extLst>
                    <a:ext uri="{9D8B030D-6E8A-4147-A177-3AD203B41FA5}">
                      <a16:colId xmlns:a16="http://schemas.microsoft.com/office/drawing/2014/main" val="1266496954"/>
                    </a:ext>
                  </a:extLst>
                </a:gridCol>
                <a:gridCol w="4061894">
                  <a:extLst>
                    <a:ext uri="{9D8B030D-6E8A-4147-A177-3AD203B41FA5}">
                      <a16:colId xmlns:a16="http://schemas.microsoft.com/office/drawing/2014/main" val="339523129"/>
                    </a:ext>
                  </a:extLst>
                </a:gridCol>
              </a:tblGrid>
              <a:tr h="252396">
                <a:tc>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類型</a:t>
                      </a:r>
                      <a:endParaRPr lang="zh-TW" altLang="en-US" sz="1200" b="1" dirty="0">
                        <a:latin typeface="微軟正黑體" panose="020B0604030504040204" pitchFamily="34" charset="-120"/>
                        <a:ea typeface="微軟正黑體" panose="020B0604030504040204" pitchFamily="34" charset="-120"/>
                      </a:endParaRPr>
                    </a:p>
                  </a:txBody>
                  <a:tcPr/>
                </a:tc>
                <a:tc>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獲獎公司</a:t>
                      </a:r>
                      <a:endParaRPr lang="zh-TW" altLang="en-US" sz="1200" b="1" dirty="0">
                        <a:latin typeface="微軟正黑體" panose="020B0604030504040204" pitchFamily="34" charset="-120"/>
                        <a:ea typeface="微軟正黑體" panose="020B0604030504040204" pitchFamily="34" charset="-120"/>
                      </a:endParaRPr>
                    </a:p>
                  </a:txBody>
                  <a:tcPr/>
                </a:tc>
                <a:tc>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得獎獎項</a:t>
                      </a:r>
                      <a:endParaRPr lang="zh-TW" altLang="en-US" sz="1200" b="1"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716642545"/>
                  </a:ext>
                </a:extLst>
              </a:tr>
              <a:tr h="305205">
                <a:tc rowSpan="2">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公司</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just">
                        <a:lnSpc>
                          <a:spcPts val="1400"/>
                        </a:lnSpc>
                        <a:spcBef>
                          <a:spcPts val="0"/>
                        </a:spcBef>
                        <a:spcAft>
                          <a:spcPts val="0"/>
                        </a:spcAft>
                      </a:pPr>
                      <a:r>
                        <a:rPr lang="zh-TW" sz="1200" dirty="0">
                          <a:effectLst/>
                          <a:latin typeface="微軟正黑體" panose="020B0604030504040204" pitchFamily="34" charset="-120"/>
                          <a:ea typeface="微軟正黑體" panose="020B0604030504040204" pitchFamily="34" charset="-120"/>
                        </a:rPr>
                        <a:t>富蘭克林證券投顧</a:t>
                      </a:r>
                    </a:p>
                  </a:txBody>
                  <a:tcPr marL="17310" marR="17310" marT="0" marB="0" anchor="ctr"/>
                </a:tc>
                <a:tc>
                  <a:txBody>
                    <a:bodyPr/>
                    <a:lstStyle/>
                    <a:p>
                      <a:pPr marL="0" marR="0" lvl="0" indent="0" algn="l" defTabSz="995661" rtl="0" eaLnBrk="1" fontAlgn="auto" latinLnBrk="0" hangingPunct="1">
                        <a:lnSpc>
                          <a:spcPts val="1400"/>
                        </a:lnSpc>
                        <a:spcBef>
                          <a:spcPts val="0"/>
                        </a:spcBef>
                        <a:spcAft>
                          <a:spcPts val="0"/>
                        </a:spcAft>
                        <a:buClrTx/>
                        <a:buSzTx/>
                        <a:buFontTx/>
                        <a:buNone/>
                        <a:tabLst/>
                        <a:defRPr/>
                      </a:pPr>
                      <a:r>
                        <a:rPr lang="zh-TW" altLang="en-US" sz="1200" dirty="0" smtClean="0">
                          <a:effectLst/>
                          <a:latin typeface="微軟正黑體" panose="020B0604030504040204" pitchFamily="34" charset="-120"/>
                          <a:ea typeface="微軟正黑體" panose="020B0604030504040204" pitchFamily="34" charset="-120"/>
                        </a:rPr>
                        <a:t>指標最佳基金公司獎</a:t>
                      </a:r>
                      <a:r>
                        <a:rPr lang="zh-TW" altLang="zh-TW" sz="1200" dirty="0" smtClean="0">
                          <a:effectLst/>
                          <a:latin typeface="微軟正黑體" panose="020B0604030504040204" pitchFamily="34" charset="-120"/>
                          <a:ea typeface="微軟正黑體" panose="020B0604030504040204" pitchFamily="34" charset="-120"/>
                        </a:rPr>
                        <a:t>平衡型股債混合</a:t>
                      </a:r>
                      <a:r>
                        <a:rPr lang="zh-TW" sz="1200" dirty="0" smtClean="0">
                          <a:effectLst/>
                          <a:latin typeface="微軟正黑體" panose="020B0604030504040204" pitchFamily="34" charset="-120"/>
                          <a:ea typeface="微軟正黑體" panose="020B0604030504040204" pitchFamily="34" charset="-120"/>
                        </a:rPr>
                        <a:t>同級</a:t>
                      </a:r>
                      <a:r>
                        <a:rPr lang="zh-TW" sz="1200" dirty="0">
                          <a:effectLst/>
                          <a:latin typeface="微軟正黑體" panose="020B0604030504040204" pitchFamily="34" charset="-120"/>
                          <a:ea typeface="微軟正黑體" panose="020B0604030504040204" pitchFamily="34" charset="-120"/>
                        </a:rPr>
                        <a:t>最佳</a:t>
                      </a:r>
                    </a:p>
                  </a:txBody>
                  <a:tcPr marL="17310" marR="17310" marT="0" marB="0" anchor="ctr"/>
                </a:tc>
                <a:extLst>
                  <a:ext uri="{0D108BD9-81ED-4DB2-BD59-A6C34878D82A}">
                    <a16:rowId xmlns:a16="http://schemas.microsoft.com/office/drawing/2014/main" val="2048819683"/>
                  </a:ext>
                </a:extLst>
              </a:tr>
              <a:tr h="263614">
                <a:tc vMerge="1">
                  <a:txBody>
                    <a:bodyPr/>
                    <a:lstStyle/>
                    <a:p>
                      <a:endParaRPr lang="zh-TW" altLang="en-US"/>
                    </a:p>
                  </a:txBody>
                  <a:tcPr/>
                </a:tc>
                <a:tc>
                  <a:txBody>
                    <a:bodyPr/>
                    <a:lstStyle/>
                    <a:p>
                      <a:pPr algn="just">
                        <a:lnSpc>
                          <a:spcPts val="1400"/>
                        </a:lnSpc>
                        <a:spcBef>
                          <a:spcPts val="0"/>
                        </a:spcBef>
                        <a:spcAft>
                          <a:spcPts val="0"/>
                        </a:spcAft>
                      </a:pPr>
                      <a:r>
                        <a:rPr lang="zh-TW" sz="1200" dirty="0">
                          <a:effectLst/>
                          <a:latin typeface="微軟正黑體" panose="020B0604030504040204" pitchFamily="34" charset="-120"/>
                          <a:ea typeface="微軟正黑體" panose="020B0604030504040204" pitchFamily="34" charset="-120"/>
                        </a:rPr>
                        <a:t>富蘭克林華美</a:t>
                      </a:r>
                      <a:r>
                        <a:rPr lang="zh-TW" sz="1200" dirty="0" smtClean="0">
                          <a:effectLst/>
                          <a:latin typeface="微軟正黑體" panose="020B0604030504040204" pitchFamily="34" charset="-120"/>
                          <a:ea typeface="微軟正黑體" panose="020B0604030504040204" pitchFamily="34" charset="-120"/>
                        </a:rPr>
                        <a:t>投信</a:t>
                      </a:r>
                      <a:r>
                        <a:rPr lang="zh-TW" altLang="en-US" sz="1200" dirty="0" smtClean="0">
                          <a:effectLst/>
                          <a:latin typeface="微軟正黑體" panose="020B0604030504040204" pitchFamily="34" charset="-120"/>
                          <a:ea typeface="微軟正黑體" panose="020B0604030504040204" pitchFamily="34" charset="-120"/>
                        </a:rPr>
                        <a:t>*</a:t>
                      </a:r>
                      <a:endParaRPr lang="zh-TW" sz="1200" dirty="0">
                        <a:effectLst/>
                        <a:latin typeface="微軟正黑體" panose="020B0604030504040204" pitchFamily="34" charset="-120"/>
                        <a:ea typeface="微軟正黑體" panose="020B0604030504040204" pitchFamily="34" charset="-120"/>
                      </a:endParaRPr>
                    </a:p>
                  </a:txBody>
                  <a:tcPr marL="17310" marR="17310" marT="0" marB="0" anchor="ctr"/>
                </a:tc>
                <a:tc>
                  <a:txBody>
                    <a:bodyPr/>
                    <a:lstStyle/>
                    <a:p>
                      <a:pPr marL="0" marR="0" lvl="0" indent="0" algn="l" defTabSz="995661" rtl="0" eaLnBrk="1" fontAlgn="auto" latinLnBrk="0" hangingPunct="1">
                        <a:lnSpc>
                          <a:spcPts val="1400"/>
                        </a:lnSpc>
                        <a:spcBef>
                          <a:spcPts val="0"/>
                        </a:spcBef>
                        <a:spcAft>
                          <a:spcPts val="0"/>
                        </a:spcAft>
                        <a:buClrTx/>
                        <a:buSzTx/>
                        <a:buFontTx/>
                        <a:buNone/>
                        <a:tabLst/>
                        <a:defRPr/>
                      </a:pPr>
                      <a:r>
                        <a:rPr lang="zh-TW" altLang="en-US" sz="1200" dirty="0" smtClean="0">
                          <a:effectLst/>
                          <a:latin typeface="微軟正黑體" panose="020B0604030504040204" pitchFamily="34" charset="-120"/>
                          <a:ea typeface="微軟正黑體" panose="020B0604030504040204" pitchFamily="34" charset="-120"/>
                        </a:rPr>
                        <a:t>指標最佳基金公司獎全球股票</a:t>
                      </a:r>
                      <a:r>
                        <a:rPr lang="zh-TW" sz="1200" dirty="0" smtClean="0">
                          <a:effectLst/>
                          <a:latin typeface="微軟正黑體" panose="020B0604030504040204" pitchFamily="34" charset="-120"/>
                          <a:ea typeface="微軟正黑體" panose="020B0604030504040204" pitchFamily="34" charset="-120"/>
                        </a:rPr>
                        <a:t>傑出</a:t>
                      </a:r>
                      <a:r>
                        <a:rPr lang="zh-TW" sz="1200" dirty="0">
                          <a:effectLst/>
                          <a:latin typeface="微軟正黑體" panose="020B0604030504040204" pitchFamily="34" charset="-120"/>
                          <a:ea typeface="微軟正黑體" panose="020B0604030504040204" pitchFamily="34" charset="-120"/>
                        </a:rPr>
                        <a:t>表現</a:t>
                      </a:r>
                    </a:p>
                  </a:txBody>
                  <a:tcPr marL="17310" marR="17310" marT="0" marB="0" anchor="ctr"/>
                </a:tc>
                <a:extLst>
                  <a:ext uri="{0D108BD9-81ED-4DB2-BD59-A6C34878D82A}">
                    <a16:rowId xmlns:a16="http://schemas.microsoft.com/office/drawing/2014/main" val="1865114738"/>
                  </a:ext>
                </a:extLst>
              </a:tr>
              <a:tr h="252396">
                <a:tc>
                  <a:txBody>
                    <a:bodyPr/>
                    <a:lstStyle/>
                    <a:p>
                      <a:pPr marL="0" marR="0" lvl="0" indent="0" algn="l" defTabSz="995661" rtl="0" eaLnBrk="1" fontAlgn="auto" latinLnBrk="0" hangingPunct="1">
                        <a:lnSpc>
                          <a:spcPts val="1400"/>
                        </a:lnSpc>
                        <a:spcBef>
                          <a:spcPts val="0"/>
                        </a:spcBef>
                        <a:spcAft>
                          <a:spcPts val="0"/>
                        </a:spcAft>
                        <a:buClrTx/>
                        <a:buSzTx/>
                        <a:buFontTx/>
                        <a:buNone/>
                        <a:tabLst/>
                        <a:defRPr/>
                      </a:pPr>
                      <a:r>
                        <a:rPr lang="zh-TW" altLang="en-US" sz="1200" b="1" kern="1200" dirty="0" smtClean="0">
                          <a:solidFill>
                            <a:schemeClr val="bg1"/>
                          </a:solidFill>
                          <a:latin typeface="微軟正黑體" panose="020B0604030504040204" pitchFamily="34" charset="-120"/>
                          <a:ea typeface="微軟正黑體" panose="020B0604030504040204" pitchFamily="34" charset="-120"/>
                        </a:rPr>
                        <a:t>類型</a:t>
                      </a:r>
                      <a:endParaRPr lang="zh-TW" altLang="en-US" sz="1200" b="1" kern="1200" dirty="0" smtClean="0">
                        <a:solidFill>
                          <a:schemeClr val="bg1"/>
                        </a:solidFill>
                        <a:latin typeface="微軟正黑體" panose="020B0604030504040204" pitchFamily="34" charset="-120"/>
                        <a:ea typeface="微軟正黑體" panose="020B0604030504040204" pitchFamily="34" charset="-120"/>
                        <a:cs typeface="+mn-cs"/>
                      </a:endParaRPr>
                    </a:p>
                  </a:txBody>
                  <a:tcPr anchor="ctr">
                    <a:solidFill>
                      <a:schemeClr val="accent1"/>
                    </a:solidFill>
                  </a:tcPr>
                </a:tc>
                <a:tc>
                  <a:txBody>
                    <a:bodyPr/>
                    <a:lstStyle/>
                    <a:p>
                      <a:pPr>
                        <a:lnSpc>
                          <a:spcPts val="1400"/>
                        </a:lnSpc>
                        <a:spcBef>
                          <a:spcPts val="0"/>
                        </a:spcBef>
                        <a:spcAft>
                          <a:spcPts val="0"/>
                        </a:spcAft>
                      </a:pPr>
                      <a:r>
                        <a:rPr lang="zh-TW" altLang="en-US" sz="1200" b="1" dirty="0" smtClean="0">
                          <a:solidFill>
                            <a:schemeClr val="bg1"/>
                          </a:solidFill>
                          <a:latin typeface="微軟正黑體" panose="020B0604030504040204" pitchFamily="34" charset="-120"/>
                          <a:ea typeface="微軟正黑體" panose="020B0604030504040204" pitchFamily="34" charset="-120"/>
                        </a:rPr>
                        <a:t>獲獎基金</a:t>
                      </a:r>
                      <a:endParaRPr lang="zh-TW" altLang="en-US" sz="1200" b="1" dirty="0">
                        <a:solidFill>
                          <a:schemeClr val="bg1"/>
                        </a:solidFill>
                        <a:latin typeface="微軟正黑體" panose="020B0604030504040204" pitchFamily="34" charset="-120"/>
                        <a:ea typeface="微軟正黑體" panose="020B0604030504040204" pitchFamily="34" charset="-120"/>
                      </a:endParaRPr>
                    </a:p>
                  </a:txBody>
                  <a:tcPr anchor="ctr">
                    <a:solidFill>
                      <a:schemeClr val="accent1"/>
                    </a:solidFill>
                  </a:tcPr>
                </a:tc>
                <a:tc>
                  <a:txBody>
                    <a:bodyPr/>
                    <a:lstStyle/>
                    <a:p>
                      <a:pPr algn="l">
                        <a:lnSpc>
                          <a:spcPts val="1400"/>
                        </a:lnSpc>
                        <a:spcBef>
                          <a:spcPts val="0"/>
                        </a:spcBef>
                        <a:spcAft>
                          <a:spcPts val="0"/>
                        </a:spcAft>
                      </a:pPr>
                      <a:r>
                        <a:rPr lang="zh-TW" altLang="en-US" sz="1200" b="1" dirty="0" smtClean="0">
                          <a:solidFill>
                            <a:schemeClr val="bg1"/>
                          </a:solidFill>
                          <a:latin typeface="微軟正黑體" panose="020B0604030504040204" pitchFamily="34" charset="-120"/>
                          <a:ea typeface="微軟正黑體" panose="020B0604030504040204" pitchFamily="34" charset="-120"/>
                        </a:rPr>
                        <a:t>得獎獎項</a:t>
                      </a:r>
                      <a:endParaRPr lang="zh-TW" altLang="en-US" sz="1200" b="1" dirty="0">
                        <a:solidFill>
                          <a:schemeClr val="bg1"/>
                        </a:solidFill>
                        <a:latin typeface="微軟正黑體" panose="020B0604030504040204" pitchFamily="34" charset="-120"/>
                        <a:ea typeface="微軟正黑體" panose="020B0604030504040204" pitchFamily="34" charset="-120"/>
                      </a:endParaRPr>
                    </a:p>
                  </a:txBody>
                  <a:tcPr anchor="ctr">
                    <a:solidFill>
                      <a:schemeClr val="accent1"/>
                    </a:solidFill>
                  </a:tcPr>
                </a:tc>
                <a:extLst>
                  <a:ext uri="{0D108BD9-81ED-4DB2-BD59-A6C34878D82A}">
                    <a16:rowId xmlns:a16="http://schemas.microsoft.com/office/drawing/2014/main" val="2703841632"/>
                  </a:ext>
                </a:extLst>
              </a:tr>
              <a:tr h="252396">
                <a:tc>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貨幣型</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nSpc>
                          <a:spcPts val="1400"/>
                        </a:lnSpc>
                        <a:spcBef>
                          <a:spcPts val="0"/>
                        </a:spcBef>
                        <a:spcAft>
                          <a:spcPts val="0"/>
                        </a:spcAft>
                      </a:pPr>
                      <a:r>
                        <a:rPr lang="zh-TW" sz="1200" kern="0" dirty="0" smtClean="0">
                          <a:effectLst/>
                          <a:latin typeface="微軟正黑體" panose="020B0604030504040204" pitchFamily="34" charset="-120"/>
                          <a:ea typeface="微軟正黑體" panose="020B0604030504040204" pitchFamily="34" charset="-120"/>
                        </a:rPr>
                        <a:t>富蘭克林</a:t>
                      </a:r>
                      <a:r>
                        <a:rPr lang="zh-TW" altLang="en-US" sz="1200" kern="0" dirty="0" smtClean="0">
                          <a:effectLst/>
                          <a:latin typeface="微軟正黑體" panose="020B0604030504040204" pitchFamily="34" charset="-120"/>
                          <a:ea typeface="微軟正黑體" panose="020B0604030504040204" pitchFamily="34" charset="-120"/>
                        </a:rPr>
                        <a:t>坦伯頓</a:t>
                      </a:r>
                      <a:r>
                        <a:rPr lang="zh-TW" altLang="en-US" sz="1200" kern="0" dirty="0" smtClean="0">
                          <a:solidFill>
                            <a:srgbClr val="0000FF"/>
                          </a:solidFill>
                          <a:effectLst/>
                          <a:latin typeface="微軟正黑體" panose="020B0604030504040204" pitchFamily="34" charset="-120"/>
                          <a:ea typeface="微軟正黑體" panose="020B0604030504040204" pitchFamily="34" charset="-120"/>
                        </a:rPr>
                        <a:t>美元短期票券</a:t>
                      </a:r>
                      <a:r>
                        <a:rPr lang="zh-TW" altLang="en-US" sz="1200" kern="0" dirty="0" smtClean="0">
                          <a:effectLst/>
                          <a:latin typeface="微軟正黑體" panose="020B0604030504040204" pitchFamily="34" charset="-120"/>
                          <a:ea typeface="微軟正黑體" panose="020B0604030504040204" pitchFamily="34" charset="-120"/>
                        </a:rPr>
                        <a:t>基金</a:t>
                      </a:r>
                      <a:endParaRPr lang="zh-TW" sz="12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0" algn="l" defTabSz="995661" rtl="0" eaLnBrk="1" latinLnBrk="0" hangingPunct="1">
                        <a:lnSpc>
                          <a:spcPts val="1400"/>
                        </a:lnSpc>
                        <a:spcBef>
                          <a:spcPts val="0"/>
                        </a:spcBef>
                        <a:spcAft>
                          <a:spcPts val="0"/>
                        </a:spcAft>
                      </a:pPr>
                      <a:r>
                        <a:rPr lang="zh-TW" altLang="en-US" sz="1200" kern="1200" dirty="0" smtClean="0">
                          <a:effectLst/>
                          <a:latin typeface="微軟正黑體" panose="020B0604030504040204" pitchFamily="34" charset="-120"/>
                          <a:ea typeface="微軟正黑體" panose="020B0604030504040204" pitchFamily="34" charset="-120"/>
                        </a:rPr>
                        <a:t>金鑽獎海外基金獎</a:t>
                      </a:r>
                      <a:r>
                        <a:rPr lang="en-US" altLang="zh-TW" sz="1200" kern="1200" dirty="0" smtClean="0">
                          <a:effectLst/>
                          <a:latin typeface="微軟正黑體" panose="020B0604030504040204" pitchFamily="34" charset="-120"/>
                          <a:ea typeface="微軟正黑體" panose="020B0604030504040204" pitchFamily="34" charset="-120"/>
                        </a:rPr>
                        <a:t>(</a:t>
                      </a:r>
                      <a:r>
                        <a:rPr lang="zh-TW" altLang="en-US" sz="1200" kern="1200" dirty="0" smtClean="0">
                          <a:effectLst/>
                          <a:latin typeface="微軟正黑體" panose="020B0604030504040204" pitchFamily="34" charset="-120"/>
                          <a:ea typeface="微軟正黑體" panose="020B0604030504040204" pitchFamily="34" charset="-120"/>
                        </a:rPr>
                        <a:t>三年期</a:t>
                      </a:r>
                      <a:r>
                        <a:rPr lang="en-US" altLang="zh-TW" sz="1200" kern="1200" dirty="0" smtClean="0">
                          <a:effectLst/>
                          <a:latin typeface="微軟正黑體" panose="020B0604030504040204" pitchFamily="34" charset="-120"/>
                          <a:ea typeface="微軟正黑體" panose="020B0604030504040204" pitchFamily="34" charset="-120"/>
                        </a:rPr>
                        <a:t>)</a:t>
                      </a:r>
                      <a:r>
                        <a:rPr lang="zh-TW" altLang="en-US" sz="1200" kern="1200" dirty="0" smtClean="0">
                          <a:effectLst/>
                          <a:latin typeface="微軟正黑體" panose="020B0604030504040204" pitchFamily="34" charset="-120"/>
                          <a:ea typeface="微軟正黑體" panose="020B0604030504040204" pitchFamily="34" charset="-120"/>
                        </a:rPr>
                        <a:t>貨幣型基金</a:t>
                      </a:r>
                      <a:endParaRPr lang="zh-TW" altLang="en-US" sz="1200" kern="1200" dirty="0" smtClean="0">
                        <a:solidFill>
                          <a:schemeClr val="dk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val="872185583"/>
                  </a:ext>
                </a:extLst>
              </a:tr>
              <a:tr h="259746">
                <a:tc rowSpan="2">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債券型</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nSpc>
                          <a:spcPts val="1400"/>
                        </a:lnSpc>
                        <a:spcBef>
                          <a:spcPts val="0"/>
                        </a:spcBef>
                        <a:spcAft>
                          <a:spcPts val="0"/>
                        </a:spcAft>
                      </a:pPr>
                      <a:r>
                        <a:rPr lang="zh-TW" sz="1200" kern="0" dirty="0">
                          <a:effectLst/>
                          <a:latin typeface="微軟正黑體" panose="020B0604030504040204" pitchFamily="34" charset="-120"/>
                          <a:ea typeface="微軟正黑體" panose="020B0604030504040204" pitchFamily="34" charset="-120"/>
                        </a:rPr>
                        <a:t>富蘭克林</a:t>
                      </a:r>
                      <a:r>
                        <a:rPr lang="zh-TW" sz="1200" kern="0" dirty="0">
                          <a:solidFill>
                            <a:schemeClr val="tx1"/>
                          </a:solidFill>
                          <a:effectLst/>
                          <a:latin typeface="微軟正黑體" panose="020B0604030504040204" pitchFamily="34" charset="-120"/>
                          <a:ea typeface="微軟正黑體" panose="020B0604030504040204" pitchFamily="34" charset="-120"/>
                        </a:rPr>
                        <a:t>華美</a:t>
                      </a:r>
                      <a:r>
                        <a:rPr lang="zh-TW" sz="1200" kern="0" dirty="0">
                          <a:solidFill>
                            <a:srgbClr val="0000FF"/>
                          </a:solidFill>
                          <a:effectLst/>
                          <a:latin typeface="微軟正黑體" panose="020B0604030504040204" pitchFamily="34" charset="-120"/>
                          <a:ea typeface="微軟正黑體" panose="020B0604030504040204" pitchFamily="34" charset="-120"/>
                        </a:rPr>
                        <a:t>全球非投資等級債券基金</a:t>
                      </a:r>
                      <a:r>
                        <a:rPr lang="en-US" sz="1200" kern="0" dirty="0" smtClean="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0" algn="l" defTabSz="995661" rtl="0" eaLnBrk="1" latinLnBrk="0" hangingPunct="1">
                        <a:lnSpc>
                          <a:spcPts val="1400"/>
                        </a:lnSpc>
                        <a:spcBef>
                          <a:spcPts val="0"/>
                        </a:spcBef>
                        <a:spcAft>
                          <a:spcPts val="0"/>
                        </a:spcAft>
                      </a:pPr>
                      <a:r>
                        <a:rPr lang="zh-TW" altLang="en-US" sz="1200" kern="1200" dirty="0" smtClean="0">
                          <a:effectLst/>
                          <a:latin typeface="微軟正黑體" panose="020B0604030504040204" pitchFamily="34" charset="-120"/>
                          <a:ea typeface="微軟正黑體" panose="020B0604030504040204" pitchFamily="34" charset="-120"/>
                        </a:rPr>
                        <a:t>理柏</a:t>
                      </a:r>
                      <a:r>
                        <a:rPr lang="zh-TW" sz="1200" kern="1200" dirty="0" smtClean="0">
                          <a:effectLst/>
                          <a:latin typeface="微軟正黑體" panose="020B0604030504040204" pitchFamily="34" charset="-120"/>
                          <a:ea typeface="微軟正黑體" panose="020B0604030504040204" pitchFamily="34" charset="-120"/>
                        </a:rPr>
                        <a:t>五年期環球</a:t>
                      </a:r>
                      <a:r>
                        <a:rPr lang="zh-TW" sz="1200" kern="1200" dirty="0">
                          <a:effectLst/>
                          <a:latin typeface="微軟正黑體" panose="020B0604030504040204" pitchFamily="34" charset="-120"/>
                          <a:ea typeface="微軟正黑體" panose="020B0604030504040204" pitchFamily="34" charset="-120"/>
                        </a:rPr>
                        <a:t>非投資等級債券</a:t>
                      </a:r>
                      <a:r>
                        <a:rPr lang="en-US" sz="1200" kern="1200" dirty="0">
                          <a:effectLst/>
                          <a:latin typeface="微軟正黑體" panose="020B0604030504040204" pitchFamily="34" charset="-120"/>
                          <a:ea typeface="微軟正黑體" panose="020B0604030504040204" pitchFamily="34" charset="-120"/>
                        </a:rPr>
                        <a:t>(</a:t>
                      </a:r>
                      <a:r>
                        <a:rPr lang="zh-TW" sz="1200" kern="1200" dirty="0">
                          <a:effectLst/>
                          <a:latin typeface="微軟正黑體" panose="020B0604030504040204" pitchFamily="34" charset="-120"/>
                          <a:ea typeface="微軟正黑體" panose="020B0604030504040204" pitchFamily="34" charset="-120"/>
                        </a:rPr>
                        <a:t>當地貨幣</a:t>
                      </a:r>
                      <a:r>
                        <a:rPr lang="en-US" sz="1200" kern="1200" dirty="0">
                          <a:effectLst/>
                          <a:latin typeface="微軟正黑體" panose="020B0604030504040204" pitchFamily="34" charset="-120"/>
                          <a:ea typeface="微軟正黑體" panose="020B0604030504040204" pitchFamily="34" charset="-120"/>
                        </a:rPr>
                        <a:t>)</a:t>
                      </a:r>
                      <a:endParaRPr lang="zh-TW" sz="12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val="3789955718"/>
                  </a:ext>
                </a:extLst>
              </a:tr>
              <a:tr h="333353">
                <a:tc vMerge="1">
                  <a:txBody>
                    <a:bodyPr/>
                    <a:lstStyle/>
                    <a:p>
                      <a:pPr>
                        <a:lnSpc>
                          <a:spcPts val="1800"/>
                        </a:lnSpc>
                      </a:pP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marL="0" marR="0" lvl="0" indent="0" algn="l" defTabSz="995661" rtl="0" eaLnBrk="1" fontAlgn="auto" latinLnBrk="0" hangingPunct="1">
                        <a:lnSpc>
                          <a:spcPts val="1400"/>
                        </a:lnSpc>
                        <a:spcBef>
                          <a:spcPts val="0"/>
                        </a:spcBef>
                        <a:spcAft>
                          <a:spcPts val="0"/>
                        </a:spcAft>
                        <a:buClrTx/>
                        <a:buSzTx/>
                        <a:buFontTx/>
                        <a:buNone/>
                        <a:tabLst/>
                        <a:defRPr/>
                      </a:pPr>
                      <a:r>
                        <a:rPr lang="zh-TW" altLang="zh-TW" sz="1200" dirty="0" smtClean="0">
                          <a:solidFill>
                            <a:srgbClr val="0000FF"/>
                          </a:solidFill>
                          <a:effectLst/>
                          <a:latin typeface="微軟正黑體" panose="020B0604030504040204" pitchFamily="34" charset="-120"/>
                          <a:ea typeface="微軟正黑體" panose="020B0604030504040204" pitchFamily="34" charset="-120"/>
                        </a:rPr>
                        <a:t>美盛西方資產全球藍籌債券基金</a:t>
                      </a:r>
                      <a:r>
                        <a:rPr lang="en-US" altLang="zh-TW" sz="1200" dirty="0" smtClean="0">
                          <a:effectLst/>
                          <a:latin typeface="微軟正黑體" panose="020B0604030504040204" pitchFamily="34" charset="-120"/>
                          <a:ea typeface="微軟正黑體" panose="020B0604030504040204" pitchFamily="34" charset="-120"/>
                        </a:rPr>
                        <a:t>A</a:t>
                      </a:r>
                      <a:r>
                        <a:rPr lang="zh-TW" altLang="zh-TW" sz="1200" dirty="0" smtClean="0">
                          <a:effectLst/>
                          <a:latin typeface="微軟正黑體" panose="020B0604030504040204" pitchFamily="34" charset="-120"/>
                          <a:ea typeface="微軟正黑體" panose="020B0604030504040204" pitchFamily="34" charset="-120"/>
                        </a:rPr>
                        <a:t>類股美元配息型</a:t>
                      </a:r>
                      <a:r>
                        <a:rPr lang="en-US" altLang="zh-TW" sz="1200" dirty="0" smtClean="0">
                          <a:effectLst/>
                          <a:latin typeface="微軟正黑體" panose="020B0604030504040204" pitchFamily="34" charset="-120"/>
                          <a:ea typeface="微軟正黑體" panose="020B0604030504040204" pitchFamily="34" charset="-120"/>
                        </a:rPr>
                        <a:t>(M)  </a:t>
                      </a:r>
                      <a:endParaRPr lang="zh-TW" altLang="zh-TW" sz="1200" dirty="0" smtClean="0">
                        <a:effectLst/>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0" marR="0" lvl="0" indent="0" algn="l" defTabSz="995661" rtl="0" eaLnBrk="1" fontAlgn="auto" latinLnBrk="0" hangingPunct="1">
                        <a:lnSpc>
                          <a:spcPts val="1400"/>
                        </a:lnSpc>
                        <a:spcBef>
                          <a:spcPts val="0"/>
                        </a:spcBef>
                        <a:spcAft>
                          <a:spcPts val="0"/>
                        </a:spcAft>
                        <a:buClrTx/>
                        <a:buSzTx/>
                        <a:buFontTx/>
                        <a:buNone/>
                        <a:tabLst/>
                        <a:defRPr/>
                      </a:pPr>
                      <a:r>
                        <a:rPr lang="zh-TW" altLang="en-US" sz="1200" kern="1200" dirty="0" smtClean="0">
                          <a:effectLst/>
                          <a:latin typeface="微軟正黑體" panose="020B0604030504040204" pitchFamily="34" charset="-120"/>
                          <a:ea typeface="微軟正黑體" panose="020B0604030504040204" pitchFamily="34" charset="-120"/>
                        </a:rPr>
                        <a:t>指標</a:t>
                      </a:r>
                      <a:r>
                        <a:rPr lang="zh-TW" altLang="zh-TW" sz="1200" kern="1200" dirty="0" smtClean="0">
                          <a:effectLst/>
                          <a:latin typeface="微軟正黑體" panose="020B0604030504040204" pitchFamily="34" charset="-120"/>
                          <a:ea typeface="微軟正黑體" panose="020B0604030504040204" pitchFamily="34" charset="-120"/>
                        </a:rPr>
                        <a:t>全球企業固定收益</a:t>
                      </a:r>
                      <a:r>
                        <a:rPr lang="zh-TW" altLang="en-US" sz="1200" dirty="0" smtClean="0">
                          <a:effectLst/>
                          <a:latin typeface="微軟正黑體" panose="020B0604030504040204" pitchFamily="34" charset="-120"/>
                          <a:ea typeface="微軟正黑體" panose="020B0604030504040204" pitchFamily="34" charset="-120"/>
                        </a:rPr>
                        <a:t>最佳表現定期定額基金大獎同級最佳</a:t>
                      </a:r>
                      <a:endParaRPr lang="zh-TW" altLang="zh-TW" sz="1200" dirty="0" smtClean="0">
                        <a:effectLst/>
                        <a:latin typeface="微軟正黑體" panose="020B0604030504040204" pitchFamily="34" charset="-120"/>
                        <a:ea typeface="微軟正黑體" panose="020B0604030504040204" pitchFamily="34" charset="-120"/>
                      </a:endParaRPr>
                    </a:p>
                  </a:txBody>
                  <a:tcPr marL="17780" marR="17780" marT="0" marB="0" anchor="ctr"/>
                </a:tc>
                <a:extLst>
                  <a:ext uri="{0D108BD9-81ED-4DB2-BD59-A6C34878D82A}">
                    <a16:rowId xmlns:a16="http://schemas.microsoft.com/office/drawing/2014/main" val="1419252120"/>
                  </a:ext>
                </a:extLst>
              </a:tr>
              <a:tr h="500029">
                <a:tc>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平衡型</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nSpc>
                          <a:spcPts val="1400"/>
                        </a:lnSpc>
                        <a:spcBef>
                          <a:spcPts val="0"/>
                        </a:spcBef>
                        <a:spcAft>
                          <a:spcPts val="0"/>
                        </a:spcAft>
                      </a:pPr>
                      <a:r>
                        <a:rPr lang="zh-TW" sz="1200" kern="0" dirty="0">
                          <a:effectLst/>
                          <a:latin typeface="微軟正黑體" panose="020B0604030504040204" pitchFamily="34" charset="-120"/>
                          <a:ea typeface="微軟正黑體" panose="020B0604030504040204" pitchFamily="34" charset="-120"/>
                        </a:rPr>
                        <a:t>富蘭克林坦伯頓</a:t>
                      </a:r>
                      <a:r>
                        <a:rPr lang="zh-TW" sz="1200" kern="1200" dirty="0">
                          <a:solidFill>
                            <a:srgbClr val="0000FF"/>
                          </a:solidFill>
                          <a:effectLst/>
                          <a:latin typeface="微軟正黑體" panose="020B0604030504040204" pitchFamily="34" charset="-120"/>
                          <a:ea typeface="微軟正黑體" panose="020B0604030504040204" pitchFamily="34" charset="-120"/>
                        </a:rPr>
                        <a:t>全球平衡</a:t>
                      </a:r>
                      <a:r>
                        <a:rPr lang="zh-TW" sz="1200" kern="1200" dirty="0" smtClean="0">
                          <a:solidFill>
                            <a:srgbClr val="0000FF"/>
                          </a:solidFill>
                          <a:effectLst/>
                          <a:latin typeface="微軟正黑體" panose="020B0604030504040204" pitchFamily="34" charset="-120"/>
                          <a:ea typeface="微軟正黑體" panose="020B0604030504040204" pitchFamily="34" charset="-120"/>
                        </a:rPr>
                        <a:t>基金</a:t>
                      </a:r>
                      <a:r>
                        <a:rPr lang="en-US" sz="1200" b="1" kern="100" dirty="0" smtClean="0">
                          <a:solidFill>
                            <a:srgbClr val="002060"/>
                          </a:solidFill>
                          <a:effectLst/>
                          <a:latin typeface="微軟正黑體" panose="020B0604030504040204" pitchFamily="34" charset="-120"/>
                          <a:ea typeface="微軟正黑體" panose="020B0604030504040204" pitchFamily="34" charset="-120"/>
                        </a:rPr>
                        <a:t>(</a:t>
                      </a:r>
                      <a:r>
                        <a:rPr lang="zh-TW" sz="1200" b="1" kern="100" dirty="0">
                          <a:solidFill>
                            <a:srgbClr val="002060"/>
                          </a:solidFill>
                          <a:effectLst/>
                          <a:latin typeface="微軟正黑體" panose="020B0604030504040204" pitchFamily="34" charset="-120"/>
                          <a:ea typeface="微軟正黑體" panose="020B0604030504040204" pitchFamily="34" charset="-120"/>
                        </a:rPr>
                        <a:t>本基金之配息來源可能為本金</a:t>
                      </a:r>
                      <a:r>
                        <a:rPr lang="en-US" sz="1200" b="1" kern="100" dirty="0">
                          <a:solidFill>
                            <a:srgbClr val="002060"/>
                          </a:solidFill>
                          <a:effectLst/>
                          <a:latin typeface="微軟正黑體" panose="020B0604030504040204" pitchFamily="34" charset="-120"/>
                          <a:ea typeface="微軟正黑體" panose="020B0604030504040204" pitchFamily="34" charset="-120"/>
                        </a:rPr>
                        <a:t>)</a:t>
                      </a:r>
                      <a:endParaRPr lang="zh-TW" sz="1200" b="1" kern="100" dirty="0">
                        <a:solidFill>
                          <a:srgbClr val="002060"/>
                        </a:solidFill>
                        <a:effectLst/>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285750" indent="-285750" algn="l" defTabSz="995661" rtl="0" eaLnBrk="1" latinLnBrk="0" hangingPunct="1">
                        <a:lnSpc>
                          <a:spcPts val="1400"/>
                        </a:lnSpc>
                        <a:spcBef>
                          <a:spcPts val="0"/>
                        </a:spcBef>
                        <a:spcAft>
                          <a:spcPts val="0"/>
                        </a:spcAft>
                        <a:buFont typeface="Arial" panose="020B0604020202020204" pitchFamily="34" charset="0"/>
                        <a:buChar char="•"/>
                      </a:pPr>
                      <a:r>
                        <a:rPr lang="zh-TW" altLang="en-US" sz="1200" kern="1200" dirty="0" smtClean="0">
                          <a:effectLst/>
                          <a:latin typeface="微軟正黑體" panose="020B0604030504040204" pitchFamily="34" charset="-120"/>
                          <a:ea typeface="微軟正黑體" panose="020B0604030504040204" pitchFamily="34" charset="-120"/>
                        </a:rPr>
                        <a:t>理柏</a:t>
                      </a:r>
                      <a:r>
                        <a:rPr lang="zh-TW" sz="1200" kern="1200" dirty="0" smtClean="0">
                          <a:effectLst/>
                          <a:latin typeface="微軟正黑體" panose="020B0604030504040204" pitchFamily="34" charset="-120"/>
                          <a:ea typeface="微軟正黑體" panose="020B0604030504040204" pitchFamily="34" charset="-120"/>
                        </a:rPr>
                        <a:t>三年期美元</a:t>
                      </a:r>
                      <a:r>
                        <a:rPr lang="zh-TW" sz="1200" kern="1200" dirty="0">
                          <a:effectLst/>
                          <a:latin typeface="微軟正黑體" panose="020B0604030504040204" pitchFamily="34" charset="-120"/>
                          <a:ea typeface="微軟正黑體" panose="020B0604030504040204" pitchFamily="34" charset="-120"/>
                        </a:rPr>
                        <a:t>平衡混合型</a:t>
                      </a:r>
                      <a:r>
                        <a:rPr lang="en-US" sz="1200" kern="1200" dirty="0">
                          <a:effectLst/>
                          <a:latin typeface="微軟正黑體" panose="020B0604030504040204" pitchFamily="34" charset="-120"/>
                          <a:ea typeface="微軟正黑體" panose="020B0604030504040204" pitchFamily="34" charset="-120"/>
                        </a:rPr>
                        <a:t>—</a:t>
                      </a:r>
                      <a:r>
                        <a:rPr lang="zh-TW" sz="1200" kern="1200" dirty="0" smtClean="0">
                          <a:effectLst/>
                          <a:latin typeface="微軟正黑體" panose="020B0604030504040204" pitchFamily="34" charset="-120"/>
                          <a:ea typeface="微軟正黑體" panose="020B0604030504040204" pitchFamily="34" charset="-120"/>
                        </a:rPr>
                        <a:t>環球</a:t>
                      </a:r>
                      <a:endParaRPr lang="en-US" altLang="zh-TW" sz="1200" kern="1200" dirty="0" smtClean="0">
                        <a:effectLst/>
                        <a:latin typeface="微軟正黑體" panose="020B0604030504040204" pitchFamily="34" charset="-120"/>
                        <a:ea typeface="微軟正黑體" panose="020B0604030504040204" pitchFamily="34" charset="-120"/>
                      </a:endParaRPr>
                    </a:p>
                    <a:p>
                      <a:pPr marL="285750" indent="-285750" algn="l" defTabSz="995661" rtl="0" eaLnBrk="1" latinLnBrk="0" hangingPunct="1">
                        <a:lnSpc>
                          <a:spcPts val="1400"/>
                        </a:lnSpc>
                        <a:spcBef>
                          <a:spcPts val="0"/>
                        </a:spcBef>
                        <a:spcAft>
                          <a:spcPts val="0"/>
                        </a:spcAft>
                        <a:buFont typeface="Arial" panose="020B0604020202020204" pitchFamily="34" charset="0"/>
                        <a:buChar char="•"/>
                      </a:pPr>
                      <a:r>
                        <a:rPr lang="zh-TW" altLang="en-US" sz="1200" kern="1200" dirty="0" smtClean="0">
                          <a:effectLst/>
                          <a:latin typeface="微軟正黑體" panose="020B0604030504040204" pitchFamily="34" charset="-120"/>
                          <a:ea typeface="微軟正黑體" panose="020B0604030504040204" pitchFamily="34" charset="-120"/>
                        </a:rPr>
                        <a:t>指標</a:t>
                      </a:r>
                      <a:r>
                        <a:rPr lang="zh-TW" altLang="zh-TW" sz="1200" kern="1200" dirty="0" smtClean="0">
                          <a:effectLst/>
                          <a:latin typeface="微軟正黑體" panose="020B0604030504040204" pitchFamily="34" charset="-120"/>
                          <a:ea typeface="微軟正黑體" panose="020B0604030504040204" pitchFamily="34" charset="-120"/>
                        </a:rPr>
                        <a:t>美元平衡型股債混合最佳表現基金</a:t>
                      </a:r>
                      <a:r>
                        <a:rPr lang="zh-TW" altLang="en-US" sz="1200" kern="1200" dirty="0" smtClean="0">
                          <a:effectLst/>
                          <a:latin typeface="微軟正黑體" panose="020B0604030504040204" pitchFamily="34" charset="-120"/>
                          <a:ea typeface="微軟正黑體" panose="020B0604030504040204" pitchFamily="34" charset="-120"/>
                        </a:rPr>
                        <a:t>獎</a:t>
                      </a:r>
                      <a:r>
                        <a:rPr lang="zh-TW" altLang="zh-TW" sz="1200" kern="1200" dirty="0" smtClean="0">
                          <a:effectLst/>
                          <a:latin typeface="微軟正黑體" panose="020B0604030504040204" pitchFamily="34" charset="-120"/>
                          <a:ea typeface="微軟正黑體" panose="020B0604030504040204" pitchFamily="34" charset="-120"/>
                        </a:rPr>
                        <a:t>同級最佳</a:t>
                      </a:r>
                      <a:endParaRPr lang="zh-TW" altLang="zh-TW" sz="1200" kern="1200" dirty="0" smtClean="0">
                        <a:solidFill>
                          <a:schemeClr val="dk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val="1024547312"/>
                  </a:ext>
                </a:extLst>
              </a:tr>
              <a:tr h="335938">
                <a:tc>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全球型股票</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995661" rtl="0" eaLnBrk="1" fontAlgn="auto" latinLnBrk="0" hangingPunct="1">
                        <a:lnSpc>
                          <a:spcPts val="1400"/>
                        </a:lnSpc>
                        <a:spcBef>
                          <a:spcPts val="0"/>
                        </a:spcBef>
                        <a:spcAft>
                          <a:spcPts val="0"/>
                        </a:spcAft>
                        <a:buClrTx/>
                        <a:buSzTx/>
                        <a:buFontTx/>
                        <a:buNone/>
                        <a:tabLst/>
                        <a:defRPr/>
                      </a:pPr>
                      <a:r>
                        <a:rPr lang="zh-TW" altLang="zh-TW" sz="1200" dirty="0" smtClean="0">
                          <a:effectLst/>
                          <a:latin typeface="微軟正黑體" panose="020B0604030504040204" pitchFamily="34" charset="-120"/>
                          <a:ea typeface="微軟正黑體" panose="020B0604030504040204" pitchFamily="34" charset="-120"/>
                        </a:rPr>
                        <a:t>富蘭克林坦伯頓</a:t>
                      </a:r>
                      <a:r>
                        <a:rPr lang="zh-TW" altLang="zh-TW" sz="1200" dirty="0" smtClean="0">
                          <a:solidFill>
                            <a:srgbClr val="0000FF"/>
                          </a:solidFill>
                          <a:effectLst/>
                          <a:latin typeface="微軟正黑體" panose="020B0604030504040204" pitchFamily="34" charset="-120"/>
                          <a:ea typeface="微軟正黑體" panose="020B0604030504040204" pitchFamily="34" charset="-120"/>
                        </a:rPr>
                        <a:t>互利全球領航基金</a:t>
                      </a:r>
                      <a:r>
                        <a:rPr lang="zh-TW" altLang="zh-TW" sz="1200" dirty="0" smtClean="0">
                          <a:effectLst/>
                          <a:latin typeface="微軟正黑體" panose="020B0604030504040204" pitchFamily="34" charset="-120"/>
                          <a:ea typeface="微軟正黑體" panose="020B0604030504040204" pitchFamily="34" charset="-120"/>
                        </a:rPr>
                        <a:t>美元</a:t>
                      </a:r>
                      <a:r>
                        <a:rPr lang="en-US" altLang="zh-TW" sz="1200" dirty="0" smtClean="0">
                          <a:effectLst/>
                          <a:latin typeface="微軟正黑體" panose="020B0604030504040204" pitchFamily="34" charset="-120"/>
                          <a:ea typeface="微軟正黑體" panose="020B0604030504040204" pitchFamily="34" charset="-120"/>
                        </a:rPr>
                        <a:t>Z(</a:t>
                      </a:r>
                      <a:r>
                        <a:rPr lang="en-US" altLang="zh-TW" sz="1200" dirty="0" err="1" smtClean="0">
                          <a:effectLst/>
                          <a:latin typeface="微軟正黑體" panose="020B0604030504040204" pitchFamily="34" charset="-120"/>
                          <a:ea typeface="微軟正黑體" panose="020B0604030504040204" pitchFamily="34" charset="-120"/>
                        </a:rPr>
                        <a:t>acc</a:t>
                      </a:r>
                      <a:r>
                        <a:rPr lang="en-US" altLang="zh-TW" sz="1200" dirty="0" smtClean="0">
                          <a:effectLst/>
                          <a:latin typeface="微軟正黑體" panose="020B0604030504040204" pitchFamily="34" charset="-120"/>
                          <a:ea typeface="微軟正黑體" panose="020B0604030504040204" pitchFamily="34" charset="-120"/>
                        </a:rPr>
                        <a:t>)</a:t>
                      </a:r>
                      <a:r>
                        <a:rPr lang="zh-TW" altLang="zh-TW" sz="1200" dirty="0" smtClean="0">
                          <a:effectLst/>
                          <a:latin typeface="微軟正黑體" panose="020B0604030504040204" pitchFamily="34" charset="-120"/>
                          <a:ea typeface="微軟正黑體" panose="020B0604030504040204" pitchFamily="34" charset="-120"/>
                        </a:rPr>
                        <a:t>股</a:t>
                      </a:r>
                    </a:p>
                  </a:txBody>
                  <a:tcPr marL="17780" marR="17780" marT="0" marB="0" anchor="ctr"/>
                </a:tc>
                <a:tc>
                  <a:txBody>
                    <a:bodyPr/>
                    <a:lstStyle/>
                    <a:p>
                      <a:pPr algn="l">
                        <a:lnSpc>
                          <a:spcPts val="1400"/>
                        </a:lnSpc>
                        <a:spcBef>
                          <a:spcPts val="0"/>
                        </a:spcBef>
                        <a:spcAft>
                          <a:spcPts val="0"/>
                        </a:spcAft>
                      </a:pPr>
                      <a:r>
                        <a:rPr lang="zh-TW" altLang="en-US" sz="1200" kern="100" dirty="0" smtClean="0">
                          <a:effectLst/>
                          <a:latin typeface="微軟正黑體" panose="020B0604030504040204" pitchFamily="34" charset="-120"/>
                          <a:ea typeface="微軟正黑體" panose="020B0604030504040204" pitchFamily="34" charset="-120"/>
                        </a:rPr>
                        <a:t>指標全球股票最佳表現基金獎同級最佳</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nchor="ctr"/>
                </a:tc>
                <a:extLst>
                  <a:ext uri="{0D108BD9-81ED-4DB2-BD59-A6C34878D82A}">
                    <a16:rowId xmlns:a16="http://schemas.microsoft.com/office/drawing/2014/main" val="913073205"/>
                  </a:ext>
                </a:extLst>
              </a:tr>
              <a:tr h="299064">
                <a:tc rowSpan="3">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中小型股票</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nSpc>
                          <a:spcPts val="1400"/>
                        </a:lnSpc>
                        <a:spcBef>
                          <a:spcPts val="0"/>
                        </a:spcBef>
                        <a:spcAft>
                          <a:spcPts val="0"/>
                        </a:spcAft>
                      </a:pPr>
                      <a:r>
                        <a:rPr lang="zh-TW" sz="1200" kern="0" dirty="0">
                          <a:solidFill>
                            <a:srgbClr val="0000FF"/>
                          </a:solidFill>
                          <a:effectLst/>
                          <a:latin typeface="微軟正黑體" panose="020B0604030504040204" pitchFamily="34" charset="-120"/>
                          <a:ea typeface="微軟正黑體" panose="020B0604030504040204" pitchFamily="34" charset="-120"/>
                        </a:rPr>
                        <a:t>美盛銳思美國小型公司機會基金</a:t>
                      </a:r>
                      <a:endParaRPr lang="zh-TW" sz="12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tc>
                <a:tc>
                  <a:txBody>
                    <a:bodyPr/>
                    <a:lstStyle/>
                    <a:p>
                      <a:pPr algn="l">
                        <a:lnSpc>
                          <a:spcPts val="1400"/>
                        </a:lnSpc>
                        <a:spcBef>
                          <a:spcPts val="0"/>
                        </a:spcBef>
                        <a:spcAft>
                          <a:spcPts val="0"/>
                        </a:spcAft>
                      </a:pPr>
                      <a:r>
                        <a:rPr lang="zh-TW" altLang="en-US" sz="1200" kern="0" dirty="0" smtClean="0">
                          <a:effectLst/>
                          <a:latin typeface="微軟正黑體" panose="020B0604030504040204" pitchFamily="34" charset="-120"/>
                          <a:ea typeface="微軟正黑體" panose="020B0604030504040204" pitchFamily="34" charset="-120"/>
                        </a:rPr>
                        <a:t>理柏</a:t>
                      </a:r>
                      <a:r>
                        <a:rPr lang="zh-TW" sz="1200" kern="0" dirty="0" smtClean="0">
                          <a:effectLst/>
                          <a:latin typeface="微軟正黑體" panose="020B0604030504040204" pitchFamily="34" charset="-120"/>
                          <a:ea typeface="微軟正黑體" panose="020B0604030504040204" pitchFamily="34" charset="-120"/>
                        </a:rPr>
                        <a:t>五年期美國</a:t>
                      </a:r>
                      <a:r>
                        <a:rPr lang="zh-TW" sz="1200" kern="0" dirty="0">
                          <a:effectLst/>
                          <a:latin typeface="微軟正黑體" panose="020B0604030504040204" pitchFamily="34" charset="-120"/>
                          <a:ea typeface="微軟正黑體" panose="020B0604030504040204" pitchFamily="34" charset="-120"/>
                        </a:rPr>
                        <a:t>中小型</a:t>
                      </a:r>
                      <a:r>
                        <a:rPr lang="zh-TW" sz="1200" kern="0" dirty="0" smtClean="0">
                          <a:effectLst/>
                          <a:latin typeface="微軟正黑體" panose="020B0604030504040204" pitchFamily="34" charset="-120"/>
                          <a:ea typeface="微軟正黑體" panose="020B0604030504040204" pitchFamily="34" charset="-120"/>
                        </a:rPr>
                        <a:t>股票</a:t>
                      </a:r>
                      <a:endParaRPr lang="en-US" altLang="zh-TW" sz="1200" kern="0" dirty="0" smtClean="0">
                        <a:effectLst/>
                        <a:latin typeface="微軟正黑體" panose="020B0604030504040204" pitchFamily="34" charset="-120"/>
                        <a:ea typeface="微軟正黑體" panose="020B0604030504040204" pitchFamily="34" charset="-120"/>
                      </a:endParaRPr>
                    </a:p>
                  </a:txBody>
                  <a:tcPr marL="17780" marR="17780" marT="0" marB="0" anchor="ctr"/>
                </a:tc>
                <a:extLst>
                  <a:ext uri="{0D108BD9-81ED-4DB2-BD59-A6C34878D82A}">
                    <a16:rowId xmlns:a16="http://schemas.microsoft.com/office/drawing/2014/main" val="694487270"/>
                  </a:ext>
                </a:extLst>
              </a:tr>
              <a:tr h="333353">
                <a:tc vMerge="1">
                  <a:txBody>
                    <a:bodyPr/>
                    <a:lstStyle/>
                    <a:p>
                      <a:pPr>
                        <a:lnSpc>
                          <a:spcPts val="1800"/>
                        </a:lnSpc>
                      </a:pPr>
                      <a:endParaRPr lang="zh-TW" altLang="en-US" sz="14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995661" rtl="0" eaLnBrk="1" fontAlgn="auto" latinLnBrk="0" hangingPunct="1">
                        <a:lnSpc>
                          <a:spcPts val="1400"/>
                        </a:lnSpc>
                        <a:spcBef>
                          <a:spcPts val="0"/>
                        </a:spcBef>
                        <a:spcAft>
                          <a:spcPts val="0"/>
                        </a:spcAft>
                        <a:buClrTx/>
                        <a:buSzTx/>
                        <a:buFontTx/>
                        <a:buNone/>
                        <a:tabLst/>
                        <a:defRPr/>
                      </a:pPr>
                      <a:r>
                        <a:rPr lang="zh-TW" altLang="zh-TW" sz="1200" dirty="0" smtClean="0">
                          <a:solidFill>
                            <a:srgbClr val="0000FF"/>
                          </a:solidFill>
                          <a:effectLst/>
                          <a:latin typeface="微軟正黑體" panose="020B0604030504040204" pitchFamily="34" charset="-120"/>
                          <a:ea typeface="微軟正黑體" panose="020B0604030504040204" pitchFamily="34" charset="-120"/>
                        </a:rPr>
                        <a:t>美盛銳思美國小型公司基金</a:t>
                      </a:r>
                      <a:r>
                        <a:rPr lang="en-US" altLang="zh-TW" sz="1200" dirty="0" smtClean="0">
                          <a:effectLst/>
                          <a:latin typeface="微軟正黑體" panose="020B0604030504040204" pitchFamily="34" charset="-120"/>
                          <a:ea typeface="微軟正黑體" panose="020B0604030504040204" pitchFamily="34" charset="-120"/>
                        </a:rPr>
                        <a:t>A</a:t>
                      </a:r>
                      <a:r>
                        <a:rPr lang="zh-TW" altLang="zh-TW" sz="1200" dirty="0" smtClean="0">
                          <a:effectLst/>
                          <a:latin typeface="微軟正黑體" panose="020B0604030504040204" pitchFamily="34" charset="-120"/>
                          <a:ea typeface="微軟正黑體" panose="020B0604030504040204" pitchFamily="34" charset="-120"/>
                        </a:rPr>
                        <a:t>類股歐元配息型</a:t>
                      </a:r>
                      <a:r>
                        <a:rPr lang="en-US" altLang="zh-TW" sz="1200" dirty="0" smtClean="0">
                          <a:effectLst/>
                          <a:latin typeface="微軟正黑體" panose="020B0604030504040204" pitchFamily="34" charset="-120"/>
                          <a:ea typeface="微軟正黑體" panose="020B0604030504040204" pitchFamily="34" charset="-120"/>
                        </a:rPr>
                        <a:t>(A)</a:t>
                      </a:r>
                      <a:endParaRPr lang="zh-TW" altLang="zh-TW" sz="1200" dirty="0" smtClean="0">
                        <a:effectLst/>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0" marR="0" lvl="0" indent="0" algn="l" defTabSz="995661" rtl="0" eaLnBrk="1" fontAlgn="auto" latinLnBrk="0" hangingPunct="1">
                        <a:lnSpc>
                          <a:spcPts val="1400"/>
                        </a:lnSpc>
                        <a:spcBef>
                          <a:spcPts val="0"/>
                        </a:spcBef>
                        <a:spcAft>
                          <a:spcPts val="0"/>
                        </a:spcAft>
                        <a:buClrTx/>
                        <a:buSzTx/>
                        <a:buFont typeface="Arial" panose="020B0604020202020204" pitchFamily="34" charset="0"/>
                        <a:buNone/>
                        <a:tabLst/>
                        <a:defRPr/>
                      </a:pPr>
                      <a:r>
                        <a:rPr lang="zh-TW" altLang="en-US" sz="1200" dirty="0" smtClean="0">
                          <a:effectLst/>
                          <a:latin typeface="微軟正黑體" panose="020B0604030504040204" pitchFamily="34" charset="-120"/>
                          <a:ea typeface="微軟正黑體" panose="020B0604030504040204" pitchFamily="34" charset="-120"/>
                        </a:rPr>
                        <a:t>指標美國</a:t>
                      </a:r>
                      <a:r>
                        <a:rPr lang="zh-TW" altLang="zh-TW" sz="1200" dirty="0" smtClean="0">
                          <a:effectLst/>
                          <a:latin typeface="微軟正黑體" panose="020B0604030504040204" pitchFamily="34" charset="-120"/>
                          <a:ea typeface="微軟正黑體" panose="020B0604030504040204" pitchFamily="34" charset="-120"/>
                        </a:rPr>
                        <a:t>中小型股票</a:t>
                      </a:r>
                      <a:r>
                        <a:rPr lang="zh-TW" altLang="en-US" sz="1200" dirty="0" smtClean="0">
                          <a:effectLst/>
                          <a:latin typeface="微軟正黑體" panose="020B0604030504040204" pitchFamily="34" charset="-120"/>
                          <a:ea typeface="微軟正黑體" panose="020B0604030504040204" pitchFamily="34" charset="-120"/>
                        </a:rPr>
                        <a:t>最佳表現定期定額基金大獎同級最佳</a:t>
                      </a:r>
                      <a:endParaRPr lang="en-US" altLang="zh-TW" sz="1200" dirty="0" smtClean="0">
                        <a:effectLst/>
                        <a:latin typeface="微軟正黑體" panose="020B0604030504040204" pitchFamily="34" charset="-120"/>
                        <a:ea typeface="微軟正黑體" panose="020B0604030504040204" pitchFamily="34" charset="-120"/>
                      </a:endParaRPr>
                    </a:p>
                  </a:txBody>
                  <a:tcPr marL="17780" marR="17780" marT="0" marB="0" anchor="ctr"/>
                </a:tc>
                <a:extLst>
                  <a:ext uri="{0D108BD9-81ED-4DB2-BD59-A6C34878D82A}">
                    <a16:rowId xmlns:a16="http://schemas.microsoft.com/office/drawing/2014/main" val="3140257378"/>
                  </a:ext>
                </a:extLst>
              </a:tr>
              <a:tr h="777094">
                <a:tc vMerge="1">
                  <a:txBody>
                    <a:bodyPr/>
                    <a:lstStyle/>
                    <a:p>
                      <a:pPr>
                        <a:lnSpc>
                          <a:spcPts val="1800"/>
                        </a:lnSpc>
                      </a:pPr>
                      <a:endParaRPr lang="zh-TW" altLang="en-US" sz="1400" dirty="0">
                        <a:latin typeface="微軟正黑體" panose="020B0604030504040204" pitchFamily="34" charset="-120"/>
                        <a:ea typeface="微軟正黑體" panose="020B0604030504040204" pitchFamily="34" charset="-120"/>
                      </a:endParaRPr>
                    </a:p>
                  </a:txBody>
                  <a:tcPr anchor="ctr"/>
                </a:tc>
                <a:tc>
                  <a:txBody>
                    <a:bodyPr/>
                    <a:lstStyle/>
                    <a:p>
                      <a:pPr>
                        <a:lnSpc>
                          <a:spcPts val="1400"/>
                        </a:lnSpc>
                        <a:spcBef>
                          <a:spcPts val="0"/>
                        </a:spcBef>
                        <a:spcAft>
                          <a:spcPts val="0"/>
                        </a:spcAft>
                      </a:pPr>
                      <a:r>
                        <a:rPr lang="zh-TW" sz="1200" kern="0" dirty="0">
                          <a:effectLst/>
                          <a:latin typeface="微軟正黑體" panose="020B0604030504040204" pitchFamily="34" charset="-120"/>
                          <a:ea typeface="微軟正黑體" panose="020B0604030504040204" pitchFamily="34" charset="-120"/>
                        </a:rPr>
                        <a:t>富蘭克林坦伯頓</a:t>
                      </a:r>
                      <a:r>
                        <a:rPr lang="zh-TW" sz="1200" kern="0" dirty="0">
                          <a:solidFill>
                            <a:srgbClr val="0000FF"/>
                          </a:solidFill>
                          <a:effectLst/>
                          <a:latin typeface="微軟正黑體" panose="020B0604030504040204" pitchFamily="34" charset="-120"/>
                          <a:ea typeface="微軟正黑體" panose="020B0604030504040204" pitchFamily="34" charset="-120"/>
                        </a:rPr>
                        <a:t>歐洲中小型企業基金</a:t>
                      </a:r>
                      <a:endParaRPr lang="zh-TW" sz="12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tc>
                <a:tc>
                  <a:txBody>
                    <a:bodyPr/>
                    <a:lstStyle/>
                    <a:p>
                      <a:pPr marL="285750" indent="-285750" algn="l">
                        <a:lnSpc>
                          <a:spcPts val="1400"/>
                        </a:lnSpc>
                        <a:spcBef>
                          <a:spcPts val="0"/>
                        </a:spcBef>
                        <a:spcAft>
                          <a:spcPts val="0"/>
                        </a:spcAft>
                        <a:buFont typeface="Arial" panose="020B0604020202020204" pitchFamily="34" charset="0"/>
                        <a:buChar char="•"/>
                      </a:pPr>
                      <a:r>
                        <a:rPr lang="zh-TW" altLang="en-US" sz="1200" kern="0" dirty="0" smtClean="0">
                          <a:effectLst/>
                          <a:latin typeface="微軟正黑體" panose="020B0604030504040204" pitchFamily="34" charset="-120"/>
                          <a:ea typeface="微軟正黑體" panose="020B0604030504040204" pitchFamily="34" charset="-120"/>
                        </a:rPr>
                        <a:t>理柏</a:t>
                      </a:r>
                      <a:r>
                        <a:rPr lang="zh-TW" sz="1200" kern="0" dirty="0" smtClean="0">
                          <a:effectLst/>
                          <a:latin typeface="微軟正黑體" panose="020B0604030504040204" pitchFamily="34" charset="-120"/>
                          <a:ea typeface="微軟正黑體" panose="020B0604030504040204" pitchFamily="34" charset="-120"/>
                        </a:rPr>
                        <a:t>三年</a:t>
                      </a:r>
                      <a:r>
                        <a:rPr lang="zh-TW" sz="1200" kern="0" dirty="0">
                          <a:effectLst/>
                          <a:latin typeface="微軟正黑體" panose="020B0604030504040204" pitchFamily="34" charset="-120"/>
                          <a:ea typeface="微軟正黑體" panose="020B0604030504040204" pitchFamily="34" charset="-120"/>
                        </a:rPr>
                        <a:t>期 歐洲中小型</a:t>
                      </a:r>
                      <a:r>
                        <a:rPr lang="zh-TW" sz="1200" kern="0" dirty="0" smtClean="0">
                          <a:effectLst/>
                          <a:latin typeface="微軟正黑體" panose="020B0604030504040204" pitchFamily="34" charset="-120"/>
                          <a:ea typeface="微軟正黑體" panose="020B0604030504040204" pitchFamily="34" charset="-120"/>
                        </a:rPr>
                        <a:t>股票</a:t>
                      </a:r>
                      <a:endParaRPr lang="en-US" altLang="zh-TW" sz="1200" kern="0" dirty="0" smtClean="0">
                        <a:effectLst/>
                        <a:latin typeface="微軟正黑體" panose="020B0604030504040204" pitchFamily="34" charset="-120"/>
                        <a:ea typeface="微軟正黑體" panose="020B0604030504040204" pitchFamily="34" charset="-120"/>
                      </a:endParaRPr>
                    </a:p>
                    <a:p>
                      <a:pPr marL="285750" marR="0" lvl="0" indent="-285750" algn="l" defTabSz="995661" rtl="0" eaLnBrk="1" fontAlgn="auto" latinLnBrk="0" hangingPunct="1">
                        <a:lnSpc>
                          <a:spcPts val="1400"/>
                        </a:lnSpc>
                        <a:spcBef>
                          <a:spcPts val="0"/>
                        </a:spcBef>
                        <a:spcAft>
                          <a:spcPts val="0"/>
                        </a:spcAft>
                        <a:buClrTx/>
                        <a:buSzTx/>
                        <a:buFont typeface="Arial" panose="020B0604020202020204" pitchFamily="34" charset="0"/>
                        <a:buChar char="•"/>
                        <a:tabLst/>
                        <a:defRPr/>
                      </a:pPr>
                      <a:r>
                        <a:rPr lang="zh-TW" altLang="en-US" sz="1200" dirty="0" smtClean="0">
                          <a:effectLst/>
                          <a:latin typeface="微軟正黑體" panose="020B0604030504040204" pitchFamily="34" charset="-120"/>
                          <a:ea typeface="微軟正黑體" panose="020B0604030504040204" pitchFamily="34" charset="-120"/>
                        </a:rPr>
                        <a:t>指標</a:t>
                      </a:r>
                      <a:r>
                        <a:rPr lang="zh-TW" altLang="zh-TW" sz="1200" dirty="0" smtClean="0">
                          <a:effectLst/>
                          <a:latin typeface="微軟正黑體" panose="020B0604030504040204" pitchFamily="34" charset="-120"/>
                          <a:ea typeface="微軟正黑體" panose="020B0604030504040204" pitchFamily="34" charset="-120"/>
                        </a:rPr>
                        <a:t>歐洲中小型股票</a:t>
                      </a:r>
                      <a:r>
                        <a:rPr lang="zh-TW" altLang="en-US" sz="1200" dirty="0" smtClean="0">
                          <a:effectLst/>
                          <a:latin typeface="微軟正黑體" panose="020B0604030504040204" pitchFamily="34" charset="-120"/>
                          <a:ea typeface="微軟正黑體" panose="020B0604030504040204" pitchFamily="34" charset="-120"/>
                        </a:rPr>
                        <a:t>最佳表現基金大獎同級最佳</a:t>
                      </a:r>
                      <a:endParaRPr lang="en-US" altLang="zh-TW" sz="1200" kern="0" dirty="0" smtClean="0">
                        <a:effectLst/>
                        <a:latin typeface="微軟正黑體" panose="020B0604030504040204" pitchFamily="34" charset="-120"/>
                        <a:ea typeface="微軟正黑體" panose="020B0604030504040204" pitchFamily="34" charset="-120"/>
                      </a:endParaRPr>
                    </a:p>
                    <a:p>
                      <a:pPr marL="285750" marR="0" lvl="0" indent="-285750" algn="l" defTabSz="995661" rtl="0" eaLnBrk="1" fontAlgn="auto" latinLnBrk="0" hangingPunct="1">
                        <a:lnSpc>
                          <a:spcPts val="1400"/>
                        </a:lnSpc>
                        <a:spcBef>
                          <a:spcPts val="0"/>
                        </a:spcBef>
                        <a:spcAft>
                          <a:spcPts val="0"/>
                        </a:spcAft>
                        <a:buClrTx/>
                        <a:buSzTx/>
                        <a:buFont typeface="Arial" panose="020B0604020202020204" pitchFamily="34" charset="0"/>
                        <a:buChar char="•"/>
                        <a:tabLst/>
                        <a:defRPr/>
                      </a:pPr>
                      <a:r>
                        <a:rPr lang="zh-TW" altLang="en-US" sz="1200" dirty="0" smtClean="0">
                          <a:effectLst/>
                          <a:latin typeface="微軟正黑體" panose="020B0604030504040204" pitchFamily="34" charset="-120"/>
                          <a:ea typeface="微軟正黑體" panose="020B0604030504040204" pitchFamily="34" charset="-120"/>
                        </a:rPr>
                        <a:t>指標</a:t>
                      </a:r>
                      <a:r>
                        <a:rPr lang="zh-TW" altLang="zh-TW" sz="1200" dirty="0" smtClean="0">
                          <a:effectLst/>
                          <a:latin typeface="微軟正黑體" panose="020B0604030504040204" pitchFamily="34" charset="-120"/>
                          <a:ea typeface="微軟正黑體" panose="020B0604030504040204" pitchFamily="34" charset="-120"/>
                        </a:rPr>
                        <a:t>歐洲中小型股票</a:t>
                      </a:r>
                      <a:r>
                        <a:rPr lang="zh-TW" altLang="en-US" sz="1200" dirty="0" smtClean="0">
                          <a:effectLst/>
                          <a:latin typeface="微軟正黑體" panose="020B0604030504040204" pitchFamily="34" charset="-120"/>
                          <a:ea typeface="微軟正黑體" panose="020B0604030504040204" pitchFamily="34" charset="-120"/>
                        </a:rPr>
                        <a:t>最佳表現定期定額基金大獎同級最佳</a:t>
                      </a:r>
                      <a:endParaRPr lang="en-US" altLang="zh-TW" sz="1200" dirty="0" smtClean="0">
                        <a:effectLst/>
                        <a:latin typeface="微軟正黑體" panose="020B0604030504040204" pitchFamily="34" charset="-120"/>
                        <a:ea typeface="微軟正黑體" panose="020B0604030504040204" pitchFamily="34" charset="-120"/>
                      </a:endParaRPr>
                    </a:p>
                  </a:txBody>
                  <a:tcPr marL="17780" marR="17780" marT="0" marB="0" anchor="ctr"/>
                </a:tc>
                <a:extLst>
                  <a:ext uri="{0D108BD9-81ED-4DB2-BD59-A6C34878D82A}">
                    <a16:rowId xmlns:a16="http://schemas.microsoft.com/office/drawing/2014/main" val="826645760"/>
                  </a:ext>
                </a:extLst>
              </a:tr>
              <a:tr h="252396">
                <a:tc>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新興市場</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995661" rtl="0" eaLnBrk="1" fontAlgn="auto" latinLnBrk="0" hangingPunct="1">
                        <a:lnSpc>
                          <a:spcPts val="1400"/>
                        </a:lnSpc>
                        <a:spcBef>
                          <a:spcPts val="0"/>
                        </a:spcBef>
                        <a:spcAft>
                          <a:spcPts val="0"/>
                        </a:spcAft>
                        <a:buClrTx/>
                        <a:buSzTx/>
                        <a:buFontTx/>
                        <a:buNone/>
                        <a:tabLst/>
                        <a:defRPr/>
                      </a:pPr>
                      <a:r>
                        <a:rPr lang="zh-TW" altLang="zh-TW" sz="1200" dirty="0" smtClean="0">
                          <a:effectLst/>
                          <a:latin typeface="微軟正黑體" panose="020B0604030504040204" pitchFamily="34" charset="-120"/>
                          <a:ea typeface="微軟正黑體" panose="020B0604030504040204" pitchFamily="34" charset="-120"/>
                        </a:rPr>
                        <a:t>富蘭克林坦伯頓</a:t>
                      </a:r>
                      <a:r>
                        <a:rPr lang="zh-TW" altLang="zh-TW" sz="1200" dirty="0" smtClean="0">
                          <a:solidFill>
                            <a:srgbClr val="0000FF"/>
                          </a:solidFill>
                          <a:effectLst/>
                          <a:latin typeface="微軟正黑體" panose="020B0604030504040204" pitchFamily="34" charset="-120"/>
                          <a:ea typeface="微軟正黑體" panose="020B0604030504040204" pitchFamily="34" charset="-120"/>
                        </a:rPr>
                        <a:t>金磚四國基金</a:t>
                      </a:r>
                      <a:r>
                        <a:rPr lang="zh-TW" altLang="zh-TW" sz="1200" dirty="0" smtClean="0">
                          <a:effectLst/>
                          <a:latin typeface="微軟正黑體" panose="020B0604030504040204" pitchFamily="34" charset="-120"/>
                          <a:ea typeface="微軟正黑體" panose="020B0604030504040204" pitchFamily="34" charset="-120"/>
                        </a:rPr>
                        <a:t>美元</a:t>
                      </a:r>
                      <a:r>
                        <a:rPr lang="en-US" altLang="zh-TW" sz="1200" dirty="0" smtClean="0">
                          <a:effectLst/>
                          <a:latin typeface="微軟正黑體" panose="020B0604030504040204" pitchFamily="34" charset="-120"/>
                          <a:ea typeface="微軟正黑體" panose="020B0604030504040204" pitchFamily="34" charset="-120"/>
                        </a:rPr>
                        <a:t>A(</a:t>
                      </a:r>
                      <a:r>
                        <a:rPr lang="en-US" altLang="zh-TW" sz="1200" dirty="0" err="1" smtClean="0">
                          <a:effectLst/>
                          <a:latin typeface="微軟正黑體" panose="020B0604030504040204" pitchFamily="34" charset="-120"/>
                          <a:ea typeface="微軟正黑體" panose="020B0604030504040204" pitchFamily="34" charset="-120"/>
                        </a:rPr>
                        <a:t>acc</a:t>
                      </a:r>
                      <a:r>
                        <a:rPr lang="en-US" altLang="zh-TW" sz="1200" dirty="0" smtClean="0">
                          <a:effectLst/>
                          <a:latin typeface="微軟正黑體" panose="020B0604030504040204" pitchFamily="34" charset="-120"/>
                          <a:ea typeface="微軟正黑體" panose="020B0604030504040204" pitchFamily="34" charset="-120"/>
                        </a:rPr>
                        <a:t>)</a:t>
                      </a:r>
                      <a:r>
                        <a:rPr lang="zh-TW" altLang="en-US" sz="1200" dirty="0" smtClean="0">
                          <a:effectLst/>
                          <a:latin typeface="微軟正黑體" panose="020B0604030504040204" pitchFamily="34" charset="-120"/>
                          <a:ea typeface="微軟正黑體" panose="020B0604030504040204" pitchFamily="34" charset="-120"/>
                        </a:rPr>
                        <a:t>股</a:t>
                      </a:r>
                      <a:endParaRPr lang="zh-TW" altLang="zh-TW" sz="1200" dirty="0" smtClean="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tc>
                <a:tc>
                  <a:txBody>
                    <a:bodyPr/>
                    <a:lstStyle/>
                    <a:p>
                      <a:pPr algn="l">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指標金磚四國股票最佳表現基金大獎同級最佳</a:t>
                      </a:r>
                      <a:endParaRPr lang="zh-TW" altLang="en-US" sz="1200" dirty="0">
                        <a:latin typeface="微軟正黑體" panose="020B0604030504040204" pitchFamily="34" charset="-120"/>
                        <a:ea typeface="微軟正黑體" panose="020B0604030504040204" pitchFamily="34" charset="-120"/>
                      </a:endParaRPr>
                    </a:p>
                  </a:txBody>
                  <a:tcPr marL="17780" marR="17780" marT="0" marB="0" anchor="ctr"/>
                </a:tc>
                <a:extLst>
                  <a:ext uri="{0D108BD9-81ED-4DB2-BD59-A6C34878D82A}">
                    <a16:rowId xmlns:a16="http://schemas.microsoft.com/office/drawing/2014/main" val="530059565"/>
                  </a:ext>
                </a:extLst>
              </a:tr>
              <a:tr h="500029">
                <a:tc rowSpan="2">
                  <a:txBody>
                    <a:bodyPr/>
                    <a:lstStyle/>
                    <a:p>
                      <a:pPr>
                        <a:lnSpc>
                          <a:spcPts val="1400"/>
                        </a:lnSpc>
                        <a:spcBef>
                          <a:spcPts val="0"/>
                        </a:spcBef>
                        <a:spcAft>
                          <a:spcPts val="0"/>
                        </a:spcAft>
                      </a:pPr>
                      <a:r>
                        <a:rPr lang="zh-TW" altLang="en-US" sz="1200" dirty="0" smtClean="0">
                          <a:latin typeface="微軟正黑體" panose="020B0604030504040204" pitchFamily="34" charset="-120"/>
                          <a:ea typeface="微軟正黑體" panose="020B0604030504040204" pitchFamily="34" charset="-120"/>
                        </a:rPr>
                        <a:t>主題型股票</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995661" rtl="0" eaLnBrk="1" fontAlgn="auto" latinLnBrk="0" hangingPunct="1">
                        <a:lnSpc>
                          <a:spcPts val="1400"/>
                        </a:lnSpc>
                        <a:spcBef>
                          <a:spcPts val="0"/>
                        </a:spcBef>
                        <a:spcAft>
                          <a:spcPts val="0"/>
                        </a:spcAft>
                        <a:buClrTx/>
                        <a:buSzTx/>
                        <a:buFontTx/>
                        <a:buNone/>
                        <a:tabLst/>
                        <a:defRPr/>
                      </a:pPr>
                      <a:r>
                        <a:rPr lang="zh-TW" altLang="zh-TW" sz="1200" dirty="0" smtClean="0">
                          <a:effectLst/>
                          <a:latin typeface="微軟正黑體" panose="020B0604030504040204" pitchFamily="34" charset="-120"/>
                          <a:ea typeface="微軟正黑體" panose="020B0604030504040204" pitchFamily="34" charset="-120"/>
                        </a:rPr>
                        <a:t>富蘭克林坦伯頓</a:t>
                      </a:r>
                      <a:r>
                        <a:rPr lang="zh-TW" altLang="zh-TW" sz="1200" dirty="0" smtClean="0">
                          <a:solidFill>
                            <a:srgbClr val="0000FF"/>
                          </a:solidFill>
                          <a:effectLst/>
                          <a:latin typeface="微軟正黑體" panose="020B0604030504040204" pitchFamily="34" charset="-120"/>
                          <a:ea typeface="微軟正黑體" panose="020B0604030504040204" pitchFamily="34" charset="-120"/>
                        </a:rPr>
                        <a:t>全球氣候變遷基金</a:t>
                      </a:r>
                      <a:r>
                        <a:rPr lang="zh-TW" altLang="zh-TW" sz="1200" dirty="0" smtClean="0">
                          <a:effectLst/>
                          <a:latin typeface="微軟正黑體" panose="020B0604030504040204" pitchFamily="34" charset="-120"/>
                          <a:ea typeface="微軟正黑體" panose="020B0604030504040204" pitchFamily="34" charset="-120"/>
                        </a:rPr>
                        <a:t>歐元</a:t>
                      </a:r>
                      <a:r>
                        <a:rPr lang="en-US" altLang="zh-TW" sz="1200" dirty="0" smtClean="0">
                          <a:effectLst/>
                          <a:latin typeface="微軟正黑體" panose="020B0604030504040204" pitchFamily="34" charset="-120"/>
                          <a:ea typeface="微軟正黑體" panose="020B0604030504040204" pitchFamily="34" charset="-120"/>
                        </a:rPr>
                        <a:t>A (</a:t>
                      </a:r>
                      <a:r>
                        <a:rPr lang="en-US" altLang="zh-TW" sz="1200" dirty="0" err="1" smtClean="0">
                          <a:effectLst/>
                          <a:latin typeface="微軟正黑體" panose="020B0604030504040204" pitchFamily="34" charset="-120"/>
                          <a:ea typeface="微軟正黑體" panose="020B0604030504040204" pitchFamily="34" charset="-120"/>
                        </a:rPr>
                        <a:t>Ydis</a:t>
                      </a:r>
                      <a:r>
                        <a:rPr lang="en-US" altLang="zh-TW" sz="1200" dirty="0" smtClean="0">
                          <a:effectLst/>
                          <a:latin typeface="微軟正黑體" panose="020B0604030504040204" pitchFamily="34" charset="-120"/>
                          <a:ea typeface="微軟正黑體" panose="020B0604030504040204" pitchFamily="34" charset="-120"/>
                        </a:rPr>
                        <a:t>)</a:t>
                      </a:r>
                      <a:r>
                        <a:rPr lang="zh-TW" altLang="zh-TW" sz="1200" dirty="0" smtClean="0">
                          <a:effectLst/>
                          <a:latin typeface="微軟正黑體" panose="020B0604030504040204" pitchFamily="34" charset="-120"/>
                          <a:ea typeface="微軟正黑體" panose="020B0604030504040204" pitchFamily="34" charset="-120"/>
                        </a:rPr>
                        <a:t>股 </a:t>
                      </a:r>
                    </a:p>
                  </a:txBody>
                  <a:tcPr marL="17780" marR="17780" marT="0" marB="0" anchor="ctr"/>
                </a:tc>
                <a:tc>
                  <a:txBody>
                    <a:bodyPr/>
                    <a:lstStyle/>
                    <a:p>
                      <a:pPr marL="285750" indent="-285750" algn="l">
                        <a:lnSpc>
                          <a:spcPts val="1400"/>
                        </a:lnSpc>
                        <a:spcBef>
                          <a:spcPts val="0"/>
                        </a:spcBef>
                        <a:spcAft>
                          <a:spcPts val="0"/>
                        </a:spcAft>
                        <a:buFont typeface="Arial" panose="020B0604020202020204" pitchFamily="34" charset="0"/>
                        <a:buChar char="•"/>
                      </a:pPr>
                      <a:r>
                        <a:rPr lang="zh-TW" altLang="en-US" sz="1200" dirty="0" smtClean="0">
                          <a:latin typeface="微軟正黑體" panose="020B0604030504040204" pitchFamily="34" charset="-120"/>
                          <a:ea typeface="微軟正黑體" panose="020B0604030504040204" pitchFamily="34" charset="-120"/>
                        </a:rPr>
                        <a:t>指標產業股票</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生態最佳表現基金大獎同級最佳</a:t>
                      </a:r>
                      <a:endParaRPr lang="en-US" altLang="zh-TW" sz="1200" dirty="0" smtClean="0">
                        <a:latin typeface="微軟正黑體" panose="020B0604030504040204" pitchFamily="34" charset="-120"/>
                        <a:ea typeface="微軟正黑體" panose="020B0604030504040204" pitchFamily="34" charset="-120"/>
                      </a:endParaRPr>
                    </a:p>
                    <a:p>
                      <a:pPr marL="285750" marR="0" lvl="0" indent="-285750" algn="l" defTabSz="995661" rtl="0" eaLnBrk="1" fontAlgn="auto" latinLnBrk="0" hangingPunct="1">
                        <a:lnSpc>
                          <a:spcPts val="1400"/>
                        </a:lnSpc>
                        <a:spcBef>
                          <a:spcPts val="0"/>
                        </a:spcBef>
                        <a:spcAft>
                          <a:spcPts val="0"/>
                        </a:spcAft>
                        <a:buClrTx/>
                        <a:buSzTx/>
                        <a:buFont typeface="Arial" panose="020B0604020202020204" pitchFamily="34" charset="0"/>
                        <a:buChar char="•"/>
                        <a:tabLst/>
                        <a:defRPr/>
                      </a:pPr>
                      <a:r>
                        <a:rPr lang="zh-TW" altLang="en-US" sz="1200" dirty="0" smtClean="0">
                          <a:latin typeface="微軟正黑體" panose="020B0604030504040204" pitchFamily="34" charset="-120"/>
                          <a:ea typeface="微軟正黑體" panose="020B0604030504040204" pitchFamily="34" charset="-120"/>
                        </a:rPr>
                        <a:t>指標產業股票</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生態</a:t>
                      </a:r>
                      <a:r>
                        <a:rPr lang="zh-TW" altLang="en-US" sz="1200" dirty="0" smtClean="0">
                          <a:effectLst/>
                          <a:latin typeface="微軟正黑體" panose="020B0604030504040204" pitchFamily="34" charset="-120"/>
                          <a:ea typeface="微軟正黑體" panose="020B0604030504040204" pitchFamily="34" charset="-120"/>
                        </a:rPr>
                        <a:t>最佳表現定期定額基金大獎</a:t>
                      </a:r>
                      <a:r>
                        <a:rPr lang="zh-TW" altLang="en-US" sz="1200" dirty="0" smtClean="0">
                          <a:latin typeface="微軟正黑體" panose="020B0604030504040204" pitchFamily="34" charset="-120"/>
                          <a:ea typeface="微軟正黑體" panose="020B0604030504040204" pitchFamily="34" charset="-120"/>
                        </a:rPr>
                        <a:t>同級最佳</a:t>
                      </a:r>
                      <a:endParaRPr lang="en-US" altLang="zh-TW" sz="1200" dirty="0" smtClean="0">
                        <a:latin typeface="微軟正黑體" panose="020B0604030504040204" pitchFamily="34" charset="-120"/>
                        <a:ea typeface="微軟正黑體" panose="020B0604030504040204" pitchFamily="34" charset="-120"/>
                      </a:endParaRPr>
                    </a:p>
                  </a:txBody>
                  <a:tcPr marL="17780" marR="17780" marT="0" marB="0" anchor="ctr"/>
                </a:tc>
                <a:extLst>
                  <a:ext uri="{0D108BD9-81ED-4DB2-BD59-A6C34878D82A}">
                    <a16:rowId xmlns:a16="http://schemas.microsoft.com/office/drawing/2014/main" val="41367746"/>
                  </a:ext>
                </a:extLst>
              </a:tr>
              <a:tr h="278961">
                <a:tc vMerge="1">
                  <a:txBody>
                    <a:bodyPr/>
                    <a:lstStyle/>
                    <a:p>
                      <a:pPr>
                        <a:lnSpc>
                          <a:spcPts val="1800"/>
                        </a:lnSpc>
                      </a:pPr>
                      <a:endParaRPr lang="zh-TW" altLang="en-US" sz="1400" dirty="0">
                        <a:latin typeface="微軟正黑體" panose="020B0604030504040204" pitchFamily="34" charset="-120"/>
                        <a:ea typeface="微軟正黑體" panose="020B0604030504040204" pitchFamily="34" charset="-120"/>
                      </a:endParaRPr>
                    </a:p>
                  </a:txBody>
                  <a:tcPr anchor="ctr"/>
                </a:tc>
                <a:tc>
                  <a:txBody>
                    <a:bodyPr/>
                    <a:lstStyle/>
                    <a:p>
                      <a:pPr>
                        <a:lnSpc>
                          <a:spcPts val="1400"/>
                        </a:lnSpc>
                        <a:spcBef>
                          <a:spcPts val="0"/>
                        </a:spcBef>
                        <a:spcAft>
                          <a:spcPts val="0"/>
                        </a:spcAft>
                      </a:pPr>
                      <a:r>
                        <a:rPr lang="zh-TW" sz="1200" kern="0" dirty="0">
                          <a:effectLst/>
                          <a:latin typeface="微軟正黑體" panose="020B0604030504040204" pitchFamily="34" charset="-120"/>
                          <a:ea typeface="微軟正黑體" panose="020B0604030504040204" pitchFamily="34" charset="-120"/>
                        </a:rPr>
                        <a:t>富蘭克林坦伯頓</a:t>
                      </a:r>
                      <a:r>
                        <a:rPr lang="zh-TW" sz="1200" kern="0" dirty="0">
                          <a:solidFill>
                            <a:srgbClr val="0000FF"/>
                          </a:solidFill>
                          <a:effectLst/>
                          <a:latin typeface="微軟正黑體" panose="020B0604030504040204" pitchFamily="34" charset="-120"/>
                          <a:ea typeface="微軟正黑體" panose="020B0604030504040204" pitchFamily="34" charset="-120"/>
                        </a:rPr>
                        <a:t>天然資源基金</a:t>
                      </a:r>
                      <a:endParaRPr lang="zh-TW" sz="12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tc>
                <a:tc>
                  <a:txBody>
                    <a:bodyPr/>
                    <a:lstStyle/>
                    <a:p>
                      <a:pPr algn="l">
                        <a:lnSpc>
                          <a:spcPts val="1400"/>
                        </a:lnSpc>
                        <a:spcBef>
                          <a:spcPts val="0"/>
                        </a:spcBef>
                        <a:spcAft>
                          <a:spcPts val="0"/>
                        </a:spcAft>
                      </a:pPr>
                      <a:r>
                        <a:rPr lang="zh-TW" altLang="en-US" sz="1200" kern="0" dirty="0" smtClean="0">
                          <a:effectLst/>
                          <a:latin typeface="微軟正黑體" panose="020B0604030504040204" pitchFamily="34" charset="-120"/>
                          <a:ea typeface="微軟正黑體" panose="020B0604030504040204" pitchFamily="34" charset="-120"/>
                        </a:rPr>
                        <a:t>理柏</a:t>
                      </a:r>
                      <a:r>
                        <a:rPr lang="zh-TW" sz="1200" kern="0" dirty="0" smtClean="0">
                          <a:effectLst/>
                          <a:latin typeface="微軟正黑體" panose="020B0604030504040204" pitchFamily="34" charset="-120"/>
                          <a:ea typeface="微軟正黑體" panose="020B0604030504040204" pitchFamily="34" charset="-120"/>
                        </a:rPr>
                        <a:t>三年期主題</a:t>
                      </a:r>
                      <a:r>
                        <a:rPr lang="zh-TW" sz="1200" kern="0" dirty="0">
                          <a:effectLst/>
                          <a:latin typeface="微軟正黑體" panose="020B0604030504040204" pitchFamily="34" charset="-120"/>
                          <a:ea typeface="微軟正黑體" panose="020B0604030504040204" pitchFamily="34" charset="-120"/>
                        </a:rPr>
                        <a:t>股票</a:t>
                      </a:r>
                      <a:r>
                        <a:rPr lang="en-US" sz="1200" kern="0" dirty="0">
                          <a:effectLst/>
                          <a:latin typeface="微軟正黑體" panose="020B0604030504040204" pitchFamily="34" charset="-120"/>
                          <a:ea typeface="微軟正黑體" panose="020B0604030504040204" pitchFamily="34" charset="-120"/>
                        </a:rPr>
                        <a:t>—</a:t>
                      </a:r>
                      <a:r>
                        <a:rPr lang="zh-TW" sz="1200" kern="0" dirty="0">
                          <a:effectLst/>
                          <a:latin typeface="微軟正黑體" panose="020B0604030504040204" pitchFamily="34" charset="-120"/>
                          <a:ea typeface="微軟正黑體" panose="020B0604030504040204" pitchFamily="34" charset="-120"/>
                        </a:rPr>
                        <a:t>天然資源</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nchor="ctr"/>
                </a:tc>
                <a:extLst>
                  <a:ext uri="{0D108BD9-81ED-4DB2-BD59-A6C34878D82A}">
                    <a16:rowId xmlns:a16="http://schemas.microsoft.com/office/drawing/2014/main" val="1648487095"/>
                  </a:ext>
                </a:extLst>
              </a:tr>
            </a:tbl>
          </a:graphicData>
        </a:graphic>
      </p:graphicFrame>
    </p:spTree>
    <p:extLst>
      <p:ext uri="{BB962C8B-B14F-4D97-AF65-F5344CB8AC3E}">
        <p14:creationId xmlns:p14="http://schemas.microsoft.com/office/powerpoint/2010/main" val="9775252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2074" y="608445"/>
            <a:ext cx="8981925" cy="614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00"/>
              </a:lnSpc>
              <a:spcBef>
                <a:spcPts val="0"/>
              </a:spcBef>
              <a:buNone/>
            </a:pPr>
            <a:r>
              <a:rPr lang="zh-TW" altLang="zh-TW" sz="1100" b="1" dirty="0"/>
              <a:t>永續發展風險是指環境、社會或公司治理事件或情況，如果發生，可能會潛在或實際上對基金投資的價值造成重大的負面影響。永續發展風險既可以代表其自身的風險，也可以對其他風險產生影響，並且可能促成對諸如市場風險、運營風險、流動性風險或是交易對手風險的重大影響。永續發展風險可能導致投資標的的財務狀況、獲利能力或聲譽顯著惡化，進而可能嚴重影響其市場價格或流動性。有關基金之</a:t>
            </a:r>
            <a:r>
              <a:rPr lang="en-US" altLang="zh-TW" sz="1100" b="1" dirty="0"/>
              <a:t> ESG</a:t>
            </a:r>
            <a:r>
              <a:rPr lang="zh-TW" altLang="zh-TW" sz="1100" b="1" dirty="0"/>
              <a:t>資訊，投資人應於申購前詳閱基金公開說明書或投資人須知所載之基金所有特色或目標等資訊，投資人可至本公司網站</a:t>
            </a:r>
            <a:r>
              <a:rPr lang="en-US" altLang="zh-TW" sz="1100" b="1" dirty="0"/>
              <a:t>(https://www.franklin.com.tw/Regulations/esg.html)</a:t>
            </a:r>
            <a:r>
              <a:rPr lang="zh-TW" altLang="zh-TW" sz="1100" b="1" dirty="0"/>
              <a:t>「</a:t>
            </a:r>
            <a:r>
              <a:rPr lang="en-US" altLang="zh-TW" sz="1100" b="1" dirty="0"/>
              <a:t>ESG</a:t>
            </a:r>
            <a:r>
              <a:rPr lang="zh-TW" altLang="zh-TW" sz="1100" b="1" dirty="0"/>
              <a:t>基金專區」，或至基金資訊觀測站</a:t>
            </a:r>
            <a:r>
              <a:rPr lang="en-US" altLang="zh-TW" sz="1100" b="1" dirty="0"/>
              <a:t>(http://www.fundclear.com.tw)</a:t>
            </a:r>
            <a:r>
              <a:rPr lang="zh-TW" altLang="zh-TW" sz="1100" b="1" dirty="0"/>
              <a:t>「</a:t>
            </a:r>
            <a:r>
              <a:rPr lang="en-US" altLang="zh-TW" sz="1100" b="1" dirty="0"/>
              <a:t>ESG</a:t>
            </a:r>
            <a:r>
              <a:rPr lang="zh-TW" altLang="zh-TW" sz="1100" b="1" dirty="0"/>
              <a:t>基金專區」查閱。重要</a:t>
            </a:r>
            <a:r>
              <a:rPr lang="en-US" altLang="zh-TW" sz="1100" b="1" dirty="0"/>
              <a:t>ESG </a:t>
            </a:r>
            <a:r>
              <a:rPr lang="zh-TW" altLang="zh-TW" sz="1100" b="1" dirty="0"/>
              <a:t>發行資訊相關說明，請詳本基金投資人須知第二部分之一般資訊，定期評估資訊</a:t>
            </a:r>
            <a:r>
              <a:rPr lang="en-US" altLang="zh-TW" sz="1100" b="1" dirty="0"/>
              <a:t>(</a:t>
            </a:r>
            <a:r>
              <a:rPr lang="zh-TW" altLang="zh-TW" sz="1100" b="1" dirty="0"/>
              <a:t>含最新盡職治理參與情形</a:t>
            </a:r>
            <a:r>
              <a:rPr lang="en-US" altLang="zh-TW" sz="1100" b="1" dirty="0"/>
              <a:t>)</a:t>
            </a:r>
            <a:r>
              <a:rPr lang="zh-TW" altLang="zh-TW" sz="1100" b="1" dirty="0"/>
              <a:t>將於本公司網站</a:t>
            </a:r>
            <a:r>
              <a:rPr lang="en-US" altLang="zh-TW" sz="1100" b="1" dirty="0"/>
              <a:t>(https://www.franklin.com.tw/Regulations/esg.html)</a:t>
            </a:r>
            <a:r>
              <a:rPr lang="zh-TW" altLang="zh-TW" sz="1100" b="1" dirty="0"/>
              <a:t>公告。</a:t>
            </a:r>
            <a:endParaRPr lang="zh-TW" altLang="zh-TW" sz="1100" dirty="0"/>
          </a:p>
          <a:p>
            <a:pPr marL="0" indent="0">
              <a:lnSpc>
                <a:spcPts val="1300"/>
              </a:lnSpc>
              <a:spcBef>
                <a:spcPts val="0"/>
              </a:spcBef>
              <a:buFont typeface="Arial" panose="020B0604020202020204" pitchFamily="34" charset="0"/>
              <a:buNone/>
            </a:pPr>
            <a:r>
              <a:rPr lang="zh-TW" altLang="en-US" sz="1100" b="1" u="sng" dirty="0" smtClean="0">
                <a:solidFill>
                  <a:srgbClr val="0000FF"/>
                </a:solidFill>
                <a:latin typeface="Arial" charset="0"/>
                <a:cs typeface="Arial" charset="0"/>
              </a:rPr>
              <a:t>投資</a:t>
            </a:r>
            <a:r>
              <a:rPr lang="zh-TW" altLang="en-US" sz="1100" b="1" u="sng" dirty="0">
                <a:solidFill>
                  <a:srgbClr val="0000FF"/>
                </a:solidFill>
                <a:latin typeface="Arial" charset="0"/>
                <a:cs typeface="Arial" charset="0"/>
              </a:rPr>
              <a:t>中國比重指掛牌於大陸及香港地區中國企業之投資比重，依規定境外基金投資大陸地區證券市場之有價證券以掛牌上市有價證券為限，直接及間接投資前述有價證券總金額不得超過本基金淨資產價值之</a:t>
            </a:r>
            <a:r>
              <a:rPr lang="en-US" altLang="zh-TW" sz="1100" b="1" u="sng" dirty="0">
                <a:solidFill>
                  <a:srgbClr val="0000FF"/>
                </a:solidFill>
                <a:latin typeface="Arial" charset="0"/>
                <a:cs typeface="Arial" charset="0"/>
              </a:rPr>
              <a:t>20%</a:t>
            </a:r>
            <a:r>
              <a:rPr lang="zh-TW" altLang="en-US" sz="1100" b="1" u="sng" dirty="0">
                <a:solidFill>
                  <a:srgbClr val="0000FF"/>
                </a:solidFill>
                <a:latin typeface="Arial" charset="0"/>
                <a:cs typeface="Arial" charset="0"/>
              </a:rPr>
              <a:t>，另投資香港地區紅籌股及</a:t>
            </a:r>
            <a:r>
              <a:rPr lang="en-US" altLang="zh-TW" sz="1100" b="1" u="sng" dirty="0">
                <a:solidFill>
                  <a:srgbClr val="0000FF"/>
                </a:solidFill>
                <a:latin typeface="Arial" charset="0"/>
                <a:cs typeface="Arial" charset="0"/>
              </a:rPr>
              <a:t>H</a:t>
            </a:r>
            <a:r>
              <a:rPr lang="zh-TW" altLang="en-US" sz="1100" b="1" u="sng" dirty="0">
                <a:solidFill>
                  <a:srgbClr val="0000FF"/>
                </a:solidFill>
                <a:latin typeface="Arial" charset="0"/>
                <a:cs typeface="Arial" charset="0"/>
              </a:rPr>
              <a:t>股並無限制。本基金並非完全投資於大陸地區之有價證券，投資人仍須留意中國市場特定政治、經濟與市場之投資風險。 </a:t>
            </a:r>
            <a:endParaRPr lang="zh-TW" altLang="en-US" sz="1100" b="1" u="sng" dirty="0">
              <a:solidFill>
                <a:srgbClr val="FF0000"/>
              </a:solidFill>
              <a:latin typeface="Times New Roman" pitchFamily="18" charset="0"/>
              <a:cs typeface="Arial" charset="0"/>
            </a:endParaRPr>
          </a:p>
          <a:p>
            <a:pPr marL="0" indent="0">
              <a:lnSpc>
                <a:spcPts val="1300"/>
              </a:lnSpc>
              <a:spcBef>
                <a:spcPts val="0"/>
              </a:spcBef>
              <a:buFont typeface="Arial" panose="020B0604020202020204" pitchFamily="34" charset="0"/>
              <a:buNone/>
            </a:pPr>
            <a:r>
              <a:rPr lang="zh-TW" altLang="en-US" sz="1100" b="1" dirty="0">
                <a:solidFill>
                  <a:srgbClr val="000000"/>
                </a:solidFill>
                <a:latin typeface="Times New Roman" pitchFamily="18" charset="0"/>
                <a:cs typeface="Arial" charset="0"/>
              </a:rPr>
              <a:t>新興市場警語：</a:t>
            </a:r>
            <a:r>
              <a:rPr lang="zh-TW" altLang="zh-TW" sz="1100" b="1" dirty="0">
                <a:solidFill>
                  <a:srgbClr val="000000"/>
                </a:solidFill>
                <a:latin typeface="Times New Roman" pitchFamily="18" charset="0"/>
                <a:cs typeface="Arial" charset="0"/>
              </a:rPr>
              <a:t>本基金之主要投資風險除包含一般股票型基金之投資組合跌價與匯率風險外，與成熟市場相比須承受較高之政治與金融管理風險，而因市值及制度性因素，流動性風險也相對較高，新興市場投資組合波動性普遍高於成熟市場。基金投資均涉及風險且不負任何抵抗投資虧損之擔保。投資風險之詳細資料請參閱基金公開說明書。</a:t>
            </a:r>
          </a:p>
          <a:p>
            <a:pPr marL="0" indent="0">
              <a:lnSpc>
                <a:spcPts val="1300"/>
              </a:lnSpc>
              <a:spcBef>
                <a:spcPts val="0"/>
              </a:spcBef>
              <a:buNone/>
            </a:pPr>
            <a:r>
              <a:rPr lang="zh-TW" altLang="en-US" sz="1100" b="1" dirty="0">
                <a:solidFill>
                  <a:srgbClr val="0000FF"/>
                </a:solidFill>
                <a:latin typeface="Times New Roman" pitchFamily="18" charset="0"/>
                <a:cs typeface="Arial" charset="0"/>
              </a:rPr>
              <a:t>非投資等級債券基金警語：本基金經金融監督管理委員會核准，惟不表示絕無風險。由於非投資等級債券之信用評等未達投資等級或未經信用評等，且對利率變動的敏感度甚高，故本基金可能會因利率上升、市場流動性下降，或債券發行機構違約不支付本金、利息或破產而蒙受虧損。本基金不適合無法承擔相關風險之投資人。基金經理公司以往之經理績效不保證基金之最低投資收益；基金經理公司除盡善良管理人之注意義務外，不負責本基金之盈虧，亦不保證最低之收益，投資人申購前應詳閱基金公開說明書。本基金較適合投資屬性中風險承受度較高之投資人，投資人投資以非投資等級債券為訴求之基金不宜占其投資組合過高之比重，投資人應審慎評估</a:t>
            </a:r>
            <a:r>
              <a:rPr lang="zh-TW" altLang="en-US" sz="1100" b="1" dirty="0" smtClean="0">
                <a:solidFill>
                  <a:srgbClr val="0000FF"/>
                </a:solidFill>
                <a:latin typeface="Times New Roman" pitchFamily="18" charset="0"/>
                <a:cs typeface="Arial" charset="0"/>
              </a:rPr>
              <a:t>。</a:t>
            </a:r>
            <a:endParaRPr lang="en-US" altLang="zh-TW" sz="1100" b="1" dirty="0" smtClean="0">
              <a:solidFill>
                <a:srgbClr val="0000FF"/>
              </a:solidFill>
              <a:latin typeface="Times New Roman" pitchFamily="18" charset="0"/>
              <a:cs typeface="Arial" charset="0"/>
            </a:endParaRPr>
          </a:p>
          <a:p>
            <a:pPr marL="0" indent="0">
              <a:lnSpc>
                <a:spcPts val="1300"/>
              </a:lnSpc>
              <a:spcBef>
                <a:spcPts val="0"/>
              </a:spcBef>
              <a:buNone/>
            </a:pPr>
            <a:r>
              <a:rPr lang="zh-TW" altLang="en-US" sz="1100" b="1" dirty="0">
                <a:solidFill>
                  <a:srgbClr val="0000FF"/>
                </a:solidFill>
                <a:latin typeface="Times New Roman" pitchFamily="18" charset="0"/>
                <a:cs typeface="Arial" charset="0"/>
              </a:rPr>
              <a:t>部分基金有投資於符合美國</a:t>
            </a:r>
            <a:r>
              <a:rPr lang="en-US" altLang="zh-TW" sz="1100" b="1" dirty="0">
                <a:solidFill>
                  <a:srgbClr val="0000FF"/>
                </a:solidFill>
                <a:latin typeface="Times New Roman" pitchFamily="18" charset="0"/>
                <a:cs typeface="Arial" charset="0"/>
              </a:rPr>
              <a:t>Rule 144A</a:t>
            </a:r>
            <a:r>
              <a:rPr lang="zh-TW" altLang="en-US" sz="1100" b="1" dirty="0">
                <a:solidFill>
                  <a:srgbClr val="0000FF"/>
                </a:solidFill>
                <a:latin typeface="Times New Roman" pitchFamily="18" charset="0"/>
                <a:cs typeface="Arial" charset="0"/>
              </a:rPr>
              <a:t>規定之私募性質債券，較可能發生流動性不足，財務訊息揭露不完整或因價格不透明導致波動性較大之風險，投資人須留意相關風險</a:t>
            </a:r>
            <a:r>
              <a:rPr lang="zh-TW" altLang="en-US" sz="1100" b="1" dirty="0" smtClean="0">
                <a:solidFill>
                  <a:srgbClr val="0000FF"/>
                </a:solidFill>
                <a:latin typeface="Times New Roman" pitchFamily="18" charset="0"/>
                <a:cs typeface="Arial" charset="0"/>
              </a:rPr>
              <a:t>。</a:t>
            </a:r>
            <a:endParaRPr lang="en-US" altLang="zh-TW" sz="1100" b="1" dirty="0" smtClean="0">
              <a:solidFill>
                <a:srgbClr val="0000FF"/>
              </a:solidFill>
              <a:latin typeface="Times New Roman" pitchFamily="18" charset="0"/>
              <a:cs typeface="Arial" charset="0"/>
            </a:endParaRPr>
          </a:p>
          <a:p>
            <a:pPr marL="0" indent="0">
              <a:lnSpc>
                <a:spcPts val="1300"/>
              </a:lnSpc>
              <a:spcBef>
                <a:spcPts val="0"/>
              </a:spcBef>
              <a:buNone/>
            </a:pPr>
            <a:r>
              <a:rPr lang="zh-TW" altLang="zh-TW" sz="1100" b="1" dirty="0">
                <a:solidFill>
                  <a:srgbClr val="000000"/>
                </a:solidFill>
              </a:rPr>
              <a:t>投資人申購本基金係持有基金受益憑證，而非本文提及之投資資產或標的</a:t>
            </a:r>
            <a:r>
              <a:rPr lang="zh-TW" altLang="en-US" sz="1100" b="1" dirty="0">
                <a:solidFill>
                  <a:srgbClr val="000000"/>
                </a:solidFill>
              </a:rPr>
              <a:t>。</a:t>
            </a:r>
            <a:endParaRPr lang="en-US" altLang="zh-TW" sz="1100" b="1" dirty="0">
              <a:solidFill>
                <a:srgbClr val="000000"/>
              </a:solidFill>
            </a:endParaRPr>
          </a:p>
          <a:p>
            <a:pPr marL="0" indent="0">
              <a:lnSpc>
                <a:spcPts val="1300"/>
              </a:lnSpc>
              <a:spcBef>
                <a:spcPts val="0"/>
              </a:spcBef>
              <a:buNone/>
            </a:pPr>
            <a:r>
              <a:rPr lang="zh-TW" altLang="en-US" sz="1100" b="1" dirty="0" smtClean="0">
                <a:solidFill>
                  <a:srgbClr val="000000"/>
                </a:solidFill>
              </a:rPr>
              <a:t>基金</a:t>
            </a:r>
            <a:r>
              <a:rPr lang="zh-TW" altLang="en-US" sz="1100" b="1" dirty="0">
                <a:solidFill>
                  <a:srgbClr val="000000"/>
                </a:solidFill>
              </a:rPr>
              <a:t>配息率不代表基金報酬率，且過去配息率不代表未來配息率；基金淨值可能因市場因素而上下波動。基金的配息可能由基金的收益或本金中支付。任何涉及由本金支出的部份，可能導致原始投資金額減損。部分基金進行配息前未先扣除應負擔之費用。由本金支付配息之相關資料已揭露於本公司網站，投資人可至本公司網站</a:t>
            </a:r>
            <a:r>
              <a:rPr lang="en-US" altLang="zh-TW" sz="1100" b="1" dirty="0">
                <a:solidFill>
                  <a:srgbClr val="000000"/>
                </a:solidFill>
              </a:rPr>
              <a:t>(http://www.Franklin.com.tw)</a:t>
            </a:r>
            <a:r>
              <a:rPr lang="zh-TW" altLang="en-US" sz="1100" b="1" dirty="0">
                <a:solidFill>
                  <a:srgbClr val="000000"/>
                </a:solidFill>
              </a:rPr>
              <a:t>查閱。</a:t>
            </a:r>
            <a:endParaRPr lang="en-US" altLang="zh-TW" sz="1100" b="1" dirty="0">
              <a:solidFill>
                <a:srgbClr val="000000"/>
              </a:solidFill>
            </a:endParaRPr>
          </a:p>
          <a:p>
            <a:pPr marL="0" indent="0">
              <a:lnSpc>
                <a:spcPts val="1300"/>
              </a:lnSpc>
              <a:spcBef>
                <a:spcPts val="0"/>
              </a:spcBef>
              <a:buNone/>
            </a:pPr>
            <a:r>
              <a:rPr lang="zh-TW" altLang="zh-TW" sz="1100" b="1" dirty="0">
                <a:solidFill>
                  <a:srgbClr val="000000"/>
                </a:solidFill>
              </a:rPr>
              <a:t>增益配息型類股：股票型基金之配息來源為基金投資標的所配發之股票股利，因投資標的股利發放頻率及日期不一，造成基金每月收到之股票股利收入將不平均。若當期收到投資標的之股利收入大於預計配息率，則基金僅由股利收入發放配息。若當期收到投資標的之股利收入低於預計配息率，則投資經理人得利用前期保留之股利收入，於必要時，亦得自本金配息，使配息率穩定。投資經理人將定期審視投資標的股利率水準及基金績效而調整配息率，使基金配息率貼近股利率，避免配息過度侵蝕本金之情形。增益配息類股的配息可能由基金的收益或本金中支付。任何涉及由本金支出的部份，可能導致原始投資金額減損。由本金支付配息之相關資料已揭露於本公司網站，投資人可至本公司網站</a:t>
            </a:r>
            <a:r>
              <a:rPr lang="en-US" altLang="zh-TW" sz="1100" b="1" dirty="0">
                <a:solidFill>
                  <a:srgbClr val="000000"/>
                </a:solidFill>
              </a:rPr>
              <a:t>( </a:t>
            </a:r>
            <a:r>
              <a:rPr lang="en-US" altLang="zh-TW" sz="1100" b="1" dirty="0">
                <a:solidFill>
                  <a:srgbClr val="000000"/>
                </a:solidFill>
                <a:hlinkClick r:id="rId2"/>
              </a:rPr>
              <a:t>http://www.Franklin.com.tw</a:t>
            </a:r>
            <a:r>
              <a:rPr lang="en-US" altLang="zh-TW" sz="1100" b="1" dirty="0">
                <a:solidFill>
                  <a:srgbClr val="000000"/>
                </a:solidFill>
              </a:rPr>
              <a:t> )</a:t>
            </a:r>
            <a:r>
              <a:rPr lang="zh-TW" altLang="zh-TW" sz="1100" b="1" dirty="0">
                <a:solidFill>
                  <a:srgbClr val="000000"/>
                </a:solidFill>
              </a:rPr>
              <a:t>查閱。境外基金機構針對本基金配息政策設有相關控管機制，視實際收到股息收益及評估未來市場狀況以決定當期配息水準，惟配息發放並非保證，配息金額並非不變，亦不保證配息率水準。</a:t>
            </a:r>
            <a:endParaRPr lang="en-US" altLang="zh-TW" sz="1100" b="1" dirty="0">
              <a:solidFill>
                <a:srgbClr val="000000"/>
              </a:solidFill>
            </a:endParaRPr>
          </a:p>
          <a:p>
            <a:pPr marL="0" indent="0">
              <a:lnSpc>
                <a:spcPts val="1300"/>
              </a:lnSpc>
              <a:spcBef>
                <a:spcPts val="0"/>
              </a:spcBef>
              <a:buFont typeface="Arial" panose="020B0604020202020204" pitchFamily="34" charset="0"/>
              <a:buNone/>
            </a:pPr>
            <a:r>
              <a:rPr lang="zh-TW" altLang="zh-TW" sz="1100" b="1" dirty="0">
                <a:solidFill>
                  <a:srgbClr val="000099"/>
                </a:solidFill>
              </a:rPr>
              <a:t>股票型基金配息機制說明：本基金主要配息來源為股息收益，配息也可能從基金資本中支付。境外基金機構針對本基金配息政策設有相關控管機制，視實際收到股息收益及評估未來市場狀況以決定當期配息水準，惟配息發放並非保證，配息金額並非不變，亦不保證配息率水準。</a:t>
            </a:r>
            <a:endParaRPr lang="zh-TW" altLang="en-US" sz="1100" b="1" dirty="0">
              <a:solidFill>
                <a:srgbClr val="000000"/>
              </a:solidFill>
            </a:endParaRPr>
          </a:p>
          <a:p>
            <a:pPr marL="0" indent="0">
              <a:lnSpc>
                <a:spcPts val="1300"/>
              </a:lnSpc>
              <a:spcBef>
                <a:spcPts val="0"/>
              </a:spcBef>
              <a:buFont typeface="Arial" panose="020B0604020202020204" pitchFamily="34" charset="0"/>
              <a:buNone/>
            </a:pPr>
            <a:r>
              <a:rPr lang="zh-TW" altLang="en-US" sz="1100" b="1" dirty="0">
                <a:solidFill>
                  <a:srgbClr val="000000"/>
                </a:solidFill>
              </a:rPr>
              <a:t>基金轉換若涉及不同計價幣別基金之轉換，交易當日轉入及轉出之基金股份皆以同一日淨值計算。</a:t>
            </a:r>
          </a:p>
          <a:p>
            <a:pPr marL="0" indent="0">
              <a:lnSpc>
                <a:spcPts val="1300"/>
              </a:lnSpc>
              <a:spcBef>
                <a:spcPts val="0"/>
              </a:spcBef>
              <a:buFont typeface="Arial" panose="020B0604020202020204" pitchFamily="34" charset="0"/>
              <a:buNone/>
            </a:pPr>
            <a:r>
              <a:rPr lang="zh-TW" altLang="en-US" sz="1100" b="1" dirty="0">
                <a:solidFill>
                  <a:srgbClr val="000000"/>
                </a:solidFill>
              </a:rPr>
              <a:t>定期定額報酬率：理柏資訊假設每月</a:t>
            </a:r>
            <a:r>
              <a:rPr lang="en-US" altLang="zh-TW" sz="1100" b="1" dirty="0">
                <a:solidFill>
                  <a:srgbClr val="000000"/>
                </a:solidFill>
              </a:rPr>
              <a:t>1</a:t>
            </a:r>
            <a:r>
              <a:rPr lang="zh-TW" altLang="en-US" sz="1100" b="1" dirty="0">
                <a:solidFill>
                  <a:srgbClr val="000000"/>
                </a:solidFill>
              </a:rPr>
              <a:t>日扣款、遇例假日則以次一營業日計算。投資人因不同時間進場，將有不同之投資績效，且過去績效不代表未來績效之保證。</a:t>
            </a:r>
          </a:p>
          <a:p>
            <a:pPr marL="0" indent="0">
              <a:lnSpc>
                <a:spcPts val="1300"/>
              </a:lnSpc>
              <a:spcBef>
                <a:spcPts val="0"/>
              </a:spcBef>
              <a:buFont typeface="Arial" panose="020B0604020202020204" pitchFamily="34" charset="0"/>
              <a:buNone/>
            </a:pPr>
            <a:r>
              <a:rPr lang="zh-TW" altLang="en-US" sz="1100" b="1" dirty="0">
                <a:solidFill>
                  <a:srgbClr val="000000"/>
                </a:solidFill>
              </a:rPr>
              <a:t>關於基金報酬率：基金過去績效不代表未來績效之保證。</a:t>
            </a:r>
            <a:endParaRPr lang="en-US" altLang="zh-TW" sz="1100" b="1" dirty="0">
              <a:solidFill>
                <a:srgbClr val="000000"/>
              </a:solidFill>
            </a:endParaRPr>
          </a:p>
        </p:txBody>
      </p:sp>
      <p:sp>
        <p:nvSpPr>
          <p:cNvPr id="2" name="標題 1"/>
          <p:cNvSpPr>
            <a:spLocks noGrp="1"/>
          </p:cNvSpPr>
          <p:nvPr>
            <p:ph type="title"/>
          </p:nvPr>
        </p:nvSpPr>
        <p:spPr>
          <a:xfrm>
            <a:off x="346685" y="136808"/>
            <a:ext cx="8286750" cy="471637"/>
          </a:xfrm>
        </p:spPr>
        <p:txBody>
          <a:bodyPr/>
          <a:lstStyle/>
          <a:p>
            <a:r>
              <a:rPr lang="zh-TW" altLang="en-US" dirty="0"/>
              <a:t>風險警語</a:t>
            </a:r>
          </a:p>
        </p:txBody>
      </p:sp>
    </p:spTree>
    <p:extLst>
      <p:ext uri="{BB962C8B-B14F-4D97-AF65-F5344CB8AC3E}">
        <p14:creationId xmlns:p14="http://schemas.microsoft.com/office/powerpoint/2010/main" val="1338465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274638"/>
            <a:ext cx="8229600" cy="906462"/>
          </a:xfrm>
        </p:spPr>
        <p:txBody>
          <a:bodyPr/>
          <a:lstStyle/>
          <a:p>
            <a:pPr algn="ctr"/>
            <a:r>
              <a:rPr lang="zh-TW" altLang="en-US" dirty="0"/>
              <a:t>五</a:t>
            </a:r>
            <a:r>
              <a:rPr lang="zh-TW" altLang="en-US" dirty="0" smtClean="0"/>
              <a:t>月</a:t>
            </a:r>
            <a:r>
              <a:rPr lang="zh-TW" altLang="en-US" dirty="0"/>
              <a:t>觀盤重點</a:t>
            </a:r>
          </a:p>
        </p:txBody>
      </p:sp>
      <p:sp>
        <p:nvSpPr>
          <p:cNvPr id="4" name="文字方塊 3"/>
          <p:cNvSpPr txBox="1"/>
          <p:nvPr/>
        </p:nvSpPr>
        <p:spPr>
          <a:xfrm>
            <a:off x="636562" y="6109478"/>
            <a:ext cx="6154937" cy="253916"/>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資料來源：富蘭克林證券投顧整理，</a:t>
            </a:r>
            <a:r>
              <a:rPr lang="en-US" altLang="zh-TW" sz="1050" dirty="0" smtClean="0">
                <a:latin typeface="微軟正黑體" panose="020B0604030504040204" pitchFamily="34" charset="-120"/>
                <a:ea typeface="微軟正黑體" panose="020B0604030504040204" pitchFamily="34" charset="-120"/>
              </a:rPr>
              <a:t>2024/5/2</a:t>
            </a:r>
            <a:r>
              <a:rPr lang="zh-TW" altLang="en-US" sz="1050" dirty="0" smtClean="0">
                <a:latin typeface="微軟正黑體" panose="020B0604030504040204" pitchFamily="34" charset="-120"/>
                <a:ea typeface="微軟正黑體" panose="020B0604030504040204" pitchFamily="34" charset="-120"/>
              </a:rPr>
              <a:t>。</a:t>
            </a:r>
            <a:r>
              <a:rPr lang="en-US" altLang="zh-TW" sz="1050" b="1" dirty="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本頁不代表對任一個股的買賣建議</a:t>
            </a:r>
            <a:r>
              <a:rPr lang="en-US" altLang="zh-TW" sz="1050" b="1" dirty="0" smtClean="0">
                <a:latin typeface="微軟正黑體" panose="020B0604030504040204" pitchFamily="34" charset="-120"/>
                <a:ea typeface="微軟正黑體" panose="020B0604030504040204" pitchFamily="34" charset="-120"/>
              </a:rPr>
              <a:t>&gt;</a:t>
            </a:r>
            <a:endParaRPr lang="en-US" altLang="zh-TW" sz="1050" b="1" dirty="0">
              <a:latin typeface="微軟正黑體" panose="020B0604030504040204" pitchFamily="34" charset="-120"/>
              <a:ea typeface="微軟正黑體" panose="020B0604030504040204" pitchFamily="34" charset="-120"/>
            </a:endParaRPr>
          </a:p>
        </p:txBody>
      </p:sp>
      <p:sp>
        <p:nvSpPr>
          <p:cNvPr id="8" name="標題 1"/>
          <p:cNvSpPr txBox="1">
            <a:spLocks/>
          </p:cNvSpPr>
          <p:nvPr/>
        </p:nvSpPr>
        <p:spPr bwMode="auto">
          <a:xfrm>
            <a:off x="0" y="7695"/>
            <a:ext cx="2883877" cy="39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1400" b="1" kern="1200" baseline="0">
                <a:solidFill>
                  <a:srgbClr val="FF0000"/>
                </a:solidFill>
                <a:latin typeface="微軟正黑體" panose="020B0604030504040204" pitchFamily="34" charset="-120"/>
                <a:ea typeface="微軟正黑體" panose="020B0604030504040204" pitchFamily="34" charset="-120"/>
                <a:cs typeface="+mj-cs"/>
              </a:defRPr>
            </a:lvl1pPr>
          </a:lstStyle>
          <a:p>
            <a:r>
              <a:rPr lang="en-US" altLang="zh-TW" dirty="0"/>
              <a:t>&lt;</a:t>
            </a:r>
            <a:r>
              <a:rPr lang="zh-TW" altLang="en-US" dirty="0"/>
              <a:t>觀盤重點</a:t>
            </a:r>
            <a:r>
              <a:rPr lang="en-US" altLang="zh-TW" dirty="0"/>
              <a:t>&gt;</a:t>
            </a:r>
            <a:endParaRPr lang="zh-TW" altLang="en-US" dirty="0"/>
          </a:p>
        </p:txBody>
      </p:sp>
      <p:graphicFrame>
        <p:nvGraphicFramePr>
          <p:cNvPr id="5" name="資料庫圖表 4"/>
          <p:cNvGraphicFramePr/>
          <p:nvPr>
            <p:extLst/>
          </p:nvPr>
        </p:nvGraphicFramePr>
        <p:xfrm>
          <a:off x="636562" y="1406978"/>
          <a:ext cx="7958798" cy="470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486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7337" y="707365"/>
            <a:ext cx="8569325"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eaLnBrk="1" hangingPunct="1">
              <a:spcBef>
                <a:spcPct val="0"/>
              </a:spcBef>
              <a:buFontTx/>
              <a:buNone/>
            </a:pPr>
            <a:r>
              <a:rPr kumimoji="0" lang="zh-TW" altLang="en-US" sz="2000" b="1" dirty="0">
                <a:solidFill>
                  <a:srgbClr val="000000"/>
                </a:solidFill>
                <a:latin typeface="微軟正黑體" panose="020B0604030504040204" pitchFamily="34" charset="-120"/>
                <a:ea typeface="微軟正黑體" panose="020B0604030504040204" pitchFamily="34" charset="-120"/>
              </a:rPr>
              <a:t>本公司所提供之資訊，僅供接收人之參考用途。本公司當盡力提供正確之資訊，所載資料均來自或本諸我們相信可靠之來源，但對其完整性、即時性和正確性不做任何擔保，如有錯漏或疏忽，本公司或關係企業與其任何董事或受僱人，並不負任何法律責任。任何人因信賴此等資料而做出或改變投資決策，須自行承擔結果。本基金經金融監督管理委員會核准或申報生效在國內募集及銷售，惟不表示絕無風險。基金經理公司以往之經理績效不保證基金之最低投資收益；基金經理公司除盡善良管理人之注意義務外，不負責本基金之盈虧，亦不保證最低之收益，投資人申購前應詳閱基金公開說明書。本文提及之經濟走勢預測不必然代表本基金之績效，本基金投資風險請詳閱基金公開說明書。 </a:t>
            </a:r>
            <a:r>
              <a:rPr kumimoji="0" lang="en-US" altLang="zh-TW" sz="2000" b="1" dirty="0">
                <a:solidFill>
                  <a:srgbClr val="000000"/>
                </a:solidFill>
                <a:latin typeface="微軟正黑體" panose="020B0604030504040204" pitchFamily="34" charset="-120"/>
                <a:ea typeface="微軟正黑體" panose="020B0604030504040204" pitchFamily="34" charset="-120"/>
              </a:rPr>
              <a:t>【</a:t>
            </a:r>
            <a:r>
              <a:rPr kumimoji="0" lang="zh-TW" altLang="en-US" sz="2000" b="1" dirty="0">
                <a:solidFill>
                  <a:srgbClr val="000000"/>
                </a:solidFill>
                <a:latin typeface="微軟正黑體" panose="020B0604030504040204" pitchFamily="34" charset="-120"/>
                <a:ea typeface="微軟正黑體" panose="020B0604030504040204" pitchFamily="34" charset="-120"/>
              </a:rPr>
              <a:t>富蘭克林證券投顧獨立經營管理</a:t>
            </a:r>
            <a:r>
              <a:rPr kumimoji="0" lang="en-US" altLang="zh-TW" sz="2000" b="1" dirty="0">
                <a:solidFill>
                  <a:srgbClr val="000000"/>
                </a:solidFill>
                <a:latin typeface="微軟正黑體" panose="020B0604030504040204" pitchFamily="34" charset="-120"/>
                <a:ea typeface="微軟正黑體" panose="020B0604030504040204" pitchFamily="34" charset="-120"/>
              </a:rPr>
              <a:t>】</a:t>
            </a:r>
            <a:r>
              <a:rPr kumimoji="0" lang="zh-TW" altLang="en-US" sz="2000" dirty="0">
                <a:solidFill>
                  <a:srgbClr val="000000"/>
                </a:solidFill>
                <a:latin typeface="微軟正黑體" panose="020B0604030504040204" pitchFamily="34" charset="-120"/>
                <a:ea typeface="微軟正黑體" panose="020B0604030504040204" pitchFamily="34" charset="-120"/>
              </a:rPr>
              <a:t>投資基金所應承擔之相關風險及應負擔之費用</a:t>
            </a:r>
            <a:r>
              <a:rPr kumimoji="0" lang="en-US" altLang="zh-TW" sz="2000" dirty="0">
                <a:solidFill>
                  <a:srgbClr val="000000"/>
                </a:solidFill>
                <a:latin typeface="微軟正黑體" panose="020B0604030504040204" pitchFamily="34" charset="-120"/>
                <a:ea typeface="微軟正黑體" panose="020B0604030504040204" pitchFamily="34" charset="-120"/>
              </a:rPr>
              <a:t>(</a:t>
            </a:r>
            <a:r>
              <a:rPr kumimoji="0" lang="zh-TW" altLang="en-US" sz="2000" dirty="0">
                <a:solidFill>
                  <a:srgbClr val="000000"/>
                </a:solidFill>
                <a:latin typeface="微軟正黑體" panose="020B0604030504040204" pitchFamily="34" charset="-120"/>
                <a:ea typeface="微軟正黑體" panose="020B0604030504040204" pitchFamily="34" charset="-120"/>
              </a:rPr>
              <a:t>含分銷費用</a:t>
            </a:r>
            <a:r>
              <a:rPr kumimoji="0" lang="en-US" altLang="zh-TW" sz="2000" dirty="0">
                <a:solidFill>
                  <a:srgbClr val="000000"/>
                </a:solidFill>
                <a:latin typeface="微軟正黑體" panose="020B0604030504040204" pitchFamily="34" charset="-120"/>
                <a:ea typeface="微軟正黑體" panose="020B0604030504040204" pitchFamily="34" charset="-120"/>
              </a:rPr>
              <a:t>)</a:t>
            </a:r>
            <a:r>
              <a:rPr kumimoji="0" lang="zh-TW" altLang="en-US" sz="2000" dirty="0">
                <a:solidFill>
                  <a:srgbClr val="000000"/>
                </a:solidFill>
                <a:latin typeface="微軟正黑體" panose="020B0604030504040204" pitchFamily="34" charset="-120"/>
                <a:ea typeface="微軟正黑體" panose="020B0604030504040204" pitchFamily="34" charset="-120"/>
              </a:rPr>
              <a:t>已揭露於基金公開說明書及投資人須知中，投資人可至境外基金資訊觀測站</a:t>
            </a:r>
            <a:r>
              <a:rPr kumimoji="0" lang="en-US" altLang="zh-TW" sz="2000" dirty="0">
                <a:solidFill>
                  <a:srgbClr val="000000"/>
                </a:solidFill>
                <a:latin typeface="微軟正黑體" panose="020B0604030504040204" pitchFamily="34" charset="-120"/>
                <a:ea typeface="微軟正黑體" panose="020B0604030504040204" pitchFamily="34" charset="-120"/>
              </a:rPr>
              <a:t>(http://www.fundclear.com.tw)</a:t>
            </a:r>
            <a:r>
              <a:rPr kumimoji="0" lang="zh-TW" altLang="en-US" sz="2000" dirty="0">
                <a:solidFill>
                  <a:srgbClr val="000000"/>
                </a:solidFill>
                <a:latin typeface="微軟正黑體" panose="020B0604030504040204" pitchFamily="34" charset="-120"/>
                <a:ea typeface="微軟正黑體" panose="020B0604030504040204" pitchFamily="34" charset="-120"/>
              </a:rPr>
              <a:t>下載，或逕向本公司網站</a:t>
            </a:r>
            <a:r>
              <a:rPr kumimoji="0" lang="en-US" altLang="zh-TW" sz="2000" dirty="0">
                <a:solidFill>
                  <a:srgbClr val="000000"/>
                </a:solidFill>
                <a:latin typeface="微軟正黑體" panose="020B0604030504040204" pitchFamily="34" charset="-120"/>
                <a:ea typeface="微軟正黑體" panose="020B0604030504040204" pitchFamily="34" charset="-120"/>
              </a:rPr>
              <a:t>(http://www.Franklin.com.tw)</a:t>
            </a:r>
            <a:r>
              <a:rPr kumimoji="0" lang="zh-TW" altLang="en-US" sz="2000" dirty="0">
                <a:solidFill>
                  <a:srgbClr val="000000"/>
                </a:solidFill>
                <a:latin typeface="微軟正黑體" panose="020B0604030504040204" pitchFamily="34" charset="-120"/>
                <a:ea typeface="微軟正黑體" panose="020B0604030504040204" pitchFamily="34" charset="-120"/>
              </a:rPr>
              <a:t>查閱。 </a:t>
            </a: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富蘭克林證券投資顧問股份有限公司  </a:t>
            </a: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地址：台北市忠孝東路四段</a:t>
            </a:r>
            <a:r>
              <a:rPr kumimoji="0" lang="en-US" altLang="zh-TW" sz="1400" dirty="0">
                <a:solidFill>
                  <a:srgbClr val="000000"/>
                </a:solidFill>
                <a:latin typeface="微軟正黑體" panose="020B0604030504040204" pitchFamily="34" charset="-120"/>
                <a:ea typeface="微軟正黑體" panose="020B0604030504040204" pitchFamily="34" charset="-120"/>
              </a:rPr>
              <a:t>87</a:t>
            </a:r>
            <a:r>
              <a:rPr kumimoji="0" lang="zh-TW" altLang="en-US" sz="1400" dirty="0">
                <a:solidFill>
                  <a:srgbClr val="000000"/>
                </a:solidFill>
                <a:latin typeface="微軟正黑體" panose="020B0604030504040204" pitchFamily="34" charset="-120"/>
                <a:ea typeface="微軟正黑體" panose="020B0604030504040204" pitchFamily="34" charset="-120"/>
              </a:rPr>
              <a:t>號</a:t>
            </a:r>
            <a:r>
              <a:rPr kumimoji="0" lang="en-US" altLang="zh-TW" sz="1400" dirty="0">
                <a:solidFill>
                  <a:srgbClr val="000000"/>
                </a:solidFill>
                <a:latin typeface="微軟正黑體" panose="020B0604030504040204" pitchFamily="34" charset="-120"/>
                <a:ea typeface="微軟正黑體" panose="020B0604030504040204" pitchFamily="34" charset="-120"/>
              </a:rPr>
              <a:t>8</a:t>
            </a:r>
            <a:r>
              <a:rPr kumimoji="0" lang="zh-TW" altLang="en-US" sz="1400" dirty="0">
                <a:solidFill>
                  <a:srgbClr val="000000"/>
                </a:solidFill>
                <a:latin typeface="微軟正黑體" panose="020B0604030504040204" pitchFamily="34" charset="-120"/>
                <a:ea typeface="微軟正黑體" panose="020B0604030504040204" pitchFamily="34" charset="-120"/>
              </a:rPr>
              <a:t>樓</a:t>
            </a: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主管機關核准之營業執照字號：</a:t>
            </a:r>
            <a:r>
              <a:rPr kumimoji="0" lang="en-US" altLang="zh-TW" sz="1400" dirty="0">
                <a:solidFill>
                  <a:srgbClr val="000000"/>
                </a:solidFill>
                <a:latin typeface="微軟正黑體" panose="020B0604030504040204" pitchFamily="34" charset="-120"/>
                <a:ea typeface="微軟正黑體" panose="020B0604030504040204" pitchFamily="34" charset="-120"/>
              </a:rPr>
              <a:t>101</a:t>
            </a:r>
            <a:r>
              <a:rPr kumimoji="0" lang="zh-TW" altLang="en-US" sz="1400" dirty="0">
                <a:solidFill>
                  <a:srgbClr val="000000"/>
                </a:solidFill>
                <a:latin typeface="微軟正黑體" panose="020B0604030504040204" pitchFamily="34" charset="-120"/>
                <a:ea typeface="微軟正黑體" panose="020B0604030504040204" pitchFamily="34" charset="-120"/>
              </a:rPr>
              <a:t>年金管投顧新字第</a:t>
            </a:r>
            <a:r>
              <a:rPr kumimoji="0" lang="en-US" altLang="zh-TW" sz="1400" dirty="0">
                <a:solidFill>
                  <a:srgbClr val="000000"/>
                </a:solidFill>
                <a:latin typeface="微軟正黑體" panose="020B0604030504040204" pitchFamily="34" charset="-120"/>
                <a:ea typeface="微軟正黑體" panose="020B0604030504040204" pitchFamily="34" charset="-120"/>
              </a:rPr>
              <a:t>025</a:t>
            </a:r>
            <a:r>
              <a:rPr kumimoji="0" lang="zh-TW" altLang="en-US" sz="1400" dirty="0">
                <a:solidFill>
                  <a:srgbClr val="000000"/>
                </a:solidFill>
                <a:latin typeface="微軟正黑體" panose="020B0604030504040204" pitchFamily="34" charset="-120"/>
                <a:ea typeface="微軟正黑體" panose="020B0604030504040204" pitchFamily="34" charset="-120"/>
              </a:rPr>
              <a:t>號</a:t>
            </a: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電話：</a:t>
            </a:r>
            <a:r>
              <a:rPr kumimoji="0" lang="en-US" altLang="zh-TW" sz="1400" dirty="0">
                <a:solidFill>
                  <a:srgbClr val="000000"/>
                </a:solidFill>
                <a:latin typeface="微軟正黑體" panose="020B0604030504040204" pitchFamily="34" charset="-120"/>
                <a:ea typeface="微軟正黑體" panose="020B0604030504040204" pitchFamily="34" charset="-120"/>
              </a:rPr>
              <a:t>﹝02﹞2781-0088</a:t>
            </a:r>
            <a:r>
              <a:rPr kumimoji="0" lang="zh-TW" altLang="en-US" sz="1400" dirty="0">
                <a:solidFill>
                  <a:srgbClr val="000000"/>
                </a:solidFill>
                <a:latin typeface="微軟正黑體" panose="020B0604030504040204" pitchFamily="34" charset="-120"/>
                <a:ea typeface="微軟正黑體" panose="020B0604030504040204" pitchFamily="34" charset="-120"/>
              </a:rPr>
              <a:t>　傳真：</a:t>
            </a:r>
            <a:r>
              <a:rPr kumimoji="0" lang="en-US" altLang="zh-TW" sz="1400" dirty="0">
                <a:solidFill>
                  <a:srgbClr val="000000"/>
                </a:solidFill>
                <a:latin typeface="微軟正黑體" panose="020B0604030504040204" pitchFamily="34" charset="-120"/>
                <a:ea typeface="微軟正黑體" panose="020B0604030504040204" pitchFamily="34" charset="-120"/>
              </a:rPr>
              <a:t>﹝02﹞2781-7788</a:t>
            </a:r>
            <a:r>
              <a:rPr kumimoji="0" lang="zh-TW" altLang="en-US" sz="1400" dirty="0">
                <a:solidFill>
                  <a:srgbClr val="000000"/>
                </a:solidFill>
                <a:latin typeface="微軟正黑體" panose="020B0604030504040204" pitchFamily="34" charset="-120"/>
                <a:ea typeface="微軟正黑體" panose="020B0604030504040204" pitchFamily="34" charset="-120"/>
              </a:rPr>
              <a:t>　</a:t>
            </a:r>
            <a:endParaRPr kumimoji="0" lang="en-US" altLang="zh-TW" sz="1400" dirty="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endParaRPr kumimoji="0" lang="zh-TW" altLang="en-US" sz="1400" dirty="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kumimoji="0" lang="zh-TW" altLang="en-US" sz="2600" b="1" dirty="0">
                <a:solidFill>
                  <a:srgbClr val="000099"/>
                </a:solidFill>
                <a:latin typeface="微軟正黑體" panose="020B0604030504040204" pitchFamily="34" charset="-120"/>
                <a:ea typeface="微軟正黑體" panose="020B0604030504040204" pitchFamily="34" charset="-120"/>
              </a:rPr>
              <a:t>基金理財網 </a:t>
            </a:r>
            <a:r>
              <a:rPr kumimoji="0" lang="en-US" altLang="zh-TW" sz="2600" b="1" dirty="0">
                <a:solidFill>
                  <a:srgbClr val="000099"/>
                </a:solidFill>
                <a:latin typeface="微軟正黑體" panose="020B0604030504040204" pitchFamily="34" charset="-120"/>
                <a:ea typeface="微軟正黑體" panose="020B0604030504040204" pitchFamily="34" charset="-120"/>
              </a:rPr>
              <a:t>www.Franklin.com.tw </a:t>
            </a:r>
          </a:p>
          <a:p>
            <a:pPr indent="1617663" eaLnBrk="1" hangingPunct="1">
              <a:spcBef>
                <a:spcPct val="0"/>
              </a:spcBef>
              <a:buFontTx/>
              <a:buNone/>
            </a:pPr>
            <a:r>
              <a:rPr lang="zh-TW" altLang="en-US" sz="2600" b="1" dirty="0">
                <a:solidFill>
                  <a:srgbClr val="000099"/>
                </a:solidFill>
                <a:latin typeface="微軟正黑體" panose="020B0604030504040204" pitchFamily="34" charset="-120"/>
                <a:ea typeface="微軟正黑體" panose="020B0604030504040204" pitchFamily="34" charset="-120"/>
              </a:rPr>
              <a:t>基金專線 </a:t>
            </a:r>
            <a:r>
              <a:rPr lang="en-US" altLang="zh-TW" sz="2600" b="1" dirty="0">
                <a:solidFill>
                  <a:srgbClr val="000099"/>
                </a:solidFill>
                <a:latin typeface="微軟正黑體" panose="020B0604030504040204" pitchFamily="34" charset="-120"/>
                <a:ea typeface="微軟正黑體" panose="020B0604030504040204" pitchFamily="34" charset="-120"/>
              </a:rPr>
              <a:t>0800-885-888</a:t>
            </a:r>
            <a:r>
              <a:rPr kumimoji="0" lang="en-US" altLang="zh-TW" sz="2600" b="1" dirty="0">
                <a:solidFill>
                  <a:srgbClr val="000099"/>
                </a:solidFill>
                <a:latin typeface="微軟正黑體" panose="020B0604030504040204" pitchFamily="34" charset="-120"/>
                <a:ea typeface="微軟正黑體" panose="020B0604030504040204" pitchFamily="34" charset="-120"/>
              </a:rPr>
              <a:t>  </a:t>
            </a:r>
          </a:p>
        </p:txBody>
      </p:sp>
      <p:sp>
        <p:nvSpPr>
          <p:cNvPr id="2" name="標題 1"/>
          <p:cNvSpPr>
            <a:spLocks noGrp="1"/>
          </p:cNvSpPr>
          <p:nvPr>
            <p:ph type="title"/>
          </p:nvPr>
        </p:nvSpPr>
        <p:spPr>
          <a:xfrm>
            <a:off x="479181" y="235728"/>
            <a:ext cx="7886700" cy="471637"/>
          </a:xfrm>
        </p:spPr>
        <p:txBody>
          <a:bodyPr/>
          <a:lstStyle/>
          <a:p>
            <a:r>
              <a:rPr lang="zh-TW" altLang="en-US" dirty="0"/>
              <a:t>風險警語</a:t>
            </a:r>
          </a:p>
        </p:txBody>
      </p:sp>
      <p:pic>
        <p:nvPicPr>
          <p:cNvPr id="3" name="圖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5701" y="6154614"/>
            <a:ext cx="2154458" cy="401487"/>
          </a:xfrm>
          <a:prstGeom prst="rect">
            <a:avLst/>
          </a:prstGeom>
        </p:spPr>
      </p:pic>
    </p:spTree>
    <p:extLst>
      <p:ext uri="{BB962C8B-B14F-4D97-AF65-F5344CB8AC3E}">
        <p14:creationId xmlns:p14="http://schemas.microsoft.com/office/powerpoint/2010/main" val="197329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32931" y="1489522"/>
          <a:ext cx="8229600" cy="4695078"/>
        </p:xfrm>
        <a:graphic>
          <a:graphicData uri="http://schemas.openxmlformats.org/drawingml/2006/table">
            <a:tbl>
              <a:tblPr>
                <a:tableStyleId>{5C22544A-7EE6-4342-B048-85BDC9FD1C3A}</a:tableStyleId>
              </a:tblPr>
              <a:tblGrid>
                <a:gridCol w="954652">
                  <a:extLst>
                    <a:ext uri="{9D8B030D-6E8A-4147-A177-3AD203B41FA5}">
                      <a16:colId xmlns:a16="http://schemas.microsoft.com/office/drawing/2014/main" val="20000"/>
                    </a:ext>
                  </a:extLst>
                </a:gridCol>
                <a:gridCol w="1292737">
                  <a:extLst>
                    <a:ext uri="{9D8B030D-6E8A-4147-A177-3AD203B41FA5}">
                      <a16:colId xmlns:a16="http://schemas.microsoft.com/office/drawing/2014/main" val="20001"/>
                    </a:ext>
                  </a:extLst>
                </a:gridCol>
                <a:gridCol w="1305098">
                  <a:extLst>
                    <a:ext uri="{9D8B030D-6E8A-4147-A177-3AD203B41FA5}">
                      <a16:colId xmlns:a16="http://schemas.microsoft.com/office/drawing/2014/main" val="20002"/>
                    </a:ext>
                  </a:extLst>
                </a:gridCol>
                <a:gridCol w="1346662">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gridCol w="1263535">
                  <a:extLst>
                    <a:ext uri="{9D8B030D-6E8A-4147-A177-3AD203B41FA5}">
                      <a16:colId xmlns:a16="http://schemas.microsoft.com/office/drawing/2014/main" val="20005"/>
                    </a:ext>
                  </a:extLst>
                </a:gridCol>
                <a:gridCol w="786756">
                  <a:extLst>
                    <a:ext uri="{9D8B030D-6E8A-4147-A177-3AD203B41FA5}">
                      <a16:colId xmlns:a16="http://schemas.microsoft.com/office/drawing/2014/main" val="20006"/>
                    </a:ext>
                  </a:extLst>
                </a:gridCol>
              </a:tblGrid>
              <a:tr h="340666">
                <a:tc>
                  <a:txBody>
                    <a:bodyPr/>
                    <a:lstStyle/>
                    <a:p>
                      <a:pPr algn="ctr" fontAlgn="b"/>
                      <a:r>
                        <a:rPr lang="en-US" sz="1600" b="1" u="none" strike="noStrike" cap="all" baseline="0" dirty="0">
                          <a:solidFill>
                            <a:schemeClr val="bg1"/>
                          </a:solidFill>
                          <a:effectLst/>
                        </a:rPr>
                        <a:t>SUN</a:t>
                      </a:r>
                      <a:endParaRPr lang="en-US" sz="1600" b="1" i="0" u="none" strike="noStrike" cap="all" baseline="0" dirty="0">
                        <a:solidFill>
                          <a:schemeClr val="bg1"/>
                        </a:solidFill>
                        <a:effectLst/>
                        <a:latin typeface="Franklin Gothic Medium" panose="020B0603020102020204" pitchFamily="34" charset="0"/>
                      </a:endParaRPr>
                    </a:p>
                  </a:txBody>
                  <a:tcPr marL="85725" marR="0" anchor="ctr">
                    <a:solidFill>
                      <a:schemeClr val="bg1">
                        <a:lumMod val="50000"/>
                      </a:schemeClr>
                    </a:solidFill>
                  </a:tcPr>
                </a:tc>
                <a:tc>
                  <a:txBody>
                    <a:bodyPr/>
                    <a:lstStyle/>
                    <a:p>
                      <a:pPr algn="ctr" fontAlgn="b"/>
                      <a:r>
                        <a:rPr lang="en-US" sz="1600" b="1" u="none" strike="noStrike" cap="all" baseline="0" dirty="0">
                          <a:solidFill>
                            <a:schemeClr val="tx1">
                              <a:lumMod val="65000"/>
                              <a:lumOff val="35000"/>
                            </a:schemeClr>
                          </a:solidFill>
                          <a:effectLst/>
                        </a:rPr>
                        <a:t>Mon</a:t>
                      </a:r>
                      <a:endParaRPr lang="en-US" sz="1600" b="1" i="0" u="none" strike="noStrike" cap="all" baseline="0" dirty="0">
                        <a:solidFill>
                          <a:schemeClr val="tx1">
                            <a:lumMod val="65000"/>
                            <a:lumOff val="35000"/>
                          </a:schemeClr>
                        </a:solidFill>
                        <a:effectLst/>
                        <a:latin typeface="Franklin Gothic Medium" panose="020B0603020102020204" pitchFamily="34" charset="0"/>
                      </a:endParaRPr>
                    </a:p>
                  </a:txBody>
                  <a:tcPr marL="85725" marR="0" anchor="ctr">
                    <a:solidFill>
                      <a:schemeClr val="bg1">
                        <a:lumMod val="85000"/>
                      </a:schemeClr>
                    </a:solidFill>
                  </a:tcPr>
                </a:tc>
                <a:tc>
                  <a:txBody>
                    <a:bodyPr/>
                    <a:lstStyle/>
                    <a:p>
                      <a:pPr algn="ctr" fontAlgn="b"/>
                      <a:r>
                        <a:rPr lang="en-US" sz="1600" b="1" u="none" strike="noStrike" cap="all" baseline="0" dirty="0" smtClean="0">
                          <a:solidFill>
                            <a:schemeClr val="tx1">
                              <a:lumMod val="65000"/>
                              <a:lumOff val="35000"/>
                            </a:schemeClr>
                          </a:solidFill>
                          <a:effectLst/>
                        </a:rPr>
                        <a:t>Tue</a:t>
                      </a:r>
                      <a:endParaRPr lang="en-US" sz="1600" b="1" i="0" u="none" strike="noStrike" cap="all" baseline="0" dirty="0">
                        <a:solidFill>
                          <a:schemeClr val="tx1">
                            <a:lumMod val="65000"/>
                            <a:lumOff val="35000"/>
                          </a:schemeClr>
                        </a:solidFill>
                        <a:effectLst/>
                        <a:latin typeface="Franklin Gothic Medium" panose="020B0603020102020204" pitchFamily="34" charset="0"/>
                      </a:endParaRPr>
                    </a:p>
                  </a:txBody>
                  <a:tcPr marL="85725" marR="0" anchor="ctr">
                    <a:solidFill>
                      <a:schemeClr val="bg1">
                        <a:lumMod val="85000"/>
                      </a:schemeClr>
                    </a:solidFill>
                  </a:tcPr>
                </a:tc>
                <a:tc>
                  <a:txBody>
                    <a:bodyPr/>
                    <a:lstStyle/>
                    <a:p>
                      <a:pPr algn="ctr" fontAlgn="b"/>
                      <a:r>
                        <a:rPr lang="en-US" sz="1600" b="1" u="none" strike="noStrike" cap="all" baseline="0" dirty="0">
                          <a:solidFill>
                            <a:schemeClr val="tx1">
                              <a:lumMod val="65000"/>
                              <a:lumOff val="35000"/>
                            </a:schemeClr>
                          </a:solidFill>
                          <a:effectLst/>
                        </a:rPr>
                        <a:t>Wed</a:t>
                      </a:r>
                      <a:endParaRPr lang="en-US" sz="1600" b="1" i="0" u="none" strike="noStrike" cap="all" baseline="0" dirty="0">
                        <a:solidFill>
                          <a:schemeClr val="tx1">
                            <a:lumMod val="65000"/>
                            <a:lumOff val="35000"/>
                          </a:schemeClr>
                        </a:solidFill>
                        <a:effectLst/>
                        <a:latin typeface="Franklin Gothic Medium" panose="020B0603020102020204" pitchFamily="34" charset="0"/>
                      </a:endParaRPr>
                    </a:p>
                  </a:txBody>
                  <a:tcPr marL="85725" marR="0" anchor="ctr">
                    <a:solidFill>
                      <a:schemeClr val="bg1">
                        <a:lumMod val="85000"/>
                      </a:schemeClr>
                    </a:solidFill>
                  </a:tcPr>
                </a:tc>
                <a:tc>
                  <a:txBody>
                    <a:bodyPr/>
                    <a:lstStyle/>
                    <a:p>
                      <a:pPr algn="ctr" fontAlgn="b"/>
                      <a:r>
                        <a:rPr lang="en-US" sz="1600" b="1" u="none" strike="noStrike" cap="all" baseline="0" dirty="0">
                          <a:solidFill>
                            <a:schemeClr val="tx1">
                              <a:lumMod val="65000"/>
                              <a:lumOff val="35000"/>
                            </a:schemeClr>
                          </a:solidFill>
                          <a:effectLst/>
                        </a:rPr>
                        <a:t>Thu</a:t>
                      </a:r>
                      <a:endParaRPr lang="en-US" sz="1600" b="1" i="0" u="none" strike="noStrike" cap="all" baseline="0" dirty="0">
                        <a:solidFill>
                          <a:schemeClr val="tx1">
                            <a:lumMod val="65000"/>
                            <a:lumOff val="35000"/>
                          </a:schemeClr>
                        </a:solidFill>
                        <a:effectLst/>
                        <a:latin typeface="Franklin Gothic Medium" panose="020B0603020102020204" pitchFamily="34" charset="0"/>
                      </a:endParaRPr>
                    </a:p>
                  </a:txBody>
                  <a:tcPr marL="85725" marR="0" anchor="ctr">
                    <a:solidFill>
                      <a:schemeClr val="bg1">
                        <a:lumMod val="85000"/>
                      </a:schemeClr>
                    </a:solidFill>
                  </a:tcPr>
                </a:tc>
                <a:tc>
                  <a:txBody>
                    <a:bodyPr/>
                    <a:lstStyle/>
                    <a:p>
                      <a:pPr algn="ctr" fontAlgn="b"/>
                      <a:r>
                        <a:rPr lang="en-US" sz="1600" b="1" u="none" strike="noStrike" cap="all" baseline="0" dirty="0">
                          <a:solidFill>
                            <a:schemeClr val="tx1">
                              <a:lumMod val="65000"/>
                              <a:lumOff val="35000"/>
                            </a:schemeClr>
                          </a:solidFill>
                          <a:effectLst/>
                        </a:rPr>
                        <a:t>Fri</a:t>
                      </a:r>
                      <a:endParaRPr lang="en-US" sz="1600" b="1" i="0" u="none" strike="noStrike" cap="all" baseline="0" dirty="0">
                        <a:solidFill>
                          <a:schemeClr val="tx1">
                            <a:lumMod val="65000"/>
                            <a:lumOff val="35000"/>
                          </a:schemeClr>
                        </a:solidFill>
                        <a:effectLst/>
                        <a:latin typeface="Franklin Gothic Medium" panose="020B0603020102020204" pitchFamily="34" charset="0"/>
                      </a:endParaRPr>
                    </a:p>
                  </a:txBody>
                  <a:tcPr marL="85725" marR="0" anchor="ctr">
                    <a:solidFill>
                      <a:schemeClr val="bg1">
                        <a:lumMod val="85000"/>
                      </a:schemeClr>
                    </a:solidFill>
                  </a:tcPr>
                </a:tc>
                <a:tc>
                  <a:txBody>
                    <a:bodyPr/>
                    <a:lstStyle/>
                    <a:p>
                      <a:pPr algn="ctr" fontAlgn="b"/>
                      <a:r>
                        <a:rPr lang="en-US" sz="1600" b="1" u="none" strike="noStrike" cap="all" baseline="0" dirty="0">
                          <a:solidFill>
                            <a:schemeClr val="bg1"/>
                          </a:solidFill>
                          <a:effectLst/>
                        </a:rPr>
                        <a:t>Sat</a:t>
                      </a:r>
                      <a:endParaRPr lang="en-US" sz="1600" b="1" i="0" u="none" strike="noStrike" cap="all" baseline="0" dirty="0">
                        <a:solidFill>
                          <a:schemeClr val="bg1"/>
                        </a:solidFill>
                        <a:effectLst/>
                        <a:latin typeface="Franklin Gothic Medium" panose="020B0603020102020204" pitchFamily="34" charset="0"/>
                      </a:endParaRPr>
                    </a:p>
                  </a:txBody>
                  <a:tcPr marL="85725" marR="0" anchor="ctr">
                    <a:solidFill>
                      <a:schemeClr val="bg1">
                        <a:lumMod val="50000"/>
                      </a:schemeClr>
                    </a:solidFill>
                  </a:tcPr>
                </a:tc>
                <a:extLst>
                  <a:ext uri="{0D108BD9-81ED-4DB2-BD59-A6C34878D82A}">
                    <a16:rowId xmlns:a16="http://schemas.microsoft.com/office/drawing/2014/main" val="10000"/>
                  </a:ext>
                </a:extLst>
              </a:tr>
              <a:tr h="926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kern="1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4/30</a:t>
                      </a:r>
                      <a:r>
                        <a:rPr lang="zh-TW" altLang="en-US" sz="1200" b="0" kern="1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r>
                        <a:rPr lang="zh-TW" altLang="en-US" sz="1200" b="1" kern="100" dirty="0" smtClean="0">
                          <a:solidFill>
                            <a:schemeClr val="accent5"/>
                          </a:solidFill>
                          <a:effectLst/>
                          <a:latin typeface="微軟正黑體" panose="020B0604030504040204" pitchFamily="34" charset="-120"/>
                          <a:ea typeface="微軟正黑體" panose="020B0604030504040204" pitchFamily="34" charset="-120"/>
                          <a:cs typeface="Arial" panose="020B0604020202020204" pitchFamily="34" charset="0"/>
                        </a:rPr>
                        <a:t>盤後亞馬遜</a:t>
                      </a:r>
                      <a:r>
                        <a:rPr lang="en-US" altLang="zh-TW" sz="1200" b="1" kern="100" dirty="0" smtClean="0">
                          <a:solidFill>
                            <a:schemeClr val="accent5"/>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1200" b="1" kern="100" dirty="0" smtClean="0">
                          <a:solidFill>
                            <a:schemeClr val="accent5"/>
                          </a:solidFill>
                          <a:effectLst/>
                          <a:latin typeface="微軟正黑體" panose="020B0604030504040204" pitchFamily="34" charset="-120"/>
                          <a:ea typeface="微軟正黑體" panose="020B0604030504040204" pitchFamily="34" charset="-120"/>
                          <a:cs typeface="Arial" panose="020B0604020202020204" pitchFamily="34" charset="0"/>
                        </a:rPr>
                        <a:t>超微</a:t>
                      </a:r>
                      <a:r>
                        <a:rPr lang="en-US" altLang="zh-TW" sz="1200" b="1" kern="100" dirty="0" smtClean="0">
                          <a:solidFill>
                            <a:schemeClr val="accent5"/>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1200" b="1" kern="100" dirty="0" smtClean="0">
                          <a:solidFill>
                            <a:schemeClr val="accent5"/>
                          </a:solidFill>
                          <a:effectLst/>
                          <a:latin typeface="微軟正黑體" panose="020B0604030504040204" pitchFamily="34" charset="-120"/>
                          <a:ea typeface="微軟正黑體" panose="020B0604030504040204" pitchFamily="34" charset="-120"/>
                          <a:cs typeface="Arial" panose="020B0604020202020204" pitchFamily="34" charset="0"/>
                        </a:rPr>
                        <a:t>美超微公布財報</a:t>
                      </a:r>
                      <a:endParaRPr lang="en-US" altLang="zh-TW" sz="1200" b="1" kern="100" dirty="0" smtClean="0">
                        <a:solidFill>
                          <a:schemeClr val="accent5"/>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u="none"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200" b="0" u="none"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美國四月</a:t>
                      </a:r>
                      <a:r>
                        <a:rPr lang="en-US" altLang="zh-TW" sz="1200" b="0" u="none"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ISM</a:t>
                      </a:r>
                      <a:r>
                        <a:rPr lang="zh-TW" altLang="en-US" sz="1200" b="0" u="none"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製造業指數</a:t>
                      </a:r>
                      <a:endParaRPr lang="en-US" altLang="zh-TW" sz="1200" b="0" u="none"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2</a:t>
                      </a:r>
                      <a:r>
                        <a:rPr lang="zh-TW" altLang="en-US" sz="1200" b="0" kern="1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r>
                        <a:rPr lang="zh-TW" altLang="en-US" sz="1200" b="1" kern="100" dirty="0" smtClean="0">
                          <a:solidFill>
                            <a:schemeClr val="accent5"/>
                          </a:solidFill>
                          <a:effectLst/>
                          <a:latin typeface="微軟正黑體" panose="020B0604030504040204" pitchFamily="34" charset="-120"/>
                          <a:ea typeface="微軟正黑體" panose="020B0604030504040204" pitchFamily="34" charset="-120"/>
                          <a:cs typeface="Arial" panose="020B0604020202020204" pitchFamily="34" charset="0"/>
                        </a:rPr>
                        <a:t>盤後蘋果財報</a:t>
                      </a:r>
                      <a:endParaRPr lang="en-US" altLang="zh-TW" sz="1200" b="1" kern="100" dirty="0" smtClean="0">
                        <a:solidFill>
                          <a:schemeClr val="accent5"/>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美國四月非農就業報告、</a:t>
                      </a: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ISM</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服務業指數</a:t>
                      </a:r>
                      <a:endPar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4</a:t>
                      </a:r>
                      <a:endParaRPr lang="en-US" altLang="zh-TW"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50000"/>
                      </a:schemeClr>
                    </a:solidFill>
                  </a:tcPr>
                </a:tc>
                <a:extLst>
                  <a:ext uri="{0D108BD9-81ED-4DB2-BD59-A6C34878D82A}">
                    <a16:rowId xmlns:a16="http://schemas.microsoft.com/office/drawing/2014/main" val="10001"/>
                  </a:ext>
                </a:extLst>
              </a:tr>
              <a:tr h="836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5</a:t>
                      </a: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6</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7</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200" b="1"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聯準會美國資深行員信貸調查</a:t>
                      </a:r>
                      <a:endParaRPr lang="en-US" altLang="zh-TW" sz="1200" b="1"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蘋果</a:t>
                      </a: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iPad</a:t>
                      </a:r>
                      <a:r>
                        <a:rPr lang="zh-TW" altLang="en-US" sz="1200" b="0" kern="10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新品春季</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發表會</a:t>
                      </a:r>
                      <a:endParaRPr lang="en-US"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mn-cs"/>
                        </a:rPr>
                        <a:t>8</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mn-cs"/>
                        </a:rPr>
                        <a:t>9</a:t>
                      </a:r>
                      <a:r>
                        <a:rPr lang="en-US" altLang="zh-TW" sz="1200" b="0" kern="1200" baseline="0" dirty="0" smtClean="0">
                          <a:solidFill>
                            <a:schemeClr val="tx1"/>
                          </a:solidFill>
                          <a:latin typeface="微軟正黑體" panose="020B0604030504040204" pitchFamily="34" charset="-120"/>
                          <a:ea typeface="微軟正黑體" panose="020B0604030504040204" pitchFamily="34" charset="-120"/>
                          <a:cs typeface="+mn-cs"/>
                        </a:rPr>
                        <a:t> </a:t>
                      </a:r>
                      <a:r>
                        <a:rPr lang="zh-TW" altLang="en-US" sz="1200" b="1" kern="1200" baseline="0" dirty="0" smtClean="0">
                          <a:solidFill>
                            <a:schemeClr val="tx1"/>
                          </a:solidFill>
                          <a:latin typeface="微軟正黑體" panose="020B0604030504040204" pitchFamily="34" charset="-120"/>
                          <a:ea typeface="微軟正黑體" panose="020B0604030504040204" pitchFamily="34" charset="-120"/>
                          <a:cs typeface="+mn-cs"/>
                        </a:rPr>
                        <a:t>英國央行利率會議</a:t>
                      </a:r>
                      <a:endParaRPr lang="en-US" altLang="zh-TW" sz="12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mn-cs"/>
                        </a:rPr>
                        <a:t>10</a:t>
                      </a:r>
                      <a:r>
                        <a:rPr lang="zh-TW" altLang="en-US" sz="1200" b="0" kern="1200" dirty="0" smtClean="0">
                          <a:solidFill>
                            <a:schemeClr val="tx1"/>
                          </a:solidFill>
                          <a:latin typeface="微軟正黑體" panose="020B0604030504040204" pitchFamily="34" charset="-120"/>
                          <a:ea typeface="微軟正黑體" panose="020B0604030504040204" pitchFamily="34" charset="-120"/>
                          <a:cs typeface="+mn-cs"/>
                        </a:rPr>
                        <a:t> 美國五月密西根大學消費者信心指數通膨預期調查初值</a:t>
                      </a:r>
                      <a:endParaRPr lang="en-US" altLang="zh-TW" sz="1200" b="0" kern="1200" dirty="0" smtClean="0">
                        <a:solidFill>
                          <a:schemeClr val="tx1"/>
                        </a:solidFill>
                        <a:latin typeface="微軟正黑體" panose="020B0604030504040204" pitchFamily="34" charset="-120"/>
                        <a:ea typeface="微軟正黑體" panose="020B0604030504040204" pitchFamily="34" charset="-120"/>
                        <a:cs typeface="+mn-cs"/>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11</a:t>
                      </a: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50000"/>
                      </a:schemeClr>
                    </a:solidFill>
                  </a:tcPr>
                </a:tc>
                <a:extLst>
                  <a:ext uri="{0D108BD9-81ED-4DB2-BD59-A6C34878D82A}">
                    <a16:rowId xmlns:a16="http://schemas.microsoft.com/office/drawing/2014/main" val="10002"/>
                  </a:ext>
                </a:extLst>
              </a:tr>
              <a:tr h="919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u="none" kern="1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12</a:t>
                      </a:r>
                      <a:endParaRPr lang="en-US" altLang="zh-TW" sz="1200" b="1" u="none"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13</a:t>
                      </a:r>
                      <a:endParaRPr lang="en-US" altLang="zh-TW"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14</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美國四月</a:t>
                      </a: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PPI</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通膨</a:t>
                      </a:r>
                      <a:endPar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mn-cs"/>
                        </a:rPr>
                        <a:t>15</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美國四月</a:t>
                      </a: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CPI</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通膨、四月零售銷售</a:t>
                      </a:r>
                      <a:endParaRPr lang="en-US" altLang="zh-TW" sz="1200" b="0" kern="1200" dirty="0" smtClean="0">
                        <a:solidFill>
                          <a:schemeClr val="tx1"/>
                        </a:solidFill>
                        <a:latin typeface="微軟正黑體" panose="020B0604030504040204" pitchFamily="34" charset="-120"/>
                        <a:ea typeface="微軟正黑體" panose="020B0604030504040204" pitchFamily="34" charset="-120"/>
                        <a:cs typeface="+mn-cs"/>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mn-cs"/>
                        </a:rPr>
                        <a:t>16</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17</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18</a:t>
                      </a: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tx1">
                        <a:lumMod val="50000"/>
                        <a:lumOff val="50000"/>
                      </a:schemeClr>
                    </a:solidFill>
                  </a:tcPr>
                </a:tc>
                <a:extLst>
                  <a:ext uri="{0D108BD9-81ED-4DB2-BD59-A6C34878D82A}">
                    <a16:rowId xmlns:a16="http://schemas.microsoft.com/office/drawing/2014/main" val="10003"/>
                  </a:ext>
                </a:extLst>
              </a:tr>
              <a:tr h="836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u="none" kern="1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19</a:t>
                      </a:r>
                    </a:p>
                  </a:txBody>
                  <a:tcPr marT="38100" marB="3810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20</a:t>
                      </a:r>
                      <a:endParaRPr lang="en-US"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21</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22</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200" b="1" kern="100" dirty="0" smtClean="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聯準會利率會議紀錄</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200" b="1" kern="100" dirty="0" smtClean="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盤後輝達財報</a:t>
                      </a:r>
                      <a:endParaRPr lang="en-US" altLang="zh-TW" sz="1200" b="1" kern="100" dirty="0" smtClean="0">
                        <a:solidFill>
                          <a:schemeClr val="accent5"/>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23</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各國五月採購經理人指數初值</a:t>
                      </a:r>
                      <a:endPar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mn-cs"/>
                        </a:rPr>
                        <a:t>24</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25</a:t>
                      </a: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tx1">
                        <a:lumMod val="50000"/>
                        <a:lumOff val="50000"/>
                      </a:schemeClr>
                    </a:solidFill>
                  </a:tcPr>
                </a:tc>
                <a:extLst>
                  <a:ext uri="{0D108BD9-81ED-4DB2-BD59-A6C34878D82A}">
                    <a16:rowId xmlns:a16="http://schemas.microsoft.com/office/drawing/2014/main" val="10004"/>
                  </a:ext>
                </a:extLst>
              </a:tr>
              <a:tr h="836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26</a:t>
                      </a: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27</a:t>
                      </a:r>
                      <a:endParaRPr lang="en-US" altLang="zh-TW"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28</a:t>
                      </a:r>
                      <a:endParaRPr lang="en-US"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29</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聯準會褐皮書</a:t>
                      </a:r>
                      <a:endPar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30</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美國</a:t>
                      </a: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Q1</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經濟成長率修正值</a:t>
                      </a:r>
                      <a:endParaRPr lang="en-US" altLang="zh-TW"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31</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美國四月</a:t>
                      </a: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PCE</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通膨、個人所得</a:t>
                      </a:r>
                      <a:r>
                        <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支出</a:t>
                      </a:r>
                      <a:endParaRPr lang="en-US" altLang="zh-TW" sz="1200" b="0" kern="10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tx1">
                        <a:lumMod val="50000"/>
                        <a:lumOff val="50000"/>
                      </a:schemeClr>
                    </a:solidFill>
                  </a:tcPr>
                </a:tc>
                <a:extLst>
                  <a:ext uri="{0D108BD9-81ED-4DB2-BD59-A6C34878D82A}">
                    <a16:rowId xmlns:a16="http://schemas.microsoft.com/office/drawing/2014/main" val="10005"/>
                  </a:ext>
                </a:extLst>
              </a:tr>
            </a:tbl>
          </a:graphicData>
        </a:graphic>
      </p:graphicFrame>
      <p:sp>
        <p:nvSpPr>
          <p:cNvPr id="13" name="標題 1"/>
          <p:cNvSpPr txBox="1">
            <a:spLocks/>
          </p:cNvSpPr>
          <p:nvPr/>
        </p:nvSpPr>
        <p:spPr>
          <a:xfrm>
            <a:off x="335189" y="245340"/>
            <a:ext cx="8229600" cy="906462"/>
          </a:xfrm>
          <a:prstGeom prst="rect">
            <a:avLst/>
          </a:prstGeom>
        </p:spPr>
        <p:txBody>
          <a:bodyPr/>
          <a:lstStyle>
            <a:lvl1pPr algn="l"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pPr algn="ctr"/>
            <a:r>
              <a:rPr lang="zh-TW" altLang="en-US" dirty="0" smtClean="0"/>
              <a:t>五月</a:t>
            </a:r>
            <a:r>
              <a:rPr lang="zh-TW" altLang="en-US" dirty="0"/>
              <a:t>重要數據與事件公布時</a:t>
            </a:r>
            <a:r>
              <a:rPr lang="zh-TW" altLang="en-US" dirty="0" smtClean="0"/>
              <a:t>程</a:t>
            </a:r>
            <a:endParaRPr lang="en-US" altLang="zh-TW" dirty="0" smtClean="0"/>
          </a:p>
        </p:txBody>
      </p:sp>
      <p:sp>
        <p:nvSpPr>
          <p:cNvPr id="16" name="標題 1"/>
          <p:cNvSpPr txBox="1">
            <a:spLocks/>
          </p:cNvSpPr>
          <p:nvPr/>
        </p:nvSpPr>
        <p:spPr bwMode="auto">
          <a:xfrm>
            <a:off x="1" y="7695"/>
            <a:ext cx="1386038" cy="39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1400" b="1" kern="1200" baseline="0">
                <a:solidFill>
                  <a:srgbClr val="FF0000"/>
                </a:solidFill>
                <a:latin typeface="微軟正黑體" panose="020B0604030504040204" pitchFamily="34" charset="-120"/>
                <a:ea typeface="微軟正黑體" panose="020B0604030504040204" pitchFamily="34" charset="-120"/>
                <a:cs typeface="+mj-cs"/>
              </a:defRPr>
            </a:lvl1pPr>
          </a:lstStyle>
          <a:p>
            <a:r>
              <a:rPr lang="en-US" altLang="zh-TW" dirty="0"/>
              <a:t>&lt;</a:t>
            </a:r>
            <a:r>
              <a:rPr lang="zh-TW" altLang="en-US" dirty="0"/>
              <a:t>重要數據</a:t>
            </a:r>
            <a:r>
              <a:rPr lang="en-US" altLang="zh-TW" dirty="0"/>
              <a:t>&gt;</a:t>
            </a:r>
            <a:endParaRPr lang="zh-TW" altLang="en-US" dirty="0"/>
          </a:p>
        </p:txBody>
      </p:sp>
      <p:sp>
        <p:nvSpPr>
          <p:cNvPr id="7" name="Footer Placeholder 7"/>
          <p:cNvSpPr txBox="1">
            <a:spLocks/>
          </p:cNvSpPr>
          <p:nvPr/>
        </p:nvSpPr>
        <p:spPr>
          <a:xfrm>
            <a:off x="335189" y="6272587"/>
            <a:ext cx="8127342" cy="501624"/>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 彭博資訊、富蘭克林證券投顧整理提供</a:t>
            </a:r>
            <a:r>
              <a:rPr lang="en-US" altLang="zh-TW" sz="1050" dirty="0">
                <a:latin typeface="微軟正黑體" panose="020B0604030504040204" pitchFamily="34" charset="-120"/>
                <a:ea typeface="微軟正黑體" panose="020B0604030504040204" pitchFamily="34" charset="-120"/>
              </a:rPr>
              <a:t>(</a:t>
            </a:r>
            <a:r>
              <a:rPr lang="en-US" altLang="zh-TW" sz="1050" dirty="0" smtClean="0">
                <a:latin typeface="微軟正黑體" panose="020B0604030504040204" pitchFamily="34" charset="-120"/>
                <a:ea typeface="微軟正黑體" panose="020B0604030504040204" pitchFamily="34" charset="-120"/>
              </a:rPr>
              <a:t>2024/5/2)</a:t>
            </a:r>
            <a:r>
              <a:rPr lang="zh-TW" altLang="en-US" sz="1050" dirty="0" smtClean="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圖檔來源為</a:t>
            </a:r>
            <a:r>
              <a:rPr lang="en-US" altLang="zh-TW" sz="1050" dirty="0">
                <a:latin typeface="微軟正黑體" panose="020B0604030504040204" pitchFamily="34" charset="-120"/>
                <a:ea typeface="微軟正黑體" panose="020B0604030504040204" pitchFamily="34" charset="-120"/>
              </a:rPr>
              <a:t>Template © calendarlabs.com</a:t>
            </a:r>
            <a:r>
              <a:rPr lang="zh-TW" altLang="en-US" sz="1050" dirty="0">
                <a:latin typeface="微軟正黑體" panose="020B0604030504040204" pitchFamily="34" charset="-120"/>
                <a:ea typeface="微軟正黑體" panose="020B0604030504040204" pitchFamily="34" charset="-120"/>
              </a:rPr>
              <a:t>。*</a:t>
            </a:r>
            <a:r>
              <a:rPr lang="en-US" altLang="zh-TW" sz="1050" dirty="0">
                <a:latin typeface="微軟正黑體" panose="020B0604030504040204" pitchFamily="34" charset="-120"/>
                <a:ea typeface="微軟正黑體" panose="020B0604030504040204" pitchFamily="34" charset="-120"/>
              </a:rPr>
              <a:t>GTC</a:t>
            </a:r>
            <a:r>
              <a:rPr lang="zh-TW" altLang="en-US" sz="1050" dirty="0">
                <a:latin typeface="微軟正黑體" panose="020B0604030504040204" pitchFamily="34" charset="-120"/>
                <a:ea typeface="微軟正黑體" panose="020B0604030504040204" pitchFamily="34" charset="-120"/>
              </a:rPr>
              <a:t>為</a:t>
            </a:r>
            <a:r>
              <a:rPr lang="en-US" altLang="zh-TW" sz="1050" dirty="0">
                <a:latin typeface="微軟正黑體" panose="020B0604030504040204" pitchFamily="34" charset="-120"/>
                <a:ea typeface="微軟正黑體" panose="020B0604030504040204" pitchFamily="34" charset="-120"/>
              </a:rPr>
              <a:t>GPU Technology Conference</a:t>
            </a:r>
            <a:r>
              <a:rPr lang="zh-TW" altLang="en-US" sz="1050" dirty="0">
                <a:latin typeface="微軟正黑體" panose="020B0604030504040204" pitchFamily="34" charset="-120"/>
                <a:ea typeface="微軟正黑體" panose="020B0604030504040204" pitchFamily="34" charset="-120"/>
              </a:rPr>
              <a:t>縮寫。</a:t>
            </a:r>
            <a:r>
              <a:rPr lang="en-US" altLang="zh-TW" sz="1050" b="1" dirty="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本頁不代表對任一個股的買賣建議</a:t>
            </a:r>
            <a:r>
              <a:rPr lang="en-US" altLang="zh-TW" sz="1050" b="1" dirty="0">
                <a:latin typeface="微軟正黑體" panose="020B0604030504040204" pitchFamily="34" charset="-120"/>
                <a:ea typeface="微軟正黑體" panose="020B0604030504040204" pitchFamily="34" charset="-120"/>
              </a:rPr>
              <a:t>&gt;</a:t>
            </a:r>
          </a:p>
        </p:txBody>
      </p:sp>
      <p:sp>
        <p:nvSpPr>
          <p:cNvPr id="18" name="文字方塊 17"/>
          <p:cNvSpPr txBox="1"/>
          <p:nvPr/>
        </p:nvSpPr>
        <p:spPr>
          <a:xfrm>
            <a:off x="335189" y="939871"/>
            <a:ext cx="3372287" cy="461665"/>
          </a:xfrm>
          <a:prstGeom prst="rect">
            <a:avLst/>
          </a:prstGeom>
          <a:solidFill>
            <a:schemeClr val="accent4">
              <a:lumMod val="20000"/>
              <a:lumOff val="80000"/>
            </a:schemeClr>
          </a:solidFill>
        </p:spPr>
        <p:txBody>
          <a:bodyPr wrap="square" rtlCol="0">
            <a:spAutoFit/>
          </a:bodyPr>
          <a:lstStyle/>
          <a:p>
            <a:r>
              <a:rPr lang="en-US" altLang="zh-TW" sz="1200" b="1" kern="100" dirty="0" smtClean="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228</a:t>
            </a:r>
            <a:r>
              <a:rPr lang="zh-TW" altLang="en-US" sz="1200" b="1" kern="100" dirty="0" smtClean="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家史坦普</a:t>
            </a:r>
            <a:r>
              <a:rPr lang="en-US" altLang="zh-TW" sz="1200" b="1" kern="100" dirty="0" smtClean="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500</a:t>
            </a:r>
            <a:r>
              <a:rPr lang="zh-TW" altLang="en-US" sz="1200" b="1" kern="100" dirty="0" smtClean="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大企業將公布財報，聚焦科技、零售、醫療、能源、公用事業等</a:t>
            </a:r>
            <a:endParaRPr lang="en-US" altLang="zh-TW" sz="1200" b="1" kern="100"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6" name="文字方塊 25"/>
          <p:cNvSpPr txBox="1"/>
          <p:nvPr/>
        </p:nvSpPr>
        <p:spPr>
          <a:xfrm>
            <a:off x="3037526" y="2524824"/>
            <a:ext cx="2418426" cy="276999"/>
          </a:xfrm>
          <a:prstGeom prst="rect">
            <a:avLst/>
          </a:prstGeom>
          <a:noFill/>
        </p:spPr>
        <p:txBody>
          <a:bodyPr wrap="square" rtlCol="0">
            <a:spAutoFit/>
          </a:bodyPr>
          <a:lstStyle/>
          <a:p>
            <a:pPr defTabSz="685800"/>
            <a:r>
              <a:rPr lang="zh-TW" altLang="en-US" sz="1200" b="1" dirty="0" smtClean="0">
                <a:solidFill>
                  <a:srgbClr val="C00000"/>
                </a:solidFill>
                <a:latin typeface="微軟正黑體" panose="020B0604030504040204" pitchFamily="34" charset="-120"/>
                <a:ea typeface="微軟正黑體" panose="020B0604030504040204" pitchFamily="34" charset="-120"/>
              </a:rPr>
              <a:t>聯準會利率會議</a:t>
            </a:r>
            <a:r>
              <a:rPr lang="en-US" altLang="zh-TW" sz="1200" b="1" dirty="0" smtClean="0">
                <a:solidFill>
                  <a:srgbClr val="C00000"/>
                </a:solidFill>
                <a:latin typeface="微軟正黑體" panose="020B0604030504040204" pitchFamily="34" charset="-120"/>
                <a:ea typeface="微軟正黑體" panose="020B0604030504040204" pitchFamily="34" charset="-120"/>
              </a:rPr>
              <a:t>+</a:t>
            </a:r>
            <a:r>
              <a:rPr lang="zh-TW" altLang="en-US" sz="1200" b="1" dirty="0" smtClean="0">
                <a:solidFill>
                  <a:srgbClr val="C00000"/>
                </a:solidFill>
                <a:latin typeface="微軟正黑體" panose="020B0604030504040204" pitchFamily="34" charset="-120"/>
                <a:ea typeface="微軟正黑體" panose="020B0604030504040204" pitchFamily="34" charset="-120"/>
              </a:rPr>
              <a:t>記者會</a:t>
            </a:r>
            <a:endParaRPr lang="zh-TW" altLang="en-US" sz="1200" b="1" dirty="0">
              <a:solidFill>
                <a:srgbClr val="C00000"/>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5541355" y="893704"/>
            <a:ext cx="2372765" cy="461665"/>
          </a:xfrm>
          <a:prstGeom prst="rect">
            <a:avLst/>
          </a:prstGeom>
          <a:solidFill>
            <a:schemeClr val="accent6">
              <a:lumMod val="20000"/>
              <a:lumOff val="80000"/>
            </a:schemeClr>
          </a:solidFill>
        </p:spPr>
        <p:txBody>
          <a:bodyPr wrap="square" rtlCol="0">
            <a:spAutoFit/>
          </a:bodyPr>
          <a:lstStyle/>
          <a:p>
            <a:r>
              <a:rPr lang="en-US" altLang="zh-TW" sz="1200" b="1" kern="100" dirty="0" smtClean="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4/19</a:t>
            </a:r>
            <a:r>
              <a:rPr lang="zh-TW" altLang="en-US" sz="1200" b="1" kern="100" dirty="0" smtClean="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起</a:t>
            </a:r>
            <a:r>
              <a:rPr lang="zh-TW" altLang="zh-TW" sz="1200" b="1" kern="100" dirty="0" smtClean="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六</a:t>
            </a:r>
            <a:r>
              <a:rPr lang="zh-TW" altLang="zh-TW" sz="1200" b="1" kern="100" dirty="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週</a:t>
            </a:r>
            <a:r>
              <a:rPr lang="zh-TW" altLang="zh-TW" sz="1200" b="1" kern="100" dirty="0" smtClean="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內</a:t>
            </a:r>
            <a:r>
              <a:rPr lang="zh-TW" altLang="en-US" sz="1200" b="1" kern="100" dirty="0" smtClean="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印度</a:t>
            </a:r>
            <a:r>
              <a:rPr lang="zh-TW" altLang="zh-TW" sz="1200" b="1" kern="100" dirty="0" smtClean="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舉行</a:t>
            </a:r>
            <a:r>
              <a:rPr lang="zh-TW" altLang="zh-TW" sz="1200" b="1" kern="100" dirty="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國會</a:t>
            </a:r>
            <a:r>
              <a:rPr lang="zh-TW" altLang="zh-TW" sz="1200" b="1" kern="100" dirty="0" smtClean="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大選</a:t>
            </a:r>
            <a:r>
              <a:rPr lang="zh-TW" altLang="en-US" sz="1200" b="1" kern="100" dirty="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，預計</a:t>
            </a:r>
            <a:r>
              <a:rPr lang="en-US" altLang="zh-TW" sz="1200" b="1" kern="100" dirty="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6/4</a:t>
            </a:r>
            <a:r>
              <a:rPr lang="zh-TW" altLang="en-US" sz="1200" b="1" kern="100" dirty="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投票結束</a:t>
            </a:r>
          </a:p>
        </p:txBody>
      </p:sp>
      <p:sp>
        <p:nvSpPr>
          <p:cNvPr id="17" name="左-右雙向箭號 16"/>
          <p:cNvSpPr/>
          <p:nvPr/>
        </p:nvSpPr>
        <p:spPr bwMode="auto">
          <a:xfrm>
            <a:off x="3122406" y="2297420"/>
            <a:ext cx="1569152" cy="269834"/>
          </a:xfrm>
          <a:prstGeom prst="leftRightArrow">
            <a:avLst/>
          </a:prstGeom>
          <a:solidFill>
            <a:schemeClr val="accent4"/>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2000" i="0" u="none" strike="noStrike" cap="none" normalizeH="0" baseline="0" smtClean="0">
              <a:ln>
                <a:noFill/>
              </a:ln>
              <a:solidFill>
                <a:srgbClr val="0000FF"/>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28200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0"/>
            <a:ext cx="8229600" cy="1181100"/>
          </a:xfrm>
        </p:spPr>
        <p:txBody>
          <a:bodyPr/>
          <a:lstStyle/>
          <a:p>
            <a:pPr algn="ctr"/>
            <a:r>
              <a:rPr lang="zh-TW" altLang="zh-TW" sz="2800" dirty="0"/>
              <a:t>富蘭克林坦伯頓投資方案團隊</a:t>
            </a:r>
            <a:r>
              <a:rPr lang="zh-TW" altLang="en-US" sz="2800" dirty="0"/>
              <a:t>評論</a:t>
            </a:r>
            <a:r>
              <a:rPr lang="en-US" altLang="zh-TW" dirty="0"/>
              <a:t/>
            </a:r>
            <a:br>
              <a:rPr lang="en-US" altLang="zh-TW" dirty="0"/>
            </a:br>
            <a:r>
              <a:rPr lang="zh-TW" altLang="en-US" dirty="0"/>
              <a:t>資產配置</a:t>
            </a:r>
            <a:r>
              <a:rPr lang="en-US" altLang="zh-TW" dirty="0"/>
              <a:t>_</a:t>
            </a:r>
            <a:r>
              <a:rPr lang="en-US" altLang="zh-TW" dirty="0" smtClean="0"/>
              <a:t>2024</a:t>
            </a:r>
            <a:r>
              <a:rPr lang="zh-TW" altLang="en-US" dirty="0" smtClean="0"/>
              <a:t>年</a:t>
            </a:r>
            <a:r>
              <a:rPr lang="en-US" altLang="zh-TW" dirty="0"/>
              <a:t>4</a:t>
            </a:r>
            <a:r>
              <a:rPr lang="zh-TW" altLang="en-US" dirty="0" smtClean="0"/>
              <a:t>月</a:t>
            </a:r>
            <a:endParaRPr lang="zh-TW" altLang="en-US" dirty="0"/>
          </a:p>
        </p:txBody>
      </p:sp>
      <p:graphicFrame>
        <p:nvGraphicFramePr>
          <p:cNvPr id="7" name="資料庫圖表 6"/>
          <p:cNvGraphicFramePr/>
          <p:nvPr>
            <p:extLst/>
          </p:nvPr>
        </p:nvGraphicFramePr>
        <p:xfrm>
          <a:off x="758293" y="1181100"/>
          <a:ext cx="7270091" cy="5189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字方塊 7"/>
          <p:cNvSpPr txBox="1"/>
          <p:nvPr/>
        </p:nvSpPr>
        <p:spPr>
          <a:xfrm>
            <a:off x="1691680" y="6212095"/>
            <a:ext cx="6719614"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投資展望評等分數</a:t>
            </a:r>
            <a:r>
              <a:rPr lang="en-US" altLang="zh-TW" sz="1200" dirty="0">
                <a:latin typeface="微軟正黑體" panose="020B0604030504040204" pitchFamily="34" charset="-120"/>
                <a:ea typeface="微軟正黑體" panose="020B0604030504040204" pitchFamily="34" charset="-120"/>
              </a:rPr>
              <a:t>1~7</a:t>
            </a:r>
            <a:r>
              <a:rPr lang="zh-TW" altLang="en-US" sz="1200" dirty="0">
                <a:latin typeface="微軟正黑體" panose="020B0604030504040204" pitchFamily="34" charset="-120"/>
                <a:ea typeface="微軟正黑體" panose="020B0604030504040204" pitchFamily="34" charset="-120"/>
              </a:rPr>
              <a:t>代表看好度由悲觀</a:t>
            </a:r>
            <a:r>
              <a:rPr lang="en-US" altLang="zh-TW" sz="1200" dirty="0">
                <a:latin typeface="微軟正黑體" panose="020B0604030504040204" pitchFamily="34" charset="-120"/>
                <a:ea typeface="微軟正黑體" panose="020B0604030504040204" pitchFamily="34" charset="-120"/>
              </a:rPr>
              <a:t>(1)</a:t>
            </a:r>
            <a:r>
              <a:rPr lang="zh-TW" altLang="en-US" sz="1200" dirty="0">
                <a:latin typeface="微軟正黑體" panose="020B0604030504040204" pitchFamily="34" charset="-120"/>
                <a:ea typeface="微軟正黑體" panose="020B0604030504040204" pitchFamily="34" charset="-120"/>
              </a:rPr>
              <a:t>到樂觀</a:t>
            </a:r>
            <a:r>
              <a:rPr lang="en-US" altLang="zh-TW" sz="1200" dirty="0">
                <a:latin typeface="微軟正黑體" panose="020B0604030504040204" pitchFamily="34" charset="-120"/>
                <a:ea typeface="微軟正黑體" panose="020B0604030504040204" pitchFamily="34" charset="-120"/>
              </a:rPr>
              <a:t>(7)</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4</a:t>
            </a:r>
            <a:r>
              <a:rPr lang="zh-TW" altLang="en-US" sz="1200" dirty="0">
                <a:latin typeface="微軟正黑體" panose="020B0604030504040204" pitchFamily="34" charset="-120"/>
                <a:ea typeface="微軟正黑體" panose="020B0604030504040204" pitchFamily="34" charset="-120"/>
              </a:rPr>
              <a:t>為中性</a:t>
            </a:r>
          </a:p>
        </p:txBody>
      </p:sp>
      <p:sp>
        <p:nvSpPr>
          <p:cNvPr id="10" name="文字方塊 9"/>
          <p:cNvSpPr txBox="1"/>
          <p:nvPr/>
        </p:nvSpPr>
        <p:spPr>
          <a:xfrm>
            <a:off x="1672911" y="6425508"/>
            <a:ext cx="6465249" cy="415498"/>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 富蘭克林坦伯頓基金集團，投資方案團隊</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(FTIS)</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每月展望，</a:t>
            </a:r>
            <a:r>
              <a:rPr lang="en-US" altLang="zh-TW" sz="1050" dirty="0" smtClean="0">
                <a:latin typeface="微軟正黑體" panose="020B0604030504040204" pitchFamily="34" charset="-120"/>
                <a:ea typeface="微軟正黑體" panose="020B0604030504040204" pitchFamily="34" charset="-120"/>
                <a:sym typeface="Wingdings" panose="05000000000000000000" pitchFamily="2" charset="2"/>
              </a:rPr>
              <a:t>2024</a:t>
            </a:r>
            <a:r>
              <a:rPr lang="zh-TW" altLang="en-US" sz="1050" dirty="0" smtClean="0">
                <a:latin typeface="微軟正黑體" panose="020B0604030504040204" pitchFamily="34" charset="-120"/>
                <a:ea typeface="微軟正黑體" panose="020B0604030504040204" pitchFamily="34" charset="-120"/>
                <a:sym typeface="Wingdings" panose="05000000000000000000" pitchFamily="2" charset="2"/>
              </a:rPr>
              <a:t>年</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4</a:t>
            </a:r>
            <a:r>
              <a:rPr lang="zh-TW" altLang="en-US" sz="1050" dirty="0" smtClean="0">
                <a:latin typeface="微軟正黑體" panose="020B0604030504040204" pitchFamily="34" charset="-120"/>
                <a:ea typeface="微軟正黑體" panose="020B0604030504040204" pitchFamily="34" charset="-120"/>
                <a:sym typeface="Wingdings" panose="05000000000000000000" pitchFamily="2" charset="2"/>
              </a:rPr>
              <a:t>月，箭頭為相較前季變動。</a:t>
            </a:r>
            <a:endParaRPr lang="en-US" altLang="zh-TW" sz="1050" dirty="0" smtClean="0">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sz="1050" b="1" dirty="0" smtClean="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smtClean="0">
                <a:latin typeface="微軟正黑體" panose="020B0604030504040204" pitchFamily="34" charset="-120"/>
                <a:ea typeface="微軟正黑體" panose="020B0604030504040204" pitchFamily="34" charset="-120"/>
              </a:rPr>
              <a:t>&gt;</a:t>
            </a:r>
            <a:endParaRPr lang="zh-TW" altLang="en-US" sz="1050" dirty="0">
              <a:latin typeface="微軟正黑體" panose="020B0604030504040204" pitchFamily="34" charset="-120"/>
              <a:ea typeface="微軟正黑體" panose="020B0604030504040204" pitchFamily="34" charset="-120"/>
            </a:endParaRPr>
          </a:p>
        </p:txBody>
      </p:sp>
      <p:sp>
        <p:nvSpPr>
          <p:cNvPr id="9" name="Rectangle 4">
            <a:extLst>
              <a:ext uri="{FF2B5EF4-FFF2-40B4-BE49-F238E27FC236}">
                <a16:creationId xmlns:a16="http://schemas.microsoft.com/office/drawing/2014/main" id="{0A56A6E7-F12B-4A92-BF0E-5E2C8A08A3CE}"/>
              </a:ext>
            </a:extLst>
          </p:cNvPr>
          <p:cNvSpPr>
            <a:spLocks noChangeArrowheads="1"/>
          </p:cNvSpPr>
          <p:nvPr/>
        </p:nvSpPr>
        <p:spPr bwMode="auto">
          <a:xfrm>
            <a:off x="0" y="0"/>
            <a:ext cx="1217000"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集團</a:t>
            </a:r>
            <a:r>
              <a:rPr kumimoji="0" lang="zh-TW" altLang="en-US" sz="1400" b="1" dirty="0">
                <a:solidFill>
                  <a:srgbClr val="FF3300"/>
                </a:solidFill>
                <a:latin typeface="微軟正黑體" panose="020B0604030504040204" pitchFamily="34" charset="-120"/>
                <a:ea typeface="微軟正黑體" panose="020B0604030504040204" pitchFamily="34" charset="-120"/>
              </a:rPr>
              <a:t>展望</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108814" y="6135900"/>
            <a:ext cx="1572409" cy="714077"/>
            <a:chOff x="108814" y="6135900"/>
            <a:chExt cx="1572409" cy="714077"/>
          </a:xfrm>
        </p:grpSpPr>
        <p:pic>
          <p:nvPicPr>
            <p:cNvPr id="3" name="圖片 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1551" y="6135900"/>
              <a:ext cx="1123176" cy="547214"/>
            </a:xfrm>
            <a:prstGeom prst="rect">
              <a:avLst/>
            </a:prstGeom>
          </p:spPr>
        </p:pic>
        <p:sp>
          <p:nvSpPr>
            <p:cNvPr id="6" name="矩形 5"/>
            <p:cNvSpPr/>
            <p:nvPr/>
          </p:nvSpPr>
          <p:spPr>
            <a:xfrm>
              <a:off x="113367" y="6195773"/>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(1)</a:t>
              </a:r>
              <a:endParaRPr lang="zh-TW" altLang="en-US" sz="800" dirty="0"/>
            </a:p>
          </p:txBody>
        </p:sp>
        <p:sp>
          <p:nvSpPr>
            <p:cNvPr id="12" name="矩形 11"/>
            <p:cNvSpPr/>
            <p:nvPr/>
          </p:nvSpPr>
          <p:spPr>
            <a:xfrm>
              <a:off x="108814" y="6384237"/>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(2)</a:t>
              </a:r>
              <a:endParaRPr lang="zh-TW" altLang="en-US" sz="800" dirty="0"/>
            </a:p>
          </p:txBody>
        </p:sp>
        <p:sp>
          <p:nvSpPr>
            <p:cNvPr id="13" name="矩形 12"/>
            <p:cNvSpPr/>
            <p:nvPr/>
          </p:nvSpPr>
          <p:spPr>
            <a:xfrm>
              <a:off x="627345" y="6629154"/>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(3)</a:t>
              </a:r>
              <a:endParaRPr lang="zh-TW" altLang="en-US" sz="800" dirty="0"/>
            </a:p>
          </p:txBody>
        </p:sp>
        <p:sp>
          <p:nvSpPr>
            <p:cNvPr id="14" name="矩形 13"/>
            <p:cNvSpPr/>
            <p:nvPr/>
          </p:nvSpPr>
          <p:spPr>
            <a:xfrm>
              <a:off x="758293" y="6634533"/>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(4)</a:t>
              </a:r>
              <a:endParaRPr lang="zh-TW" altLang="en-US" sz="800" dirty="0"/>
            </a:p>
          </p:txBody>
        </p:sp>
        <p:sp>
          <p:nvSpPr>
            <p:cNvPr id="15" name="矩形 14"/>
            <p:cNvSpPr/>
            <p:nvPr/>
          </p:nvSpPr>
          <p:spPr>
            <a:xfrm>
              <a:off x="893483" y="6629154"/>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(5)</a:t>
              </a:r>
              <a:endParaRPr lang="zh-TW" altLang="en-US" sz="800" dirty="0"/>
            </a:p>
          </p:txBody>
        </p:sp>
        <p:sp>
          <p:nvSpPr>
            <p:cNvPr id="16" name="矩形 15"/>
            <p:cNvSpPr/>
            <p:nvPr/>
          </p:nvSpPr>
          <p:spPr>
            <a:xfrm>
              <a:off x="1351238" y="6384237"/>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(6)</a:t>
              </a:r>
              <a:endParaRPr lang="zh-TW" altLang="en-US" sz="800" dirty="0"/>
            </a:p>
          </p:txBody>
        </p:sp>
        <p:sp>
          <p:nvSpPr>
            <p:cNvPr id="17" name="矩形 16"/>
            <p:cNvSpPr/>
            <p:nvPr/>
          </p:nvSpPr>
          <p:spPr>
            <a:xfrm>
              <a:off x="1369919" y="6212095"/>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(7)</a:t>
              </a:r>
              <a:endParaRPr lang="zh-TW" altLang="en-US" sz="800" dirty="0"/>
            </a:p>
          </p:txBody>
        </p:sp>
      </p:grpSp>
      <p:sp>
        <p:nvSpPr>
          <p:cNvPr id="5" name="矩形 4"/>
          <p:cNvSpPr/>
          <p:nvPr/>
        </p:nvSpPr>
        <p:spPr>
          <a:xfrm>
            <a:off x="293319" y="958964"/>
            <a:ext cx="1822935" cy="276999"/>
          </a:xfrm>
          <a:prstGeom prst="rect">
            <a:avLst/>
          </a:prstGeom>
        </p:spPr>
        <p:txBody>
          <a:bodyPr wrap="none">
            <a:spAutoFit/>
          </a:bodyPr>
          <a:lstStyle/>
          <a:p>
            <a:r>
              <a:rPr lang="en-US" altLang="zh-TW" sz="1200" kern="0" dirty="0" smtClean="0">
                <a:latin typeface="微軟正黑體" panose="020B0604030504040204" pitchFamily="34" charset="-120"/>
                <a:ea typeface="微軟正黑體" panose="020B0604030504040204" pitchFamily="34" charset="-120"/>
              </a:rPr>
              <a:t>(</a:t>
            </a:r>
            <a:r>
              <a:rPr lang="zh-TW" altLang="en-US" sz="1200" kern="0" dirty="0" smtClean="0">
                <a:latin typeface="微軟正黑體" panose="020B0604030504040204" pitchFamily="34" charset="-120"/>
                <a:ea typeface="微軟正黑體" panose="020B0604030504040204" pitchFamily="34" charset="-120"/>
              </a:rPr>
              <a:t>箭頭為跟</a:t>
            </a:r>
            <a:r>
              <a:rPr lang="zh-TW" altLang="en-US" sz="1200" b="1" kern="0" dirty="0" smtClean="0">
                <a:solidFill>
                  <a:srgbClr val="FF0000"/>
                </a:solidFill>
                <a:latin typeface="微軟正黑體" panose="020B0604030504040204" pitchFamily="34" charset="-120"/>
                <a:ea typeface="微軟正黑體" panose="020B0604030504040204" pitchFamily="34" charset="-120"/>
              </a:rPr>
              <a:t>前月</a:t>
            </a:r>
            <a:r>
              <a:rPr lang="zh-TW" altLang="en-US" sz="1200" kern="0" dirty="0" smtClean="0">
                <a:latin typeface="微軟正黑體" panose="020B0604030504040204" pitchFamily="34" charset="-120"/>
                <a:ea typeface="微軟正黑體" panose="020B0604030504040204" pitchFamily="34" charset="-120"/>
              </a:rPr>
              <a:t>看法變動</a:t>
            </a:r>
            <a:r>
              <a:rPr lang="en-US" altLang="zh-TW" sz="1200" kern="0" dirty="0" smtClean="0">
                <a:latin typeface="微軟正黑體" panose="020B0604030504040204" pitchFamily="34" charset="-120"/>
                <a:ea typeface="微軟正黑體" panose="020B0604030504040204" pitchFamily="34" charset="-120"/>
              </a:rPr>
              <a:t>)</a:t>
            </a:r>
            <a:endParaRPr lang="zh-TW" altLang="en-US" sz="1200" dirty="0"/>
          </a:p>
        </p:txBody>
      </p:sp>
    </p:spTree>
    <p:extLst>
      <p:ext uri="{BB962C8B-B14F-4D97-AF65-F5344CB8AC3E}">
        <p14:creationId xmlns:p14="http://schemas.microsoft.com/office/powerpoint/2010/main" val="352876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0A56A6E7-F12B-4A92-BF0E-5E2C8A08A3CE}"/>
              </a:ext>
            </a:extLst>
          </p:cNvPr>
          <p:cNvSpPr>
            <a:spLocks noChangeArrowheads="1"/>
          </p:cNvSpPr>
          <p:nvPr/>
        </p:nvSpPr>
        <p:spPr bwMode="auto">
          <a:xfrm>
            <a:off x="0" y="0"/>
            <a:ext cx="1217000"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集團</a:t>
            </a:r>
            <a:r>
              <a:rPr kumimoji="0" lang="zh-TW" altLang="en-US" sz="1400" b="1" dirty="0">
                <a:solidFill>
                  <a:srgbClr val="FF3300"/>
                </a:solidFill>
                <a:latin typeface="微軟正黑體" panose="020B0604030504040204" pitchFamily="34" charset="-120"/>
                <a:ea typeface="微軟正黑體" panose="020B0604030504040204" pitchFamily="34" charset="-120"/>
              </a:rPr>
              <a:t>展望</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sp>
        <p:nvSpPr>
          <p:cNvPr id="12" name="標題 1"/>
          <p:cNvSpPr txBox="1">
            <a:spLocks noGrp="1"/>
          </p:cNvSpPr>
          <p:nvPr>
            <p:ph type="title" idx="4294967295"/>
          </p:nvPr>
        </p:nvSpPr>
        <p:spPr bwMode="auto">
          <a:xfrm>
            <a:off x="0" y="171450"/>
            <a:ext cx="8229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sz="3600" b="1" kern="1200">
                <a:solidFill>
                  <a:srgbClr val="000099"/>
                </a:solidFill>
                <a:latin typeface="微軟正黑體" panose="020B0604030504040204" pitchFamily="34" charset="-120"/>
                <a:ea typeface="微軟正黑體" panose="020B0604030504040204" pitchFamily="34" charset="-120"/>
                <a:cs typeface="+mj-cs"/>
              </a:defRPr>
            </a:lvl1pPr>
            <a:lvl2pPr algn="ctr" rtl="0" eaLnBrk="0" fontAlgn="base" hangingPunct="0">
              <a:spcBef>
                <a:spcPct val="0"/>
              </a:spcBef>
              <a:spcAft>
                <a:spcPct val="0"/>
              </a:spcAft>
              <a:defRPr sz="4000" b="1">
                <a:solidFill>
                  <a:srgbClr val="000099"/>
                </a:solidFill>
                <a:latin typeface="標楷體" pitchFamily="65" charset="-120"/>
                <a:ea typeface="標楷體" pitchFamily="65" charset="-120"/>
              </a:defRPr>
            </a:lvl2pPr>
            <a:lvl3pPr algn="ctr" rtl="0" eaLnBrk="0" fontAlgn="base" hangingPunct="0">
              <a:spcBef>
                <a:spcPct val="0"/>
              </a:spcBef>
              <a:spcAft>
                <a:spcPct val="0"/>
              </a:spcAft>
              <a:defRPr sz="4000" b="1">
                <a:solidFill>
                  <a:srgbClr val="000099"/>
                </a:solidFill>
                <a:latin typeface="標楷體" pitchFamily="65" charset="-120"/>
                <a:ea typeface="標楷體" pitchFamily="65" charset="-120"/>
              </a:defRPr>
            </a:lvl3pPr>
            <a:lvl4pPr algn="ctr" rtl="0" eaLnBrk="0" fontAlgn="base" hangingPunct="0">
              <a:spcBef>
                <a:spcPct val="0"/>
              </a:spcBef>
              <a:spcAft>
                <a:spcPct val="0"/>
              </a:spcAft>
              <a:defRPr sz="4000" b="1">
                <a:solidFill>
                  <a:srgbClr val="000099"/>
                </a:solidFill>
                <a:latin typeface="標楷體" pitchFamily="65" charset="-120"/>
                <a:ea typeface="標楷體" pitchFamily="65" charset="-120"/>
              </a:defRPr>
            </a:lvl4pPr>
            <a:lvl5pPr algn="ctr" rtl="0" eaLnBrk="0" fontAlgn="base" hangingPunct="0">
              <a:spcBef>
                <a:spcPct val="0"/>
              </a:spcBef>
              <a:spcAft>
                <a:spcPct val="0"/>
              </a:spcAft>
              <a:defRPr sz="4000" b="1">
                <a:solidFill>
                  <a:srgbClr val="000099"/>
                </a:solidFill>
                <a:latin typeface="標楷體" pitchFamily="65" charset="-120"/>
                <a:ea typeface="標楷體" pitchFamily="65" charset="-120"/>
              </a:defRPr>
            </a:lvl5pPr>
            <a:lvl6pPr marL="457200" algn="ctr" rtl="0" fontAlgn="base">
              <a:spcBef>
                <a:spcPct val="0"/>
              </a:spcBef>
              <a:spcAft>
                <a:spcPct val="0"/>
              </a:spcAft>
              <a:defRPr sz="4000" b="1">
                <a:solidFill>
                  <a:srgbClr val="000099"/>
                </a:solidFill>
                <a:latin typeface="標楷體" pitchFamily="65" charset="-120"/>
                <a:ea typeface="標楷體" pitchFamily="65" charset="-120"/>
              </a:defRPr>
            </a:lvl6pPr>
            <a:lvl7pPr marL="914400" algn="ctr" rtl="0" fontAlgn="base">
              <a:spcBef>
                <a:spcPct val="0"/>
              </a:spcBef>
              <a:spcAft>
                <a:spcPct val="0"/>
              </a:spcAft>
              <a:defRPr sz="4000" b="1">
                <a:solidFill>
                  <a:srgbClr val="000099"/>
                </a:solidFill>
                <a:latin typeface="標楷體" pitchFamily="65" charset="-120"/>
                <a:ea typeface="標楷體" pitchFamily="65" charset="-120"/>
              </a:defRPr>
            </a:lvl7pPr>
            <a:lvl8pPr marL="1371600" algn="ctr" rtl="0" fontAlgn="base">
              <a:spcBef>
                <a:spcPct val="0"/>
              </a:spcBef>
              <a:spcAft>
                <a:spcPct val="0"/>
              </a:spcAft>
              <a:defRPr sz="4000" b="1">
                <a:solidFill>
                  <a:srgbClr val="000099"/>
                </a:solidFill>
                <a:latin typeface="標楷體" pitchFamily="65" charset="-120"/>
                <a:ea typeface="標楷體" pitchFamily="65" charset="-120"/>
              </a:defRPr>
            </a:lvl8pPr>
            <a:lvl9pPr marL="1828800" algn="ctr" rtl="0" fontAlgn="base">
              <a:spcBef>
                <a:spcPct val="0"/>
              </a:spcBef>
              <a:spcAft>
                <a:spcPct val="0"/>
              </a:spcAft>
              <a:defRPr sz="4000" b="1">
                <a:solidFill>
                  <a:srgbClr val="000099"/>
                </a:solidFill>
                <a:latin typeface="標楷體" pitchFamily="65" charset="-120"/>
                <a:ea typeface="標楷體" pitchFamily="65" charset="-120"/>
              </a:defRPr>
            </a:lvl9pPr>
          </a:lstStyle>
          <a:p>
            <a:r>
              <a:rPr kumimoji="0" lang="zh-TW" altLang="zh-TW" sz="2800" dirty="0"/>
              <a:t>富蘭克林坦伯頓投資方案團隊</a:t>
            </a:r>
            <a:r>
              <a:rPr kumimoji="0" lang="zh-TW" altLang="en-US" sz="2800" dirty="0"/>
              <a:t>評論</a:t>
            </a:r>
            <a:r>
              <a:rPr kumimoji="0" lang="en-US" altLang="zh-TW" dirty="0"/>
              <a:t/>
            </a:r>
            <a:br>
              <a:rPr kumimoji="0" lang="en-US" altLang="zh-TW" dirty="0"/>
            </a:br>
            <a:r>
              <a:rPr kumimoji="0" lang="zh-TW" altLang="en-US" dirty="0"/>
              <a:t>跨資產展望</a:t>
            </a:r>
            <a:r>
              <a:rPr kumimoji="0" lang="en-US" altLang="zh-TW" dirty="0"/>
              <a:t>_</a:t>
            </a:r>
            <a:r>
              <a:rPr kumimoji="0" lang="en-US" altLang="zh-TW" dirty="0" smtClean="0"/>
              <a:t>2024</a:t>
            </a:r>
            <a:r>
              <a:rPr kumimoji="0" lang="zh-TW" altLang="en-US" dirty="0" smtClean="0"/>
              <a:t>年</a:t>
            </a:r>
            <a:r>
              <a:rPr lang="en-US" altLang="zh-TW" dirty="0"/>
              <a:t>4</a:t>
            </a:r>
            <a:r>
              <a:rPr kumimoji="0" lang="zh-TW" altLang="en-US" dirty="0" smtClean="0"/>
              <a:t>月</a:t>
            </a:r>
            <a:endParaRPr kumimoji="0" lang="zh-TW" altLang="en-US" dirty="0"/>
          </a:p>
        </p:txBody>
      </p:sp>
      <p:sp>
        <p:nvSpPr>
          <p:cNvPr id="13" name="文字方塊 12"/>
          <p:cNvSpPr txBox="1"/>
          <p:nvPr/>
        </p:nvSpPr>
        <p:spPr>
          <a:xfrm>
            <a:off x="1672911" y="6110824"/>
            <a:ext cx="6719614"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投資展望評等分數</a:t>
            </a:r>
            <a:r>
              <a:rPr lang="en-US" altLang="zh-TW" sz="1200" dirty="0">
                <a:latin typeface="微軟正黑體" panose="020B0604030504040204" pitchFamily="34" charset="-120"/>
                <a:ea typeface="微軟正黑體" panose="020B0604030504040204" pitchFamily="34" charset="-120"/>
              </a:rPr>
              <a:t>1~7</a:t>
            </a:r>
            <a:r>
              <a:rPr lang="zh-TW" altLang="en-US" sz="1200" dirty="0">
                <a:latin typeface="微軟正黑體" panose="020B0604030504040204" pitchFamily="34" charset="-120"/>
                <a:ea typeface="微軟正黑體" panose="020B0604030504040204" pitchFamily="34" charset="-120"/>
              </a:rPr>
              <a:t>代表看好度由悲觀</a:t>
            </a:r>
            <a:r>
              <a:rPr lang="en-US" altLang="zh-TW" sz="1200" dirty="0">
                <a:latin typeface="微軟正黑體" panose="020B0604030504040204" pitchFamily="34" charset="-120"/>
                <a:ea typeface="微軟正黑體" panose="020B0604030504040204" pitchFamily="34" charset="-120"/>
              </a:rPr>
              <a:t>(1)</a:t>
            </a:r>
            <a:r>
              <a:rPr lang="zh-TW" altLang="en-US" sz="1200" dirty="0">
                <a:latin typeface="微軟正黑體" panose="020B0604030504040204" pitchFamily="34" charset="-120"/>
                <a:ea typeface="微軟正黑體" panose="020B0604030504040204" pitchFamily="34" charset="-120"/>
              </a:rPr>
              <a:t>到樂觀</a:t>
            </a:r>
            <a:r>
              <a:rPr lang="en-US" altLang="zh-TW" sz="1200" dirty="0">
                <a:latin typeface="微軟正黑體" panose="020B0604030504040204" pitchFamily="34" charset="-120"/>
                <a:ea typeface="微軟正黑體" panose="020B0604030504040204" pitchFamily="34" charset="-120"/>
              </a:rPr>
              <a:t>(7)</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4</a:t>
            </a:r>
            <a:r>
              <a:rPr lang="zh-TW" altLang="en-US" sz="1200" dirty="0">
                <a:latin typeface="微軟正黑體" panose="020B0604030504040204" pitchFamily="34" charset="-120"/>
                <a:ea typeface="微軟正黑體" panose="020B0604030504040204" pitchFamily="34" charset="-120"/>
              </a:rPr>
              <a:t>為中性，</a:t>
            </a:r>
            <a:r>
              <a:rPr lang="en-US" altLang="zh-TW" sz="1200" dirty="0">
                <a:latin typeface="微軟正黑體" panose="020B0604030504040204" pitchFamily="34" charset="-120"/>
                <a:ea typeface="微軟正黑體" panose="020B0604030504040204" pitchFamily="34" charset="-120"/>
              </a:rPr>
              <a:t>3</a:t>
            </a:r>
            <a:r>
              <a:rPr lang="zh-TW" altLang="en-US" sz="1200" dirty="0">
                <a:latin typeface="微軟正黑體" panose="020B0604030504040204" pitchFamily="34" charset="-120"/>
                <a:ea typeface="微軟正黑體" panose="020B0604030504040204" pitchFamily="34" charset="-120"/>
              </a:rPr>
              <a:t>為中性偏空、</a:t>
            </a:r>
            <a:r>
              <a:rPr lang="en-US" altLang="zh-TW" sz="1200" dirty="0">
                <a:latin typeface="微軟正黑體" panose="020B0604030504040204" pitchFamily="34" charset="-120"/>
                <a:ea typeface="微軟正黑體" panose="020B0604030504040204" pitchFamily="34" charset="-120"/>
              </a:rPr>
              <a:t>5</a:t>
            </a:r>
            <a:r>
              <a:rPr lang="zh-TW" altLang="en-US" sz="1200" dirty="0">
                <a:latin typeface="微軟正黑體" panose="020B0604030504040204" pitchFamily="34" charset="-120"/>
                <a:ea typeface="微軟正黑體" panose="020B0604030504040204" pitchFamily="34" charset="-120"/>
              </a:rPr>
              <a:t>為中性偏多。</a:t>
            </a:r>
          </a:p>
        </p:txBody>
      </p:sp>
      <p:sp>
        <p:nvSpPr>
          <p:cNvPr id="14" name="文字方塊 13"/>
          <p:cNvSpPr txBox="1"/>
          <p:nvPr/>
        </p:nvSpPr>
        <p:spPr>
          <a:xfrm>
            <a:off x="1683280" y="6377947"/>
            <a:ext cx="6546320" cy="577081"/>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 富蘭克林坦伯頓基金集團，投資方案團隊</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(FTIS)</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每月展望，</a:t>
            </a:r>
            <a:r>
              <a:rPr lang="en-US" altLang="zh-TW" sz="1050" dirty="0" smtClean="0">
                <a:latin typeface="微軟正黑體" panose="020B0604030504040204" pitchFamily="34" charset="-120"/>
                <a:ea typeface="微軟正黑體" panose="020B0604030504040204" pitchFamily="34" charset="-120"/>
                <a:sym typeface="Wingdings" panose="05000000000000000000" pitchFamily="2" charset="2"/>
              </a:rPr>
              <a:t>2024</a:t>
            </a:r>
            <a:r>
              <a:rPr lang="zh-TW" altLang="en-US" sz="1050" dirty="0" smtClean="0">
                <a:latin typeface="微軟正黑體" panose="020B0604030504040204" pitchFamily="34" charset="-120"/>
                <a:ea typeface="微軟正黑體" panose="020B0604030504040204" pitchFamily="34" charset="-120"/>
                <a:sym typeface="Wingdings" panose="05000000000000000000" pitchFamily="2" charset="2"/>
              </a:rPr>
              <a:t>年</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4</a:t>
            </a:r>
            <a:r>
              <a:rPr lang="zh-TW" altLang="en-US" sz="1050" dirty="0" smtClean="0">
                <a:latin typeface="微軟正黑體" panose="020B0604030504040204" pitchFamily="34" charset="-120"/>
                <a:ea typeface="微軟正黑體" panose="020B0604030504040204" pitchFamily="34" charset="-120"/>
                <a:sym typeface="Wingdings" panose="05000000000000000000" pitchFamily="2" charset="2"/>
              </a:rPr>
              <a:t>月。</a:t>
            </a:r>
            <a:endParaRPr lang="en-US" altLang="zh-TW" sz="1050" dirty="0" smtClean="0">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sz="1050" b="1" dirty="0" smtClean="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a:latin typeface="微軟正黑體" panose="020B0604030504040204" pitchFamily="34" charset="-120"/>
                <a:ea typeface="微軟正黑體" panose="020B0604030504040204" pitchFamily="34" charset="-120"/>
              </a:rPr>
              <a:t>&gt;</a:t>
            </a:r>
          </a:p>
          <a:p>
            <a:endParaRPr lang="zh-TW" altLang="en-US" sz="105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nvPr>
        </p:nvGraphicFramePr>
        <p:xfrm>
          <a:off x="198546" y="1659223"/>
          <a:ext cx="8687758" cy="4169668"/>
        </p:xfrm>
        <a:graphic>
          <a:graphicData uri="http://schemas.openxmlformats.org/drawingml/2006/table">
            <a:tbl>
              <a:tblPr firstRow="1" firstCol="1" bandRow="1">
                <a:tableStyleId>{5C22544A-7EE6-4342-B048-85BDC9FD1C3A}</a:tableStyleId>
              </a:tblPr>
              <a:tblGrid>
                <a:gridCol w="1031737">
                  <a:extLst>
                    <a:ext uri="{9D8B030D-6E8A-4147-A177-3AD203B41FA5}">
                      <a16:colId xmlns:a16="http://schemas.microsoft.com/office/drawing/2014/main" val="429504060"/>
                    </a:ext>
                  </a:extLst>
                </a:gridCol>
                <a:gridCol w="665788">
                  <a:extLst>
                    <a:ext uri="{9D8B030D-6E8A-4147-A177-3AD203B41FA5}">
                      <a16:colId xmlns:a16="http://schemas.microsoft.com/office/drawing/2014/main" val="1217423618"/>
                    </a:ext>
                  </a:extLst>
                </a:gridCol>
                <a:gridCol w="872067">
                  <a:extLst>
                    <a:ext uri="{9D8B030D-6E8A-4147-A177-3AD203B41FA5}">
                      <a16:colId xmlns:a16="http://schemas.microsoft.com/office/drawing/2014/main" val="3089181031"/>
                    </a:ext>
                  </a:extLst>
                </a:gridCol>
                <a:gridCol w="1083733">
                  <a:extLst>
                    <a:ext uri="{9D8B030D-6E8A-4147-A177-3AD203B41FA5}">
                      <a16:colId xmlns:a16="http://schemas.microsoft.com/office/drawing/2014/main" val="375798900"/>
                    </a:ext>
                  </a:extLst>
                </a:gridCol>
                <a:gridCol w="1476587">
                  <a:extLst>
                    <a:ext uri="{9D8B030D-6E8A-4147-A177-3AD203B41FA5}">
                      <a16:colId xmlns:a16="http://schemas.microsoft.com/office/drawing/2014/main" val="2719239140"/>
                    </a:ext>
                  </a:extLst>
                </a:gridCol>
                <a:gridCol w="1833880">
                  <a:extLst>
                    <a:ext uri="{9D8B030D-6E8A-4147-A177-3AD203B41FA5}">
                      <a16:colId xmlns:a16="http://schemas.microsoft.com/office/drawing/2014/main" val="583891153"/>
                    </a:ext>
                  </a:extLst>
                </a:gridCol>
                <a:gridCol w="925945">
                  <a:extLst>
                    <a:ext uri="{9D8B030D-6E8A-4147-A177-3AD203B41FA5}">
                      <a16:colId xmlns:a16="http://schemas.microsoft.com/office/drawing/2014/main" val="2939486139"/>
                    </a:ext>
                  </a:extLst>
                </a:gridCol>
                <a:gridCol w="798021">
                  <a:extLst>
                    <a:ext uri="{9D8B030D-6E8A-4147-A177-3AD203B41FA5}">
                      <a16:colId xmlns:a16="http://schemas.microsoft.com/office/drawing/2014/main" val="4120985143"/>
                    </a:ext>
                  </a:extLst>
                </a:gridCol>
              </a:tblGrid>
              <a:tr h="664468">
                <a:tc>
                  <a:txBody>
                    <a:bodyPr/>
                    <a:lstStyle/>
                    <a:p>
                      <a:pPr>
                        <a:lnSpc>
                          <a:spcPts val="1500"/>
                        </a:lnSpc>
                        <a:spcBef>
                          <a:spcPts val="50"/>
                        </a:spcBef>
                        <a:spcAft>
                          <a:spcPts val="50"/>
                        </a:spcAft>
                      </a:pPr>
                      <a:r>
                        <a:rPr lang="zh-TW" altLang="en-US" sz="1400" kern="0" dirty="0">
                          <a:effectLst/>
                          <a:latin typeface="微軟正黑體" panose="020B0604030504040204" pitchFamily="34" charset="-120"/>
                          <a:ea typeface="微軟正黑體" panose="020B0604030504040204" pitchFamily="34" charset="-120"/>
                        </a:rPr>
                        <a:t>分數</a:t>
                      </a:r>
                      <a:r>
                        <a:rPr lang="en-US" altLang="zh-TW" sz="1400" kern="0" dirty="0">
                          <a:effectLst/>
                          <a:latin typeface="微軟正黑體" panose="020B0604030504040204" pitchFamily="34" charset="-120"/>
                          <a:ea typeface="微軟正黑體" panose="020B0604030504040204" pitchFamily="34" charset="-120"/>
                        </a:rPr>
                        <a:t>1~7</a:t>
                      </a:r>
                      <a:endParaRPr 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500"/>
                        </a:lnSpc>
                        <a:spcBef>
                          <a:spcPts val="50"/>
                        </a:spcBef>
                        <a:spcAft>
                          <a:spcPts val="50"/>
                        </a:spcAft>
                      </a:pPr>
                      <a:r>
                        <a:rPr lang="zh-TW" altLang="en-US" sz="1400" kern="0" dirty="0">
                          <a:effectLst/>
                          <a:latin typeface="微軟正黑體" panose="020B0604030504040204" pitchFamily="34" charset="-120"/>
                          <a:ea typeface="微軟正黑體" panose="020B0604030504040204" pitchFamily="34" charset="-120"/>
                        </a:rPr>
                        <a:t>悲觀</a:t>
                      </a:r>
                      <a:endParaRPr lang="en-US" altLang="zh-TW" sz="1400" kern="0" dirty="0">
                        <a:effectLst/>
                        <a:latin typeface="微軟正黑體" panose="020B0604030504040204" pitchFamily="34" charset="-120"/>
                        <a:ea typeface="微軟正黑體" panose="020B0604030504040204" pitchFamily="34" charset="-120"/>
                      </a:endParaRPr>
                    </a:p>
                    <a:p>
                      <a:pPr algn="ctr">
                        <a:lnSpc>
                          <a:spcPts val="1500"/>
                        </a:lnSpc>
                        <a:spcBef>
                          <a:spcPts val="50"/>
                        </a:spcBef>
                        <a:spcAft>
                          <a:spcPts val="50"/>
                        </a:spcAft>
                      </a:pPr>
                      <a:r>
                        <a:rPr lang="en-US" altLang="zh-TW"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500"/>
                        </a:lnSpc>
                        <a:spcBef>
                          <a:spcPts val="50"/>
                        </a:spcBef>
                        <a:spcAft>
                          <a:spcPts val="50"/>
                        </a:spcAft>
                      </a:pPr>
                      <a:r>
                        <a:rPr lang="zh-TW" altLang="en-US" sz="1400" kern="0" dirty="0">
                          <a:effectLst/>
                          <a:latin typeface="微軟正黑體" panose="020B0604030504040204" pitchFamily="34" charset="-120"/>
                          <a:ea typeface="微軟正黑體" panose="020B0604030504040204" pitchFamily="34" charset="-120"/>
                        </a:rPr>
                        <a:t>溫和偏空</a:t>
                      </a:r>
                      <a:endParaRPr lang="en-US" altLang="zh-TW" sz="1400" kern="0" dirty="0">
                        <a:effectLst/>
                        <a:latin typeface="微軟正黑體" panose="020B0604030504040204" pitchFamily="34" charset="-120"/>
                        <a:ea typeface="微軟正黑體" panose="020B0604030504040204" pitchFamily="34" charset="-120"/>
                      </a:endParaRPr>
                    </a:p>
                    <a:p>
                      <a:pPr algn="ctr">
                        <a:lnSpc>
                          <a:spcPts val="1500"/>
                        </a:lnSpc>
                        <a:spcBef>
                          <a:spcPts val="50"/>
                        </a:spcBef>
                        <a:spcAft>
                          <a:spcPts val="50"/>
                        </a:spcAft>
                      </a:pPr>
                      <a:r>
                        <a:rPr lang="en-US" altLang="zh-TW"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500"/>
                        </a:lnSpc>
                        <a:spcBef>
                          <a:spcPts val="50"/>
                        </a:spcBef>
                        <a:spcAft>
                          <a:spcPts val="50"/>
                        </a:spcAft>
                        <a:buClrTx/>
                        <a:buSzTx/>
                        <a:buFontTx/>
                        <a:buNone/>
                        <a:tabLst/>
                        <a:defRPr/>
                      </a:pPr>
                      <a:r>
                        <a:rPr lang="zh-TW" altLang="en-US" sz="1400" kern="100" dirty="0">
                          <a:effectLst/>
                          <a:latin typeface="微軟正黑體" panose="020B0604030504040204" pitchFamily="34" charset="-120"/>
                          <a:ea typeface="微軟正黑體" panose="020B0604030504040204" pitchFamily="34" charset="-120"/>
                        </a:rPr>
                        <a:t>中性偏空</a:t>
                      </a:r>
                      <a:endParaRPr lang="en-US" altLang="zh-TW" sz="1400" kern="100" dirty="0">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1500"/>
                        </a:lnSpc>
                        <a:spcBef>
                          <a:spcPts val="50"/>
                        </a:spcBef>
                        <a:spcAft>
                          <a:spcPts val="50"/>
                        </a:spcAft>
                        <a:buClrTx/>
                        <a:buSzTx/>
                        <a:buFontTx/>
                        <a:buNone/>
                        <a:tabLst/>
                        <a:defRPr/>
                      </a:pPr>
                      <a:r>
                        <a:rPr lang="en-US" altLang="zh-TW" sz="1400" kern="0" dirty="0">
                          <a:effectLst/>
                          <a:latin typeface="微軟正黑體" panose="020B0604030504040204" pitchFamily="34" charset="-120"/>
                          <a:ea typeface="微軟正黑體" panose="020B0604030504040204" pitchFamily="34" charset="-120"/>
                        </a:rPr>
                        <a:t>(3)</a:t>
                      </a:r>
                      <a:endParaRPr lang="zh-TW" alt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500"/>
                        </a:lnSpc>
                        <a:spcBef>
                          <a:spcPts val="50"/>
                        </a:spcBef>
                        <a:spcAft>
                          <a:spcPts val="50"/>
                        </a:spcAft>
                      </a:pPr>
                      <a:r>
                        <a:rPr lang="zh-TW" sz="1400" kern="0" dirty="0">
                          <a:effectLst/>
                          <a:latin typeface="微軟正黑體" panose="020B0604030504040204" pitchFamily="34" charset="-120"/>
                          <a:ea typeface="微軟正黑體" panose="020B0604030504040204" pitchFamily="34" charset="-120"/>
                        </a:rPr>
                        <a:t>中性</a:t>
                      </a:r>
                      <a:endParaRPr lang="en-US" altLang="zh-TW" sz="1400" kern="0" dirty="0">
                        <a:effectLst/>
                        <a:latin typeface="微軟正黑體" panose="020B0604030504040204" pitchFamily="34" charset="-120"/>
                        <a:ea typeface="微軟正黑體" panose="020B0604030504040204" pitchFamily="34" charset="-120"/>
                      </a:endParaRPr>
                    </a:p>
                    <a:p>
                      <a:pPr algn="ctr">
                        <a:lnSpc>
                          <a:spcPts val="1500"/>
                        </a:lnSpc>
                        <a:spcBef>
                          <a:spcPts val="50"/>
                        </a:spcBef>
                        <a:spcAft>
                          <a:spcPts val="50"/>
                        </a:spcAft>
                      </a:pPr>
                      <a:r>
                        <a:rPr lang="en-US" altLang="zh-TW"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500"/>
                        </a:lnSpc>
                        <a:spcBef>
                          <a:spcPts val="50"/>
                        </a:spcBef>
                        <a:spcAft>
                          <a:spcPts val="50"/>
                        </a:spcAft>
                      </a:pPr>
                      <a:r>
                        <a:rPr lang="zh-TW" altLang="en-US" sz="1400" kern="100" dirty="0">
                          <a:effectLst/>
                          <a:latin typeface="微軟正黑體" panose="020B0604030504040204" pitchFamily="34" charset="-120"/>
                          <a:ea typeface="微軟正黑體" panose="020B0604030504040204" pitchFamily="34" charset="-120"/>
                        </a:rPr>
                        <a:t>中性偏多</a:t>
                      </a:r>
                      <a:r>
                        <a:rPr lang="en-US" altLang="zh-TW" sz="1400" kern="100" dirty="0">
                          <a:effectLst/>
                          <a:latin typeface="微軟正黑體" panose="020B0604030504040204" pitchFamily="34" charset="-120"/>
                          <a:ea typeface="微軟正黑體" panose="020B0604030504040204" pitchFamily="34" charset="-120"/>
                        </a:rPr>
                        <a:t>(5)</a:t>
                      </a:r>
                      <a:endParaRPr lang="zh-TW" alt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500"/>
                        </a:lnSpc>
                        <a:spcBef>
                          <a:spcPts val="50"/>
                        </a:spcBef>
                        <a:spcAft>
                          <a:spcPts val="50"/>
                        </a:spcAft>
                        <a:buClrTx/>
                        <a:buSzTx/>
                        <a:buFontTx/>
                        <a:buNone/>
                        <a:tabLst/>
                        <a:defRPr/>
                      </a:pPr>
                      <a:r>
                        <a:rPr lang="zh-TW" altLang="en-US" sz="1400" kern="0" dirty="0">
                          <a:effectLst/>
                          <a:latin typeface="微軟正黑體" panose="020B0604030504040204" pitchFamily="34" charset="-120"/>
                          <a:ea typeface="微軟正黑體" panose="020B0604030504040204" pitchFamily="34" charset="-120"/>
                        </a:rPr>
                        <a:t>溫和偏多</a:t>
                      </a:r>
                      <a:endParaRPr lang="en-US" altLang="zh-TW" sz="1400" kern="0" dirty="0">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1500"/>
                        </a:lnSpc>
                        <a:spcBef>
                          <a:spcPts val="50"/>
                        </a:spcBef>
                        <a:spcAft>
                          <a:spcPts val="50"/>
                        </a:spcAft>
                        <a:buClrTx/>
                        <a:buSzTx/>
                        <a:buFontTx/>
                        <a:buNone/>
                        <a:tabLst/>
                        <a:defRPr/>
                      </a:pPr>
                      <a:r>
                        <a:rPr lang="en-US" altLang="zh-TW" sz="1400" kern="0" dirty="0">
                          <a:effectLst/>
                          <a:latin typeface="微軟正黑體" panose="020B0604030504040204" pitchFamily="34" charset="-120"/>
                          <a:ea typeface="微軟正黑體" panose="020B0604030504040204" pitchFamily="34" charset="-120"/>
                        </a:rPr>
                        <a:t>(6)</a:t>
                      </a:r>
                      <a:endParaRPr lang="zh-TW" alt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500"/>
                        </a:lnSpc>
                        <a:spcBef>
                          <a:spcPts val="50"/>
                        </a:spcBef>
                        <a:spcAft>
                          <a:spcPts val="50"/>
                        </a:spcAft>
                      </a:pPr>
                      <a:r>
                        <a:rPr lang="zh-TW" altLang="en-US" sz="1400" kern="0" dirty="0">
                          <a:effectLst/>
                          <a:latin typeface="微軟正黑體" panose="020B0604030504040204" pitchFamily="34" charset="-120"/>
                          <a:ea typeface="微軟正黑體" panose="020B0604030504040204" pitchFamily="34" charset="-120"/>
                        </a:rPr>
                        <a:t>樂觀</a:t>
                      </a:r>
                      <a:endParaRPr lang="en-US" altLang="zh-TW" sz="1400" kern="0" dirty="0">
                        <a:effectLst/>
                        <a:latin typeface="微軟正黑體" panose="020B0604030504040204" pitchFamily="34" charset="-120"/>
                        <a:ea typeface="微軟正黑體" panose="020B0604030504040204" pitchFamily="34" charset="-120"/>
                      </a:endParaRPr>
                    </a:p>
                    <a:p>
                      <a:pPr algn="ctr">
                        <a:lnSpc>
                          <a:spcPts val="1500"/>
                        </a:lnSpc>
                        <a:spcBef>
                          <a:spcPts val="50"/>
                        </a:spcBef>
                        <a:spcAft>
                          <a:spcPts val="50"/>
                        </a:spcAft>
                      </a:pPr>
                      <a:r>
                        <a:rPr lang="en-US" altLang="zh-TW"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4085950261"/>
                  </a:ext>
                </a:extLst>
              </a:tr>
              <a:tr h="1081980">
                <a:tc>
                  <a:txBody>
                    <a:bodyPr/>
                    <a:lstStyle/>
                    <a:p>
                      <a:pPr>
                        <a:lnSpc>
                          <a:spcPts val="1500"/>
                        </a:lnSpc>
                        <a:spcBef>
                          <a:spcPts val="50"/>
                        </a:spcBef>
                        <a:spcAft>
                          <a:spcPts val="50"/>
                        </a:spcAft>
                      </a:pPr>
                      <a:r>
                        <a:rPr lang="zh-TW" sz="1600" kern="0" dirty="0">
                          <a:effectLst/>
                          <a:latin typeface="微軟正黑體" panose="020B0604030504040204" pitchFamily="34" charset="-120"/>
                          <a:ea typeface="微軟正黑體" panose="020B0604030504040204" pitchFamily="34" charset="-120"/>
                        </a:rPr>
                        <a:t>股票</a:t>
                      </a:r>
                      <a:endParaRPr lang="zh-TW" sz="16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nSpc>
                          <a:spcPts val="1500"/>
                        </a:lnSpc>
                        <a:spcBef>
                          <a:spcPts val="50"/>
                        </a:spcBef>
                        <a:spcAft>
                          <a:spcPts val="50"/>
                        </a:spcAft>
                      </a:pPr>
                      <a:r>
                        <a:rPr lang="en-US" sz="1400" kern="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zh-TW" sz="1400" kern="0" dirty="0" smtClean="0">
                          <a:effectLst/>
                          <a:latin typeface="微軟正黑體" panose="020B0604030504040204" pitchFamily="34" charset="-120"/>
                          <a:ea typeface="微軟正黑體" panose="020B0604030504040204" pitchFamily="34" charset="-120"/>
                        </a:rPr>
                        <a:t>歐洲</a:t>
                      </a:r>
                      <a:r>
                        <a:rPr lang="zh-TW" altLang="en-US" sz="1400" kern="0" dirty="0" smtClean="0">
                          <a:effectLst/>
                          <a:latin typeface="微軟正黑體" panose="020B0604030504040204" pitchFamily="34" charset="-120"/>
                          <a:ea typeface="微軟正黑體" panose="020B0604030504040204" pitchFamily="34" charset="-120"/>
                        </a:rPr>
                        <a:t>不含</a:t>
                      </a:r>
                      <a:r>
                        <a:rPr lang="zh-TW" altLang="zh-TW" sz="1400" kern="0" dirty="0" smtClean="0">
                          <a:effectLst/>
                          <a:latin typeface="微軟正黑體" panose="020B0604030504040204" pitchFamily="34" charset="-120"/>
                          <a:ea typeface="微軟正黑體" panose="020B0604030504040204" pitchFamily="34" charset="-120"/>
                        </a:rPr>
                        <a:t>英國</a:t>
                      </a:r>
                      <a:endParaRPr lang="en-US" altLang="zh-TW" sz="1400" kern="0" dirty="0" smtClean="0">
                        <a:solidFill>
                          <a:schemeClr val="accent6">
                            <a:lumMod val="75000"/>
                          </a:schemeClr>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zh-TW" sz="1400" kern="0" dirty="0" smtClean="0">
                          <a:solidFill>
                            <a:schemeClr val="dk1"/>
                          </a:solidFill>
                          <a:effectLst/>
                          <a:latin typeface="微軟正黑體" panose="020B0604030504040204" pitchFamily="34" charset="-120"/>
                          <a:ea typeface="微軟正黑體" panose="020B0604030504040204" pitchFamily="34" charset="-120"/>
                          <a:cs typeface="+mn-cs"/>
                        </a:rPr>
                        <a:t>亞太不含日本</a:t>
                      </a:r>
                      <a:endParaRPr lang="en-US" altLang="zh-TW" sz="1200" kern="0" dirty="0" smtClean="0">
                        <a:solidFill>
                          <a:schemeClr val="accent6"/>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800"/>
                        </a:lnSpc>
                        <a:spcBef>
                          <a:spcPts val="600"/>
                        </a:spcBef>
                        <a:spcAft>
                          <a:spcPts val="0"/>
                        </a:spcAft>
                        <a:buClrTx/>
                        <a:buSzTx/>
                        <a:buFontTx/>
                        <a:buNone/>
                        <a:tabLst/>
                        <a:defRPr/>
                      </a:pPr>
                      <a:r>
                        <a:rPr lang="zh-TW" sz="1400" kern="0" dirty="0" smtClean="0">
                          <a:effectLst/>
                          <a:latin typeface="微軟正黑體" panose="020B0604030504040204" pitchFamily="34" charset="-120"/>
                          <a:ea typeface="微軟正黑體" panose="020B0604030504040204" pitchFamily="34" charset="-120"/>
                        </a:rPr>
                        <a:t>英國</a:t>
                      </a:r>
                      <a:endParaRPr lang="en-US" altLang="zh-TW" sz="1400" kern="0" dirty="0" smtClean="0">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zh-TW" sz="1400" kern="0" dirty="0" smtClean="0">
                          <a:solidFill>
                            <a:schemeClr val="dk1"/>
                          </a:solidFill>
                          <a:effectLst/>
                          <a:latin typeface="微軟正黑體" panose="020B0604030504040204" pitchFamily="34" charset="-120"/>
                          <a:ea typeface="微軟正黑體" panose="020B0604030504040204" pitchFamily="34" charset="-120"/>
                          <a:cs typeface="+mn-cs"/>
                        </a:rPr>
                        <a:t>中國</a:t>
                      </a:r>
                      <a:endParaRPr lang="en-US" altLang="zh-TW" sz="1200" kern="0" dirty="0" smtClean="0">
                        <a:solidFill>
                          <a:schemeClr val="accent6"/>
                        </a:solidFill>
                        <a:effectLst/>
                        <a:latin typeface="微軟正黑體" panose="020B0604030504040204" pitchFamily="34" charset="-120"/>
                        <a:ea typeface="微軟正黑體" panose="020B0604030504040204" pitchFamily="34" charset="-120"/>
                        <a:cs typeface="+mn-cs"/>
                        <a:sym typeface="Wingdings" panose="05000000000000000000" pitchFamily="2" charset="2"/>
                      </a:endParaRPr>
                    </a:p>
                  </a:txBody>
                  <a:tcPr marL="68580" marR="68580" marT="0" marB="0"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TW" altLang="zh-TW" sz="1400" kern="0" dirty="0" smtClean="0">
                          <a:effectLst/>
                          <a:latin typeface="微軟正黑體" panose="020B0604030504040204" pitchFamily="34" charset="-120"/>
                          <a:ea typeface="微軟正黑體" panose="020B0604030504040204" pitchFamily="34" charset="-120"/>
                        </a:rPr>
                        <a:t>美國</a:t>
                      </a:r>
                      <a:endParaRPr lang="en-US" altLang="zh-TW" sz="1400" kern="0" dirty="0" smtClean="0">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zh-TW" altLang="zh-TW" sz="1200" kern="0" dirty="0" smtClean="0">
                          <a:effectLst/>
                          <a:latin typeface="微軟正黑體" panose="020B0604030504040204" pitchFamily="34" charset="-120"/>
                          <a:ea typeface="微軟正黑體" panose="020B0604030504040204" pitchFamily="34" charset="-120"/>
                        </a:rPr>
                        <a:t>日本</a:t>
                      </a:r>
                      <a:r>
                        <a:rPr lang="zh-TW" altLang="en-US" sz="1200" kern="0" dirty="0" smtClean="0">
                          <a:solidFill>
                            <a:srgbClr val="FF0000"/>
                          </a:solidFill>
                          <a:effectLst/>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1200" kern="0" dirty="0" smtClean="0">
                        <a:solidFill>
                          <a:srgbClr val="FF0000"/>
                        </a:solidFill>
                        <a:effectLst/>
                        <a:latin typeface="微軟正黑體" panose="020B0604030504040204" pitchFamily="34" charset="-120"/>
                        <a:ea typeface="微軟正黑體" panose="020B0604030504040204" pitchFamily="34" charset="-120"/>
                        <a:sym typeface="Wingdings" panose="05000000000000000000" pitchFamily="2" charset="2"/>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200" kern="0" dirty="0" smtClean="0">
                          <a:solidFill>
                            <a:srgbClr val="FF0000"/>
                          </a:solidFill>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200" kern="0" dirty="0" smtClean="0">
                          <a:solidFill>
                            <a:srgbClr val="FF0000"/>
                          </a:solidFill>
                          <a:effectLst/>
                          <a:latin typeface="微軟正黑體" panose="020B0604030504040204" pitchFamily="34" charset="-120"/>
                          <a:ea typeface="微軟正黑體" panose="020B0604030504040204" pitchFamily="34" charset="-120"/>
                          <a:sym typeface="Wingdings" panose="05000000000000000000" pitchFamily="2" charset="2"/>
                        </a:rPr>
                        <a:t>薪資實質增長有利刺激國內消費，股票評價面相對其他市場仍具吸引力</a:t>
                      </a:r>
                      <a:r>
                        <a:rPr lang="en-US" altLang="zh-TW" sz="1200" kern="0" dirty="0" smtClean="0">
                          <a:solidFill>
                            <a:srgbClr val="FF0000"/>
                          </a:solidFill>
                          <a:effectLst/>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1200" kern="0" dirty="0" smtClean="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TW" altLang="zh-TW" sz="1400" kern="0" dirty="0" smtClean="0">
                          <a:effectLst/>
                          <a:latin typeface="微軟正黑體" panose="020B0604030504040204" pitchFamily="34" charset="-120"/>
                          <a:ea typeface="微軟正黑體" panose="020B0604030504040204" pitchFamily="34" charset="-120"/>
                        </a:rPr>
                        <a:t>新興市場不含中國</a:t>
                      </a:r>
                      <a:endParaRPr lang="en-US" altLang="zh-TW" sz="1200" kern="0" dirty="0" smtClean="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nSpc>
                          <a:spcPts val="18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3433116195"/>
                  </a:ext>
                </a:extLst>
              </a:tr>
              <a:tr h="2096586">
                <a:tc>
                  <a:txBody>
                    <a:bodyPr/>
                    <a:lstStyle/>
                    <a:p>
                      <a:pPr>
                        <a:lnSpc>
                          <a:spcPts val="1500"/>
                        </a:lnSpc>
                        <a:spcBef>
                          <a:spcPts val="50"/>
                        </a:spcBef>
                        <a:spcAft>
                          <a:spcPts val="50"/>
                        </a:spcAft>
                      </a:pPr>
                      <a:r>
                        <a:rPr lang="zh-TW" altLang="en-US" sz="1600" kern="0" dirty="0">
                          <a:effectLst/>
                          <a:latin typeface="微軟正黑體" panose="020B0604030504040204" pitchFamily="34" charset="-120"/>
                          <a:ea typeface="微軟正黑體" panose="020B0604030504040204" pitchFamily="34" charset="-120"/>
                        </a:rPr>
                        <a:t>固定收益</a:t>
                      </a:r>
                      <a:endParaRPr lang="zh-TW" sz="16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nSpc>
                          <a:spcPts val="1500"/>
                        </a:lnSpc>
                        <a:spcBef>
                          <a:spcPts val="50"/>
                        </a:spcBef>
                        <a:spcAft>
                          <a:spcPts val="50"/>
                        </a:spcAft>
                      </a:pPr>
                      <a:r>
                        <a:rPr lang="en-US" sz="1400" kern="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zh-TW" sz="1400" kern="0" dirty="0" smtClean="0">
                          <a:solidFill>
                            <a:schemeClr val="dk1"/>
                          </a:solidFill>
                          <a:effectLst/>
                          <a:latin typeface="微軟正黑體" panose="020B0604030504040204" pitchFamily="34" charset="-120"/>
                          <a:ea typeface="微軟正黑體" panose="020B0604030504040204" pitchFamily="34" charset="-120"/>
                          <a:cs typeface="+mn-cs"/>
                        </a:rPr>
                        <a:t>日本公債</a:t>
                      </a:r>
                      <a:endParaRPr lang="en-US" altLang="zh-TW" sz="1400" kern="0" dirty="0" smtClean="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zh-TW" sz="1400" kern="0" dirty="0" smtClean="0">
                          <a:solidFill>
                            <a:schemeClr val="dk1"/>
                          </a:solidFill>
                          <a:effectLst/>
                          <a:latin typeface="微軟正黑體" panose="020B0604030504040204" pitchFamily="34" charset="-120"/>
                          <a:ea typeface="微軟正黑體" panose="020B0604030504040204" pitchFamily="34" charset="-120"/>
                          <a:cs typeface="+mn-cs"/>
                        </a:rPr>
                        <a:t>投資級債</a:t>
                      </a:r>
                      <a:endParaRPr lang="en-US" altLang="zh-TW" sz="1400" kern="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en-US" sz="1400" kern="0" dirty="0" smtClean="0">
                          <a:solidFill>
                            <a:schemeClr val="dk1"/>
                          </a:solidFill>
                          <a:effectLst/>
                          <a:latin typeface="微軟正黑體" panose="020B0604030504040204" pitchFamily="34" charset="-120"/>
                          <a:ea typeface="微軟正黑體" panose="020B0604030504040204" pitchFamily="34" charset="-120"/>
                          <a:cs typeface="+mn-cs"/>
                        </a:rPr>
                        <a:t>非投資等級</a:t>
                      </a:r>
                      <a:r>
                        <a:rPr lang="zh-TW" altLang="zh-TW" sz="1400" kern="0" dirty="0" smtClean="0">
                          <a:solidFill>
                            <a:schemeClr val="dk1"/>
                          </a:solidFill>
                          <a:effectLst/>
                          <a:latin typeface="微軟正黑體" panose="020B0604030504040204" pitchFamily="34" charset="-120"/>
                          <a:ea typeface="微軟正黑體" panose="020B0604030504040204" pitchFamily="34" charset="-120"/>
                          <a:cs typeface="+mn-cs"/>
                        </a:rPr>
                        <a:t>債</a:t>
                      </a:r>
                      <a:endParaRPr lang="en-US" altLang="zh-TW" sz="1400" kern="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1800"/>
                        </a:lnSpc>
                        <a:spcBef>
                          <a:spcPts val="600"/>
                        </a:spcBef>
                        <a:spcAft>
                          <a:spcPts val="0"/>
                        </a:spcAft>
                        <a:buClrTx/>
                        <a:buSzTx/>
                        <a:buFontTx/>
                        <a:buNone/>
                        <a:tabLst/>
                        <a:defRPr/>
                      </a:pPr>
                      <a:endParaRPr lang="en-US" altLang="zh-TW" sz="1200" kern="0" dirty="0" smtClean="0">
                        <a:solidFill>
                          <a:schemeClr val="accent6"/>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TW" altLang="en-US" sz="1400" kern="0" dirty="0" smtClean="0">
                          <a:effectLst/>
                          <a:latin typeface="微軟正黑體" panose="020B0604030504040204" pitchFamily="34" charset="-120"/>
                          <a:ea typeface="微軟正黑體" panose="020B0604030504040204" pitchFamily="34" charset="-120"/>
                        </a:rPr>
                        <a:t>美國公債</a:t>
                      </a:r>
                      <a:r>
                        <a:rPr lang="zh-TW" altLang="en-US" sz="1200" b="1" kern="0" dirty="0" smtClean="0">
                          <a:solidFill>
                            <a:schemeClr val="accent6"/>
                          </a:solidFill>
                          <a:effectLst/>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1200" b="1" kern="0" dirty="0" smtClean="0">
                        <a:solidFill>
                          <a:schemeClr val="accent6"/>
                        </a:solidFill>
                        <a:effectLst/>
                        <a:latin typeface="微軟正黑體" panose="020B0604030504040204" pitchFamily="34" charset="-120"/>
                        <a:ea typeface="微軟正黑體" panose="020B0604030504040204" pitchFamily="34" charset="-120"/>
                        <a:sym typeface="Wingdings" panose="05000000000000000000" pitchFamily="2" charset="2"/>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200" b="0" kern="0" dirty="0" smtClean="0">
                          <a:solidFill>
                            <a:schemeClr val="accent6"/>
                          </a:solidFill>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200" b="0" kern="0" dirty="0" smtClean="0">
                          <a:solidFill>
                            <a:schemeClr val="accent6"/>
                          </a:solidFill>
                          <a:effectLst/>
                          <a:latin typeface="微軟正黑體" panose="020B0604030504040204" pitchFamily="34" charset="-120"/>
                          <a:ea typeface="微軟正黑體" panose="020B0604030504040204" pitchFamily="34" charset="-120"/>
                          <a:sym typeface="Wingdings" panose="05000000000000000000" pitchFamily="2" charset="2"/>
                        </a:rPr>
                        <a:t>聯準會今年可能開始降息，但仍將維持抗通膨立場，一旦開始啟動降息，美債殖利率將下滑，更看好其他市場，以分散對美債殖利率的敏感度</a:t>
                      </a:r>
                      <a:r>
                        <a:rPr lang="en-US" altLang="zh-TW" sz="1200" b="0" kern="0" dirty="0" smtClean="0">
                          <a:solidFill>
                            <a:schemeClr val="accent6"/>
                          </a:solidFill>
                          <a:effectLst/>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1200" b="0" kern="0" dirty="0" smtClean="0">
                        <a:solidFill>
                          <a:schemeClr val="accent6"/>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zh-TW" sz="1400" kern="0" dirty="0" smtClean="0">
                          <a:solidFill>
                            <a:schemeClr val="dk1"/>
                          </a:solidFill>
                          <a:effectLst/>
                          <a:latin typeface="微軟正黑體" panose="020B0604030504040204" pitchFamily="34" charset="-120"/>
                          <a:ea typeface="微軟正黑體" panose="020B0604030504040204" pitchFamily="34" charset="-120"/>
                          <a:cs typeface="+mn-cs"/>
                        </a:rPr>
                        <a:t>新興債</a:t>
                      </a:r>
                      <a:endParaRPr lang="en-US" altLang="zh-TW" sz="1200" kern="0" dirty="0" smtClean="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zh-TW" sz="1400" kern="0" dirty="0" smtClean="0">
                          <a:effectLst/>
                          <a:latin typeface="微軟正黑體" panose="020B0604030504040204" pitchFamily="34" charset="-120"/>
                          <a:ea typeface="微軟正黑體" panose="020B0604030504040204" pitchFamily="34" charset="-120"/>
                        </a:rPr>
                        <a:t>歐元區</a:t>
                      </a:r>
                      <a:r>
                        <a:rPr lang="zh-TW" altLang="en-US" sz="1400" kern="0" dirty="0" smtClean="0">
                          <a:effectLst/>
                          <a:latin typeface="微軟正黑體" panose="020B0604030504040204" pitchFamily="34" charset="-120"/>
                          <a:ea typeface="微軟正黑體" panose="020B0604030504040204" pitchFamily="34" charset="-120"/>
                        </a:rPr>
                        <a:t>公債</a:t>
                      </a:r>
                      <a:endParaRPr lang="en-US" altLang="zh-TW" sz="1400" kern="0" dirty="0" smtClean="0">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en-US" sz="1400" kern="0" dirty="0" smtClean="0">
                          <a:effectLst/>
                          <a:latin typeface="微軟正黑體" panose="020B0604030504040204" pitchFamily="34" charset="-120"/>
                          <a:ea typeface="微軟正黑體" panose="020B0604030504040204" pitchFamily="34" charset="-120"/>
                        </a:rPr>
                        <a:t>英國</a:t>
                      </a:r>
                      <a:r>
                        <a:rPr lang="zh-TW" altLang="zh-TW" sz="1400" kern="0" dirty="0" smtClean="0">
                          <a:effectLst/>
                          <a:latin typeface="微軟正黑體" panose="020B0604030504040204" pitchFamily="34" charset="-120"/>
                          <a:ea typeface="微軟正黑體" panose="020B0604030504040204" pitchFamily="34" charset="-120"/>
                        </a:rPr>
                        <a:t>公債</a:t>
                      </a:r>
                      <a:endParaRPr lang="en-US" altLang="zh-TW" sz="1200" kern="0" dirty="0" smtClean="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800"/>
                        </a:lnSpc>
                        <a:spcBef>
                          <a:spcPts val="600"/>
                        </a:spcBef>
                        <a:spcAft>
                          <a:spcPts val="0"/>
                        </a:spcAft>
                        <a:buClrTx/>
                        <a:buSzTx/>
                        <a:buFontTx/>
                        <a:buNone/>
                        <a:tabLst/>
                        <a:defRPr/>
                      </a:pPr>
                      <a:endParaRPr lang="en-US" altLang="zh-TW" sz="1200" kern="0" dirty="0" smtClean="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nSpc>
                          <a:spcPts val="18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2132519468"/>
                  </a:ext>
                </a:extLst>
              </a:tr>
            </a:tbl>
          </a:graphicData>
        </a:graphic>
      </p:graphicFrame>
      <p:grpSp>
        <p:nvGrpSpPr>
          <p:cNvPr id="24" name="群組 23"/>
          <p:cNvGrpSpPr/>
          <p:nvPr/>
        </p:nvGrpSpPr>
        <p:grpSpPr>
          <a:xfrm>
            <a:off x="108814" y="6135900"/>
            <a:ext cx="1572409" cy="714077"/>
            <a:chOff x="108814" y="6135900"/>
            <a:chExt cx="1572409" cy="714077"/>
          </a:xfrm>
        </p:grpSpPr>
        <p:pic>
          <p:nvPicPr>
            <p:cNvPr id="25" name="圖片 2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1551" y="6135900"/>
              <a:ext cx="1123176" cy="547214"/>
            </a:xfrm>
            <a:prstGeom prst="rect">
              <a:avLst/>
            </a:prstGeom>
          </p:spPr>
        </p:pic>
        <p:sp>
          <p:nvSpPr>
            <p:cNvPr id="26" name="矩形 25"/>
            <p:cNvSpPr/>
            <p:nvPr/>
          </p:nvSpPr>
          <p:spPr>
            <a:xfrm>
              <a:off x="113367" y="6195773"/>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(1)</a:t>
              </a:r>
              <a:endParaRPr lang="zh-TW" altLang="en-US" sz="800" dirty="0"/>
            </a:p>
          </p:txBody>
        </p:sp>
        <p:sp>
          <p:nvSpPr>
            <p:cNvPr id="27" name="矩形 26"/>
            <p:cNvSpPr/>
            <p:nvPr/>
          </p:nvSpPr>
          <p:spPr>
            <a:xfrm>
              <a:off x="108814" y="6384237"/>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(2)</a:t>
              </a:r>
              <a:endParaRPr lang="zh-TW" altLang="en-US" sz="800" dirty="0"/>
            </a:p>
          </p:txBody>
        </p:sp>
        <p:sp>
          <p:nvSpPr>
            <p:cNvPr id="28" name="矩形 27"/>
            <p:cNvSpPr/>
            <p:nvPr/>
          </p:nvSpPr>
          <p:spPr>
            <a:xfrm>
              <a:off x="627345" y="6629154"/>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(3)</a:t>
              </a:r>
              <a:endParaRPr lang="zh-TW" altLang="en-US" sz="800" dirty="0"/>
            </a:p>
          </p:txBody>
        </p:sp>
        <p:sp>
          <p:nvSpPr>
            <p:cNvPr id="29" name="矩形 28"/>
            <p:cNvSpPr/>
            <p:nvPr/>
          </p:nvSpPr>
          <p:spPr>
            <a:xfrm>
              <a:off x="758293" y="6634533"/>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(4)</a:t>
              </a:r>
              <a:endParaRPr lang="zh-TW" altLang="en-US" sz="800" dirty="0"/>
            </a:p>
          </p:txBody>
        </p:sp>
        <p:sp>
          <p:nvSpPr>
            <p:cNvPr id="30" name="矩形 29"/>
            <p:cNvSpPr/>
            <p:nvPr/>
          </p:nvSpPr>
          <p:spPr>
            <a:xfrm>
              <a:off x="893483" y="6629154"/>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(5)</a:t>
              </a:r>
              <a:endParaRPr lang="zh-TW" altLang="en-US" sz="800" dirty="0"/>
            </a:p>
          </p:txBody>
        </p:sp>
        <p:sp>
          <p:nvSpPr>
            <p:cNvPr id="31" name="矩形 30"/>
            <p:cNvSpPr/>
            <p:nvPr/>
          </p:nvSpPr>
          <p:spPr>
            <a:xfrm>
              <a:off x="1351238" y="6384237"/>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(6)</a:t>
              </a:r>
              <a:endParaRPr lang="zh-TW" altLang="en-US" sz="800" dirty="0"/>
            </a:p>
          </p:txBody>
        </p:sp>
        <p:sp>
          <p:nvSpPr>
            <p:cNvPr id="32" name="矩形 31"/>
            <p:cNvSpPr/>
            <p:nvPr/>
          </p:nvSpPr>
          <p:spPr>
            <a:xfrm>
              <a:off x="1369919" y="6212095"/>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(7)</a:t>
              </a:r>
              <a:endParaRPr lang="zh-TW" altLang="en-US" sz="800" dirty="0"/>
            </a:p>
          </p:txBody>
        </p:sp>
      </p:grpSp>
    </p:spTree>
    <p:extLst>
      <p:ext uri="{BB962C8B-B14F-4D97-AF65-F5344CB8AC3E}">
        <p14:creationId xmlns:p14="http://schemas.microsoft.com/office/powerpoint/2010/main" val="3758782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0452" y="116632"/>
            <a:ext cx="8190858" cy="1143000"/>
          </a:xfrm>
        </p:spPr>
        <p:txBody>
          <a:bodyPr/>
          <a:lstStyle/>
          <a:p>
            <a:r>
              <a:rPr lang="en-US" altLang="zh-TW" dirty="0" smtClean="0"/>
              <a:t>2024</a:t>
            </a:r>
            <a:r>
              <a:rPr lang="zh-TW" altLang="en-US" dirty="0" smtClean="0"/>
              <a:t>年</a:t>
            </a:r>
            <a:r>
              <a:rPr lang="en-US" altLang="zh-TW" dirty="0" smtClean="0"/>
              <a:t>Q2</a:t>
            </a:r>
            <a:r>
              <a:rPr lang="zh-TW" altLang="en-US" dirty="0" smtClean="0"/>
              <a:t>投資</a:t>
            </a:r>
            <a:r>
              <a:rPr lang="zh-TW" altLang="en-US" dirty="0"/>
              <a:t>展望及策略</a:t>
            </a:r>
            <a:endParaRPr lang="en-US" altLang="zh-TW" b="1" dirty="0">
              <a:solidFill>
                <a:srgbClr val="0000FF"/>
              </a:solidFill>
            </a:endParaRPr>
          </a:p>
        </p:txBody>
      </p:sp>
      <p:sp>
        <p:nvSpPr>
          <p:cNvPr id="23" name="Text Box 4"/>
          <p:cNvSpPr txBox="1">
            <a:spLocks noChangeArrowheads="1"/>
          </p:cNvSpPr>
          <p:nvPr/>
        </p:nvSpPr>
        <p:spPr bwMode="auto">
          <a:xfrm>
            <a:off x="727159" y="6140353"/>
            <a:ext cx="3402211" cy="253916"/>
          </a:xfrm>
          <a:prstGeom prst="rect">
            <a:avLst/>
          </a:prstGeom>
          <a:noFill/>
          <a:ln>
            <a:noFill/>
          </a:ln>
        </p:spPr>
        <p:txBody>
          <a:bodyPr wrap="squar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eaLnBrk="1" hangingPunct="1">
              <a:spcBef>
                <a:spcPct val="0"/>
              </a:spcBef>
              <a:buFontTx/>
              <a:buNone/>
            </a:pPr>
            <a:r>
              <a:rPr lang="zh-TW" altLang="en-US" sz="1050" b="0" i="0" dirty="0">
                <a:solidFill>
                  <a:schemeClr val="tx1"/>
                </a:solidFill>
                <a:latin typeface="微軟正黑體" panose="020B0604030504040204" pitchFamily="34" charset="-120"/>
                <a:ea typeface="微軟正黑體" panose="020B0604030504040204" pitchFamily="34" charset="-120"/>
              </a:rPr>
              <a:t>資料</a:t>
            </a:r>
            <a:r>
              <a:rPr lang="zh-TW" altLang="en-US" sz="1050" b="0" dirty="0">
                <a:solidFill>
                  <a:schemeClr val="tx1"/>
                </a:solidFill>
                <a:latin typeface="微軟正黑體" panose="020B0604030504040204" pitchFamily="34" charset="-120"/>
                <a:ea typeface="微軟正黑體" panose="020B0604030504040204" pitchFamily="34" charset="-120"/>
              </a:rPr>
              <a:t>來源</a:t>
            </a:r>
            <a:r>
              <a:rPr lang="zh-TW" altLang="en-US" sz="1050" b="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：富蘭克林證券投顧建議，</a:t>
            </a:r>
            <a:r>
              <a:rPr lang="en-US" altLang="zh-TW" sz="1050" b="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2024</a:t>
            </a:r>
            <a:r>
              <a:rPr lang="zh-TW" altLang="en-US" sz="1050" b="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年</a:t>
            </a:r>
            <a:r>
              <a:rPr lang="en-US" altLang="zh-TW" sz="1050" b="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5</a:t>
            </a:r>
            <a:r>
              <a:rPr lang="zh-TW" altLang="en-US" sz="1050" b="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月。</a:t>
            </a:r>
            <a:endParaRPr lang="zh-TW" altLang="en-US" sz="1050" i="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4" name="資料庫圖表 23"/>
          <p:cNvGraphicFramePr/>
          <p:nvPr>
            <p:extLst/>
          </p:nvPr>
        </p:nvGraphicFramePr>
        <p:xfrm>
          <a:off x="727451" y="1997920"/>
          <a:ext cx="3940802" cy="281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圓角矩形 24"/>
          <p:cNvSpPr/>
          <p:nvPr/>
        </p:nvSpPr>
        <p:spPr>
          <a:xfrm>
            <a:off x="1073400" y="1291390"/>
            <a:ext cx="2931863" cy="527611"/>
          </a:xfrm>
          <a:prstGeom prst="roundRect">
            <a:avLst/>
          </a:prstGeom>
          <a:solidFill>
            <a:srgbClr val="0065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FFFF99"/>
                </a:solidFill>
                <a:latin typeface="微軟正黑體" panose="020B0604030504040204" pitchFamily="34" charset="-120"/>
                <a:ea typeface="微軟正黑體" panose="020B0604030504040204" pitchFamily="34" charset="-120"/>
              </a:rPr>
              <a:t>全球經濟局勢</a:t>
            </a:r>
          </a:p>
        </p:txBody>
      </p:sp>
      <p:sp>
        <p:nvSpPr>
          <p:cNvPr id="38" name="圓角矩形 37"/>
          <p:cNvSpPr/>
          <p:nvPr/>
        </p:nvSpPr>
        <p:spPr>
          <a:xfrm>
            <a:off x="5760906" y="1259632"/>
            <a:ext cx="2290674" cy="550011"/>
          </a:xfrm>
          <a:prstGeom prst="roundRect">
            <a:avLst/>
          </a:prstGeom>
          <a:solidFill>
            <a:srgbClr val="0065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FFFF99"/>
                </a:solidFill>
                <a:latin typeface="微軟正黑體" panose="020B0604030504040204" pitchFamily="34" charset="-120"/>
                <a:ea typeface="微軟正黑體" panose="020B0604030504040204" pitchFamily="34" charset="-120"/>
              </a:rPr>
              <a:t>投資策略</a:t>
            </a:r>
          </a:p>
        </p:txBody>
      </p:sp>
      <p:sp>
        <p:nvSpPr>
          <p:cNvPr id="39" name="矩形 38"/>
          <p:cNvSpPr/>
          <p:nvPr/>
        </p:nvSpPr>
        <p:spPr>
          <a:xfrm>
            <a:off x="727159" y="4847409"/>
            <a:ext cx="3673642" cy="369332"/>
          </a:xfrm>
          <a:prstGeom prst="rect">
            <a:avLst/>
          </a:prstGeom>
        </p:spPr>
        <p:txBody>
          <a:bodyPr wrap="square">
            <a:spAutoFit/>
          </a:bodyPr>
          <a:lstStyle/>
          <a:p>
            <a:pPr algn="ctr"/>
            <a:endParaRPr lang="en-US" altLang="zh-TW" sz="1800" b="1" dirty="0">
              <a:solidFill>
                <a:srgbClr val="FF0000"/>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6081209" y="1894190"/>
            <a:ext cx="2340704" cy="338554"/>
          </a:xfrm>
          <a:prstGeom prst="rect">
            <a:avLst/>
          </a:prstGeom>
        </p:spPr>
        <p:txBody>
          <a:bodyPr wrap="none">
            <a:spAutoFit/>
          </a:bodyPr>
          <a:lstStyle/>
          <a:p>
            <a:pPr algn="ctr"/>
            <a:r>
              <a:rPr lang="zh-TW" altLang="en-US" sz="1600" b="1" dirty="0">
                <a:solidFill>
                  <a:srgbClr val="FF6600"/>
                </a:solidFill>
                <a:latin typeface="微軟正黑體" panose="020B0604030504040204" pitchFamily="34" charset="-120"/>
                <a:ea typeface="微軟正黑體" panose="020B0604030504040204" pitchFamily="34" charset="-120"/>
              </a:rPr>
              <a:t>資金停泊</a:t>
            </a:r>
            <a:r>
              <a:rPr lang="en-US" altLang="zh-TW" sz="1600" b="1" dirty="0">
                <a:solidFill>
                  <a:srgbClr val="FF6600"/>
                </a:solidFill>
                <a:latin typeface="微軟正黑體" panose="020B0604030504040204" pitchFamily="34" charset="-120"/>
                <a:ea typeface="微軟正黑體" panose="020B0604030504040204" pitchFamily="34" charset="-120"/>
              </a:rPr>
              <a:t>:</a:t>
            </a:r>
            <a:r>
              <a:rPr lang="zh-TW" altLang="en-US" sz="1600" b="1" dirty="0">
                <a:solidFill>
                  <a:srgbClr val="FF6600"/>
                </a:solidFill>
                <a:latin typeface="微軟正黑體" panose="020B0604030504040204" pitchFamily="34" charset="-120"/>
                <a:ea typeface="微軟正黑體" panose="020B0604030504040204" pitchFamily="34" charset="-120"/>
              </a:rPr>
              <a:t> 美元短期票券</a:t>
            </a:r>
          </a:p>
        </p:txBody>
      </p:sp>
      <p:sp>
        <p:nvSpPr>
          <p:cNvPr id="22" name="矩形 21"/>
          <p:cNvSpPr/>
          <p:nvPr/>
        </p:nvSpPr>
        <p:spPr>
          <a:xfrm>
            <a:off x="869674" y="4811973"/>
            <a:ext cx="4085692" cy="1200329"/>
          </a:xfrm>
          <a:prstGeom prst="rect">
            <a:avLst/>
          </a:prstGeom>
        </p:spPr>
        <p:txBody>
          <a:bodyPr wrap="square">
            <a:spAutoFit/>
          </a:bodyPr>
          <a:lstStyle/>
          <a:p>
            <a:pPr algn="ctr"/>
            <a:r>
              <a:rPr lang="zh-TW" altLang="en-US" b="1" kern="1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美國經濟有韌性</a:t>
            </a:r>
            <a:endParaRPr lang="en-US" altLang="zh-TW" b="1" kern="1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pPr algn="ctr"/>
            <a:r>
              <a:rPr lang="zh-TW" altLang="en-US" b="1" kern="1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降息路</a:t>
            </a:r>
            <a:r>
              <a:rPr lang="zh-TW" altLang="en-US" b="1" kern="1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徑</a:t>
            </a:r>
            <a:r>
              <a:rPr lang="en-US" altLang="zh-TW" b="1" kern="1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b="1" kern="1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 </a:t>
            </a:r>
            <a:endParaRPr lang="en-US" altLang="zh-TW" b="1" kern="1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pPr algn="ctr"/>
            <a:r>
              <a:rPr lang="zh-TW" altLang="en-US" b="1" kern="1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高利率環境，</a:t>
            </a:r>
            <a:r>
              <a:rPr lang="zh-TW" altLang="en-US" b="1" kern="1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慎防</a:t>
            </a:r>
            <a:r>
              <a:rPr lang="zh-TW" altLang="en-US" b="1" dirty="0">
                <a:solidFill>
                  <a:srgbClr val="FF0000"/>
                </a:solidFill>
                <a:latin typeface="微軟正黑體" panose="020B0604030504040204" pitchFamily="34" charset="-120"/>
                <a:ea typeface="微軟正黑體" panose="020B0604030504040204" pitchFamily="34" charset="-120"/>
              </a:rPr>
              <a:t>信用</a:t>
            </a:r>
            <a:r>
              <a:rPr lang="zh-TW" altLang="en-US" b="1" dirty="0" smtClean="0">
                <a:solidFill>
                  <a:srgbClr val="FF0000"/>
                </a:solidFill>
                <a:latin typeface="微軟正黑體" panose="020B0604030504040204" pitchFamily="34" charset="-120"/>
                <a:ea typeface="微軟正黑體" panose="020B0604030504040204" pitchFamily="34" charset="-120"/>
              </a:rPr>
              <a:t>事件</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b="1" dirty="0" smtClean="0">
                <a:solidFill>
                  <a:srgbClr val="FF0000"/>
                </a:solidFill>
                <a:latin typeface="微軟正黑體" panose="020B0604030504040204" pitchFamily="34" charset="-120"/>
                <a:ea typeface="微軟正黑體" panose="020B0604030504040204" pitchFamily="34" charset="-120"/>
              </a:rPr>
              <a:t>地緣政治</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選舉牽動市場波動</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26" name="Rectangle 4">
            <a:extLst>
              <a:ext uri="{FF2B5EF4-FFF2-40B4-BE49-F238E27FC236}">
                <a16:creationId xmlns:a16="http://schemas.microsoft.com/office/drawing/2014/main" id="{0A56A6E7-F12B-4A92-BF0E-5E2C8A08A3CE}"/>
              </a:ext>
            </a:extLst>
          </p:cNvPr>
          <p:cNvSpPr>
            <a:spLocks noChangeArrowheads="1"/>
          </p:cNvSpPr>
          <p:nvPr/>
        </p:nvSpPr>
        <p:spPr bwMode="auto">
          <a:xfrm>
            <a:off x="0" y="0"/>
            <a:ext cx="1375698"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kumimoji="0" lang="zh-TW" altLang="en-US" sz="1400" b="1" dirty="0">
                <a:solidFill>
                  <a:srgbClr val="FF3300"/>
                </a:solidFill>
                <a:latin typeface="微軟正黑體" panose="020B0604030504040204" pitchFamily="34" charset="-120"/>
                <a:ea typeface="微軟正黑體" panose="020B0604030504040204" pitchFamily="34" charset="-120"/>
              </a:rPr>
              <a:t>展望</a:t>
            </a:r>
            <a:r>
              <a:rPr kumimoji="0" lang="en-US" altLang="zh-TW" sz="1400" b="1" dirty="0">
                <a:solidFill>
                  <a:srgbClr val="FF3300"/>
                </a:solidFill>
                <a:latin typeface="微軟正黑體" panose="020B0604030504040204" pitchFamily="34" charset="-120"/>
                <a:ea typeface="微軟正黑體" panose="020B0604030504040204" pitchFamily="34" charset="-120"/>
              </a:rPr>
              <a:t>&amp;</a:t>
            </a:r>
            <a:r>
              <a:rPr kumimoji="0" lang="zh-TW" altLang="en-US" sz="1400" b="1" dirty="0">
                <a:solidFill>
                  <a:srgbClr val="FF3300"/>
                </a:solidFill>
                <a:latin typeface="微軟正黑體" panose="020B0604030504040204" pitchFamily="34" charset="-120"/>
                <a:ea typeface="微軟正黑體" panose="020B0604030504040204" pitchFamily="34" charset="-120"/>
              </a:rPr>
              <a:t>策略</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extLst/>
          </p:nvPr>
        </p:nvGraphicFramePr>
        <p:xfrm>
          <a:off x="5106125" y="2232744"/>
          <a:ext cx="4290871" cy="30552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5" name="矩形 34"/>
          <p:cNvSpPr/>
          <p:nvPr/>
        </p:nvSpPr>
        <p:spPr>
          <a:xfrm>
            <a:off x="5097589" y="4481245"/>
            <a:ext cx="2262238" cy="523220"/>
          </a:xfrm>
          <a:prstGeom prst="rect">
            <a:avLst/>
          </a:prstGeom>
        </p:spPr>
        <p:txBody>
          <a:bodyPr wrap="square">
            <a:spAutoFit/>
          </a:bodyPr>
          <a:lstStyle/>
          <a:p>
            <a:pPr algn="ctr"/>
            <a:r>
              <a:rPr lang="zh-TW" altLang="en-US" sz="1400" b="1" dirty="0" smtClean="0">
                <a:solidFill>
                  <a:srgbClr val="0000FF"/>
                </a:solidFill>
                <a:latin typeface="微軟正黑體" panose="020B0604030504040204" pitchFamily="34" charset="-120"/>
                <a:ea typeface="微軟正黑體" panose="020B0604030504040204" pitchFamily="34" charset="-120"/>
              </a:rPr>
              <a:t>靈活調整股債配置</a:t>
            </a:r>
            <a:endParaRPr lang="en-US" altLang="zh-TW" sz="1400" b="1" dirty="0" smtClean="0">
              <a:solidFill>
                <a:srgbClr val="0000FF"/>
              </a:solidFill>
              <a:latin typeface="微軟正黑體" panose="020B0604030504040204" pitchFamily="34" charset="-120"/>
              <a:ea typeface="微軟正黑體" panose="020B0604030504040204" pitchFamily="34" charset="-120"/>
            </a:endParaRPr>
          </a:p>
          <a:p>
            <a:pPr algn="ctr"/>
            <a:r>
              <a:rPr lang="zh-TW" altLang="en-US" sz="1400" b="1" dirty="0" smtClean="0">
                <a:solidFill>
                  <a:srgbClr val="0000FF"/>
                </a:solidFill>
                <a:latin typeface="微軟正黑體" panose="020B0604030504040204" pitchFamily="34" charset="-120"/>
                <a:ea typeface="微軟正黑體" panose="020B0604030504040204" pitchFamily="34" charset="-120"/>
              </a:rPr>
              <a:t>全方位收益策略</a:t>
            </a:r>
            <a:endParaRPr lang="en-US" altLang="zh-TW" sz="1400" b="1" dirty="0">
              <a:solidFill>
                <a:srgbClr val="0000FF"/>
              </a:solidFill>
              <a:latin typeface="微軟正黑體" panose="020B0604030504040204" pitchFamily="34" charset="-120"/>
              <a:ea typeface="微軟正黑體" panose="020B0604030504040204" pitchFamily="34" charset="-120"/>
            </a:endParaRPr>
          </a:p>
        </p:txBody>
      </p:sp>
      <p:sp>
        <p:nvSpPr>
          <p:cNvPr id="40" name="矩形 39"/>
          <p:cNvSpPr/>
          <p:nvPr/>
        </p:nvSpPr>
        <p:spPr>
          <a:xfrm>
            <a:off x="5106125" y="3622775"/>
            <a:ext cx="2262238" cy="523220"/>
          </a:xfrm>
          <a:prstGeom prst="rect">
            <a:avLst/>
          </a:prstGeom>
        </p:spPr>
        <p:txBody>
          <a:bodyPr wrap="square">
            <a:spAutoFit/>
          </a:bodyPr>
          <a:lstStyle/>
          <a:p>
            <a:pPr algn="ctr"/>
            <a:r>
              <a:rPr lang="zh-TW" altLang="en-US" sz="1400" b="1" dirty="0" smtClean="0">
                <a:solidFill>
                  <a:srgbClr val="0000FF"/>
                </a:solidFill>
                <a:latin typeface="微軟正黑體" panose="020B0604030504040204" pitchFamily="34" charset="-120"/>
                <a:ea typeface="微軟正黑體" panose="020B0604030504040204" pitchFamily="34" charset="-120"/>
              </a:rPr>
              <a:t>網羅多元債息收益</a:t>
            </a:r>
            <a:endParaRPr lang="en-US" altLang="zh-TW" sz="1400" b="1" dirty="0" smtClean="0">
              <a:solidFill>
                <a:srgbClr val="0000FF"/>
              </a:solidFill>
              <a:latin typeface="微軟正黑體" panose="020B0604030504040204" pitchFamily="34" charset="-120"/>
              <a:ea typeface="微軟正黑體" panose="020B0604030504040204" pitchFamily="34" charset="-120"/>
            </a:endParaRPr>
          </a:p>
          <a:p>
            <a:pPr algn="ctr"/>
            <a:r>
              <a:rPr lang="zh-TW" altLang="en-US" sz="1400" b="1" dirty="0" smtClean="0">
                <a:solidFill>
                  <a:srgbClr val="0000FF"/>
                </a:solidFill>
                <a:latin typeface="微軟正黑體" panose="020B0604030504040204" pitchFamily="34" charset="-120"/>
                <a:ea typeface="微軟正黑體" panose="020B0604030504040204" pitchFamily="34" charset="-120"/>
              </a:rPr>
              <a:t>卡位降息題材</a:t>
            </a:r>
            <a:endParaRPr lang="en-US" altLang="zh-TW" sz="1400" b="1" dirty="0">
              <a:solidFill>
                <a:srgbClr val="0000FF"/>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5091010" y="2508257"/>
            <a:ext cx="2262238" cy="1077218"/>
          </a:xfrm>
          <a:prstGeom prst="rect">
            <a:avLst/>
          </a:prstGeom>
        </p:spPr>
        <p:txBody>
          <a:bodyPr wrap="square">
            <a:spAutoFit/>
          </a:bodyPr>
          <a:lstStyle/>
          <a:p>
            <a:pPr algn="ctr"/>
            <a:r>
              <a:rPr lang="zh-TW" altLang="en-US" sz="1600" b="1" dirty="0" smtClean="0">
                <a:solidFill>
                  <a:srgbClr val="0000FF"/>
                </a:solidFill>
                <a:latin typeface="微軟正黑體" panose="020B0604030504040204" pitchFamily="34" charset="-120"/>
                <a:ea typeface="微軟正黑體" panose="020B0604030504040204" pitchFamily="34" charset="-120"/>
              </a:rPr>
              <a:t>科技</a:t>
            </a:r>
            <a:r>
              <a:rPr lang="en-US" altLang="zh-TW" sz="1600" b="1" dirty="0" smtClean="0">
                <a:solidFill>
                  <a:srgbClr val="0000FF"/>
                </a:solidFill>
                <a:latin typeface="微軟正黑體" panose="020B0604030504040204" pitchFamily="34" charset="-120"/>
                <a:ea typeface="微軟正黑體" panose="020B0604030504040204" pitchFamily="34" charset="-120"/>
              </a:rPr>
              <a:t>/</a:t>
            </a:r>
            <a:r>
              <a:rPr lang="zh-TW" altLang="en-US" sz="1600" b="1" dirty="0" smtClean="0">
                <a:solidFill>
                  <a:srgbClr val="0000FF"/>
                </a:solidFill>
                <a:latin typeface="微軟正黑體" panose="020B0604030504040204" pitchFamily="34" charset="-120"/>
                <a:ea typeface="微軟正黑體" panose="020B0604030504040204" pitchFamily="34" charset="-120"/>
              </a:rPr>
              <a:t>生技</a:t>
            </a:r>
            <a:endParaRPr lang="en-US" altLang="zh-TW" sz="1600" b="1" dirty="0">
              <a:solidFill>
                <a:srgbClr val="0000FF"/>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00FF"/>
                </a:solidFill>
                <a:latin typeface="微軟正黑體" panose="020B0604030504040204" pitchFamily="34" charset="-120"/>
                <a:ea typeface="微軟正黑體" panose="020B0604030504040204" pitchFamily="34" charset="-120"/>
              </a:rPr>
              <a:t>印度</a:t>
            </a:r>
            <a:r>
              <a:rPr lang="en-US" altLang="zh-TW" sz="1600" b="1" dirty="0" smtClean="0">
                <a:solidFill>
                  <a:srgbClr val="0000FF"/>
                </a:solidFill>
                <a:latin typeface="微軟正黑體" panose="020B0604030504040204" pitchFamily="34" charset="-120"/>
                <a:ea typeface="微軟正黑體" panose="020B0604030504040204" pitchFamily="34" charset="-120"/>
              </a:rPr>
              <a:t>/</a:t>
            </a:r>
            <a:r>
              <a:rPr lang="zh-TW" altLang="en-US" sz="1600" b="1" dirty="0" smtClean="0">
                <a:solidFill>
                  <a:srgbClr val="0000FF"/>
                </a:solidFill>
                <a:latin typeface="微軟正黑體" panose="020B0604030504040204" pitchFamily="34" charset="-120"/>
                <a:ea typeface="微軟正黑體" panose="020B0604030504040204" pitchFamily="34" charset="-120"/>
              </a:rPr>
              <a:t>日本</a:t>
            </a:r>
            <a:endParaRPr lang="en-US" altLang="zh-TW" sz="1600" b="1" dirty="0" smtClean="0">
              <a:solidFill>
                <a:srgbClr val="0000FF"/>
              </a:solidFill>
              <a:latin typeface="微軟正黑體" panose="020B0604030504040204" pitchFamily="34" charset="-120"/>
              <a:ea typeface="微軟正黑體" panose="020B0604030504040204" pitchFamily="34" charset="-120"/>
            </a:endParaRPr>
          </a:p>
          <a:p>
            <a:pPr algn="ctr"/>
            <a:r>
              <a:rPr lang="zh-TW" altLang="en-US" sz="1600" b="1" dirty="0">
                <a:solidFill>
                  <a:srgbClr val="0000FF"/>
                </a:solidFill>
                <a:latin typeface="微軟正黑體" panose="020B0604030504040204" pitchFamily="34" charset="-120"/>
                <a:ea typeface="微軟正黑體" panose="020B0604030504040204" pitchFamily="34" charset="-120"/>
              </a:rPr>
              <a:t>氣候變遷</a:t>
            </a:r>
            <a:r>
              <a:rPr lang="en-US" altLang="zh-TW" sz="1600" b="1" dirty="0">
                <a:solidFill>
                  <a:srgbClr val="0000FF"/>
                </a:solidFill>
                <a:latin typeface="微軟正黑體" panose="020B0604030504040204" pitchFamily="34" charset="-120"/>
                <a:ea typeface="微軟正黑體" panose="020B0604030504040204" pitchFamily="34" charset="-120"/>
              </a:rPr>
              <a:t>/</a:t>
            </a:r>
            <a:r>
              <a:rPr lang="zh-TW" altLang="en-US" sz="1600" b="1" dirty="0" smtClean="0">
                <a:solidFill>
                  <a:srgbClr val="0000FF"/>
                </a:solidFill>
                <a:latin typeface="微軟正黑體" panose="020B0604030504040204" pitchFamily="34" charset="-120"/>
                <a:ea typeface="微軟正黑體" panose="020B0604030504040204" pitchFamily="34" charset="-120"/>
              </a:rPr>
              <a:t>基建</a:t>
            </a:r>
            <a:r>
              <a:rPr lang="en-US" altLang="zh-TW" sz="1600" b="1" dirty="0" smtClean="0">
                <a:solidFill>
                  <a:srgbClr val="0000FF"/>
                </a:solidFill>
                <a:latin typeface="微軟正黑體" panose="020B0604030504040204" pitchFamily="34" charset="-120"/>
                <a:ea typeface="微軟正黑體" panose="020B0604030504040204" pitchFamily="34" charset="-120"/>
              </a:rPr>
              <a:t>/</a:t>
            </a:r>
            <a:r>
              <a:rPr lang="zh-TW" altLang="en-US" sz="1600" b="1" dirty="0" smtClean="0">
                <a:solidFill>
                  <a:srgbClr val="0000FF"/>
                </a:solidFill>
                <a:latin typeface="微軟正黑體" panose="020B0604030504040204" pitchFamily="34" charset="-120"/>
                <a:ea typeface="微軟正黑體" panose="020B0604030504040204" pitchFamily="34" charset="-120"/>
              </a:rPr>
              <a:t>公用事業</a:t>
            </a:r>
            <a:endParaRPr lang="en-US" altLang="zh-TW" sz="1600" b="1" dirty="0">
              <a:solidFill>
                <a:srgbClr val="0000FF"/>
              </a:solidFill>
              <a:latin typeface="微軟正黑體" panose="020B0604030504040204" pitchFamily="34" charset="-120"/>
              <a:ea typeface="微軟正黑體" panose="020B0604030504040204" pitchFamily="34" charset="-120"/>
            </a:endParaRPr>
          </a:p>
        </p:txBody>
      </p:sp>
      <p:sp>
        <p:nvSpPr>
          <p:cNvPr id="4" name="矩形 3"/>
          <p:cNvSpPr/>
          <p:nvPr/>
        </p:nvSpPr>
        <p:spPr>
          <a:xfrm>
            <a:off x="5592096" y="5361901"/>
            <a:ext cx="3315787" cy="1077218"/>
          </a:xfrm>
          <a:prstGeom prst="rect">
            <a:avLst/>
          </a:prstGeom>
        </p:spPr>
        <p:txBody>
          <a:bodyPr wrap="square">
            <a:spAutoFit/>
          </a:bodyPr>
          <a:lstStyle/>
          <a:p>
            <a:pPr algn="ctr"/>
            <a:r>
              <a:rPr lang="zh-TW" altLang="en-US" sz="1600" b="1" dirty="0">
                <a:solidFill>
                  <a:srgbClr val="0000FF"/>
                </a:solidFill>
                <a:latin typeface="微軟正黑體" panose="020B0604030504040204" pitchFamily="34" charset="-120"/>
                <a:ea typeface="微軟正黑體" panose="020B0604030504040204" pitchFamily="34" charset="-120"/>
              </a:rPr>
              <a:t>留意美債殖利率波動的操作機會</a:t>
            </a:r>
            <a:endParaRPr lang="en-US" altLang="zh-TW" sz="1600" b="1" dirty="0">
              <a:solidFill>
                <a:srgbClr val="0000FF"/>
              </a:solidFill>
              <a:latin typeface="微軟正黑體" panose="020B0604030504040204" pitchFamily="34" charset="-120"/>
              <a:ea typeface="微軟正黑體" panose="020B0604030504040204" pitchFamily="34" charset="-120"/>
            </a:endParaRPr>
          </a:p>
          <a:p>
            <a:pPr algn="ctr"/>
            <a:r>
              <a:rPr lang="zh-TW" altLang="en-US" sz="1600" b="1" dirty="0">
                <a:solidFill>
                  <a:srgbClr val="0000FF"/>
                </a:solidFill>
                <a:latin typeface="微軟正黑體" panose="020B0604030504040204" pitchFamily="34" charset="-120"/>
                <a:ea typeface="微軟正黑體" panose="020B0604030504040204" pitchFamily="34" charset="-120"/>
              </a:rPr>
              <a:t> 長天期債券</a:t>
            </a:r>
            <a:r>
              <a:rPr lang="en-US" altLang="zh-TW" sz="1600" b="1" dirty="0">
                <a:solidFill>
                  <a:srgbClr val="0000FF"/>
                </a:solidFill>
                <a:latin typeface="微軟正黑體" panose="020B0604030504040204" pitchFamily="34" charset="-120"/>
                <a:ea typeface="微軟正黑體" panose="020B0604030504040204" pitchFamily="34" charset="-120"/>
              </a:rPr>
              <a:t>/</a:t>
            </a:r>
            <a:r>
              <a:rPr lang="zh-TW" altLang="en-US" sz="1600" b="1" dirty="0">
                <a:solidFill>
                  <a:srgbClr val="0000FF"/>
                </a:solidFill>
                <a:latin typeface="微軟正黑體" panose="020B0604030504040204" pitchFamily="34" charset="-120"/>
                <a:ea typeface="微軟正黑體" panose="020B0604030504040204" pitchFamily="34" charset="-120"/>
              </a:rPr>
              <a:t>美國小型股</a:t>
            </a:r>
            <a:endParaRPr lang="en-US" altLang="zh-TW" sz="1600" b="1" dirty="0">
              <a:solidFill>
                <a:srgbClr val="0000FF"/>
              </a:solidFill>
              <a:latin typeface="微軟正黑體" panose="020B0604030504040204" pitchFamily="34" charset="-120"/>
              <a:ea typeface="微軟正黑體" panose="020B0604030504040204" pitchFamily="34" charset="-120"/>
            </a:endParaRPr>
          </a:p>
          <a:p>
            <a:pPr algn="ctr"/>
            <a:endParaRPr lang="en-US" altLang="zh-TW" sz="1600" b="1" dirty="0" smtClean="0">
              <a:solidFill>
                <a:srgbClr val="0000FF"/>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00FF"/>
                </a:solidFill>
                <a:latin typeface="微軟正黑體" panose="020B0604030504040204" pitchFamily="34" charset="-120"/>
                <a:ea typeface="微軟正黑體" panose="020B0604030504040204" pitchFamily="34" charset="-120"/>
              </a:rPr>
              <a:t>留意中港股市補漲行情</a:t>
            </a:r>
            <a:endParaRPr lang="en-US" altLang="zh-TW" sz="1600" b="1" dirty="0">
              <a:solidFill>
                <a:srgbClr val="0000FF"/>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575372" y="3980835"/>
            <a:ext cx="1107996" cy="369332"/>
          </a:xfrm>
          <a:prstGeom prst="rect">
            <a:avLst/>
          </a:prstGeom>
        </p:spPr>
        <p:txBody>
          <a:bodyPr wrap="none">
            <a:spAutoFit/>
          </a:bodyPr>
          <a:lstStyle/>
          <a:p>
            <a:r>
              <a:rPr lang="zh-TW" altLang="en-US" b="1" dirty="0" smtClean="0">
                <a:latin typeface="微軟正黑體" panose="020B0604030504040204" pitchFamily="34" charset="-120"/>
                <a:ea typeface="微軟正黑體" panose="020B0604030504040204" pitchFamily="34" charset="-120"/>
              </a:rPr>
              <a:t>日本除外</a:t>
            </a:r>
            <a:endParaRPr lang="zh-TW" altLang="en-US" dirty="0"/>
          </a:p>
        </p:txBody>
      </p:sp>
    </p:spTree>
    <p:extLst>
      <p:ext uri="{BB962C8B-B14F-4D97-AF65-F5344CB8AC3E}">
        <p14:creationId xmlns:p14="http://schemas.microsoft.com/office/powerpoint/2010/main" val="3291062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7280" y="282600"/>
            <a:ext cx="9151280" cy="906462"/>
          </a:xfrm>
        </p:spPr>
        <p:txBody>
          <a:bodyPr/>
          <a:lstStyle/>
          <a:p>
            <a:r>
              <a:rPr lang="zh-TW" altLang="en-US" dirty="0" smtClean="0"/>
              <a:t>抗通膨缺乏進展，聯準會需抱持耐心</a:t>
            </a:r>
            <a:endParaRPr lang="zh-TW" altLang="en-US" dirty="0"/>
          </a:p>
        </p:txBody>
      </p:sp>
      <p:sp>
        <p:nvSpPr>
          <p:cNvPr id="13317" name="矩形 6"/>
          <p:cNvSpPr>
            <a:spLocks noChangeArrowheads="1"/>
          </p:cNvSpPr>
          <p:nvPr/>
        </p:nvSpPr>
        <p:spPr bwMode="auto">
          <a:xfrm>
            <a:off x="-25533" y="1331063"/>
            <a:ext cx="9144725"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Blip>
                <a:blip r:embed="rId2"/>
              </a:buBlip>
              <a:defRPr sz="2800" b="1">
                <a:solidFill>
                  <a:schemeClr val="tx1"/>
                </a:solidFill>
                <a:latin typeface="Arial" panose="020B0604020202020204" pitchFamily="34" charset="0"/>
                <a:ea typeface="標楷體" panose="03000509000000000000" pitchFamily="65" charset="-120"/>
              </a:defRPr>
            </a:lvl1pPr>
            <a:lvl2pPr marL="742950" indent="-285750">
              <a:spcBef>
                <a:spcPct val="20000"/>
              </a:spcBef>
              <a:buClr>
                <a:srgbClr val="E9D11D"/>
              </a:buClr>
              <a:buFont typeface="Wingdings" panose="05000000000000000000" pitchFamily="2" charset="2"/>
              <a:buBlip>
                <a:blip r:embed="rId2"/>
              </a:buBlip>
              <a:defRPr sz="2400" b="1">
                <a:solidFill>
                  <a:schemeClr val="tx1"/>
                </a:solidFill>
                <a:latin typeface="Arial" panose="020B0604020202020204" pitchFamily="34" charset="0"/>
                <a:ea typeface="標楷體" panose="03000509000000000000" pitchFamily="65" charset="-120"/>
              </a:defRPr>
            </a:lvl2pPr>
            <a:lvl3pPr marL="1143000" indent="-228600">
              <a:spcBef>
                <a:spcPct val="20000"/>
              </a:spcBef>
              <a:buClr>
                <a:srgbClr val="F7D321"/>
              </a:buClr>
              <a:buFont typeface="Wingdings" panose="05000000000000000000" pitchFamily="2" charset="2"/>
              <a:buBlip>
                <a:blip r:embed="rId2"/>
              </a:buBlip>
              <a:defRPr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rgbClr val="F7D321"/>
              </a:buClr>
              <a:buFont typeface="Wingdings" panose="05000000000000000000" pitchFamily="2" charset="2"/>
              <a:buBlip>
                <a:blip r:embed="rId2"/>
              </a:buBlip>
              <a:defRPr>
                <a:solidFill>
                  <a:schemeClr val="tx1"/>
                </a:solidFill>
                <a:latin typeface="Arial" panose="020B0604020202020204" pitchFamily="34" charset="0"/>
                <a:ea typeface="標楷體" panose="03000509000000000000" pitchFamily="65" charset="-120"/>
              </a:defRPr>
            </a:lvl4pPr>
            <a:lvl5pPr marL="2057400" indent="-228600">
              <a:spcBef>
                <a:spcPct val="20000"/>
              </a:spcBef>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9pPr>
          </a:lstStyle>
          <a:p>
            <a:pPr>
              <a:lnSpc>
                <a:spcPts val="2000"/>
              </a:lnSpc>
              <a:spcBef>
                <a:spcPts val="0"/>
              </a:spcBef>
              <a:buFont typeface="Arial" panose="020B0604020202020204" pitchFamily="34" charset="0"/>
              <a:buChar char="•"/>
            </a:pPr>
            <a:r>
              <a:rPr lang="zh-TW" altLang="zh-TW" sz="1600" b="0" dirty="0">
                <a:latin typeface="微軟正黑體" panose="020B0604030504040204" pitchFamily="34" charset="-120"/>
                <a:ea typeface="微軟正黑體" panose="020B0604030504040204" pitchFamily="34" charset="-120"/>
              </a:rPr>
              <a:t>聯準會</a:t>
            </a:r>
            <a:r>
              <a:rPr lang="zh-TW" altLang="en-US" sz="1600" b="0" dirty="0" smtClean="0">
                <a:latin typeface="微軟正黑體" panose="020B0604030504040204" pitchFamily="34" charset="-120"/>
                <a:ea typeface="微軟正黑體" panose="020B0604030504040204" pitchFamily="34" charset="-120"/>
              </a:rPr>
              <a:t>於</a:t>
            </a:r>
            <a:r>
              <a:rPr lang="en-US" altLang="zh-TW" sz="1600" b="0" dirty="0">
                <a:latin typeface="微軟正黑體" panose="020B0604030504040204" pitchFamily="34" charset="-120"/>
                <a:ea typeface="微軟正黑體" panose="020B0604030504040204" pitchFamily="34" charset="-120"/>
              </a:rPr>
              <a:t>4/30~5/1</a:t>
            </a:r>
            <a:r>
              <a:rPr lang="zh-TW" altLang="en-US" sz="1600" b="0" dirty="0">
                <a:latin typeface="微軟正黑體" panose="020B0604030504040204" pitchFamily="34" charset="-120"/>
                <a:ea typeface="微軟正黑體" panose="020B0604030504040204" pitchFamily="34" charset="-120"/>
              </a:rPr>
              <a:t>會議如期維持聯邦基金</a:t>
            </a:r>
            <a:r>
              <a:rPr lang="zh-TW" altLang="zh-TW" sz="1600" b="0" dirty="0">
                <a:latin typeface="微軟正黑體" panose="020B0604030504040204" pitchFamily="34" charset="-120"/>
                <a:ea typeface="微軟正黑體" panose="020B0604030504040204" pitchFamily="34" charset="-120"/>
              </a:rPr>
              <a:t>利率目標區間</a:t>
            </a:r>
            <a:r>
              <a:rPr lang="zh-TW" altLang="en-US" sz="1600" b="0" dirty="0">
                <a:latin typeface="微軟正黑體" panose="020B0604030504040204" pitchFamily="34" charset="-120"/>
                <a:ea typeface="微軟正黑體" panose="020B0604030504040204" pitchFamily="34" charset="-120"/>
              </a:rPr>
              <a:t>於</a:t>
            </a:r>
            <a:r>
              <a:rPr lang="en-US" altLang="zh-TW" sz="1600" b="0" dirty="0">
                <a:latin typeface="微軟正黑體" panose="020B0604030504040204" pitchFamily="34" charset="-120"/>
                <a:ea typeface="微軟正黑體" panose="020B0604030504040204" pitchFamily="34" charset="-120"/>
              </a:rPr>
              <a:t>5.25%~5.5%</a:t>
            </a:r>
            <a:r>
              <a:rPr lang="zh-TW" altLang="en-US" sz="1600" b="0" dirty="0">
                <a:latin typeface="微軟正黑體" panose="020B0604030504040204" pitchFamily="34" charset="-120"/>
                <a:ea typeface="微軟正黑體" panose="020B0604030504040204" pitchFamily="34" charset="-120"/>
              </a:rPr>
              <a:t>不變，連六次會議按兵不動，</a:t>
            </a:r>
            <a:r>
              <a:rPr lang="zh-TW" altLang="en-US" sz="1600" dirty="0">
                <a:latin typeface="微軟正黑體" panose="020B0604030504040204" pitchFamily="34" charset="-120"/>
                <a:ea typeface="微軟正黑體" panose="020B0604030504040204" pitchFamily="34" charset="-120"/>
              </a:rPr>
              <a:t> </a:t>
            </a:r>
            <a:r>
              <a:rPr lang="zh-TW" altLang="en-US" sz="1600" u="sng" dirty="0" smtClean="0">
                <a:latin typeface="微軟正黑體" panose="020B0604030504040204" pitchFamily="34" charset="-120"/>
                <a:ea typeface="微軟正黑體" panose="020B0604030504040204" pitchFamily="34" charset="-120"/>
              </a:rPr>
              <a:t>會後聲明指出在</a:t>
            </a:r>
            <a:r>
              <a:rPr lang="zh-TW" altLang="en-US" sz="1600" u="sng" dirty="0">
                <a:latin typeface="微軟正黑體" panose="020B0604030504040204" pitchFamily="34" charset="-120"/>
                <a:ea typeface="微軟正黑體" panose="020B0604030504040204" pitchFamily="34" charset="-120"/>
              </a:rPr>
              <a:t>實現</a:t>
            </a:r>
            <a:r>
              <a:rPr lang="en-US" altLang="zh-TW" sz="1600" u="sng" dirty="0">
                <a:latin typeface="微軟正黑體" panose="020B0604030504040204" pitchFamily="34" charset="-120"/>
                <a:ea typeface="微軟正黑體" panose="020B0604030504040204" pitchFamily="34" charset="-120"/>
              </a:rPr>
              <a:t>2%</a:t>
            </a:r>
            <a:r>
              <a:rPr lang="zh-TW" altLang="en-US" sz="1600" u="sng" dirty="0">
                <a:latin typeface="微軟正黑體" panose="020B0604030504040204" pitchFamily="34" charset="-120"/>
                <a:ea typeface="微軟正黑體" panose="020B0604030504040204" pitchFamily="34" charset="-120"/>
              </a:rPr>
              <a:t>通膨目標上缺乏進一步</a:t>
            </a:r>
            <a:r>
              <a:rPr lang="zh-TW" altLang="en-US" sz="1600" u="sng" dirty="0" smtClean="0">
                <a:latin typeface="微軟正黑體" panose="020B0604030504040204" pitchFamily="34" charset="-120"/>
                <a:ea typeface="微軟正黑體" panose="020B0604030504040204" pitchFamily="34" charset="-120"/>
              </a:rPr>
              <a:t>進展，六月起將每月縮減購債規模自</a:t>
            </a:r>
            <a:r>
              <a:rPr lang="en-US" altLang="zh-TW" sz="1600" u="sng" dirty="0" smtClean="0">
                <a:latin typeface="微軟正黑體" panose="020B0604030504040204" pitchFamily="34" charset="-120"/>
                <a:ea typeface="微軟正黑體" panose="020B0604030504040204" pitchFamily="34" charset="-120"/>
              </a:rPr>
              <a:t>950</a:t>
            </a:r>
            <a:r>
              <a:rPr lang="zh-TW" altLang="en-US" sz="1600" u="sng" dirty="0" smtClean="0">
                <a:latin typeface="微軟正黑體" panose="020B0604030504040204" pitchFamily="34" charset="-120"/>
                <a:ea typeface="微軟正黑體" panose="020B0604030504040204" pitchFamily="34" charset="-120"/>
              </a:rPr>
              <a:t>億美元調降至</a:t>
            </a:r>
            <a:r>
              <a:rPr lang="en-US" altLang="zh-TW" sz="1600" u="sng" dirty="0" smtClean="0">
                <a:latin typeface="微軟正黑體" panose="020B0604030504040204" pitchFamily="34" charset="-120"/>
                <a:ea typeface="微軟正黑體" panose="020B0604030504040204" pitchFamily="34" charset="-120"/>
              </a:rPr>
              <a:t>600</a:t>
            </a:r>
            <a:r>
              <a:rPr lang="zh-TW" altLang="en-US" sz="1600" u="sng" dirty="0" smtClean="0">
                <a:latin typeface="微軟正黑體" panose="020B0604030504040204" pitchFamily="34" charset="-120"/>
                <a:ea typeface="微軟正黑體" panose="020B0604030504040204" pitchFamily="34" charset="-120"/>
              </a:rPr>
              <a:t>億美元</a:t>
            </a:r>
            <a:r>
              <a:rPr lang="zh-TW" altLang="en-US" sz="1600" b="0" dirty="0" smtClean="0">
                <a:latin typeface="微軟正黑體" panose="020B0604030504040204" pitchFamily="34" charset="-120"/>
                <a:ea typeface="微軟正黑體" panose="020B0604030504040204" pitchFamily="34" charset="-120"/>
              </a:rPr>
              <a:t>，其中每月</a:t>
            </a:r>
            <a:r>
              <a:rPr lang="zh-TW" altLang="en-US" sz="1600" b="0" dirty="0">
                <a:latin typeface="微軟正黑體" panose="020B0604030504040204" pitchFamily="34" charset="-120"/>
                <a:ea typeface="微軟正黑體" panose="020B0604030504040204" pitchFamily="34" charset="-120"/>
              </a:rPr>
              <a:t>公債贖回上限從</a:t>
            </a:r>
            <a:r>
              <a:rPr lang="en-US" altLang="zh-TW" sz="1600" b="0" dirty="0">
                <a:latin typeface="微軟正黑體" panose="020B0604030504040204" pitchFamily="34" charset="-120"/>
                <a:ea typeface="微軟正黑體" panose="020B0604030504040204" pitchFamily="34" charset="-120"/>
              </a:rPr>
              <a:t>600</a:t>
            </a:r>
            <a:r>
              <a:rPr lang="zh-TW" altLang="en-US" sz="1600" b="0" dirty="0">
                <a:latin typeface="微軟正黑體" panose="020B0604030504040204" pitchFamily="34" charset="-120"/>
                <a:ea typeface="微軟正黑體" panose="020B0604030504040204" pitchFamily="34" charset="-120"/>
              </a:rPr>
              <a:t>億美元調降至</a:t>
            </a:r>
            <a:r>
              <a:rPr lang="en-US" altLang="zh-TW" sz="1600" b="0" dirty="0">
                <a:latin typeface="微軟正黑體" panose="020B0604030504040204" pitchFamily="34" charset="-120"/>
                <a:ea typeface="微軟正黑體" panose="020B0604030504040204" pitchFamily="34" charset="-120"/>
              </a:rPr>
              <a:t>250</a:t>
            </a:r>
            <a:r>
              <a:rPr lang="zh-TW" altLang="en-US" sz="1600" b="0" dirty="0">
                <a:latin typeface="微軟正黑體" panose="020B0604030504040204" pitchFamily="34" charset="-120"/>
                <a:ea typeface="微軟正黑體" panose="020B0604030504040204" pitchFamily="34" charset="-120"/>
              </a:rPr>
              <a:t>億</a:t>
            </a:r>
            <a:r>
              <a:rPr lang="zh-TW" altLang="en-US" sz="1600" b="0" dirty="0" smtClean="0">
                <a:latin typeface="微軟正黑體" panose="020B0604030504040204" pitchFamily="34" charset="-120"/>
                <a:ea typeface="微軟正黑體" panose="020B0604030504040204" pitchFamily="34" charset="-120"/>
              </a:rPr>
              <a:t>美元，抵押擔保證券</a:t>
            </a:r>
            <a:r>
              <a:rPr lang="en-US" altLang="zh-TW" sz="1600" b="0" dirty="0" smtClean="0">
                <a:latin typeface="微軟正黑體" panose="020B0604030504040204" pitchFamily="34" charset="-120"/>
                <a:ea typeface="微軟正黑體" panose="020B0604030504040204" pitchFamily="34" charset="-120"/>
              </a:rPr>
              <a:t>(MBS)</a:t>
            </a:r>
            <a:r>
              <a:rPr lang="zh-TW" altLang="en-US" sz="1600" b="0" dirty="0" smtClean="0">
                <a:latin typeface="微軟正黑體" panose="020B0604030504040204" pitchFamily="34" charset="-120"/>
                <a:ea typeface="微軟正黑體" panose="020B0604030504040204" pitchFamily="34" charset="-120"/>
              </a:rPr>
              <a:t>上限維持在</a:t>
            </a:r>
            <a:r>
              <a:rPr lang="en-US" altLang="zh-TW" sz="1600" b="0" dirty="0" smtClean="0">
                <a:latin typeface="微軟正黑體" panose="020B0604030504040204" pitchFamily="34" charset="-120"/>
                <a:ea typeface="微軟正黑體" panose="020B0604030504040204" pitchFamily="34" charset="-120"/>
              </a:rPr>
              <a:t>350</a:t>
            </a:r>
            <a:r>
              <a:rPr lang="zh-TW" altLang="en-US" sz="1600" b="0" dirty="0" smtClean="0">
                <a:latin typeface="微軟正黑體" panose="020B0604030504040204" pitchFamily="34" charset="-120"/>
                <a:ea typeface="微軟正黑體" panose="020B0604030504040204" pitchFamily="34" charset="-120"/>
              </a:rPr>
              <a:t>億美元。</a:t>
            </a:r>
            <a:endParaRPr lang="en-US" altLang="zh-TW" sz="1600" b="0" dirty="0" smtClean="0">
              <a:latin typeface="微軟正黑體" panose="020B0604030504040204" pitchFamily="34" charset="-120"/>
              <a:ea typeface="微軟正黑體" panose="020B0604030504040204" pitchFamily="34" charset="-120"/>
            </a:endParaRPr>
          </a:p>
          <a:p>
            <a:pPr>
              <a:lnSpc>
                <a:spcPts val="2000"/>
              </a:lnSpc>
              <a:spcBef>
                <a:spcPts val="0"/>
              </a:spcBef>
              <a:buFont typeface="Arial" panose="020B0604020202020204" pitchFamily="34" charset="0"/>
              <a:buChar char="•"/>
            </a:pPr>
            <a:r>
              <a:rPr lang="zh-TW" altLang="en-US" sz="1600" u="sng" dirty="0" smtClean="0">
                <a:latin typeface="微軟正黑體" panose="020B0604030504040204" pitchFamily="34" charset="-120"/>
                <a:ea typeface="微軟正黑體" panose="020B0604030504040204" pitchFamily="34" charset="-120"/>
              </a:rPr>
              <a:t>鮑爾主席表示，</a:t>
            </a:r>
            <a:r>
              <a:rPr lang="zh-TW" altLang="en-US" sz="1600" u="sng" dirty="0">
                <a:latin typeface="微軟正黑體" panose="020B0604030504040204" pitchFamily="34" charset="-120"/>
                <a:ea typeface="微軟正黑體" panose="020B0604030504040204" pitchFamily="34" charset="-120"/>
              </a:rPr>
              <a:t>排除</a:t>
            </a:r>
            <a:r>
              <a:rPr lang="en-US" altLang="zh-TW" sz="1600" u="sng" dirty="0">
                <a:latin typeface="微軟正黑體" panose="020B0604030504040204" pitchFamily="34" charset="-120"/>
                <a:ea typeface="微軟正黑體" panose="020B0604030504040204" pitchFamily="34" charset="-120"/>
              </a:rPr>
              <a:t>6</a:t>
            </a:r>
            <a:r>
              <a:rPr lang="zh-TW" altLang="en-US" sz="1600" u="sng" dirty="0">
                <a:latin typeface="微軟正黑體" panose="020B0604030504040204" pitchFamily="34" charset="-120"/>
                <a:ea typeface="微軟正黑體" panose="020B0604030504040204" pitchFamily="34" charset="-120"/>
              </a:rPr>
              <a:t>月降</a:t>
            </a:r>
            <a:r>
              <a:rPr lang="zh-TW" altLang="en-US" sz="1600" u="sng" dirty="0" smtClean="0">
                <a:latin typeface="微軟正黑體" panose="020B0604030504040204" pitchFamily="34" charset="-120"/>
                <a:ea typeface="微軟正黑體" panose="020B0604030504040204" pitchFamily="34" charset="-120"/>
              </a:rPr>
              <a:t>息可能，但下一步不</a:t>
            </a:r>
            <a:r>
              <a:rPr lang="zh-TW" altLang="en-US" sz="1600" u="sng" dirty="0">
                <a:latin typeface="微軟正黑體" panose="020B0604030504040204" pitchFamily="34" charset="-120"/>
                <a:ea typeface="微軟正黑體" panose="020B0604030504040204" pitchFamily="34" charset="-120"/>
              </a:rPr>
              <a:t>太可能是升</a:t>
            </a:r>
            <a:r>
              <a:rPr lang="zh-TW" altLang="en-US" sz="1600" u="sng" dirty="0" smtClean="0">
                <a:latin typeface="微軟正黑體" panose="020B0604030504040204" pitchFamily="34" charset="-120"/>
                <a:ea typeface="微軟正黑體" panose="020B0604030504040204" pitchFamily="34" charset="-120"/>
              </a:rPr>
              <a:t>息，</a:t>
            </a:r>
            <a:r>
              <a:rPr lang="zh-TW" altLang="en-US" sz="1600" u="sng" dirty="0">
                <a:latin typeface="微軟正黑體" panose="020B0604030504040204" pitchFamily="34" charset="-120"/>
                <a:ea typeface="微軟正黑體" panose="020B0604030504040204" pitchFamily="34" charset="-120"/>
              </a:rPr>
              <a:t>沒有看到停滯性通</a:t>
            </a:r>
            <a:r>
              <a:rPr lang="zh-TW" altLang="en-US" sz="1600" u="sng" dirty="0" smtClean="0">
                <a:latin typeface="微軟正黑體" panose="020B0604030504040204" pitchFamily="34" charset="-120"/>
                <a:ea typeface="微軟正黑體" panose="020B0604030504040204" pitchFamily="34" charset="-120"/>
              </a:rPr>
              <a:t>膨的可能性</a:t>
            </a:r>
            <a:r>
              <a:rPr lang="zh-TW" altLang="en-US" sz="1600" b="0" dirty="0" smtClean="0">
                <a:latin typeface="微軟正黑體" panose="020B0604030504040204" pitchFamily="34" charset="-120"/>
                <a:ea typeface="微軟正黑體" panose="020B0604030504040204" pitchFamily="34" charset="-120"/>
              </a:rPr>
              <a:t>。</a:t>
            </a:r>
            <a:endParaRPr lang="en-US" altLang="zh-TW" sz="1600" b="0" dirty="0">
              <a:latin typeface="微軟正黑體" panose="020B0604030504040204" pitchFamily="34" charset="-120"/>
              <a:ea typeface="微軟正黑體" panose="020B0604030504040204" pitchFamily="34" charset="-120"/>
            </a:endParaRPr>
          </a:p>
        </p:txBody>
      </p:sp>
      <p:sp>
        <p:nvSpPr>
          <p:cNvPr id="16" name="Rectangle 4"/>
          <p:cNvSpPr>
            <a:spLocks noChangeArrowheads="1"/>
          </p:cNvSpPr>
          <p:nvPr/>
        </p:nvSpPr>
        <p:spPr bwMode="auto">
          <a:xfrm>
            <a:off x="0" y="0"/>
            <a:ext cx="1037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fontAlgn="base">
              <a:spcBef>
                <a:spcPct val="0"/>
              </a:spcBef>
              <a:spcAft>
                <a:spcPct val="0"/>
              </a:spcAft>
              <a:buFontTx/>
              <a:buNone/>
            </a:pPr>
            <a:r>
              <a:rPr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聯準會</a:t>
            </a:r>
            <a:r>
              <a:rPr lang="en-US" altLang="zh-TW" sz="1400" b="1" dirty="0">
                <a:solidFill>
                  <a:srgbClr val="FF3300"/>
                </a:solidFill>
                <a:latin typeface="微軟正黑體" panose="020B0604030504040204" pitchFamily="34" charset="-120"/>
                <a:ea typeface="微軟正黑體" panose="020B0604030504040204" pitchFamily="34" charset="-120"/>
              </a:rPr>
              <a:t>&gt; </a:t>
            </a:r>
            <a:endParaRPr lang="en-US" altLang="zh-TW" sz="1400" b="1" dirty="0">
              <a:solidFill>
                <a:srgbClr val="000000"/>
              </a:solidFill>
              <a:latin typeface="微軟正黑體" panose="020B0604030504040204" pitchFamily="34" charset="-120"/>
              <a:ea typeface="微軟正黑體" panose="020B0604030504040204" pitchFamily="34" charset="-120"/>
            </a:endParaRPr>
          </a:p>
        </p:txBody>
      </p:sp>
      <p:pic>
        <p:nvPicPr>
          <p:cNvPr id="20" name="圖片 19"/>
          <p:cNvPicPr>
            <a:picLocks noChangeAspect="1"/>
          </p:cNvPicPr>
          <p:nvPr/>
        </p:nvPicPr>
        <p:blipFill>
          <a:blip r:embed="rId3"/>
          <a:stretch>
            <a:fillRect/>
          </a:stretch>
        </p:blipFill>
        <p:spPr>
          <a:xfrm>
            <a:off x="1037463" y="3183110"/>
            <a:ext cx="6720390" cy="3218516"/>
          </a:xfrm>
          <a:prstGeom prst="rect">
            <a:avLst/>
          </a:prstGeom>
        </p:spPr>
      </p:pic>
      <p:sp>
        <p:nvSpPr>
          <p:cNvPr id="24" name="矩形 23"/>
          <p:cNvSpPr/>
          <p:nvPr/>
        </p:nvSpPr>
        <p:spPr>
          <a:xfrm>
            <a:off x="7373162" y="4353381"/>
            <a:ext cx="1973617" cy="300082"/>
          </a:xfrm>
          <a:prstGeom prst="rect">
            <a:avLst/>
          </a:prstGeom>
        </p:spPr>
        <p:txBody>
          <a:bodyPr wrap="none">
            <a:spAutoFit/>
          </a:bodyPr>
          <a:lstStyle/>
          <a:p>
            <a:r>
              <a:rPr lang="zh-TW" altLang="en-US" sz="1350" b="1" dirty="0">
                <a:latin typeface="微軟正黑體" panose="020B0604030504040204" pitchFamily="34" charset="-120"/>
                <a:ea typeface="微軟正黑體" panose="020B0604030504040204" pitchFamily="34" charset="-120"/>
              </a:rPr>
              <a:t>聯邦基金利率上緣</a:t>
            </a:r>
            <a:r>
              <a:rPr lang="en-US" altLang="zh-TW" sz="1350" b="1" dirty="0">
                <a:latin typeface="微軟正黑體" panose="020B0604030504040204" pitchFamily="34" charset="-120"/>
                <a:ea typeface="微軟正黑體" panose="020B0604030504040204" pitchFamily="34" charset="-120"/>
              </a:rPr>
              <a:t>5.5%</a:t>
            </a:r>
            <a:endParaRPr lang="zh-TW" altLang="en-US" sz="1350" dirty="0"/>
          </a:p>
        </p:txBody>
      </p:sp>
      <p:sp>
        <p:nvSpPr>
          <p:cNvPr id="30" name="矩形 29"/>
          <p:cNvSpPr/>
          <p:nvPr/>
        </p:nvSpPr>
        <p:spPr>
          <a:xfrm>
            <a:off x="5370876" y="5463129"/>
            <a:ext cx="1654620" cy="300082"/>
          </a:xfrm>
          <a:prstGeom prst="rect">
            <a:avLst/>
          </a:prstGeom>
        </p:spPr>
        <p:txBody>
          <a:bodyPr wrap="none">
            <a:spAutoFit/>
          </a:bodyPr>
          <a:lstStyle/>
          <a:p>
            <a:r>
              <a:rPr lang="zh-TW" altLang="en-US" sz="1350" b="1" dirty="0">
                <a:solidFill>
                  <a:schemeClr val="accent2"/>
                </a:solidFill>
                <a:latin typeface="微軟正黑體" panose="020B0604030504040204" pitchFamily="34" charset="-120"/>
                <a:ea typeface="微軟正黑體" panose="020B0604030504040204" pitchFamily="34" charset="-120"/>
              </a:rPr>
              <a:t>聯準會通膨目標</a:t>
            </a:r>
            <a:r>
              <a:rPr lang="en-US" altLang="zh-TW" sz="1350" b="1" dirty="0">
                <a:solidFill>
                  <a:schemeClr val="accent2"/>
                </a:solidFill>
                <a:latin typeface="微軟正黑體" panose="020B0604030504040204" pitchFamily="34" charset="-120"/>
                <a:ea typeface="微軟正黑體" panose="020B0604030504040204" pitchFamily="34" charset="-120"/>
              </a:rPr>
              <a:t>2%</a:t>
            </a:r>
            <a:endParaRPr lang="zh-TW" altLang="en-US" sz="1350" dirty="0">
              <a:solidFill>
                <a:schemeClr val="accent2"/>
              </a:solidFill>
            </a:endParaRPr>
          </a:p>
        </p:txBody>
      </p:sp>
      <p:sp>
        <p:nvSpPr>
          <p:cNvPr id="31" name="矩形 30"/>
          <p:cNvSpPr/>
          <p:nvPr/>
        </p:nvSpPr>
        <p:spPr>
          <a:xfrm>
            <a:off x="7619654" y="4731568"/>
            <a:ext cx="1342034" cy="300082"/>
          </a:xfrm>
          <a:prstGeom prst="rect">
            <a:avLst/>
          </a:prstGeom>
        </p:spPr>
        <p:txBody>
          <a:bodyPr wrap="none">
            <a:spAutoFit/>
          </a:bodyPr>
          <a:lstStyle/>
          <a:p>
            <a:r>
              <a:rPr lang="zh-TW" altLang="en-US" sz="1350" b="1" dirty="0">
                <a:solidFill>
                  <a:schemeClr val="accent5"/>
                </a:solidFill>
                <a:latin typeface="微軟正黑體" panose="020B0604030504040204" pitchFamily="34" charset="-120"/>
                <a:ea typeface="微軟正黑體" panose="020B0604030504040204" pitchFamily="34" charset="-120"/>
              </a:rPr>
              <a:t>核心</a:t>
            </a:r>
            <a:r>
              <a:rPr lang="en-US" altLang="zh-TW" sz="1350" b="1" dirty="0">
                <a:solidFill>
                  <a:schemeClr val="accent5"/>
                </a:solidFill>
                <a:latin typeface="微軟正黑體" panose="020B0604030504040204" pitchFamily="34" charset="-120"/>
                <a:ea typeface="微軟正黑體" panose="020B0604030504040204" pitchFamily="34" charset="-120"/>
              </a:rPr>
              <a:t>CPI</a:t>
            </a:r>
            <a:r>
              <a:rPr lang="zh-TW" altLang="en-US" sz="1350" b="1" dirty="0">
                <a:solidFill>
                  <a:schemeClr val="accent5"/>
                </a:solidFill>
                <a:latin typeface="微軟正黑體" panose="020B0604030504040204" pitchFamily="34" charset="-120"/>
                <a:ea typeface="微軟正黑體" panose="020B0604030504040204" pitchFamily="34" charset="-120"/>
              </a:rPr>
              <a:t>  </a:t>
            </a:r>
            <a:r>
              <a:rPr lang="en-US" altLang="zh-TW" sz="1350" b="1" dirty="0">
                <a:solidFill>
                  <a:schemeClr val="accent5"/>
                </a:solidFill>
                <a:latin typeface="微軟正黑體" panose="020B0604030504040204" pitchFamily="34" charset="-120"/>
                <a:ea typeface="微軟正黑體" panose="020B0604030504040204" pitchFamily="34" charset="-120"/>
              </a:rPr>
              <a:t>3.8% </a:t>
            </a:r>
            <a:endParaRPr lang="zh-TW" altLang="en-US" sz="1350" dirty="0">
              <a:solidFill>
                <a:schemeClr val="accent5"/>
              </a:solidFill>
            </a:endParaRPr>
          </a:p>
        </p:txBody>
      </p:sp>
      <p:sp>
        <p:nvSpPr>
          <p:cNvPr id="33" name="矩形 32"/>
          <p:cNvSpPr/>
          <p:nvPr/>
        </p:nvSpPr>
        <p:spPr>
          <a:xfrm>
            <a:off x="7558338" y="5150672"/>
            <a:ext cx="1342034" cy="300082"/>
          </a:xfrm>
          <a:prstGeom prst="rect">
            <a:avLst/>
          </a:prstGeom>
        </p:spPr>
        <p:txBody>
          <a:bodyPr wrap="none">
            <a:spAutoFit/>
          </a:bodyPr>
          <a:lstStyle/>
          <a:p>
            <a:r>
              <a:rPr lang="zh-TW" altLang="en-US" sz="1350" b="1" dirty="0">
                <a:solidFill>
                  <a:schemeClr val="accent4"/>
                </a:solidFill>
                <a:latin typeface="微軟正黑體" panose="020B0604030504040204" pitchFamily="34" charset="-120"/>
                <a:ea typeface="微軟正黑體" panose="020B0604030504040204" pitchFamily="34" charset="-120"/>
              </a:rPr>
              <a:t>核心</a:t>
            </a:r>
            <a:r>
              <a:rPr lang="en-US" altLang="zh-TW" sz="1350" b="1" dirty="0">
                <a:solidFill>
                  <a:schemeClr val="accent4"/>
                </a:solidFill>
                <a:latin typeface="微軟正黑體" panose="020B0604030504040204" pitchFamily="34" charset="-120"/>
                <a:ea typeface="微軟正黑體" panose="020B0604030504040204" pitchFamily="34" charset="-120"/>
              </a:rPr>
              <a:t>PCE</a:t>
            </a:r>
            <a:r>
              <a:rPr lang="zh-TW" altLang="en-US" sz="1350" b="1" dirty="0">
                <a:solidFill>
                  <a:schemeClr val="accent4"/>
                </a:solidFill>
                <a:latin typeface="微軟正黑體" panose="020B0604030504040204" pitchFamily="34" charset="-120"/>
                <a:ea typeface="微軟正黑體" panose="020B0604030504040204" pitchFamily="34" charset="-120"/>
              </a:rPr>
              <a:t> </a:t>
            </a:r>
            <a:r>
              <a:rPr lang="en-US" altLang="zh-TW" sz="1350" b="1" dirty="0">
                <a:solidFill>
                  <a:schemeClr val="accent4"/>
                </a:solidFill>
                <a:latin typeface="微軟正黑體" panose="020B0604030504040204" pitchFamily="34" charset="-120"/>
                <a:ea typeface="微軟正黑體" panose="020B0604030504040204" pitchFamily="34" charset="-120"/>
              </a:rPr>
              <a:t>2.8% </a:t>
            </a:r>
            <a:endParaRPr lang="zh-TW" altLang="en-US" sz="1350" dirty="0">
              <a:solidFill>
                <a:schemeClr val="accent4"/>
              </a:solidFill>
            </a:endParaRPr>
          </a:p>
        </p:txBody>
      </p:sp>
      <p:sp>
        <p:nvSpPr>
          <p:cNvPr id="35" name="矩形 34"/>
          <p:cNvSpPr/>
          <p:nvPr/>
        </p:nvSpPr>
        <p:spPr>
          <a:xfrm>
            <a:off x="7919028" y="5362201"/>
            <a:ext cx="995785" cy="300082"/>
          </a:xfrm>
          <a:prstGeom prst="rect">
            <a:avLst/>
          </a:prstGeom>
        </p:spPr>
        <p:txBody>
          <a:bodyPr wrap="none">
            <a:spAutoFit/>
          </a:bodyPr>
          <a:lstStyle/>
          <a:p>
            <a:r>
              <a:rPr lang="en-US" altLang="zh-TW" sz="1350" b="1" dirty="0">
                <a:solidFill>
                  <a:srgbClr val="FF0000"/>
                </a:solidFill>
                <a:latin typeface="微軟正黑體" panose="020B0604030504040204" pitchFamily="34" charset="-120"/>
                <a:ea typeface="微軟正黑體" panose="020B0604030504040204" pitchFamily="34" charset="-120"/>
              </a:rPr>
              <a:t>PCE</a:t>
            </a:r>
            <a:r>
              <a:rPr lang="zh-TW" altLang="en-US" sz="1350" b="1" dirty="0">
                <a:solidFill>
                  <a:srgbClr val="FF0000"/>
                </a:solidFill>
                <a:latin typeface="微軟正黑體" panose="020B0604030504040204" pitchFamily="34" charset="-120"/>
                <a:ea typeface="微軟正黑體" panose="020B0604030504040204" pitchFamily="34" charset="-120"/>
              </a:rPr>
              <a:t> </a:t>
            </a:r>
            <a:r>
              <a:rPr lang="en-US" altLang="zh-TW" sz="1350" b="1" dirty="0">
                <a:solidFill>
                  <a:srgbClr val="FF0000"/>
                </a:solidFill>
                <a:latin typeface="微軟正黑體" panose="020B0604030504040204" pitchFamily="34" charset="-120"/>
                <a:ea typeface="微軟正黑體" panose="020B0604030504040204" pitchFamily="34" charset="-120"/>
              </a:rPr>
              <a:t>2.7% </a:t>
            </a:r>
            <a:endParaRPr lang="zh-TW" altLang="en-US" sz="1350" dirty="0">
              <a:solidFill>
                <a:srgbClr val="FF0000"/>
              </a:solidFill>
            </a:endParaRPr>
          </a:p>
        </p:txBody>
      </p:sp>
      <p:sp>
        <p:nvSpPr>
          <p:cNvPr id="36" name="矩形 35"/>
          <p:cNvSpPr/>
          <p:nvPr/>
        </p:nvSpPr>
        <p:spPr>
          <a:xfrm>
            <a:off x="7619654" y="4909296"/>
            <a:ext cx="1342034" cy="300082"/>
          </a:xfrm>
          <a:prstGeom prst="rect">
            <a:avLst/>
          </a:prstGeom>
        </p:spPr>
        <p:txBody>
          <a:bodyPr wrap="none">
            <a:spAutoFit/>
          </a:bodyPr>
          <a:lstStyle/>
          <a:p>
            <a:r>
              <a:rPr lang="zh-TW" altLang="en-US" sz="1350" b="1" dirty="0">
                <a:solidFill>
                  <a:schemeClr val="accent6"/>
                </a:solidFill>
                <a:latin typeface="微軟正黑體" panose="020B0604030504040204" pitchFamily="34" charset="-120"/>
                <a:ea typeface="微軟正黑體" panose="020B0604030504040204" pitchFamily="34" charset="-120"/>
              </a:rPr>
              <a:t>        </a:t>
            </a:r>
            <a:r>
              <a:rPr lang="en-US" altLang="zh-TW" sz="1350" b="1" dirty="0">
                <a:solidFill>
                  <a:schemeClr val="accent6"/>
                </a:solidFill>
                <a:latin typeface="微軟正黑體" panose="020B0604030504040204" pitchFamily="34" charset="-120"/>
                <a:ea typeface="微軟正黑體" panose="020B0604030504040204" pitchFamily="34" charset="-120"/>
              </a:rPr>
              <a:t>CPI</a:t>
            </a:r>
            <a:r>
              <a:rPr lang="zh-TW" altLang="en-US" sz="1350" b="1" dirty="0">
                <a:solidFill>
                  <a:schemeClr val="accent6"/>
                </a:solidFill>
                <a:latin typeface="微軟正黑體" panose="020B0604030504040204" pitchFamily="34" charset="-120"/>
                <a:ea typeface="微軟正黑體" panose="020B0604030504040204" pitchFamily="34" charset="-120"/>
              </a:rPr>
              <a:t>  </a:t>
            </a:r>
            <a:r>
              <a:rPr lang="en-US" altLang="zh-TW" sz="1350" b="1" dirty="0">
                <a:solidFill>
                  <a:schemeClr val="accent6"/>
                </a:solidFill>
                <a:latin typeface="微軟正黑體" panose="020B0604030504040204" pitchFamily="34" charset="-120"/>
                <a:ea typeface="微軟正黑體" panose="020B0604030504040204" pitchFamily="34" charset="-120"/>
              </a:rPr>
              <a:t>3.5% </a:t>
            </a:r>
            <a:endParaRPr lang="zh-TW" altLang="en-US" sz="1350" dirty="0">
              <a:solidFill>
                <a:schemeClr val="accent6"/>
              </a:solidFill>
            </a:endParaRPr>
          </a:p>
        </p:txBody>
      </p:sp>
      <p:sp>
        <p:nvSpPr>
          <p:cNvPr id="37" name="標題 1">
            <a:extLst>
              <a:ext uri="{FF2B5EF4-FFF2-40B4-BE49-F238E27FC236}">
                <a16:creationId xmlns:a16="http://schemas.microsoft.com/office/drawing/2014/main" id="{04871083-D371-45FE-B0B3-7F931734916B}"/>
              </a:ext>
            </a:extLst>
          </p:cNvPr>
          <p:cNvSpPr txBox="1">
            <a:spLocks/>
          </p:cNvSpPr>
          <p:nvPr/>
        </p:nvSpPr>
        <p:spPr>
          <a:xfrm>
            <a:off x="423120" y="6501867"/>
            <a:ext cx="5643000" cy="307800"/>
          </a:xfrm>
          <a:prstGeom prst="rect">
            <a:avLst/>
          </a:prstGeom>
        </p:spPr>
        <p:txBody>
          <a:bodyPr vert="horz" lIns="68580" tIns="34290" rIns="68580" bIns="34290" rtlCol="0" anchor="t">
            <a:noAutofit/>
          </a:bodyPr>
          <a:lstStyle/>
          <a:p>
            <a:pPr eaLnBrk="0" hangingPunct="0"/>
            <a:r>
              <a:rPr lang="zh-TW" altLang="zh-TW" sz="1050" dirty="0">
                <a:latin typeface="微軟正黑體" panose="020B0604030504040204" pitchFamily="34" charset="-120"/>
                <a:ea typeface="微軟正黑體" panose="020B0604030504040204" pitchFamily="34" charset="-120"/>
                <a:cs typeface="Arial" panose="020B0604020202020204" pitchFamily="34" charset="0"/>
              </a:rPr>
              <a:t>資料來源</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：路透社，</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2024/4/27</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，最新為</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2024</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年三月數值。</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PCE</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為個人消費支出物價指數。</a:t>
            </a:r>
            <a:endParaRPr lang="zh-TW" altLang="en-US" sz="1050" dirty="0">
              <a:latin typeface="Arial" panose="020B0604020202020204" pitchFamily="34" charset="0"/>
            </a:endParaRPr>
          </a:p>
        </p:txBody>
      </p:sp>
      <p:sp>
        <p:nvSpPr>
          <p:cNvPr id="38" name="文字方塊 37">
            <a:extLst>
              <a:ext uri="{FF2B5EF4-FFF2-40B4-BE49-F238E27FC236}">
                <a16:creationId xmlns:a16="http://schemas.microsoft.com/office/drawing/2014/main" id="{D3123080-7B10-42E0-A8A7-649A078BD267}"/>
              </a:ext>
            </a:extLst>
          </p:cNvPr>
          <p:cNvSpPr txBox="1"/>
          <p:nvPr/>
        </p:nvSpPr>
        <p:spPr>
          <a:xfrm>
            <a:off x="2444535" y="2717764"/>
            <a:ext cx="3923052" cy="369332"/>
          </a:xfrm>
          <a:prstGeom prst="rect">
            <a:avLst/>
          </a:prstGeom>
          <a:solidFill>
            <a:srgbClr val="002060"/>
          </a:solidFill>
        </p:spPr>
        <p:txBody>
          <a:bodyPr wrap="square" rtlCol="0">
            <a:spAutoFit/>
          </a:bodyPr>
          <a:lstStyle/>
          <a:p>
            <a:pPr algn="ctr"/>
            <a:r>
              <a:rPr lang="zh-TW" altLang="en-US" sz="1800" b="1" dirty="0" smtClean="0">
                <a:solidFill>
                  <a:schemeClr val="bg1">
                    <a:lumMod val="95000"/>
                  </a:schemeClr>
                </a:solidFill>
                <a:latin typeface="微軟正黑體" panose="020B0604030504040204" pitchFamily="34" charset="-120"/>
                <a:ea typeface="微軟正黑體" panose="020B0604030504040204" pitchFamily="34" charset="-120"/>
              </a:rPr>
              <a:t>美國主要通膨</a:t>
            </a:r>
            <a:r>
              <a:rPr lang="en-US" altLang="zh-TW" sz="1800" b="1" dirty="0" smtClean="0">
                <a:solidFill>
                  <a:schemeClr val="bg1">
                    <a:lumMod val="95000"/>
                  </a:schemeClr>
                </a:solidFill>
                <a:latin typeface="微軟正黑體" panose="020B0604030504040204" pitchFamily="34" charset="-120"/>
                <a:ea typeface="微軟正黑體" panose="020B0604030504040204" pitchFamily="34" charset="-120"/>
              </a:rPr>
              <a:t>/</a:t>
            </a:r>
            <a:r>
              <a:rPr lang="zh-TW" altLang="en-US" sz="1800" b="1" dirty="0" smtClean="0">
                <a:solidFill>
                  <a:schemeClr val="bg1">
                    <a:lumMod val="95000"/>
                  </a:schemeClr>
                </a:solidFill>
                <a:latin typeface="微軟正黑體" panose="020B0604030504040204" pitchFamily="34" charset="-120"/>
                <a:ea typeface="微軟正黑體" panose="020B0604030504040204" pitchFamily="34" charset="-120"/>
              </a:rPr>
              <a:t>利率指標</a:t>
            </a:r>
            <a:endParaRPr lang="zh-TW" altLang="en-US" sz="1800" b="1" dirty="0">
              <a:solidFill>
                <a:schemeClr val="bg1">
                  <a:lumMod val="9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67598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美國就業市場降溫，重燃降息預期</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796220" y="2708112"/>
            <a:ext cx="6942015" cy="3865707"/>
          </a:xfrm>
          <a:prstGeom prst="rect">
            <a:avLst/>
          </a:prstGeom>
        </p:spPr>
      </p:pic>
      <p:sp>
        <p:nvSpPr>
          <p:cNvPr id="5" name="矩形 6"/>
          <p:cNvSpPr>
            <a:spLocks noChangeArrowheads="1"/>
          </p:cNvSpPr>
          <p:nvPr/>
        </p:nvSpPr>
        <p:spPr bwMode="auto">
          <a:xfrm>
            <a:off x="-25533" y="1331063"/>
            <a:ext cx="9144725"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Blip>
                <a:blip r:embed="rId3"/>
              </a:buBlip>
              <a:defRPr sz="2800" b="1">
                <a:solidFill>
                  <a:schemeClr val="tx1"/>
                </a:solidFill>
                <a:latin typeface="Arial" panose="020B0604020202020204" pitchFamily="34" charset="0"/>
                <a:ea typeface="標楷體" panose="03000509000000000000" pitchFamily="65" charset="-120"/>
              </a:defRPr>
            </a:lvl1pPr>
            <a:lvl2pPr marL="742950" indent="-285750">
              <a:spcBef>
                <a:spcPct val="20000"/>
              </a:spcBef>
              <a:buClr>
                <a:srgbClr val="E9D11D"/>
              </a:buClr>
              <a:buFont typeface="Wingdings" panose="05000000000000000000" pitchFamily="2" charset="2"/>
              <a:buBlip>
                <a:blip r:embed="rId3"/>
              </a:buBlip>
              <a:defRPr sz="2400" b="1">
                <a:solidFill>
                  <a:schemeClr val="tx1"/>
                </a:solidFill>
                <a:latin typeface="Arial" panose="020B0604020202020204" pitchFamily="34" charset="0"/>
                <a:ea typeface="標楷體" panose="03000509000000000000" pitchFamily="65" charset="-120"/>
              </a:defRPr>
            </a:lvl2pPr>
            <a:lvl3pPr marL="1143000" indent="-228600">
              <a:spcBef>
                <a:spcPct val="20000"/>
              </a:spcBef>
              <a:buClr>
                <a:srgbClr val="F7D321"/>
              </a:buClr>
              <a:buFont typeface="Wingdings" panose="05000000000000000000" pitchFamily="2" charset="2"/>
              <a:buBlip>
                <a:blip r:embed="rId3"/>
              </a:buBlip>
              <a:defRPr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rgbClr val="F7D321"/>
              </a:buClr>
              <a:buFont typeface="Wingdings" panose="05000000000000000000" pitchFamily="2" charset="2"/>
              <a:buBlip>
                <a:blip r:embed="rId3"/>
              </a:buBlip>
              <a:defRPr>
                <a:solidFill>
                  <a:schemeClr val="tx1"/>
                </a:solidFill>
                <a:latin typeface="Arial" panose="020B0604020202020204" pitchFamily="34" charset="0"/>
                <a:ea typeface="標楷體" panose="03000509000000000000" pitchFamily="65" charset="-120"/>
              </a:defRPr>
            </a:lvl4pPr>
            <a:lvl5pPr marL="2057400" indent="-228600">
              <a:spcBef>
                <a:spcPct val="20000"/>
              </a:spcBef>
              <a:buClr>
                <a:srgbClr val="E9D11D"/>
              </a:buClr>
              <a:buFont typeface="Wingdings" panose="05000000000000000000" pitchFamily="2" charset="2"/>
              <a:buBlip>
                <a:blip r:embed="rId3"/>
              </a:buBlip>
              <a:defRPr sz="1600" 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rgbClr val="E9D11D"/>
              </a:buClr>
              <a:buFont typeface="Wingdings" panose="05000000000000000000" pitchFamily="2" charset="2"/>
              <a:buBlip>
                <a:blip r:embed="rId3"/>
              </a:buBlip>
              <a:defRPr sz="1600" 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rgbClr val="E9D11D"/>
              </a:buClr>
              <a:buFont typeface="Wingdings" panose="05000000000000000000" pitchFamily="2" charset="2"/>
              <a:buBlip>
                <a:blip r:embed="rId3"/>
              </a:buBlip>
              <a:defRPr sz="1600" 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rgbClr val="E9D11D"/>
              </a:buClr>
              <a:buFont typeface="Wingdings" panose="05000000000000000000" pitchFamily="2" charset="2"/>
              <a:buBlip>
                <a:blip r:embed="rId3"/>
              </a:buBlip>
              <a:defRPr sz="1600" 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rgbClr val="E9D11D"/>
              </a:buClr>
              <a:buFont typeface="Wingdings" panose="05000000000000000000" pitchFamily="2" charset="2"/>
              <a:buBlip>
                <a:blip r:embed="rId3"/>
              </a:buBlip>
              <a:defRPr sz="1600" i="1">
                <a:solidFill>
                  <a:schemeClr val="tx1"/>
                </a:solidFill>
                <a:latin typeface="Arial" panose="020B0604020202020204" pitchFamily="34" charset="0"/>
                <a:ea typeface="標楷體" panose="03000509000000000000" pitchFamily="65" charset="-120"/>
              </a:defRPr>
            </a:lvl9pPr>
          </a:lstStyle>
          <a:p>
            <a:pPr>
              <a:lnSpc>
                <a:spcPts val="2000"/>
              </a:lnSpc>
              <a:spcBef>
                <a:spcPts val="0"/>
              </a:spcBef>
              <a:buFont typeface="Arial" panose="020B0604020202020204" pitchFamily="34" charset="0"/>
              <a:buChar char="•"/>
            </a:pPr>
            <a:r>
              <a:rPr lang="zh-TW" altLang="en-US" sz="1600" b="0" dirty="0" smtClean="0">
                <a:latin typeface="微軟正黑體" panose="020B0604030504040204" pitchFamily="34" charset="-120"/>
                <a:ea typeface="微軟正黑體" panose="020B0604030504040204" pitchFamily="34" charset="-120"/>
              </a:rPr>
              <a:t>美國四月非農就業人數新增</a:t>
            </a:r>
            <a:r>
              <a:rPr lang="en-US" altLang="zh-TW" sz="1600" b="0" dirty="0">
                <a:latin typeface="微軟正黑體" panose="020B0604030504040204" pitchFamily="34" charset="-120"/>
                <a:ea typeface="微軟正黑體" panose="020B0604030504040204" pitchFamily="34" charset="-120"/>
              </a:rPr>
              <a:t>17.5</a:t>
            </a:r>
            <a:r>
              <a:rPr lang="zh-TW" altLang="en-US" sz="1600" b="0" dirty="0" smtClean="0">
                <a:latin typeface="微軟正黑體" panose="020B0604030504040204" pitchFamily="34" charset="-120"/>
                <a:ea typeface="微軟正黑體" panose="020B0604030504040204" pitchFamily="34" charset="-120"/>
              </a:rPr>
              <a:t>萬、創六個月以來最小增長，</a:t>
            </a:r>
            <a:r>
              <a:rPr lang="zh-TW" altLang="en-US" sz="1600" b="0" dirty="0">
                <a:latin typeface="微軟正黑體" panose="020B0604030504040204" pitchFamily="34" charset="-120"/>
                <a:ea typeface="微軟正黑體" panose="020B0604030504040204" pitchFamily="34" charset="-120"/>
              </a:rPr>
              <a:t>平均時薪年</a:t>
            </a:r>
            <a:r>
              <a:rPr lang="zh-TW" altLang="en-US" sz="1600" b="0" dirty="0" smtClean="0">
                <a:latin typeface="微軟正黑體" panose="020B0604030504040204" pitchFamily="34" charset="-120"/>
                <a:ea typeface="微軟正黑體" panose="020B0604030504040204" pitchFamily="34" charset="-120"/>
              </a:rPr>
              <a:t>增率降至</a:t>
            </a:r>
            <a:r>
              <a:rPr lang="en-US" altLang="zh-TW" sz="1600" b="0" dirty="0">
                <a:latin typeface="微軟正黑體" panose="020B0604030504040204" pitchFamily="34" charset="-120"/>
                <a:ea typeface="微軟正黑體" panose="020B0604030504040204" pitchFamily="34" charset="-120"/>
              </a:rPr>
              <a:t>3.9%</a:t>
            </a:r>
            <a:r>
              <a:rPr lang="zh-TW" altLang="en-US" sz="1600" b="0" dirty="0">
                <a:latin typeface="微軟正黑體" panose="020B0604030504040204" pitchFamily="34" charset="-120"/>
                <a:ea typeface="微軟正黑體" panose="020B0604030504040204" pitchFamily="34" charset="-120"/>
              </a:rPr>
              <a:t>，創</a:t>
            </a:r>
            <a:r>
              <a:rPr lang="en-US" altLang="zh-TW" sz="1600" b="0" dirty="0">
                <a:latin typeface="微軟正黑體" panose="020B0604030504040204" pitchFamily="34" charset="-120"/>
                <a:ea typeface="微軟正黑體" panose="020B0604030504040204" pitchFamily="34" charset="-120"/>
              </a:rPr>
              <a:t>2021</a:t>
            </a:r>
            <a:r>
              <a:rPr lang="zh-TW" altLang="en-US" sz="1600" b="0" dirty="0" smtClean="0">
                <a:latin typeface="微軟正黑體" panose="020B0604030504040204" pitchFamily="34" charset="-120"/>
                <a:ea typeface="微軟正黑體" panose="020B0604030504040204" pitchFamily="34" charset="-120"/>
              </a:rPr>
              <a:t>年六月</a:t>
            </a:r>
            <a:r>
              <a:rPr lang="zh-TW" altLang="en-US" sz="1600" b="0" dirty="0">
                <a:latin typeface="微軟正黑體" panose="020B0604030504040204" pitchFamily="34" charset="-120"/>
                <a:ea typeface="微軟正黑體" panose="020B0604030504040204" pitchFamily="34" charset="-120"/>
              </a:rPr>
              <a:t>以來</a:t>
            </a:r>
            <a:r>
              <a:rPr lang="zh-TW" altLang="en-US" sz="1600" b="0" dirty="0" smtClean="0">
                <a:latin typeface="微軟正黑體" panose="020B0604030504040204" pitchFamily="34" charset="-120"/>
                <a:ea typeface="微軟正黑體" panose="020B0604030504040204" pitchFamily="34" charset="-120"/>
              </a:rPr>
              <a:t>最低增幅。</a:t>
            </a:r>
            <a:endParaRPr lang="en-US" altLang="zh-TW" sz="1600" b="0"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D3123080-7B10-42E0-A8A7-649A078BD267}"/>
              </a:ext>
            </a:extLst>
          </p:cNvPr>
          <p:cNvSpPr txBox="1"/>
          <p:nvPr/>
        </p:nvSpPr>
        <p:spPr>
          <a:xfrm>
            <a:off x="2962406" y="2338780"/>
            <a:ext cx="2798313" cy="369332"/>
          </a:xfrm>
          <a:prstGeom prst="rect">
            <a:avLst/>
          </a:prstGeom>
          <a:solidFill>
            <a:srgbClr val="002060"/>
          </a:solidFill>
        </p:spPr>
        <p:txBody>
          <a:bodyPr wrap="square" rtlCol="0">
            <a:spAutoFit/>
          </a:bodyPr>
          <a:lstStyle/>
          <a:p>
            <a:pPr algn="ctr"/>
            <a:r>
              <a:rPr lang="zh-TW" altLang="en-US" b="1" dirty="0" smtClean="0">
                <a:solidFill>
                  <a:schemeClr val="bg1">
                    <a:lumMod val="95000"/>
                  </a:schemeClr>
                </a:solidFill>
                <a:latin typeface="微軟正黑體" panose="020B0604030504040204" pitchFamily="34" charset="-120"/>
                <a:ea typeface="微軟正黑體" panose="020B0604030504040204" pitchFamily="34" charset="-120"/>
              </a:rPr>
              <a:t>美國就業報告</a:t>
            </a:r>
            <a:endParaRPr lang="zh-TW" altLang="en-US" sz="1800" b="1" dirty="0">
              <a:solidFill>
                <a:schemeClr val="bg1">
                  <a:lumMod val="95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572000" y="3513555"/>
            <a:ext cx="2774312" cy="523220"/>
          </a:xfrm>
          <a:prstGeom prst="rect">
            <a:avLst/>
          </a:prstGeom>
          <a:solidFill>
            <a:schemeClr val="bg1"/>
          </a:solidFill>
        </p:spPr>
        <p:txBody>
          <a:bodyPr wrap="square" rtlCol="0">
            <a:spAutoFit/>
          </a:bodyPr>
          <a:lstStyle/>
          <a:p>
            <a:pPr algn="ctr"/>
            <a:r>
              <a:rPr lang="zh-TW" altLang="en-US" sz="1400" b="1" dirty="0" smtClean="0">
                <a:solidFill>
                  <a:srgbClr val="0000FF"/>
                </a:solidFill>
                <a:latin typeface="微軟正黑體" panose="020B0604030504040204" pitchFamily="34" charset="-120"/>
                <a:ea typeface="微軟正黑體" panose="020B0604030504040204" pitchFamily="34" charset="-120"/>
              </a:rPr>
              <a:t>非農就業人數新增</a:t>
            </a:r>
            <a:r>
              <a:rPr lang="en-US" altLang="zh-TW" sz="1400" b="1" dirty="0" smtClean="0">
                <a:solidFill>
                  <a:srgbClr val="0000FF"/>
                </a:solidFill>
                <a:latin typeface="微軟正黑體" panose="020B0604030504040204" pitchFamily="34" charset="-120"/>
                <a:ea typeface="微軟正黑體" panose="020B0604030504040204" pitchFamily="34" charset="-120"/>
              </a:rPr>
              <a:t>17.5</a:t>
            </a:r>
            <a:r>
              <a:rPr lang="zh-TW" altLang="en-US" sz="1400" b="1" dirty="0" smtClean="0">
                <a:solidFill>
                  <a:srgbClr val="0000FF"/>
                </a:solidFill>
                <a:latin typeface="微軟正黑體" panose="020B0604030504040204" pitchFamily="34" charset="-120"/>
                <a:ea typeface="微軟正黑體" panose="020B0604030504040204" pitchFamily="34" charset="-120"/>
              </a:rPr>
              <a:t>萬、六個月來最小增長</a:t>
            </a:r>
            <a:endParaRPr lang="en-US" altLang="zh-TW" sz="1400" b="1" dirty="0" smtClean="0">
              <a:solidFill>
                <a:srgbClr val="0000FF"/>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383578" y="5195497"/>
            <a:ext cx="2774312" cy="523220"/>
          </a:xfrm>
          <a:prstGeom prst="rect">
            <a:avLst/>
          </a:prstGeom>
          <a:noFill/>
        </p:spPr>
        <p:txBody>
          <a:bodyPr wrap="square" rtlCol="0">
            <a:spAutoFit/>
          </a:bodyPr>
          <a:lstStyle/>
          <a:p>
            <a:pPr algn="ctr"/>
            <a:r>
              <a:rPr lang="zh-TW" altLang="en-US" sz="1400" b="1" dirty="0" smtClean="0">
                <a:solidFill>
                  <a:srgbClr val="0000FF"/>
                </a:solidFill>
                <a:latin typeface="微軟正黑體" panose="020B0604030504040204" pitchFamily="34" charset="-120"/>
                <a:ea typeface="微軟正黑體" panose="020B0604030504040204" pitchFamily="34" charset="-120"/>
              </a:rPr>
              <a:t>平均時薪年</a:t>
            </a:r>
            <a:r>
              <a:rPr lang="zh-TW" altLang="en-US" sz="1400" b="1" dirty="0">
                <a:solidFill>
                  <a:srgbClr val="0000FF"/>
                </a:solidFill>
                <a:latin typeface="微軟正黑體" panose="020B0604030504040204" pitchFamily="34" charset="-120"/>
                <a:ea typeface="微軟正黑體" panose="020B0604030504040204" pitchFamily="34" charset="-120"/>
              </a:rPr>
              <a:t>增</a:t>
            </a:r>
            <a:r>
              <a:rPr lang="zh-TW" altLang="en-US" sz="1400" b="1" dirty="0" smtClean="0">
                <a:solidFill>
                  <a:srgbClr val="0000FF"/>
                </a:solidFill>
                <a:latin typeface="微軟正黑體" panose="020B0604030504040204" pitchFamily="34" charset="-120"/>
                <a:ea typeface="微軟正黑體" panose="020B0604030504040204" pitchFamily="34" charset="-120"/>
              </a:rPr>
              <a:t>率</a:t>
            </a:r>
            <a:r>
              <a:rPr lang="en-US" altLang="zh-TW" sz="1400" b="1" dirty="0" smtClean="0">
                <a:solidFill>
                  <a:srgbClr val="0000FF"/>
                </a:solidFill>
                <a:latin typeface="微軟正黑體" panose="020B0604030504040204" pitchFamily="34" charset="-120"/>
                <a:ea typeface="微軟正黑體" panose="020B0604030504040204" pitchFamily="34" charset="-120"/>
              </a:rPr>
              <a:t>3.9%</a:t>
            </a:r>
            <a:r>
              <a:rPr lang="zh-TW" altLang="en-US" sz="1400" b="1" dirty="0" smtClean="0">
                <a:solidFill>
                  <a:srgbClr val="0000FF"/>
                </a:solidFill>
                <a:latin typeface="微軟正黑體" panose="020B0604030504040204" pitchFamily="34" charset="-120"/>
                <a:ea typeface="微軟正黑體" panose="020B0604030504040204" pitchFamily="34" charset="-120"/>
              </a:rPr>
              <a:t>、創</a:t>
            </a:r>
            <a:r>
              <a:rPr lang="en-US" altLang="zh-TW" sz="1400" b="1" dirty="0" smtClean="0">
                <a:solidFill>
                  <a:srgbClr val="0000FF"/>
                </a:solidFill>
                <a:latin typeface="微軟正黑體" panose="020B0604030504040204" pitchFamily="34" charset="-120"/>
                <a:ea typeface="微軟正黑體" panose="020B0604030504040204" pitchFamily="34" charset="-120"/>
              </a:rPr>
              <a:t>2021</a:t>
            </a:r>
            <a:r>
              <a:rPr lang="zh-TW" altLang="en-US" sz="1400" b="1" dirty="0" smtClean="0">
                <a:solidFill>
                  <a:srgbClr val="0000FF"/>
                </a:solidFill>
                <a:latin typeface="微軟正黑體" panose="020B0604030504040204" pitchFamily="34" charset="-120"/>
                <a:ea typeface="微軟正黑體" panose="020B0604030504040204" pitchFamily="34" charset="-120"/>
              </a:rPr>
              <a:t>年六月以來最低增幅</a:t>
            </a:r>
            <a:endParaRPr lang="en-US" altLang="zh-TW" sz="1400" b="1" dirty="0" smtClean="0">
              <a:solidFill>
                <a:srgbClr val="0000FF"/>
              </a:solidFill>
              <a:latin typeface="微軟正黑體" panose="020B0604030504040204" pitchFamily="34" charset="-120"/>
              <a:ea typeface="微軟正黑體" panose="020B0604030504040204" pitchFamily="34" charset="-120"/>
            </a:endParaRPr>
          </a:p>
        </p:txBody>
      </p:sp>
      <p:sp>
        <p:nvSpPr>
          <p:cNvPr id="10" name="標題 1">
            <a:extLst>
              <a:ext uri="{FF2B5EF4-FFF2-40B4-BE49-F238E27FC236}">
                <a16:creationId xmlns:a16="http://schemas.microsoft.com/office/drawing/2014/main" id="{04871083-D371-45FE-B0B3-7F931734916B}"/>
              </a:ext>
            </a:extLst>
          </p:cNvPr>
          <p:cNvSpPr txBox="1">
            <a:spLocks/>
          </p:cNvSpPr>
          <p:nvPr/>
        </p:nvSpPr>
        <p:spPr>
          <a:xfrm>
            <a:off x="389869" y="6573819"/>
            <a:ext cx="5643000" cy="307800"/>
          </a:xfrm>
          <a:prstGeom prst="rect">
            <a:avLst/>
          </a:prstGeom>
        </p:spPr>
        <p:txBody>
          <a:bodyPr vert="horz" lIns="68580" tIns="34290" rIns="68580" bIns="34290" rtlCol="0" anchor="t">
            <a:noAutofit/>
          </a:bodyPr>
          <a:lstStyle/>
          <a:p>
            <a:pPr eaLnBrk="0" hangingPunct="0"/>
            <a:r>
              <a:rPr lang="zh-TW" altLang="zh-TW" sz="1050" dirty="0">
                <a:latin typeface="微軟正黑體" panose="020B0604030504040204" pitchFamily="34" charset="-120"/>
                <a:ea typeface="微軟正黑體" panose="020B0604030504040204" pitchFamily="34" charset="-120"/>
                <a:cs typeface="Arial" panose="020B0604020202020204" pitchFamily="34" charset="0"/>
              </a:rPr>
              <a:t>資料來源</a:t>
            </a:r>
            <a:r>
              <a:rPr lang="zh-TW" altLang="en-US" sz="1050" dirty="0" smtClean="0">
                <a:latin typeface="微軟正黑體" panose="020B0604030504040204" pitchFamily="34" charset="-120"/>
                <a:ea typeface="微軟正黑體" panose="020B0604030504040204" pitchFamily="34" charset="-120"/>
                <a:cs typeface="Arial" panose="020B0604020202020204" pitchFamily="34" charset="0"/>
              </a:rPr>
              <a:t>：彭博資訊，過去三年至</a:t>
            </a:r>
            <a:r>
              <a:rPr lang="en-US" altLang="zh-TW" sz="1050" dirty="0" smtClean="0">
                <a:latin typeface="微軟正黑體" panose="020B0604030504040204" pitchFamily="34" charset="-120"/>
                <a:ea typeface="微軟正黑體" panose="020B0604030504040204" pitchFamily="34" charset="-120"/>
                <a:cs typeface="Arial" panose="020B0604020202020204" pitchFamily="34" charset="0"/>
              </a:rPr>
              <a:t>024</a:t>
            </a:r>
            <a:r>
              <a:rPr lang="zh-TW" altLang="en-US" sz="1050" dirty="0" smtClean="0">
                <a:latin typeface="微軟正黑體" panose="020B0604030504040204" pitchFamily="34" charset="-120"/>
                <a:ea typeface="微軟正黑體" panose="020B0604030504040204" pitchFamily="34" charset="-120"/>
                <a:cs typeface="Arial" panose="020B0604020202020204" pitchFamily="34" charset="0"/>
              </a:rPr>
              <a:t>年四月數值</a:t>
            </a:r>
            <a:r>
              <a:rPr lang="en-US" altLang="zh-TW" sz="105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sz="1050" dirty="0" smtClean="0">
                <a:latin typeface="微軟正黑體" panose="020B0604030504040204" pitchFamily="34" charset="-120"/>
                <a:ea typeface="微軟正黑體" panose="020B0604030504040204" pitchFamily="34" charset="-120"/>
                <a:cs typeface="Arial" panose="020B0604020202020204" pitchFamily="34" charset="0"/>
              </a:rPr>
              <a:t>最新</a:t>
            </a:r>
            <a:r>
              <a:rPr lang="en-US" altLang="zh-TW" sz="105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sz="1050" dirty="0" smtClean="0">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050" dirty="0">
              <a:latin typeface="Arial" panose="020B0604020202020204" pitchFamily="34" charset="0"/>
            </a:endParaRPr>
          </a:p>
        </p:txBody>
      </p:sp>
      <p:sp>
        <p:nvSpPr>
          <p:cNvPr id="11" name="Rectangle 4"/>
          <p:cNvSpPr>
            <a:spLocks noChangeArrowheads="1"/>
          </p:cNvSpPr>
          <p:nvPr/>
        </p:nvSpPr>
        <p:spPr bwMode="auto">
          <a:xfrm>
            <a:off x="0" y="0"/>
            <a:ext cx="1037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fontAlgn="base">
              <a:spcBef>
                <a:spcPct val="0"/>
              </a:spcBef>
              <a:spcAft>
                <a:spcPct val="0"/>
              </a:spcAft>
              <a:buFontTx/>
              <a:buNone/>
            </a:pPr>
            <a:r>
              <a:rPr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聯準會</a:t>
            </a:r>
            <a:r>
              <a:rPr lang="en-US" altLang="zh-TW" sz="1400" b="1" dirty="0">
                <a:solidFill>
                  <a:srgbClr val="FF3300"/>
                </a:solidFill>
                <a:latin typeface="微軟正黑體" panose="020B0604030504040204" pitchFamily="34" charset="-120"/>
                <a:ea typeface="微軟正黑體" panose="020B0604030504040204" pitchFamily="34" charset="-120"/>
              </a:rPr>
              <a:t>&gt; </a:t>
            </a:r>
            <a:endParaRPr lang="en-US" altLang="zh-TW" sz="1400" b="1"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60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512065" y="2492896"/>
            <a:ext cx="4572000" cy="3035902"/>
          </a:xfrm>
          <a:prstGeom prst="rect">
            <a:avLst/>
          </a:prstGeom>
        </p:spPr>
      </p:pic>
      <p:pic>
        <p:nvPicPr>
          <p:cNvPr id="2" name="圖片 1"/>
          <p:cNvPicPr>
            <a:picLocks noChangeAspect="1"/>
          </p:cNvPicPr>
          <p:nvPr/>
        </p:nvPicPr>
        <p:blipFill>
          <a:blip r:embed="rId4"/>
          <a:stretch>
            <a:fillRect/>
          </a:stretch>
        </p:blipFill>
        <p:spPr>
          <a:xfrm>
            <a:off x="13963" y="2656604"/>
            <a:ext cx="4411814" cy="2788620"/>
          </a:xfrm>
          <a:prstGeom prst="rect">
            <a:avLst/>
          </a:prstGeom>
        </p:spPr>
      </p:pic>
      <p:sp>
        <p:nvSpPr>
          <p:cNvPr id="5" name="文字方塊 4">
            <a:extLst>
              <a:ext uri="{FF2B5EF4-FFF2-40B4-BE49-F238E27FC236}">
                <a16:creationId xmlns:a16="http://schemas.microsoft.com/office/drawing/2014/main" id="{D3123080-7B10-42E0-A8A7-649A078BD267}"/>
              </a:ext>
            </a:extLst>
          </p:cNvPr>
          <p:cNvSpPr txBox="1"/>
          <p:nvPr/>
        </p:nvSpPr>
        <p:spPr>
          <a:xfrm>
            <a:off x="2678250" y="1390459"/>
            <a:ext cx="3923052" cy="369332"/>
          </a:xfrm>
          <a:prstGeom prst="rect">
            <a:avLst/>
          </a:prstGeom>
          <a:solidFill>
            <a:srgbClr val="002060"/>
          </a:solidFill>
        </p:spPr>
        <p:txBody>
          <a:bodyPr wrap="square" rtlCol="0">
            <a:spAutoFit/>
          </a:bodyPr>
          <a:lstStyle/>
          <a:p>
            <a:pPr algn="ctr"/>
            <a:r>
              <a:rPr lang="zh-TW" altLang="en-US" sz="1800" b="1" dirty="0" smtClean="0">
                <a:solidFill>
                  <a:schemeClr val="bg1">
                    <a:lumMod val="95000"/>
                  </a:schemeClr>
                </a:solidFill>
                <a:latin typeface="微軟正黑體" panose="020B0604030504040204" pitchFamily="34" charset="-120"/>
                <a:ea typeface="微軟正黑體" panose="020B0604030504040204" pitchFamily="34" charset="-120"/>
              </a:rPr>
              <a:t>聯邦基金利率期貨預估</a:t>
            </a:r>
            <a:endParaRPr lang="zh-TW" altLang="en-US" sz="1800" b="1" dirty="0">
              <a:solidFill>
                <a:schemeClr val="bg1">
                  <a:lumMod val="95000"/>
                </a:schemeClr>
              </a:solidFill>
              <a:latin typeface="微軟正黑體" panose="020B0604030504040204" pitchFamily="34" charset="-120"/>
              <a:ea typeface="微軟正黑體" panose="020B0604030504040204" pitchFamily="34" charset="-120"/>
            </a:endParaRPr>
          </a:p>
        </p:txBody>
      </p:sp>
      <p:sp>
        <p:nvSpPr>
          <p:cNvPr id="9" name="標題 1">
            <a:extLst>
              <a:ext uri="{FF2B5EF4-FFF2-40B4-BE49-F238E27FC236}">
                <a16:creationId xmlns:a16="http://schemas.microsoft.com/office/drawing/2014/main" id="{04871083-D371-45FE-B0B3-7F931734916B}"/>
              </a:ext>
            </a:extLst>
          </p:cNvPr>
          <p:cNvSpPr txBox="1">
            <a:spLocks/>
          </p:cNvSpPr>
          <p:nvPr/>
        </p:nvSpPr>
        <p:spPr>
          <a:xfrm>
            <a:off x="321042" y="5726839"/>
            <a:ext cx="3965412" cy="391183"/>
          </a:xfrm>
          <a:prstGeom prst="rect">
            <a:avLst/>
          </a:prstGeom>
        </p:spPr>
        <p:txBody>
          <a:bodyPr vert="horz" lIns="91440" tIns="45720" rIns="91440" bIns="45720" rtlCol="0" anchor="t">
            <a:noAutofit/>
          </a:bodyPr>
          <a:lstStyle/>
          <a:p>
            <a:pPr algn="ctr" eaLnBrk="0" hangingPunct="0"/>
            <a:r>
              <a:rPr kumimoji="0" lang="zh-TW" altLang="zh-TW" sz="1100" dirty="0">
                <a:latin typeface="微軟正黑體" panose="020B0604030504040204" pitchFamily="34" charset="-120"/>
                <a:ea typeface="微軟正黑體" panose="020B0604030504040204" pitchFamily="34" charset="-120"/>
                <a:cs typeface="Arial" panose="020B0604020202020204" pitchFamily="34" charset="0"/>
              </a:rPr>
              <a:t>資料來源</a:t>
            </a:r>
            <a:r>
              <a:rPr kumimoji="0" lang="en-US" altLang="zh-TW" sz="110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sz="1100" dirty="0" smtClean="0">
                <a:latin typeface="微軟正黑體" panose="020B0604030504040204" pitchFamily="34" charset="-120"/>
                <a:ea typeface="微軟正黑體" panose="020B0604030504040204" pitchFamily="34" charset="-120"/>
              </a:rPr>
              <a:t>芝加哥</a:t>
            </a:r>
            <a:r>
              <a:rPr lang="zh-TW" altLang="en-US" sz="1100" dirty="0">
                <a:latin typeface="微軟正黑體" panose="020B0604030504040204" pitchFamily="34" charset="-120"/>
                <a:ea typeface="微軟正黑體" panose="020B0604030504040204" pitchFamily="34" charset="-120"/>
              </a:rPr>
              <a:t>商品交易所</a:t>
            </a:r>
            <a:r>
              <a:rPr lang="en-US" altLang="zh-TW" sz="1100" dirty="0">
                <a:latin typeface="微軟正黑體" panose="020B0604030504040204" pitchFamily="34" charset="-120"/>
                <a:ea typeface="微軟正黑體" panose="020B0604030504040204" pitchFamily="34" charset="-120"/>
              </a:rPr>
              <a:t>(</a:t>
            </a:r>
            <a:r>
              <a:rPr lang="en-US" altLang="zh-TW" sz="1100" dirty="0" smtClean="0">
                <a:latin typeface="微軟正黑體" panose="020B0604030504040204" pitchFamily="34" charset="-120"/>
                <a:ea typeface="微軟正黑體" panose="020B0604030504040204" pitchFamily="34" charset="-120"/>
              </a:rPr>
              <a:t>CME) </a:t>
            </a:r>
            <a:r>
              <a:rPr lang="en-US" altLang="zh-TW" sz="1100" dirty="0" err="1" smtClean="0">
                <a:latin typeface="微軟正黑體" panose="020B0604030504040204" pitchFamily="34" charset="-120"/>
                <a:ea typeface="微軟正黑體" panose="020B0604030504040204" pitchFamily="34" charset="-120"/>
              </a:rPr>
              <a:t>FedWatch</a:t>
            </a:r>
            <a:r>
              <a:rPr lang="en-US" altLang="zh-TW" sz="1100" dirty="0" smtClean="0">
                <a:latin typeface="微軟正黑體" panose="020B0604030504040204" pitchFamily="34" charset="-120"/>
                <a:ea typeface="微軟正黑體" panose="020B0604030504040204" pitchFamily="34" charset="-120"/>
              </a:rPr>
              <a:t> (2024/5/6)</a:t>
            </a:r>
          </a:p>
          <a:p>
            <a:pPr algn="ctr" eaLnBrk="0" hangingPunct="0"/>
            <a:r>
              <a:rPr lang="en-US" altLang="zh-TW" sz="1100" dirty="0">
                <a:hlinkClick r:id="rId5"/>
              </a:rPr>
              <a:t>Countdown to FOMC: CME </a:t>
            </a:r>
            <a:r>
              <a:rPr lang="en-US" altLang="zh-TW" sz="1100" dirty="0" err="1">
                <a:hlinkClick r:id="rId5"/>
              </a:rPr>
              <a:t>FedWatch</a:t>
            </a:r>
            <a:r>
              <a:rPr lang="en-US" altLang="zh-TW" sz="1100" dirty="0">
                <a:hlinkClick r:id="rId5"/>
              </a:rPr>
              <a:t> Tool (cmegroup.com</a:t>
            </a:r>
            <a:r>
              <a:rPr lang="en-US" altLang="zh-TW" sz="1100" dirty="0" smtClean="0">
                <a:hlinkClick r:id="rId5"/>
              </a:rPr>
              <a:t>)</a:t>
            </a:r>
            <a:r>
              <a:rPr lang="en-US" altLang="zh-TW" sz="1100" dirty="0" smtClean="0"/>
              <a:t> </a:t>
            </a:r>
            <a:endParaRPr kumimoji="0" lang="zh-TW" altLang="en-US" sz="1100" dirty="0">
              <a:latin typeface="Arial" panose="020B0604020202020204" pitchFamily="34" charset="0"/>
            </a:endParaRPr>
          </a:p>
        </p:txBody>
      </p:sp>
      <p:sp>
        <p:nvSpPr>
          <p:cNvPr id="17" name="文字方塊 16"/>
          <p:cNvSpPr txBox="1"/>
          <p:nvPr/>
        </p:nvSpPr>
        <p:spPr>
          <a:xfrm>
            <a:off x="1433266" y="2481330"/>
            <a:ext cx="1623074" cy="253916"/>
          </a:xfrm>
          <a:prstGeom prst="rect">
            <a:avLst/>
          </a:prstGeom>
          <a:solidFill>
            <a:schemeClr val="bg1"/>
          </a:solidFill>
        </p:spPr>
        <p:txBody>
          <a:bodyPr wrap="square" rtlCol="0">
            <a:spAutoFit/>
          </a:bodyPr>
          <a:lstStyle/>
          <a:p>
            <a:pPr algn="ctr"/>
            <a:r>
              <a:rPr lang="zh-TW" altLang="en-US" sz="1050" dirty="0" smtClean="0">
                <a:latin typeface="+mn-lt"/>
                <a:ea typeface="微軟正黑體" panose="020B0604030504040204" pitchFamily="34" charset="-120"/>
              </a:rPr>
              <a:t>目前利率 </a:t>
            </a:r>
            <a:r>
              <a:rPr lang="en-US" altLang="zh-TW" sz="1050" dirty="0" smtClean="0">
                <a:latin typeface="+mn-lt"/>
                <a:ea typeface="微軟正黑體" panose="020B0604030504040204" pitchFamily="34" charset="-120"/>
              </a:rPr>
              <a:t>5.25~5.50%</a:t>
            </a:r>
            <a:endParaRPr lang="zh-TW" altLang="en-US" sz="1050" dirty="0">
              <a:latin typeface="+mn-lt"/>
              <a:ea typeface="微軟正黑體" panose="020B0604030504040204" pitchFamily="34" charset="-120"/>
            </a:endParaRPr>
          </a:p>
        </p:txBody>
      </p:sp>
      <p:sp>
        <p:nvSpPr>
          <p:cNvPr id="10" name="文字方塊 9"/>
          <p:cNvSpPr txBox="1"/>
          <p:nvPr/>
        </p:nvSpPr>
        <p:spPr>
          <a:xfrm>
            <a:off x="4717757" y="2647945"/>
            <a:ext cx="646331" cy="276999"/>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機率值</a:t>
            </a:r>
            <a:endParaRPr lang="zh-TW" altLang="en-US" sz="1200"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7822181" y="2818385"/>
            <a:ext cx="1261884" cy="276999"/>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聯準會利率水準</a:t>
            </a:r>
            <a:endParaRPr lang="zh-TW" altLang="en-US" sz="1200" dirty="0">
              <a:latin typeface="微軟正黑體" panose="020B0604030504040204" pitchFamily="34" charset="-120"/>
              <a:ea typeface="微軟正黑體" panose="020B0604030504040204" pitchFamily="34" charset="-120"/>
            </a:endParaRPr>
          </a:p>
        </p:txBody>
      </p:sp>
      <p:sp>
        <p:nvSpPr>
          <p:cNvPr id="23" name="標題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r>
              <a:rPr lang="zh-TW" altLang="en-US" dirty="0" smtClean="0"/>
              <a:t>聯準會政策動向預估</a:t>
            </a:r>
            <a:endParaRPr lang="zh-TW" altLang="en-US" dirty="0"/>
          </a:p>
        </p:txBody>
      </p:sp>
      <p:sp>
        <p:nvSpPr>
          <p:cNvPr id="27" name="文字方塊 2"/>
          <p:cNvSpPr txBox="1">
            <a:spLocks noChangeArrowheads="1"/>
          </p:cNvSpPr>
          <p:nvPr/>
        </p:nvSpPr>
        <p:spPr bwMode="auto">
          <a:xfrm>
            <a:off x="0" y="-1588"/>
            <a:ext cx="1979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fontAlgn="base" hangingPunct="1">
              <a:spcBef>
                <a:spcPct val="0"/>
              </a:spcBef>
              <a:spcAft>
                <a:spcPct val="0"/>
              </a:spcAft>
            </a:pPr>
            <a:r>
              <a:rPr lang="en-US" altLang="zh-TW" sz="1400" b="1" dirty="0" smtClean="0">
                <a:solidFill>
                  <a:srgbClr val="FF0000"/>
                </a:solidFill>
                <a:latin typeface="微軟正黑體" panose="020B0604030504040204" pitchFamily="34" charset="-120"/>
                <a:ea typeface="微軟正黑體" panose="020B0604030504040204" pitchFamily="34" charset="-120"/>
              </a:rPr>
              <a:t>&lt;</a:t>
            </a:r>
            <a:r>
              <a:rPr lang="zh-TW" altLang="en-US" sz="1400" b="1" dirty="0" smtClean="0">
                <a:solidFill>
                  <a:srgbClr val="FF0000"/>
                </a:solidFill>
                <a:latin typeface="微軟正黑體" panose="020B0604030504040204" pitchFamily="34" charset="-120"/>
                <a:ea typeface="微軟正黑體" panose="020B0604030504040204" pitchFamily="34" charset="-120"/>
              </a:rPr>
              <a:t>聯準會</a:t>
            </a:r>
            <a:r>
              <a:rPr lang="en-US" altLang="zh-TW" sz="1400" b="1" dirty="0" smtClean="0">
                <a:solidFill>
                  <a:srgbClr val="FF0000"/>
                </a:solidFill>
                <a:latin typeface="微軟正黑體" panose="020B0604030504040204" pitchFamily="34" charset="-120"/>
                <a:ea typeface="微軟正黑體" panose="020B0604030504040204" pitchFamily="34" charset="-120"/>
              </a:rPr>
              <a:t>&gt;</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4425777" y="3828024"/>
            <a:ext cx="369332" cy="707886"/>
          </a:xfrm>
          <a:prstGeom prst="rect">
            <a:avLst/>
          </a:prstGeom>
          <a:solidFill>
            <a:schemeClr val="bg1"/>
          </a:solidFill>
        </p:spPr>
        <p:txBody>
          <a:bodyPr vert="eaVert" wrap="none" rtlCol="0">
            <a:spAutoFit/>
          </a:bodyPr>
          <a:lstStyle/>
          <a:p>
            <a:r>
              <a:rPr lang="zh-TW" altLang="en-US" sz="1200" dirty="0" smtClean="0">
                <a:latin typeface="微軟正黑體" panose="020B0604030504040204" pitchFamily="34" charset="-120"/>
                <a:ea typeface="微軟正黑體" panose="020B0604030504040204" pitchFamily="34" charset="-120"/>
              </a:rPr>
              <a:t>會議日期</a:t>
            </a:r>
            <a:endParaRPr lang="zh-TW" altLang="en-US" sz="1200" dirty="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038828" y="5134873"/>
            <a:ext cx="832265" cy="276999"/>
          </a:xfrm>
          <a:prstGeom prst="rect">
            <a:avLst/>
          </a:prstGeom>
          <a:solidFill>
            <a:schemeClr val="bg1"/>
          </a:solidFill>
        </p:spPr>
        <p:txBody>
          <a:bodyPr wrap="square" rtlCol="0">
            <a:spAutoFit/>
          </a:bodyPr>
          <a:lstStyle/>
          <a:p>
            <a:pPr algn="ctr"/>
            <a:r>
              <a:rPr lang="zh-TW" altLang="en-US" sz="1200" dirty="0" smtClean="0">
                <a:latin typeface="微軟正黑體" panose="020B0604030504040204" pitchFamily="34" charset="-120"/>
                <a:ea typeface="微軟正黑體" panose="020B0604030504040204" pitchFamily="34" charset="-120"/>
              </a:rPr>
              <a:t>按兵不動</a:t>
            </a:r>
            <a:endParaRPr lang="zh-TW" altLang="en-US" sz="1200" dirty="0"/>
          </a:p>
        </p:txBody>
      </p:sp>
      <p:sp>
        <p:nvSpPr>
          <p:cNvPr id="26" name="文字方塊 25"/>
          <p:cNvSpPr txBox="1"/>
          <p:nvPr/>
        </p:nvSpPr>
        <p:spPr>
          <a:xfrm>
            <a:off x="251520" y="1774557"/>
            <a:ext cx="4248472" cy="646331"/>
          </a:xfrm>
          <a:prstGeom prst="rect">
            <a:avLst/>
          </a:prstGeom>
          <a:noFill/>
        </p:spPr>
        <p:txBody>
          <a:bodyPr wrap="square" rtlCol="0">
            <a:spAutoFit/>
          </a:bodyPr>
          <a:lstStyle/>
          <a:p>
            <a:pPr algn="ctr"/>
            <a:r>
              <a:rPr lang="zh-TW" altLang="en-US" sz="1800" b="1" dirty="0" smtClean="0">
                <a:solidFill>
                  <a:srgbClr val="FF0000"/>
                </a:solidFill>
                <a:latin typeface="微軟正黑體" panose="020B0604030504040204" pitchFamily="34" charset="-120"/>
                <a:ea typeface="微軟正黑體" panose="020B0604030504040204" pitchFamily="34" charset="-120"/>
              </a:rPr>
              <a:t>市場預估</a:t>
            </a:r>
            <a:r>
              <a:rPr lang="zh-TW" altLang="en-US" b="1" dirty="0">
                <a:solidFill>
                  <a:srgbClr val="FF0000"/>
                </a:solidFill>
                <a:latin typeface="微軟正黑體" panose="020B0604030504040204" pitchFamily="34" charset="-120"/>
                <a:ea typeface="微軟正黑體" panose="020B0604030504040204" pitchFamily="34" charset="-120"/>
              </a:rPr>
              <a:t>六</a:t>
            </a:r>
            <a:r>
              <a:rPr lang="zh-TW" altLang="en-US" b="1" dirty="0" smtClean="0">
                <a:solidFill>
                  <a:srgbClr val="FF0000"/>
                </a:solidFill>
                <a:latin typeface="微軟正黑體" panose="020B0604030504040204" pitchFamily="34" charset="-120"/>
                <a:ea typeface="微軟正黑體" panose="020B0604030504040204" pitchFamily="34" charset="-120"/>
              </a:rPr>
              <a:t>月按兵不動機率</a:t>
            </a:r>
            <a:r>
              <a:rPr lang="zh-TW" altLang="en-US" b="1" dirty="0">
                <a:solidFill>
                  <a:srgbClr val="FF0000"/>
                </a:solidFill>
                <a:latin typeface="微軟正黑體" panose="020B0604030504040204" pitchFamily="34" charset="-120"/>
                <a:ea typeface="微軟正黑體" panose="020B0604030504040204" pitchFamily="34" charset="-120"/>
              </a:rPr>
              <a:t>為 </a:t>
            </a:r>
            <a:r>
              <a:rPr lang="en-US" altLang="zh-TW" b="1" dirty="0" smtClean="0">
                <a:solidFill>
                  <a:srgbClr val="FF0000"/>
                </a:solidFill>
                <a:latin typeface="微軟正黑體" panose="020B0604030504040204" pitchFamily="34" charset="-120"/>
                <a:ea typeface="微軟正黑體" panose="020B0604030504040204" pitchFamily="34" charset="-120"/>
              </a:rPr>
              <a:t>91.6%</a:t>
            </a:r>
            <a:r>
              <a:rPr lang="zh-TW" altLang="en-US" b="1" dirty="0" smtClean="0">
                <a:solidFill>
                  <a:srgbClr val="FF0000"/>
                </a:solidFill>
                <a:latin typeface="微軟正黑體" panose="020B0604030504040204" pitchFamily="34" charset="-120"/>
                <a:ea typeface="微軟正黑體" panose="020B0604030504040204" pitchFamily="34" charset="-120"/>
              </a:rPr>
              <a:t>，降息</a:t>
            </a:r>
            <a:r>
              <a:rPr lang="zh-TW" altLang="en-US" b="1" dirty="0">
                <a:solidFill>
                  <a:srgbClr val="FF0000"/>
                </a:solidFill>
                <a:latin typeface="微軟正黑體" panose="020B0604030504040204" pitchFamily="34" charset="-120"/>
                <a:ea typeface="微軟正黑體" panose="020B0604030504040204" pitchFamily="34" charset="-120"/>
              </a:rPr>
              <a:t>一</a:t>
            </a:r>
            <a:r>
              <a:rPr lang="zh-TW" altLang="en-US" b="1" dirty="0" smtClean="0">
                <a:solidFill>
                  <a:srgbClr val="FF0000"/>
                </a:solidFill>
                <a:latin typeface="微軟正黑體" panose="020B0604030504040204" pitchFamily="34" charset="-120"/>
                <a:ea typeface="微軟正黑體" panose="020B0604030504040204" pitchFamily="34" charset="-120"/>
              </a:rPr>
              <a:t>碼機率為</a:t>
            </a:r>
            <a:r>
              <a:rPr lang="en-US" altLang="zh-TW" b="1" dirty="0" smtClean="0">
                <a:solidFill>
                  <a:srgbClr val="FF0000"/>
                </a:solidFill>
                <a:latin typeface="微軟正黑體" panose="020B0604030504040204" pitchFamily="34" charset="-120"/>
                <a:ea typeface="微軟正黑體" panose="020B0604030504040204" pitchFamily="34" charset="-120"/>
              </a:rPr>
              <a:t>8.4%</a:t>
            </a:r>
          </a:p>
        </p:txBody>
      </p:sp>
      <p:sp>
        <p:nvSpPr>
          <p:cNvPr id="28" name="文字方塊 27"/>
          <p:cNvSpPr txBox="1"/>
          <p:nvPr/>
        </p:nvSpPr>
        <p:spPr>
          <a:xfrm>
            <a:off x="4637780" y="1772816"/>
            <a:ext cx="4391676" cy="646331"/>
          </a:xfrm>
          <a:prstGeom prst="rect">
            <a:avLst/>
          </a:prstGeom>
          <a:noFill/>
        </p:spPr>
        <p:txBody>
          <a:bodyPr wrap="square" rtlCol="0">
            <a:spAutoFit/>
          </a:bodyP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預估首次降息時點在九月</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sz="1800" b="1" dirty="0" smtClean="0">
                <a:solidFill>
                  <a:srgbClr val="FF0000"/>
                </a:solidFill>
                <a:latin typeface="微軟正黑體" panose="020B0604030504040204" pitchFamily="34" charset="-120"/>
                <a:ea typeface="微軟正黑體" panose="020B0604030504040204" pitchFamily="34" charset="-120"/>
              </a:rPr>
              <a:t>全年</a:t>
            </a:r>
            <a:r>
              <a:rPr lang="zh-TW" altLang="en-US" b="1" dirty="0" smtClean="0">
                <a:solidFill>
                  <a:srgbClr val="FF0000"/>
                </a:solidFill>
                <a:latin typeface="微軟正黑體" panose="020B0604030504040204" pitchFamily="34" charset="-120"/>
                <a:ea typeface="微軟正黑體" panose="020B0604030504040204" pitchFamily="34" charset="-120"/>
              </a:rPr>
              <a:t>預估降息</a:t>
            </a:r>
            <a:r>
              <a:rPr lang="zh-TW" altLang="en-US" b="1" dirty="0">
                <a:solidFill>
                  <a:srgbClr val="FF0000"/>
                </a:solidFill>
                <a:latin typeface="微軟正黑體" panose="020B0604030504040204" pitchFamily="34" charset="-120"/>
                <a:ea typeface="微軟正黑體" panose="020B0604030504040204" pitchFamily="34" charset="-120"/>
              </a:rPr>
              <a:t>兩</a:t>
            </a:r>
            <a:r>
              <a:rPr lang="zh-TW" altLang="en-US" b="1" dirty="0" smtClean="0">
                <a:solidFill>
                  <a:srgbClr val="FF0000"/>
                </a:solidFill>
                <a:latin typeface="微軟正黑體" panose="020B0604030504040204" pitchFamily="34" charset="-120"/>
                <a:ea typeface="微軟正黑體" panose="020B0604030504040204" pitchFamily="34" charset="-120"/>
              </a:rPr>
              <a:t>碼</a:t>
            </a:r>
            <a:endParaRPr lang="en-US" altLang="zh-TW" sz="1800" b="1" dirty="0" smtClean="0">
              <a:solidFill>
                <a:srgbClr val="FF0000"/>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1043608" y="4622824"/>
            <a:ext cx="832265" cy="276999"/>
          </a:xfrm>
          <a:prstGeom prst="rect">
            <a:avLst/>
          </a:prstGeom>
          <a:solidFill>
            <a:schemeClr val="bg1"/>
          </a:solidFill>
        </p:spPr>
        <p:txBody>
          <a:bodyPr wrap="square" rtlCol="0">
            <a:spAutoFit/>
          </a:bodyPr>
          <a:lstStyle/>
          <a:p>
            <a:pPr algn="ctr"/>
            <a:r>
              <a:rPr lang="en-US" altLang="zh-TW" sz="1200" dirty="0" smtClean="0">
                <a:latin typeface="微軟正黑體" panose="020B0604030504040204" pitchFamily="34" charset="-120"/>
                <a:ea typeface="微軟正黑體" panose="020B0604030504040204" pitchFamily="34" charset="-120"/>
              </a:rPr>
              <a:t>8.4%</a:t>
            </a:r>
            <a:endParaRPr lang="zh-TW" altLang="en-US" sz="1200" dirty="0"/>
          </a:p>
        </p:txBody>
      </p:sp>
      <p:sp>
        <p:nvSpPr>
          <p:cNvPr id="30" name="文字方塊 29"/>
          <p:cNvSpPr txBox="1"/>
          <p:nvPr/>
        </p:nvSpPr>
        <p:spPr>
          <a:xfrm>
            <a:off x="3132731" y="2657188"/>
            <a:ext cx="656198" cy="276999"/>
          </a:xfrm>
          <a:prstGeom prst="rect">
            <a:avLst/>
          </a:prstGeom>
          <a:solidFill>
            <a:schemeClr val="bg1"/>
          </a:solidFill>
        </p:spPr>
        <p:txBody>
          <a:bodyPr wrap="square" rtlCol="0">
            <a:spAutoFit/>
          </a:bodyPr>
          <a:lstStyle/>
          <a:p>
            <a:pPr algn="ctr"/>
            <a:r>
              <a:rPr lang="en-US" altLang="zh-TW" sz="1200" dirty="0" smtClean="0">
                <a:latin typeface="微軟正黑體" panose="020B0604030504040204" pitchFamily="34" charset="-120"/>
                <a:ea typeface="微軟正黑體" panose="020B0604030504040204" pitchFamily="34" charset="-120"/>
              </a:rPr>
              <a:t>91.6%</a:t>
            </a:r>
            <a:endParaRPr lang="zh-TW" altLang="en-US" sz="1200" dirty="0"/>
          </a:p>
        </p:txBody>
      </p:sp>
      <p:sp>
        <p:nvSpPr>
          <p:cNvPr id="33" name="文字方塊 32"/>
          <p:cNvSpPr txBox="1"/>
          <p:nvPr/>
        </p:nvSpPr>
        <p:spPr>
          <a:xfrm>
            <a:off x="1519554" y="2481330"/>
            <a:ext cx="1623074" cy="253916"/>
          </a:xfrm>
          <a:prstGeom prst="rect">
            <a:avLst/>
          </a:prstGeom>
          <a:solidFill>
            <a:schemeClr val="bg1"/>
          </a:solidFill>
        </p:spPr>
        <p:txBody>
          <a:bodyPr wrap="square" rtlCol="0">
            <a:spAutoFit/>
          </a:bodyPr>
          <a:lstStyle/>
          <a:p>
            <a:pPr algn="ctr"/>
            <a:r>
              <a:rPr lang="zh-TW" altLang="en-US" sz="1050" dirty="0" smtClean="0">
                <a:latin typeface="+mn-lt"/>
                <a:ea typeface="微軟正黑體" panose="020B0604030504040204" pitchFamily="34" charset="-120"/>
              </a:rPr>
              <a:t>目前利率 </a:t>
            </a:r>
            <a:r>
              <a:rPr lang="en-US" altLang="zh-TW" sz="1050" dirty="0" smtClean="0">
                <a:latin typeface="+mn-lt"/>
                <a:ea typeface="微軟正黑體" panose="020B0604030504040204" pitchFamily="34" charset="-120"/>
              </a:rPr>
              <a:t>5.25~5.50%</a:t>
            </a:r>
            <a:endParaRPr lang="zh-TW" altLang="en-US" sz="1050" dirty="0">
              <a:latin typeface="+mn-lt"/>
              <a:ea typeface="微軟正黑體" panose="020B0604030504040204" pitchFamily="34" charset="-120"/>
            </a:endParaRPr>
          </a:p>
        </p:txBody>
      </p:sp>
      <p:sp>
        <p:nvSpPr>
          <p:cNvPr id="35" name="文字方塊 34"/>
          <p:cNvSpPr txBox="1"/>
          <p:nvPr/>
        </p:nvSpPr>
        <p:spPr>
          <a:xfrm>
            <a:off x="1043608" y="5134872"/>
            <a:ext cx="832265" cy="276999"/>
          </a:xfrm>
          <a:prstGeom prst="rect">
            <a:avLst/>
          </a:prstGeom>
          <a:solidFill>
            <a:schemeClr val="bg1"/>
          </a:solidFill>
        </p:spPr>
        <p:txBody>
          <a:bodyPr wrap="square" rtlCol="0">
            <a:spAutoFit/>
          </a:bodyPr>
          <a:lstStyle/>
          <a:p>
            <a:pPr algn="ctr"/>
            <a:r>
              <a:rPr lang="zh-TW" altLang="en-US" sz="1200" dirty="0" smtClean="0">
                <a:latin typeface="微軟正黑體" panose="020B0604030504040204" pitchFamily="34" charset="-120"/>
                <a:ea typeface="微軟正黑體" panose="020B0604030504040204" pitchFamily="34" charset="-120"/>
              </a:rPr>
              <a:t>降息一碼</a:t>
            </a:r>
            <a:endParaRPr lang="zh-TW" altLang="en-US" sz="1200" dirty="0"/>
          </a:p>
        </p:txBody>
      </p:sp>
      <p:sp>
        <p:nvSpPr>
          <p:cNvPr id="16" name="文字方塊 15"/>
          <p:cNvSpPr txBox="1"/>
          <p:nvPr/>
        </p:nvSpPr>
        <p:spPr>
          <a:xfrm>
            <a:off x="31220" y="3690642"/>
            <a:ext cx="369332" cy="617278"/>
          </a:xfrm>
          <a:prstGeom prst="rect">
            <a:avLst/>
          </a:prstGeom>
          <a:solidFill>
            <a:schemeClr val="bg1"/>
          </a:solidFill>
        </p:spPr>
        <p:txBody>
          <a:bodyPr vert="eaVert" wrap="square" rtlCol="0">
            <a:spAutoFit/>
          </a:bodyPr>
          <a:lstStyle/>
          <a:p>
            <a:r>
              <a:rPr lang="zh-TW" altLang="en-US" sz="1200" dirty="0" smtClean="0">
                <a:latin typeface="微軟正黑體" panose="020B0604030504040204" pitchFamily="34" charset="-120"/>
                <a:ea typeface="微軟正黑體" panose="020B0604030504040204" pitchFamily="34" charset="-120"/>
              </a:rPr>
              <a:t>機率</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5843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警語頁">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T 4x3 Corporate Templat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4800" dirty="0" smtClean="0">
            <a:solidFill>
              <a:schemeClr val="accent2"/>
            </a:solidFill>
          </a:defRPr>
        </a:defPPr>
      </a:lstStyle>
    </a:tx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_PPT_TEMPLATE_0922_4x3.pptx" id="{548C3489-9939-42DD-8831-698ED6E54CD3}" vid="{202D280B-7447-49C6-B051-BDCA212AA755}"/>
    </a:ext>
  </a:extLst>
</a:theme>
</file>

<file path=ppt/theme/theme3.xml><?xml version="1.0" encoding="utf-8"?>
<a:theme xmlns:a="http://schemas.openxmlformats.org/drawingml/2006/main" name="1_內容頁">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目錄頁">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709</TotalTime>
  <Words>5119</Words>
  <Application>Microsoft Office PowerPoint</Application>
  <PresentationFormat>如螢幕大小 (4:3)</PresentationFormat>
  <Paragraphs>644</Paragraphs>
  <Slides>20</Slides>
  <Notes>8</Notes>
  <HiddenSlides>0</HiddenSlides>
  <MMClips>0</MMClips>
  <ScaleCrop>false</ScaleCrop>
  <HeadingPairs>
    <vt:vector size="6" baseType="variant">
      <vt:variant>
        <vt:lpstr>使用字型</vt:lpstr>
      </vt:variant>
      <vt:variant>
        <vt:i4>10</vt:i4>
      </vt:variant>
      <vt:variant>
        <vt:lpstr>佈景主題</vt:lpstr>
      </vt:variant>
      <vt:variant>
        <vt:i4>4</vt:i4>
      </vt:variant>
      <vt:variant>
        <vt:lpstr>投影片標題</vt:lpstr>
      </vt:variant>
      <vt:variant>
        <vt:i4>20</vt:i4>
      </vt:variant>
    </vt:vector>
  </HeadingPairs>
  <TitlesOfParts>
    <vt:vector size="34" baseType="lpstr">
      <vt:lpstr>Microsoft YaHei</vt:lpstr>
      <vt:lpstr>微軟正黑體</vt:lpstr>
      <vt:lpstr>新細明體</vt:lpstr>
      <vt:lpstr>標楷體</vt:lpstr>
      <vt:lpstr>Arial</vt:lpstr>
      <vt:lpstr>Calibri</vt:lpstr>
      <vt:lpstr>Century Gothic</vt:lpstr>
      <vt:lpstr>Franklin Gothic Medium</vt:lpstr>
      <vt:lpstr>Times New Roman</vt:lpstr>
      <vt:lpstr>Wingdings</vt:lpstr>
      <vt:lpstr>警語頁</vt:lpstr>
      <vt:lpstr>FT 4x3 Corporate Template</vt:lpstr>
      <vt:lpstr>1_內容頁</vt:lpstr>
      <vt:lpstr>目錄頁</vt:lpstr>
      <vt:lpstr>PowerPoint 簡報</vt:lpstr>
      <vt:lpstr>五月觀盤重點</vt:lpstr>
      <vt:lpstr>PowerPoint 簡報</vt:lpstr>
      <vt:lpstr>富蘭克林坦伯頓投資方案團隊評論 資產配置_2024年4月</vt:lpstr>
      <vt:lpstr>富蘭克林坦伯頓投資方案團隊評論 跨資產展望_2024年4月</vt:lpstr>
      <vt:lpstr>2024年Q2投資展望及策略</vt:lpstr>
      <vt:lpstr>抗通膨缺乏進展，聯準會需抱持耐心</vt:lpstr>
      <vt:lpstr>美國就業市場降溫，重燃降息預期</vt:lpstr>
      <vt:lpstr>聯準會政策動向預估</vt:lpstr>
      <vt:lpstr>廣納各類債券：順應市場趨勢做調配</vt:lpstr>
      <vt:lpstr>美國：Q1獲利年增率預估為5.0%</vt:lpstr>
      <vt:lpstr>擔心五窮六絕？近十年美股五月表現不差</vt:lpstr>
      <vt:lpstr>美股：三～四月強勢股換人做 </vt:lpstr>
      <vt:lpstr>產業多元布局，掌握輪動機會</vt:lpstr>
      <vt:lpstr>印度：六月初選舉結果出爐，莫迪可望續任</vt:lpstr>
      <vt:lpstr>PowerPoint 簡報</vt:lpstr>
      <vt:lpstr>PowerPoint 簡報</vt:lpstr>
      <vt:lpstr>PowerPoint 簡報</vt:lpstr>
      <vt:lpstr>風險警語</vt:lpstr>
      <vt:lpstr>風險警語</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FT</dc:creator>
  <cp:lastModifiedBy>Liang, Jennifer</cp:lastModifiedBy>
  <cp:revision>2383</cp:revision>
  <cp:lastPrinted>2024-03-05T07:05:34Z</cp:lastPrinted>
  <dcterms:created xsi:type="dcterms:W3CDTF">2021-08-19T02:16:36Z</dcterms:created>
  <dcterms:modified xsi:type="dcterms:W3CDTF">2024-05-08T02:08:06Z</dcterms:modified>
</cp:coreProperties>
</file>