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1"/>
    <p:sldMasterId id="2147483819" r:id="rId12"/>
    <p:sldMasterId id="2147483826" r:id="rId13"/>
    <p:sldMasterId id="2147483828" r:id="rId14"/>
  </p:sldMasterIdLst>
  <p:notesMasterIdLst>
    <p:notesMasterId r:id="rId39"/>
  </p:notesMasterIdLst>
  <p:handoutMasterIdLst>
    <p:handoutMasterId r:id="rId40"/>
  </p:handoutMasterIdLst>
  <p:sldIdLst>
    <p:sldId id="530" r:id="rId15"/>
    <p:sldId id="1630" r:id="rId16"/>
    <p:sldId id="2871" r:id="rId17"/>
    <p:sldId id="1872" r:id="rId18"/>
    <p:sldId id="1669" r:id="rId19"/>
    <p:sldId id="4712" r:id="rId20"/>
    <p:sldId id="4705" r:id="rId21"/>
    <p:sldId id="4731" r:id="rId22"/>
    <p:sldId id="4733" r:id="rId23"/>
    <p:sldId id="4451" r:id="rId24"/>
    <p:sldId id="4699" r:id="rId25"/>
    <p:sldId id="1698" r:id="rId26"/>
    <p:sldId id="1684" r:id="rId27"/>
    <p:sldId id="4727" r:id="rId28"/>
    <p:sldId id="3143" r:id="rId29"/>
    <p:sldId id="4437" r:id="rId30"/>
    <p:sldId id="4416" r:id="rId31"/>
    <p:sldId id="602" r:id="rId32"/>
    <p:sldId id="385" r:id="rId33"/>
    <p:sldId id="386" r:id="rId34"/>
    <p:sldId id="1870" r:id="rId35"/>
    <p:sldId id="1704" r:id="rId36"/>
    <p:sldId id="1702" r:id="rId37"/>
    <p:sldId id="1703" r:id="rId38"/>
  </p:sldIdLst>
  <p:sldSz cx="9144000" cy="6858000" type="screen4x3"/>
  <p:notesSz cx="6807200" cy="9939338"/>
  <p:custDataLst>
    <p:custData r:id="rId4"/>
    <p:custData r:id="rId10"/>
    <p:custData r:id="rId3"/>
    <p:custData r:id="rId6"/>
    <p:custData r:id="rId7"/>
    <p:custData r:id="rId1"/>
    <p:custData r:id="rId9"/>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userDrawn="1">
          <p15:clr>
            <a:srgbClr val="A4A3A4"/>
          </p15:clr>
        </p15:guide>
        <p15:guide id="31" pos="178" userDrawn="1">
          <p15:clr>
            <a:srgbClr val="A4A3A4"/>
          </p15:clr>
        </p15:guide>
        <p15:guide id="33" pos="4204" userDrawn="1">
          <p15:clr>
            <a:srgbClr val="A4A3A4"/>
          </p15:clr>
        </p15:guide>
        <p15:guide id="34" orient="horz" pos="1248"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tley, Laura" initials="BL" lastIdx="3" clrIdx="0"/>
  <p:cmAuthor id="2" name="Radziwilko, Barbara" initials="RB" lastIdx="2" clrIdx="1">
    <p:extLst>
      <p:ext uri="{19B8F6BF-5375-455C-9EA6-DF929625EA0E}">
        <p15:presenceInfo xmlns:p15="http://schemas.microsoft.com/office/powerpoint/2012/main" userId="S::barbara.radziwilko@franklintempleton.com::bca7bfe8-ce1c-4ecb-8dc7-ece22e617b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00FF"/>
    <a:srgbClr val="003300"/>
    <a:srgbClr val="993300"/>
    <a:srgbClr val="FF0066"/>
    <a:srgbClr val="CC0000"/>
    <a:srgbClr val="1446E1"/>
    <a:srgbClr val="CCFFFF"/>
    <a:srgbClr val="FF33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159" autoAdjust="0"/>
    <p:restoredTop sz="93132" autoAdjust="0"/>
  </p:normalViewPr>
  <p:slideViewPr>
    <p:cSldViewPr snapToGrid="0">
      <p:cViewPr varScale="1">
        <p:scale>
          <a:sx n="100" d="100"/>
          <a:sy n="100" d="100"/>
        </p:scale>
        <p:origin x="1920" y="312"/>
      </p:cViewPr>
      <p:guideLst>
        <p:guide/>
        <p:guide pos="178"/>
        <p:guide pos="4204"/>
        <p:guide orient="horz" pos="1248"/>
      </p:guideLst>
    </p:cSldViewPr>
  </p:slideViewPr>
  <p:outlineViewPr>
    <p:cViewPr>
      <p:scale>
        <a:sx n="33" d="100"/>
        <a:sy n="33" d="100"/>
      </p:scale>
      <p:origin x="0" y="-1758"/>
    </p:cViewPr>
  </p:outlineViewPr>
  <p:notesTextViewPr>
    <p:cViewPr>
      <p:scale>
        <a:sx n="1" d="1"/>
        <a:sy n="1" d="1"/>
      </p:scale>
      <p:origin x="0" y="0"/>
    </p:cViewPr>
  </p:notesTextViewPr>
  <p:sorterViewPr>
    <p:cViewPr varScale="1">
      <p:scale>
        <a:sx n="1" d="1"/>
        <a:sy n="1" d="1"/>
      </p:scale>
      <p:origin x="0" y="-732"/>
    </p:cViewPr>
  </p:sorterViewPr>
  <p:notesViewPr>
    <p:cSldViewPr snapToGrid="0">
      <p:cViewPr varScale="1">
        <p:scale>
          <a:sx n="78" d="100"/>
          <a:sy n="78" d="100"/>
        </p:scale>
        <p:origin x="3978" y="102"/>
      </p:cViewPr>
      <p:guideLst>
        <p:guide orient="horz" pos="3131"/>
        <p:guide pos="2145"/>
      </p:guideLst>
    </p:cSldViewPr>
  </p:notesViewPr>
  <p:gridSpacing cx="68400" cy="684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notesMaster" Target="notesMasters/notesMaster1.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commentAuthors" Target="commentAuthor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customXml" Target="../customXml/item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presProps" Target="presProp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A71D7C-9979-41CE-89D6-6F9C2239B9F4}" type="doc">
      <dgm:prSet loTypeId="urn:microsoft.com/office/officeart/2005/8/layout/hProcess9" loCatId="process" qsTypeId="urn:microsoft.com/office/officeart/2005/8/quickstyle/simple1" qsCatId="simple" csTypeId="urn:microsoft.com/office/officeart/2005/8/colors/accent1_2" csCatId="accent1" phldr="1"/>
      <dgm:spPr/>
    </dgm:pt>
    <dgm:pt modelId="{C378174E-8E4F-4018-B7D9-4C9A5B381FA2}">
      <dgm:prSet phldrT="[文字]"/>
      <dgm:spPr>
        <a:solidFill>
          <a:srgbClr val="0078D2"/>
        </a:solidFill>
      </dgm:spPr>
      <dgm:t>
        <a:bodyPr/>
        <a:lstStyle/>
        <a:p>
          <a:r>
            <a:rPr lang="zh-TW" altLang="en-US" b="1" dirty="0">
              <a:latin typeface="微軟正黑體" panose="020B0604030504040204" pitchFamily="34" charset="-120"/>
              <a:ea typeface="微軟正黑體" panose="020B0604030504040204" pitchFamily="34" charset="-120"/>
            </a:rPr>
            <a:t>景氣緩</a:t>
          </a:r>
          <a:endParaRPr lang="en-US" altLang="zh-TW" b="1" dirty="0">
            <a:latin typeface="微軟正黑體" panose="020B0604030504040204" pitchFamily="34" charset="-120"/>
            <a:ea typeface="微軟正黑體" panose="020B0604030504040204" pitchFamily="34" charset="-120"/>
          </a:endParaRPr>
        </a:p>
      </dgm:t>
    </dgm:pt>
    <dgm:pt modelId="{06B37E5A-DF68-4636-80D4-A11C0076605F}" type="parTrans" cxnId="{DDBC5703-DBD8-4649-92EE-B01321013B5B}">
      <dgm:prSet/>
      <dgm:spPr/>
      <dgm:t>
        <a:bodyPr/>
        <a:lstStyle/>
        <a:p>
          <a:endParaRPr lang="zh-TW" altLang="en-US"/>
        </a:p>
      </dgm:t>
    </dgm:pt>
    <dgm:pt modelId="{FF50F0F5-4E3C-4E78-AFD0-A4156D0FC9A5}" type="sibTrans" cxnId="{DDBC5703-DBD8-4649-92EE-B01321013B5B}">
      <dgm:prSet/>
      <dgm:spPr/>
      <dgm:t>
        <a:bodyPr/>
        <a:lstStyle/>
        <a:p>
          <a:endParaRPr lang="zh-TW" altLang="en-US"/>
        </a:p>
      </dgm:t>
    </dgm:pt>
    <dgm:pt modelId="{BFD5DD88-B3A6-45A3-943B-04E38D6EB789}">
      <dgm:prSet phldrT="[文字]"/>
      <dgm:spPr>
        <a:solidFill>
          <a:srgbClr val="0078D2"/>
        </a:solidFill>
      </dgm:spPr>
      <dgm:t>
        <a:bodyPr/>
        <a:lstStyle/>
        <a:p>
          <a:r>
            <a:rPr lang="zh-TW" altLang="en-US" b="1" dirty="0">
              <a:latin typeface="微軟正黑體" panose="020B0604030504040204" pitchFamily="34" charset="-120"/>
              <a:ea typeface="微軟正黑體" panose="020B0604030504040204" pitchFamily="34" charset="-120"/>
            </a:rPr>
            <a:t>迎降息</a:t>
          </a:r>
        </a:p>
      </dgm:t>
    </dgm:pt>
    <dgm:pt modelId="{1BD3951E-CB46-4904-96CB-5FD450F2FDDF}" type="parTrans" cxnId="{C07CDFF4-A505-4F96-AFAE-4603CEA2A834}">
      <dgm:prSet/>
      <dgm:spPr/>
      <dgm:t>
        <a:bodyPr/>
        <a:lstStyle/>
        <a:p>
          <a:endParaRPr lang="zh-TW" altLang="en-US"/>
        </a:p>
      </dgm:t>
    </dgm:pt>
    <dgm:pt modelId="{5F48E1FF-B322-449A-81AB-76A55A9180D5}" type="sibTrans" cxnId="{C07CDFF4-A505-4F96-AFAE-4603CEA2A834}">
      <dgm:prSet/>
      <dgm:spPr/>
      <dgm:t>
        <a:bodyPr/>
        <a:lstStyle/>
        <a:p>
          <a:endParaRPr lang="zh-TW" altLang="en-US"/>
        </a:p>
      </dgm:t>
    </dgm:pt>
    <dgm:pt modelId="{C5E87C7D-FA40-4669-9343-FB5ECB726118}">
      <dgm:prSet phldrT="[文字]"/>
      <dgm:spPr>
        <a:solidFill>
          <a:srgbClr val="0078D2"/>
        </a:solidFill>
      </dgm:spPr>
      <dgm:t>
        <a:bodyPr/>
        <a:lstStyle/>
        <a:p>
          <a:pPr>
            <a:spcAft>
              <a:spcPts val="0"/>
            </a:spcAft>
          </a:pPr>
          <a:r>
            <a:rPr lang="zh-TW" altLang="en-US" b="1" dirty="0">
              <a:latin typeface="微軟正黑體" panose="020B0604030504040204" pitchFamily="34" charset="-120"/>
              <a:ea typeface="微軟正黑體" panose="020B0604030504040204" pitchFamily="34" charset="-120"/>
            </a:rPr>
            <a:t>川普</a:t>
          </a:r>
          <a:r>
            <a:rPr lang="en-US" altLang="zh-TW" b="1" dirty="0">
              <a:latin typeface="微軟正黑體" panose="020B0604030504040204" pitchFamily="34" charset="-120"/>
              <a:ea typeface="微軟正黑體" panose="020B0604030504040204" pitchFamily="34" charset="-120"/>
            </a:rPr>
            <a:t>2.0</a:t>
          </a:r>
          <a:endParaRPr lang="zh-TW" altLang="en-US" b="1" dirty="0">
            <a:latin typeface="微軟正黑體" panose="020B0604030504040204" pitchFamily="34" charset="-120"/>
            <a:ea typeface="微軟正黑體" panose="020B0604030504040204" pitchFamily="34" charset="-120"/>
          </a:endParaRPr>
        </a:p>
      </dgm:t>
    </dgm:pt>
    <dgm:pt modelId="{48D918EB-5972-4751-98F6-49905D62A255}" type="parTrans" cxnId="{AF3AB59A-7B63-44A6-8506-F09D2278685C}">
      <dgm:prSet/>
      <dgm:spPr/>
      <dgm:t>
        <a:bodyPr/>
        <a:lstStyle/>
        <a:p>
          <a:endParaRPr lang="zh-TW" altLang="en-US"/>
        </a:p>
      </dgm:t>
    </dgm:pt>
    <dgm:pt modelId="{C8F5A006-2109-4237-A1C6-0BA06C67EB1E}" type="sibTrans" cxnId="{AF3AB59A-7B63-44A6-8506-F09D2278685C}">
      <dgm:prSet/>
      <dgm:spPr/>
      <dgm:t>
        <a:bodyPr/>
        <a:lstStyle/>
        <a:p>
          <a:endParaRPr lang="zh-TW" altLang="en-US"/>
        </a:p>
      </dgm:t>
    </dgm:pt>
    <dgm:pt modelId="{89AB35A7-96D7-491A-8752-F3DCF0D3A568}" type="pres">
      <dgm:prSet presAssocID="{A4A71D7C-9979-41CE-89D6-6F9C2239B9F4}" presName="CompostProcess" presStyleCnt="0">
        <dgm:presLayoutVars>
          <dgm:dir/>
          <dgm:resizeHandles val="exact"/>
        </dgm:presLayoutVars>
      </dgm:prSet>
      <dgm:spPr/>
    </dgm:pt>
    <dgm:pt modelId="{F9CC297D-9014-4244-A1EE-26A51CBF78AC}" type="pres">
      <dgm:prSet presAssocID="{A4A71D7C-9979-41CE-89D6-6F9C2239B9F4}" presName="arrow" presStyleLbl="bgShp" presStyleIdx="0" presStyleCnt="1"/>
      <dgm:spPr>
        <a:solidFill>
          <a:schemeClr val="accent5">
            <a:lumMod val="90000"/>
          </a:schemeClr>
        </a:solidFill>
      </dgm:spPr>
    </dgm:pt>
    <dgm:pt modelId="{4738EEDE-C7D0-4ED1-84FC-7D52865530CA}" type="pres">
      <dgm:prSet presAssocID="{A4A71D7C-9979-41CE-89D6-6F9C2239B9F4}" presName="linearProcess" presStyleCnt="0"/>
      <dgm:spPr/>
    </dgm:pt>
    <dgm:pt modelId="{6FB00BE4-369C-42F8-863E-43E331A7AAC1}" type="pres">
      <dgm:prSet presAssocID="{C378174E-8E4F-4018-B7D9-4C9A5B381FA2}" presName="textNode" presStyleLbl="node1" presStyleIdx="0" presStyleCnt="3">
        <dgm:presLayoutVars>
          <dgm:bulletEnabled val="1"/>
        </dgm:presLayoutVars>
      </dgm:prSet>
      <dgm:spPr/>
    </dgm:pt>
    <dgm:pt modelId="{F3A422F4-0AB3-4A74-9165-A0687A4F243C}" type="pres">
      <dgm:prSet presAssocID="{FF50F0F5-4E3C-4E78-AFD0-A4156D0FC9A5}" presName="sibTrans" presStyleCnt="0"/>
      <dgm:spPr/>
    </dgm:pt>
    <dgm:pt modelId="{34A87BC0-E7F9-46AF-A15A-CB749FA162F6}" type="pres">
      <dgm:prSet presAssocID="{BFD5DD88-B3A6-45A3-943B-04E38D6EB789}" presName="textNode" presStyleLbl="node1" presStyleIdx="1" presStyleCnt="3">
        <dgm:presLayoutVars>
          <dgm:bulletEnabled val="1"/>
        </dgm:presLayoutVars>
      </dgm:prSet>
      <dgm:spPr/>
    </dgm:pt>
    <dgm:pt modelId="{624831AB-FDD7-417A-9F25-C2493AF99197}" type="pres">
      <dgm:prSet presAssocID="{5F48E1FF-B322-449A-81AB-76A55A9180D5}" presName="sibTrans" presStyleCnt="0"/>
      <dgm:spPr/>
    </dgm:pt>
    <dgm:pt modelId="{4024CB53-9F5F-474C-9326-453BDB132F17}" type="pres">
      <dgm:prSet presAssocID="{C5E87C7D-FA40-4669-9343-FB5ECB726118}" presName="textNode" presStyleLbl="node1" presStyleIdx="2" presStyleCnt="3" custScaleX="117200">
        <dgm:presLayoutVars>
          <dgm:bulletEnabled val="1"/>
        </dgm:presLayoutVars>
      </dgm:prSet>
      <dgm:spPr/>
    </dgm:pt>
  </dgm:ptLst>
  <dgm:cxnLst>
    <dgm:cxn modelId="{DDBC5703-DBD8-4649-92EE-B01321013B5B}" srcId="{A4A71D7C-9979-41CE-89D6-6F9C2239B9F4}" destId="{C378174E-8E4F-4018-B7D9-4C9A5B381FA2}" srcOrd="0" destOrd="0" parTransId="{06B37E5A-DF68-4636-80D4-A11C0076605F}" sibTransId="{FF50F0F5-4E3C-4E78-AFD0-A4156D0FC9A5}"/>
    <dgm:cxn modelId="{2B388C3B-2F6D-46E9-9C2C-073C6C6B5F13}" type="presOf" srcId="{C5E87C7D-FA40-4669-9343-FB5ECB726118}" destId="{4024CB53-9F5F-474C-9326-453BDB132F17}" srcOrd="0" destOrd="0" presId="urn:microsoft.com/office/officeart/2005/8/layout/hProcess9"/>
    <dgm:cxn modelId="{D830BC66-5650-4875-BB96-632709F3D993}" type="presOf" srcId="{BFD5DD88-B3A6-45A3-943B-04E38D6EB789}" destId="{34A87BC0-E7F9-46AF-A15A-CB749FA162F6}" srcOrd="0" destOrd="0" presId="urn:microsoft.com/office/officeart/2005/8/layout/hProcess9"/>
    <dgm:cxn modelId="{AF3AB59A-7B63-44A6-8506-F09D2278685C}" srcId="{A4A71D7C-9979-41CE-89D6-6F9C2239B9F4}" destId="{C5E87C7D-FA40-4669-9343-FB5ECB726118}" srcOrd="2" destOrd="0" parTransId="{48D918EB-5972-4751-98F6-49905D62A255}" sibTransId="{C8F5A006-2109-4237-A1C6-0BA06C67EB1E}"/>
    <dgm:cxn modelId="{6A0016C5-EBC9-4C1C-8C4B-63571E425C69}" type="presOf" srcId="{A4A71D7C-9979-41CE-89D6-6F9C2239B9F4}" destId="{89AB35A7-96D7-491A-8752-F3DCF0D3A568}" srcOrd="0" destOrd="0" presId="urn:microsoft.com/office/officeart/2005/8/layout/hProcess9"/>
    <dgm:cxn modelId="{C07CDFF4-A505-4F96-AFAE-4603CEA2A834}" srcId="{A4A71D7C-9979-41CE-89D6-6F9C2239B9F4}" destId="{BFD5DD88-B3A6-45A3-943B-04E38D6EB789}" srcOrd="1" destOrd="0" parTransId="{1BD3951E-CB46-4904-96CB-5FD450F2FDDF}" sibTransId="{5F48E1FF-B322-449A-81AB-76A55A9180D5}"/>
    <dgm:cxn modelId="{E5D1FDF8-93DB-49D7-AEA3-287C094D3503}" type="presOf" srcId="{C378174E-8E4F-4018-B7D9-4C9A5B381FA2}" destId="{6FB00BE4-369C-42F8-863E-43E331A7AAC1}" srcOrd="0" destOrd="0" presId="urn:microsoft.com/office/officeart/2005/8/layout/hProcess9"/>
    <dgm:cxn modelId="{E1F55B25-DCF7-407F-86DE-F1079D555F46}" type="presParOf" srcId="{89AB35A7-96D7-491A-8752-F3DCF0D3A568}" destId="{F9CC297D-9014-4244-A1EE-26A51CBF78AC}" srcOrd="0" destOrd="0" presId="urn:microsoft.com/office/officeart/2005/8/layout/hProcess9"/>
    <dgm:cxn modelId="{A0272429-C2A5-4C2D-827F-2E38FE8F3D58}" type="presParOf" srcId="{89AB35A7-96D7-491A-8752-F3DCF0D3A568}" destId="{4738EEDE-C7D0-4ED1-84FC-7D52865530CA}" srcOrd="1" destOrd="0" presId="urn:microsoft.com/office/officeart/2005/8/layout/hProcess9"/>
    <dgm:cxn modelId="{1E887619-8130-45DC-BBA3-7F22A9444C9F}" type="presParOf" srcId="{4738EEDE-C7D0-4ED1-84FC-7D52865530CA}" destId="{6FB00BE4-369C-42F8-863E-43E331A7AAC1}" srcOrd="0" destOrd="0" presId="urn:microsoft.com/office/officeart/2005/8/layout/hProcess9"/>
    <dgm:cxn modelId="{C50834EA-DC7D-4C81-8270-546C0BE9891C}" type="presParOf" srcId="{4738EEDE-C7D0-4ED1-84FC-7D52865530CA}" destId="{F3A422F4-0AB3-4A74-9165-A0687A4F243C}" srcOrd="1" destOrd="0" presId="urn:microsoft.com/office/officeart/2005/8/layout/hProcess9"/>
    <dgm:cxn modelId="{685B83B7-3B3C-422B-9E3A-E379554D7050}" type="presParOf" srcId="{4738EEDE-C7D0-4ED1-84FC-7D52865530CA}" destId="{34A87BC0-E7F9-46AF-A15A-CB749FA162F6}" srcOrd="2" destOrd="0" presId="urn:microsoft.com/office/officeart/2005/8/layout/hProcess9"/>
    <dgm:cxn modelId="{231197B5-C93C-4274-BFF6-F8358B23AAE1}" type="presParOf" srcId="{4738EEDE-C7D0-4ED1-84FC-7D52865530CA}" destId="{624831AB-FDD7-417A-9F25-C2493AF99197}" srcOrd="3" destOrd="0" presId="urn:microsoft.com/office/officeart/2005/8/layout/hProcess9"/>
    <dgm:cxn modelId="{236A1346-F65A-4B74-949F-ACF7448BEC0A}" type="presParOf" srcId="{4738EEDE-C7D0-4ED1-84FC-7D52865530CA}" destId="{4024CB53-9F5F-474C-9326-453BDB132F1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A36974-764E-45BE-AD12-3B3143BE92A4}" type="doc">
      <dgm:prSet loTypeId="urn:microsoft.com/office/officeart/2005/8/layout/pyramid2" loCatId="pyramid" qsTypeId="urn:microsoft.com/office/officeart/2005/8/quickstyle/simple1" qsCatId="simple" csTypeId="urn:microsoft.com/office/officeart/2005/8/colors/accent1_2" csCatId="accent1" phldr="1"/>
      <dgm:spPr/>
    </dgm:pt>
    <dgm:pt modelId="{C5144A25-5C75-4719-B6C6-1E215249679E}">
      <dgm:prSet phldrT="[文字]" custT="1"/>
      <dgm:spPr/>
      <dgm:t>
        <a:bodyPr/>
        <a:lstStyle/>
        <a:p>
          <a:pPr>
            <a:spcAft>
              <a:spcPts val="0"/>
            </a:spcAft>
          </a:pPr>
          <a:r>
            <a:rPr lang="zh-TW" altLang="en-US" sz="2000" b="1" dirty="0">
              <a:latin typeface="微軟正黑體" panose="020B0604030504040204" pitchFamily="34" charset="-120"/>
              <a:ea typeface="微軟正黑體" panose="020B0604030504040204" pitchFamily="34" charset="-120"/>
            </a:rPr>
            <a:t>趨勢股票</a:t>
          </a:r>
        </a:p>
      </dgm:t>
    </dgm:pt>
    <dgm:pt modelId="{22B9FC57-C9D1-47A5-BB99-28AAB8750530}" type="parTrans" cxnId="{4B7C3B39-8D26-4B8B-87B5-44CFC1F4BEC3}">
      <dgm:prSet/>
      <dgm:spPr/>
      <dgm:t>
        <a:bodyPr/>
        <a:lstStyle/>
        <a:p>
          <a:endParaRPr lang="zh-TW" altLang="en-US"/>
        </a:p>
      </dgm:t>
    </dgm:pt>
    <dgm:pt modelId="{4CDAA271-F007-42F2-BEF6-7D68EB9D998F}" type="sibTrans" cxnId="{4B7C3B39-8D26-4B8B-87B5-44CFC1F4BEC3}">
      <dgm:prSet/>
      <dgm:spPr/>
      <dgm:t>
        <a:bodyPr/>
        <a:lstStyle/>
        <a:p>
          <a:endParaRPr lang="zh-TW" altLang="en-US"/>
        </a:p>
      </dgm:t>
    </dgm:pt>
    <dgm:pt modelId="{045760F9-52DA-46AE-AFD0-142BFCB32556}">
      <dgm:prSet phldrT="[文字]" custT="1"/>
      <dgm:spPr/>
      <dgm:t>
        <a:bodyPr/>
        <a:lstStyle/>
        <a:p>
          <a:pPr>
            <a:spcAft>
              <a:spcPts val="0"/>
            </a:spcAft>
          </a:pPr>
          <a:r>
            <a:rPr lang="zh-TW" altLang="en-US" sz="2000" b="1" dirty="0">
              <a:latin typeface="微軟正黑體" panose="020B0604030504040204" pitchFamily="34" charset="-120"/>
              <a:ea typeface="微軟正黑體" panose="020B0604030504040204" pitchFamily="34" charset="-120"/>
            </a:rPr>
            <a:t>債券</a:t>
          </a:r>
          <a:endParaRPr lang="en-US" altLang="zh-TW" sz="1200" b="1" dirty="0">
            <a:latin typeface="微軟正黑體" panose="020B0604030504040204" pitchFamily="34" charset="-120"/>
            <a:ea typeface="微軟正黑體" panose="020B0604030504040204" pitchFamily="34" charset="-120"/>
          </a:endParaRPr>
        </a:p>
      </dgm:t>
    </dgm:pt>
    <dgm:pt modelId="{5C0A75E1-249D-4AD8-888F-CE59616A7252}" type="parTrans" cxnId="{5388FCFB-AEDD-49BA-A78E-A2DD8498E432}">
      <dgm:prSet/>
      <dgm:spPr/>
      <dgm:t>
        <a:bodyPr/>
        <a:lstStyle/>
        <a:p>
          <a:endParaRPr lang="zh-TW" altLang="en-US"/>
        </a:p>
      </dgm:t>
    </dgm:pt>
    <dgm:pt modelId="{433E405A-882B-4ED6-B389-09E14A712631}" type="sibTrans" cxnId="{5388FCFB-AEDD-49BA-A78E-A2DD8498E432}">
      <dgm:prSet/>
      <dgm:spPr/>
      <dgm:t>
        <a:bodyPr/>
        <a:lstStyle/>
        <a:p>
          <a:endParaRPr lang="zh-TW" altLang="en-US"/>
        </a:p>
      </dgm:t>
    </dgm:pt>
    <dgm:pt modelId="{B1AF4ABA-6C18-404B-8D48-5A0EC5501AF3}">
      <dgm:prSet phldrT="[文字]" custT="1"/>
      <dgm:spPr/>
      <dgm:t>
        <a:bodyPr/>
        <a:lstStyle/>
        <a:p>
          <a:pPr>
            <a:lnSpc>
              <a:spcPts val="2200"/>
            </a:lnSpc>
            <a:spcAft>
              <a:spcPts val="0"/>
            </a:spcAft>
          </a:pPr>
          <a:r>
            <a:rPr lang="zh-TW" altLang="en-US" sz="2000" b="1" dirty="0">
              <a:latin typeface="微軟正黑體" panose="020B0604030504040204" pitchFamily="34" charset="-120"/>
              <a:ea typeface="微軟正黑體" panose="020B0604030504040204" pitchFamily="34" charset="-120"/>
            </a:rPr>
            <a:t>美國平衡</a:t>
          </a:r>
        </a:p>
      </dgm:t>
    </dgm:pt>
    <dgm:pt modelId="{A7105565-9ED7-45D1-B9D6-AA33664AACAE}" type="parTrans" cxnId="{00ED1C80-5806-4E8C-B123-8B99F0BA24D7}">
      <dgm:prSet/>
      <dgm:spPr/>
      <dgm:t>
        <a:bodyPr/>
        <a:lstStyle/>
        <a:p>
          <a:endParaRPr lang="zh-TW" altLang="en-US"/>
        </a:p>
      </dgm:t>
    </dgm:pt>
    <dgm:pt modelId="{3B25037B-277C-4FC4-BF77-06A80420C3EC}" type="sibTrans" cxnId="{00ED1C80-5806-4E8C-B123-8B99F0BA24D7}">
      <dgm:prSet/>
      <dgm:spPr/>
      <dgm:t>
        <a:bodyPr/>
        <a:lstStyle/>
        <a:p>
          <a:endParaRPr lang="zh-TW" altLang="en-US"/>
        </a:p>
      </dgm:t>
    </dgm:pt>
    <dgm:pt modelId="{64391209-7CB5-4B35-BB60-EB9885448A27}" type="pres">
      <dgm:prSet presAssocID="{E3A36974-764E-45BE-AD12-3B3143BE92A4}" presName="compositeShape" presStyleCnt="0">
        <dgm:presLayoutVars>
          <dgm:dir/>
          <dgm:resizeHandles/>
        </dgm:presLayoutVars>
      </dgm:prSet>
      <dgm:spPr/>
    </dgm:pt>
    <dgm:pt modelId="{1F612804-8C3F-49AF-9347-2ACFECB2A00B}" type="pres">
      <dgm:prSet presAssocID="{E3A36974-764E-45BE-AD12-3B3143BE92A4}" presName="pyramid" presStyleLbl="node1" presStyleIdx="0" presStyleCnt="1"/>
      <dgm:spPr/>
    </dgm:pt>
    <dgm:pt modelId="{0F822411-829F-4264-A0C6-9F495E10C017}" type="pres">
      <dgm:prSet presAssocID="{E3A36974-764E-45BE-AD12-3B3143BE92A4}" presName="theList" presStyleCnt="0"/>
      <dgm:spPr/>
    </dgm:pt>
    <dgm:pt modelId="{08B4BA4B-D620-43CD-994B-DE4ABCF185A3}" type="pres">
      <dgm:prSet presAssocID="{C5144A25-5C75-4719-B6C6-1E215249679E}" presName="aNode" presStyleLbl="fgAcc1" presStyleIdx="0" presStyleCnt="3" custScaleX="78248" custScaleY="49981" custLinFactNeighborX="676" custLinFactNeighborY="39513">
        <dgm:presLayoutVars>
          <dgm:bulletEnabled val="1"/>
        </dgm:presLayoutVars>
      </dgm:prSet>
      <dgm:spPr/>
    </dgm:pt>
    <dgm:pt modelId="{7C84B85D-2787-4181-A5CD-75E9AAD2DE16}" type="pres">
      <dgm:prSet presAssocID="{C5144A25-5C75-4719-B6C6-1E215249679E}" presName="aSpace" presStyleCnt="0"/>
      <dgm:spPr/>
    </dgm:pt>
    <dgm:pt modelId="{1BF4EB94-16E4-48EC-96FC-A38A61EEA106}" type="pres">
      <dgm:prSet presAssocID="{045760F9-52DA-46AE-AFD0-142BFCB32556}" presName="aNode" presStyleLbl="fgAcc1" presStyleIdx="1" presStyleCnt="3" custScaleX="78248" custScaleY="49981" custLinFactNeighborX="-1349" custLinFactNeighborY="94424">
        <dgm:presLayoutVars>
          <dgm:bulletEnabled val="1"/>
        </dgm:presLayoutVars>
      </dgm:prSet>
      <dgm:spPr/>
    </dgm:pt>
    <dgm:pt modelId="{4079B84E-F5E7-4768-ADD7-F4FF0DA47BE7}" type="pres">
      <dgm:prSet presAssocID="{045760F9-52DA-46AE-AFD0-142BFCB32556}" presName="aSpace" presStyleCnt="0"/>
      <dgm:spPr/>
    </dgm:pt>
    <dgm:pt modelId="{6DFD748C-70B0-41EC-821C-B45B588DBECB}" type="pres">
      <dgm:prSet presAssocID="{B1AF4ABA-6C18-404B-8D48-5A0EC5501AF3}" presName="aNode" presStyleLbl="fgAcc1" presStyleIdx="2" presStyleCnt="3" custScaleX="114676" custScaleY="49981" custLinFactY="3858" custLinFactNeighborX="-930" custLinFactNeighborY="100000">
        <dgm:presLayoutVars>
          <dgm:bulletEnabled val="1"/>
        </dgm:presLayoutVars>
      </dgm:prSet>
      <dgm:spPr/>
    </dgm:pt>
    <dgm:pt modelId="{4269DCB1-07B3-4E6C-AA85-EE08B2A3C915}" type="pres">
      <dgm:prSet presAssocID="{B1AF4ABA-6C18-404B-8D48-5A0EC5501AF3}" presName="aSpace" presStyleCnt="0"/>
      <dgm:spPr/>
    </dgm:pt>
  </dgm:ptLst>
  <dgm:cxnLst>
    <dgm:cxn modelId="{0321C024-1E63-4365-B305-BA60FD75B651}" type="presOf" srcId="{C5144A25-5C75-4719-B6C6-1E215249679E}" destId="{08B4BA4B-D620-43CD-994B-DE4ABCF185A3}" srcOrd="0" destOrd="0" presId="urn:microsoft.com/office/officeart/2005/8/layout/pyramid2"/>
    <dgm:cxn modelId="{4B7C3B39-8D26-4B8B-87B5-44CFC1F4BEC3}" srcId="{E3A36974-764E-45BE-AD12-3B3143BE92A4}" destId="{C5144A25-5C75-4719-B6C6-1E215249679E}" srcOrd="0" destOrd="0" parTransId="{22B9FC57-C9D1-47A5-BB99-28AAB8750530}" sibTransId="{4CDAA271-F007-42F2-BEF6-7D68EB9D998F}"/>
    <dgm:cxn modelId="{1EFB6F62-7930-4A1D-B26F-E4B228EC0FB6}" type="presOf" srcId="{045760F9-52DA-46AE-AFD0-142BFCB32556}" destId="{1BF4EB94-16E4-48EC-96FC-A38A61EEA106}" srcOrd="0" destOrd="0" presId="urn:microsoft.com/office/officeart/2005/8/layout/pyramid2"/>
    <dgm:cxn modelId="{D2F1F867-AA1A-4305-BC06-3878900F3AA0}" type="presOf" srcId="{E3A36974-764E-45BE-AD12-3B3143BE92A4}" destId="{64391209-7CB5-4B35-BB60-EB9885448A27}" srcOrd="0" destOrd="0" presId="urn:microsoft.com/office/officeart/2005/8/layout/pyramid2"/>
    <dgm:cxn modelId="{00ED1C80-5806-4E8C-B123-8B99F0BA24D7}" srcId="{E3A36974-764E-45BE-AD12-3B3143BE92A4}" destId="{B1AF4ABA-6C18-404B-8D48-5A0EC5501AF3}" srcOrd="2" destOrd="0" parTransId="{A7105565-9ED7-45D1-B9D6-AA33664AACAE}" sibTransId="{3B25037B-277C-4FC4-BF77-06A80420C3EC}"/>
    <dgm:cxn modelId="{90ED9D88-19ED-4749-B558-A5F8348EF5F7}" type="presOf" srcId="{B1AF4ABA-6C18-404B-8D48-5A0EC5501AF3}" destId="{6DFD748C-70B0-41EC-821C-B45B588DBECB}" srcOrd="0" destOrd="0" presId="urn:microsoft.com/office/officeart/2005/8/layout/pyramid2"/>
    <dgm:cxn modelId="{5388FCFB-AEDD-49BA-A78E-A2DD8498E432}" srcId="{E3A36974-764E-45BE-AD12-3B3143BE92A4}" destId="{045760F9-52DA-46AE-AFD0-142BFCB32556}" srcOrd="1" destOrd="0" parTransId="{5C0A75E1-249D-4AD8-888F-CE59616A7252}" sibTransId="{433E405A-882B-4ED6-B389-09E14A712631}"/>
    <dgm:cxn modelId="{6BE7E47A-F125-4811-B7AB-70CA06C2D611}" type="presParOf" srcId="{64391209-7CB5-4B35-BB60-EB9885448A27}" destId="{1F612804-8C3F-49AF-9347-2ACFECB2A00B}" srcOrd="0" destOrd="0" presId="urn:microsoft.com/office/officeart/2005/8/layout/pyramid2"/>
    <dgm:cxn modelId="{F49DA971-98AB-42B4-810A-85F88E57F98A}" type="presParOf" srcId="{64391209-7CB5-4B35-BB60-EB9885448A27}" destId="{0F822411-829F-4264-A0C6-9F495E10C017}" srcOrd="1" destOrd="0" presId="urn:microsoft.com/office/officeart/2005/8/layout/pyramid2"/>
    <dgm:cxn modelId="{2A45F7DB-1833-4DF9-8C8F-65EC9610EA0F}" type="presParOf" srcId="{0F822411-829F-4264-A0C6-9F495E10C017}" destId="{08B4BA4B-D620-43CD-994B-DE4ABCF185A3}" srcOrd="0" destOrd="0" presId="urn:microsoft.com/office/officeart/2005/8/layout/pyramid2"/>
    <dgm:cxn modelId="{FF9ACD3F-E248-44CD-93B1-D1E143DC27F0}" type="presParOf" srcId="{0F822411-829F-4264-A0C6-9F495E10C017}" destId="{7C84B85D-2787-4181-A5CD-75E9AAD2DE16}" srcOrd="1" destOrd="0" presId="urn:microsoft.com/office/officeart/2005/8/layout/pyramid2"/>
    <dgm:cxn modelId="{BF10D7D0-78AF-4619-9634-0F7BA8706770}" type="presParOf" srcId="{0F822411-829F-4264-A0C6-9F495E10C017}" destId="{1BF4EB94-16E4-48EC-96FC-A38A61EEA106}" srcOrd="2" destOrd="0" presId="urn:microsoft.com/office/officeart/2005/8/layout/pyramid2"/>
    <dgm:cxn modelId="{E20A0631-C1A7-46CC-9447-C24E55AA6F81}" type="presParOf" srcId="{0F822411-829F-4264-A0C6-9F495E10C017}" destId="{4079B84E-F5E7-4768-ADD7-F4FF0DA47BE7}" srcOrd="3" destOrd="0" presId="urn:microsoft.com/office/officeart/2005/8/layout/pyramid2"/>
    <dgm:cxn modelId="{BDF65500-FCE1-4A81-B6A7-D45C19D84A0F}" type="presParOf" srcId="{0F822411-829F-4264-A0C6-9F495E10C017}" destId="{6DFD748C-70B0-41EC-821C-B45B588DBECB}" srcOrd="4" destOrd="0" presId="urn:microsoft.com/office/officeart/2005/8/layout/pyramid2"/>
    <dgm:cxn modelId="{C7D6944F-C8AC-47ED-AE03-6850D921DC32}" type="presParOf" srcId="{0F822411-829F-4264-A0C6-9F495E10C017}" destId="{4269DCB1-07B3-4E6C-AA85-EE08B2A3C915}" srcOrd="5"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C297D-9014-4244-A1EE-26A51CBF78AC}">
      <dsp:nvSpPr>
        <dsp:cNvPr id="0" name=""/>
        <dsp:cNvSpPr/>
      </dsp:nvSpPr>
      <dsp:spPr>
        <a:xfrm>
          <a:off x="295560" y="0"/>
          <a:ext cx="3349681" cy="2814053"/>
        </a:xfrm>
        <a:prstGeom prst="rightArrow">
          <a:avLst/>
        </a:prstGeom>
        <a:solidFill>
          <a:schemeClr val="accent5">
            <a:lumMod val="90000"/>
          </a:schemeClr>
        </a:solidFill>
        <a:ln>
          <a:noFill/>
        </a:ln>
        <a:effectLst/>
      </dsp:spPr>
      <dsp:style>
        <a:lnRef idx="0">
          <a:scrgbClr r="0" g="0" b="0"/>
        </a:lnRef>
        <a:fillRef idx="1">
          <a:scrgbClr r="0" g="0" b="0"/>
        </a:fillRef>
        <a:effectRef idx="0">
          <a:scrgbClr r="0" g="0" b="0"/>
        </a:effectRef>
        <a:fontRef idx="minor"/>
      </dsp:style>
    </dsp:sp>
    <dsp:sp modelId="{6FB00BE4-369C-42F8-863E-43E331A7AAC1}">
      <dsp:nvSpPr>
        <dsp:cNvPr id="0" name=""/>
        <dsp:cNvSpPr/>
      </dsp:nvSpPr>
      <dsp:spPr>
        <a:xfrm>
          <a:off x="1417" y="844215"/>
          <a:ext cx="1194585" cy="1125621"/>
        </a:xfrm>
        <a:prstGeom prst="roundRect">
          <a:avLst/>
        </a:prstGeom>
        <a:solidFill>
          <a:srgbClr val="0078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zh-TW" altLang="en-US" sz="2300" b="1" kern="1200" dirty="0">
              <a:latin typeface="微軟正黑體" panose="020B0604030504040204" pitchFamily="34" charset="-120"/>
              <a:ea typeface="微軟正黑體" panose="020B0604030504040204" pitchFamily="34" charset="-120"/>
            </a:rPr>
            <a:t>景氣緩</a:t>
          </a:r>
          <a:endParaRPr lang="en-US" altLang="zh-TW" sz="2300" b="1" kern="1200" dirty="0">
            <a:latin typeface="微軟正黑體" panose="020B0604030504040204" pitchFamily="34" charset="-120"/>
            <a:ea typeface="微軟正黑體" panose="020B0604030504040204" pitchFamily="34" charset="-120"/>
          </a:endParaRPr>
        </a:p>
      </dsp:txBody>
      <dsp:txXfrm>
        <a:off x="56365" y="899163"/>
        <a:ext cx="1084689" cy="1015725"/>
      </dsp:txXfrm>
    </dsp:sp>
    <dsp:sp modelId="{34A87BC0-E7F9-46AF-A15A-CB749FA162F6}">
      <dsp:nvSpPr>
        <dsp:cNvPr id="0" name=""/>
        <dsp:cNvSpPr/>
      </dsp:nvSpPr>
      <dsp:spPr>
        <a:xfrm>
          <a:off x="1270373" y="844215"/>
          <a:ext cx="1194585" cy="1125621"/>
        </a:xfrm>
        <a:prstGeom prst="roundRect">
          <a:avLst/>
        </a:prstGeom>
        <a:solidFill>
          <a:srgbClr val="0078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zh-TW" altLang="en-US" sz="2300" b="1" kern="1200" dirty="0">
              <a:latin typeface="微軟正黑體" panose="020B0604030504040204" pitchFamily="34" charset="-120"/>
              <a:ea typeface="微軟正黑體" panose="020B0604030504040204" pitchFamily="34" charset="-120"/>
            </a:rPr>
            <a:t>迎降息</a:t>
          </a:r>
        </a:p>
      </dsp:txBody>
      <dsp:txXfrm>
        <a:off x="1325321" y="899163"/>
        <a:ext cx="1084689" cy="1015725"/>
      </dsp:txXfrm>
    </dsp:sp>
    <dsp:sp modelId="{4024CB53-9F5F-474C-9326-453BDB132F17}">
      <dsp:nvSpPr>
        <dsp:cNvPr id="0" name=""/>
        <dsp:cNvSpPr/>
      </dsp:nvSpPr>
      <dsp:spPr>
        <a:xfrm>
          <a:off x="2539330" y="844215"/>
          <a:ext cx="1400054" cy="1125621"/>
        </a:xfrm>
        <a:prstGeom prst="roundRect">
          <a:avLst/>
        </a:prstGeom>
        <a:solidFill>
          <a:srgbClr val="0078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ts val="0"/>
            </a:spcAft>
            <a:buNone/>
          </a:pPr>
          <a:r>
            <a:rPr lang="zh-TW" altLang="en-US" sz="2300" b="1" kern="1200" dirty="0">
              <a:latin typeface="微軟正黑體" panose="020B0604030504040204" pitchFamily="34" charset="-120"/>
              <a:ea typeface="微軟正黑體" panose="020B0604030504040204" pitchFamily="34" charset="-120"/>
            </a:rPr>
            <a:t>川普</a:t>
          </a:r>
          <a:r>
            <a:rPr lang="en-US" altLang="zh-TW" sz="2300" b="1" kern="1200" dirty="0">
              <a:latin typeface="微軟正黑體" panose="020B0604030504040204" pitchFamily="34" charset="-120"/>
              <a:ea typeface="微軟正黑體" panose="020B0604030504040204" pitchFamily="34" charset="-120"/>
            </a:rPr>
            <a:t>2.0</a:t>
          </a:r>
          <a:endParaRPr lang="zh-TW" altLang="en-US" sz="2300" b="1" kern="1200" dirty="0">
            <a:latin typeface="微軟正黑體" panose="020B0604030504040204" pitchFamily="34" charset="-120"/>
            <a:ea typeface="微軟正黑體" panose="020B0604030504040204" pitchFamily="34" charset="-120"/>
          </a:endParaRPr>
        </a:p>
      </dsp:txBody>
      <dsp:txXfrm>
        <a:off x="2594278" y="899163"/>
        <a:ext cx="1290158" cy="1015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12804-8C3F-49AF-9347-2ACFECB2A00B}">
      <dsp:nvSpPr>
        <dsp:cNvPr id="0" name=""/>
        <dsp:cNvSpPr/>
      </dsp:nvSpPr>
      <dsp:spPr>
        <a:xfrm>
          <a:off x="205166" y="0"/>
          <a:ext cx="3240000" cy="324000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B4BA4B-D620-43CD-994B-DE4ABCF185A3}">
      <dsp:nvSpPr>
        <dsp:cNvPr id="0" name=""/>
        <dsp:cNvSpPr/>
      </dsp:nvSpPr>
      <dsp:spPr>
        <a:xfrm>
          <a:off x="2068451" y="392972"/>
          <a:ext cx="1647902" cy="6907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zh-TW" altLang="en-US" sz="2000" b="1" kern="1200" dirty="0">
              <a:latin typeface="微軟正黑體" panose="020B0604030504040204" pitchFamily="34" charset="-120"/>
              <a:ea typeface="微軟正黑體" panose="020B0604030504040204" pitchFamily="34" charset="-120"/>
            </a:rPr>
            <a:t>趨勢股票</a:t>
          </a:r>
        </a:p>
      </dsp:txBody>
      <dsp:txXfrm>
        <a:off x="2102172" y="426693"/>
        <a:ext cx="1580460" cy="623326"/>
      </dsp:txXfrm>
    </dsp:sp>
    <dsp:sp modelId="{1BF4EB94-16E4-48EC-96FC-A38A61EEA106}">
      <dsp:nvSpPr>
        <dsp:cNvPr id="0" name=""/>
        <dsp:cNvSpPr/>
      </dsp:nvSpPr>
      <dsp:spPr>
        <a:xfrm>
          <a:off x="2025804" y="1351361"/>
          <a:ext cx="1647902" cy="6907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zh-TW" altLang="en-US" sz="2000" b="1" kern="1200" dirty="0">
              <a:latin typeface="微軟正黑體" panose="020B0604030504040204" pitchFamily="34" charset="-120"/>
              <a:ea typeface="微軟正黑體" panose="020B0604030504040204" pitchFamily="34" charset="-120"/>
            </a:rPr>
            <a:t>債券</a:t>
          </a:r>
          <a:endParaRPr lang="en-US" altLang="zh-TW" sz="1200" b="1" kern="1200" dirty="0">
            <a:latin typeface="微軟正黑體" panose="020B0604030504040204" pitchFamily="34" charset="-120"/>
            <a:ea typeface="微軟正黑體" panose="020B0604030504040204" pitchFamily="34" charset="-120"/>
          </a:endParaRPr>
        </a:p>
      </dsp:txBody>
      <dsp:txXfrm>
        <a:off x="2059525" y="1385082"/>
        <a:ext cx="1580460" cy="623326"/>
      </dsp:txXfrm>
    </dsp:sp>
    <dsp:sp modelId="{6DFD748C-70B0-41EC-821C-B45B588DBECB}">
      <dsp:nvSpPr>
        <dsp:cNvPr id="0" name=""/>
        <dsp:cNvSpPr/>
      </dsp:nvSpPr>
      <dsp:spPr>
        <a:xfrm>
          <a:off x="1651042" y="2277841"/>
          <a:ext cx="2415076" cy="6907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ts val="2200"/>
            </a:lnSpc>
            <a:spcBef>
              <a:spcPct val="0"/>
            </a:spcBef>
            <a:spcAft>
              <a:spcPts val="0"/>
            </a:spcAft>
            <a:buNone/>
          </a:pPr>
          <a:r>
            <a:rPr lang="zh-TW" altLang="en-US" sz="2000" b="1" kern="1200" dirty="0">
              <a:latin typeface="微軟正黑體" panose="020B0604030504040204" pitchFamily="34" charset="-120"/>
              <a:ea typeface="微軟正黑體" panose="020B0604030504040204" pitchFamily="34" charset="-120"/>
            </a:rPr>
            <a:t>美國平衡</a:t>
          </a:r>
        </a:p>
      </dsp:txBody>
      <dsp:txXfrm>
        <a:off x="1684763" y="2311562"/>
        <a:ext cx="2347634" cy="6233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2950403" cy="497306"/>
          </a:xfrm>
          <a:prstGeom prst="rect">
            <a:avLst/>
          </a:prstGeom>
        </p:spPr>
        <p:txBody>
          <a:bodyPr vert="horz" lIns="95264" tIns="47630" rIns="95264" bIns="47630" rtlCol="0"/>
          <a:lstStyle>
            <a:lvl1pPr algn="l">
              <a:defRPr sz="1300"/>
            </a:lvl1pPr>
          </a:lstStyle>
          <a:p>
            <a:endParaRPr lang="en-US"/>
          </a:p>
        </p:txBody>
      </p:sp>
      <p:sp>
        <p:nvSpPr>
          <p:cNvPr id="3" name="Date Placeholder 2"/>
          <p:cNvSpPr>
            <a:spLocks noGrp="1"/>
          </p:cNvSpPr>
          <p:nvPr>
            <p:ph type="dt" sz="quarter" idx="1"/>
          </p:nvPr>
        </p:nvSpPr>
        <p:spPr>
          <a:xfrm>
            <a:off x="3855260" y="2"/>
            <a:ext cx="2950403" cy="497306"/>
          </a:xfrm>
          <a:prstGeom prst="rect">
            <a:avLst/>
          </a:prstGeom>
        </p:spPr>
        <p:txBody>
          <a:bodyPr vert="horz" lIns="95264" tIns="47630" rIns="95264" bIns="47630" rtlCol="0"/>
          <a:lstStyle>
            <a:lvl1pPr algn="r">
              <a:defRPr sz="1300"/>
            </a:lvl1pPr>
          </a:lstStyle>
          <a:p>
            <a:fld id="{9A2B3E48-AA32-4608-993C-438F5C3368A7}" type="datetime1">
              <a:rPr lang="en-US" altLang="zh-TW" smtClean="0"/>
              <a:t>9/2/2025</a:t>
            </a:fld>
            <a:endParaRPr lang="en-US"/>
          </a:p>
        </p:txBody>
      </p:sp>
      <p:sp>
        <p:nvSpPr>
          <p:cNvPr id="4" name="Footer Placeholder 3"/>
          <p:cNvSpPr>
            <a:spLocks noGrp="1"/>
          </p:cNvSpPr>
          <p:nvPr>
            <p:ph type="ftr" sz="quarter" idx="2"/>
          </p:nvPr>
        </p:nvSpPr>
        <p:spPr>
          <a:xfrm>
            <a:off x="5" y="9440338"/>
            <a:ext cx="2950403" cy="497306"/>
          </a:xfrm>
          <a:prstGeom prst="rect">
            <a:avLst/>
          </a:prstGeom>
        </p:spPr>
        <p:txBody>
          <a:bodyPr vert="horz" lIns="95264" tIns="47630" rIns="95264" bIns="47630" rtlCol="0" anchor="b"/>
          <a:lstStyle>
            <a:lvl1pPr algn="l">
              <a:defRPr sz="1300"/>
            </a:lvl1pPr>
          </a:lstStyle>
          <a:p>
            <a:endParaRPr lang="en-US"/>
          </a:p>
        </p:txBody>
      </p:sp>
      <p:sp>
        <p:nvSpPr>
          <p:cNvPr id="5" name="Slide Number Placeholder 4"/>
          <p:cNvSpPr>
            <a:spLocks noGrp="1"/>
          </p:cNvSpPr>
          <p:nvPr>
            <p:ph type="sldNum" sz="quarter" idx="3"/>
          </p:nvPr>
        </p:nvSpPr>
        <p:spPr>
          <a:xfrm>
            <a:off x="3855260" y="9440338"/>
            <a:ext cx="2950403" cy="497306"/>
          </a:xfrm>
          <a:prstGeom prst="rect">
            <a:avLst/>
          </a:prstGeom>
        </p:spPr>
        <p:txBody>
          <a:bodyPr vert="horz" lIns="95264" tIns="47630" rIns="95264" bIns="47630" rtlCol="0" anchor="b"/>
          <a:lstStyle>
            <a:lvl1pPr algn="r">
              <a:defRPr sz="1300"/>
            </a:lvl1pPr>
          </a:lstStyle>
          <a:p>
            <a:fld id="{656CEB88-2D79-49C3-B4F0-845F10A8399F}" type="slidenum">
              <a:rPr lang="en-US" smtClean="0"/>
              <a:t>‹#›</a:t>
            </a:fld>
            <a:endParaRPr lang="en-US"/>
          </a:p>
        </p:txBody>
      </p:sp>
    </p:spTree>
    <p:extLst>
      <p:ext uri="{BB962C8B-B14F-4D97-AF65-F5344CB8AC3E}">
        <p14:creationId xmlns:p14="http://schemas.microsoft.com/office/powerpoint/2010/main" val="58379151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1977" y="244414"/>
            <a:ext cx="4972216" cy="293293"/>
          </a:xfrm>
          <a:prstGeom prst="rect">
            <a:avLst/>
          </a:prstGeom>
        </p:spPr>
        <p:txBody>
          <a:bodyPr vert="horz" lIns="0" tIns="0" rIns="0" bIns="0" rtlCol="0"/>
          <a:lstStyle>
            <a:lvl1pPr algn="l">
              <a:defRPr sz="1200" b="1" cap="all" baseline="0">
                <a:latin typeface="Arial" panose="020B0604020202020204" pitchFamily="34" charset="0"/>
                <a:cs typeface="Arial" panose="020B0604020202020204" pitchFamily="34" charset="0"/>
              </a:defRPr>
            </a:lvl1pPr>
          </a:lstStyle>
          <a:p>
            <a:r>
              <a:rPr lang="en-US"/>
              <a:t>Presentation Title</a:t>
            </a:r>
          </a:p>
        </p:txBody>
      </p:sp>
      <p:sp>
        <p:nvSpPr>
          <p:cNvPr id="3" name="Date Placeholder 2"/>
          <p:cNvSpPr>
            <a:spLocks noGrp="1"/>
          </p:cNvSpPr>
          <p:nvPr>
            <p:ph type="dt" idx="1"/>
          </p:nvPr>
        </p:nvSpPr>
        <p:spPr>
          <a:xfrm>
            <a:off x="221976" y="9385346"/>
            <a:ext cx="1361440" cy="293293"/>
          </a:xfrm>
          <a:prstGeom prst="rect">
            <a:avLst/>
          </a:prstGeom>
        </p:spPr>
        <p:txBody>
          <a:bodyPr vert="horz" lIns="0" tIns="0" rIns="0" bIns="0" rtlCol="0" anchor="b" anchorCtr="0"/>
          <a:lstStyle>
            <a:lvl1pPr algn="l">
              <a:defRPr sz="1200">
                <a:latin typeface="Arial" panose="020B0604020202020204" pitchFamily="34" charset="0"/>
                <a:cs typeface="Arial" panose="020B0604020202020204" pitchFamily="34" charset="0"/>
              </a:defRPr>
            </a:lvl1pPr>
          </a:lstStyle>
          <a:p>
            <a:fld id="{F299699A-E4E6-4362-939D-F30D11AEACD6}" type="datetime1">
              <a:rPr lang="en-US" altLang="zh-TW" smtClean="0"/>
              <a:t>9/2/2025</a:t>
            </a:fld>
            <a:endParaRPr lang="en-US"/>
          </a:p>
        </p:txBody>
      </p:sp>
      <p:sp>
        <p:nvSpPr>
          <p:cNvPr id="4" name="Slide Image Placeholder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7068" tIns="48533" rIns="97068" bIns="48533" rtlCol="0" anchor="ctr"/>
          <a:lstStyle/>
          <a:p>
            <a:endParaRPr lang="en-US"/>
          </a:p>
        </p:txBody>
      </p:sp>
      <p:sp>
        <p:nvSpPr>
          <p:cNvPr id="6" name="Footer Placeholder 5"/>
          <p:cNvSpPr>
            <a:spLocks noGrp="1"/>
          </p:cNvSpPr>
          <p:nvPr>
            <p:ph type="ftr" sz="quarter" idx="4"/>
          </p:nvPr>
        </p:nvSpPr>
        <p:spPr>
          <a:xfrm>
            <a:off x="5238589" y="244414"/>
            <a:ext cx="1331844" cy="293293"/>
          </a:xfrm>
          <a:prstGeom prst="rect">
            <a:avLst/>
          </a:prstGeom>
        </p:spPr>
        <p:txBody>
          <a:bodyPr vert="horz" lIns="0" tIns="0" rIns="0" bIns="0" rtlCol="0" anchor="t" anchorCtr="0"/>
          <a:lstStyle>
            <a:lvl1pPr algn="l">
              <a:defRPr sz="1200">
                <a:latin typeface="Arial" panose="020B0604020202020204" pitchFamily="34" charset="0"/>
                <a:cs typeface="Arial" panose="020B0604020202020204" pitchFamily="34" charset="0"/>
              </a:defRPr>
            </a:lvl1pPr>
          </a:lstStyle>
          <a:p>
            <a:pPr algn="r"/>
            <a:r>
              <a:rPr lang="en-US"/>
              <a:t>Lit Code XX/XX</a:t>
            </a:r>
          </a:p>
        </p:txBody>
      </p:sp>
      <p:sp>
        <p:nvSpPr>
          <p:cNvPr id="7" name="Slide Number Placeholder 6"/>
          <p:cNvSpPr>
            <a:spLocks noGrp="1"/>
          </p:cNvSpPr>
          <p:nvPr>
            <p:ph type="sldNum" sz="quarter" idx="5"/>
          </p:nvPr>
        </p:nvSpPr>
        <p:spPr>
          <a:xfrm>
            <a:off x="5208989" y="9385346"/>
            <a:ext cx="1361440" cy="293293"/>
          </a:xfrm>
          <a:prstGeom prst="rect">
            <a:avLst/>
          </a:prstGeom>
        </p:spPr>
        <p:txBody>
          <a:bodyPr vert="horz" lIns="0" tIns="0" rIns="0" bIns="0" rtlCol="0" anchor="b"/>
          <a:lstStyle>
            <a:lvl1pPr algn="r">
              <a:defRPr sz="1200">
                <a:latin typeface="Arial" panose="020B0604020202020204" pitchFamily="34" charset="0"/>
                <a:cs typeface="Arial" panose="020B0604020202020204" pitchFamily="34" charset="0"/>
              </a:defRPr>
            </a:lvl1pPr>
          </a:lstStyle>
          <a:p>
            <a:fld id="{4FBD5869-E701-44DB-B9C5-C7F7FB528C06}" type="slidenum">
              <a:rPr lang="en-US" smtClean="0"/>
              <a:pPr/>
              <a:t>‹#›</a:t>
            </a:fld>
            <a:endParaRPr lang="en-US"/>
          </a:p>
        </p:txBody>
      </p:sp>
      <p:sp>
        <p:nvSpPr>
          <p:cNvPr id="9" name="Notes Placeholder 8"/>
          <p:cNvSpPr>
            <a:spLocks noGrp="1"/>
          </p:cNvSpPr>
          <p:nvPr>
            <p:ph type="body" sz="quarter" idx="3"/>
          </p:nvPr>
        </p:nvSpPr>
        <p:spPr>
          <a:xfrm>
            <a:off x="221976" y="4594909"/>
            <a:ext cx="6348455" cy="4790435"/>
          </a:xfrm>
          <a:prstGeom prst="rect">
            <a:avLst/>
          </a:prstGeom>
        </p:spPr>
        <p:txBody>
          <a:bodyPr vert="horz" lIns="0" tIns="0" rIns="0" bIns="0" rtlCol="0"/>
          <a:lstStyle/>
          <a:p>
            <a:pPr lvl="0"/>
            <a:r>
              <a:rPr lang="en-US"/>
              <a:t>Subhead</a:t>
            </a:r>
          </a:p>
          <a:p>
            <a:pPr lvl="1"/>
            <a:r>
              <a:rPr lang="en-US"/>
              <a:t>Body</a:t>
            </a:r>
          </a:p>
          <a:p>
            <a:pPr lvl="2"/>
            <a:r>
              <a:rPr lang="en-US"/>
              <a:t>First level bullet</a:t>
            </a:r>
          </a:p>
          <a:p>
            <a:pPr lvl="3"/>
            <a:r>
              <a:rPr lang="en-US"/>
              <a:t>Second level bullet</a:t>
            </a:r>
          </a:p>
          <a:p>
            <a:pPr lvl="4"/>
            <a:r>
              <a:rPr lang="en-US"/>
              <a:t>Caveat</a:t>
            </a:r>
          </a:p>
        </p:txBody>
      </p:sp>
    </p:spTree>
    <p:extLst>
      <p:ext uri="{BB962C8B-B14F-4D97-AF65-F5344CB8AC3E}">
        <p14:creationId xmlns:p14="http://schemas.microsoft.com/office/powerpoint/2010/main" val="163957342"/>
      </p:ext>
    </p:extLst>
  </p:cSld>
  <p:clrMap bg1="lt1" tx1="dk1" bg2="lt2" tx2="dk2" accent1="accent1" accent2="accent2" accent3="accent3" accent4="accent4" accent5="accent5" accent6="accent6" hlink="hlink" folHlink="folHlink"/>
  <p:hf/>
  <p:notesStyle>
    <a:lvl1pPr marL="0" algn="l" defTabSz="914400" rtl="0" eaLnBrk="1" latinLnBrk="0" hangingPunct="1">
      <a:lnSpc>
        <a:spcPct val="100000"/>
      </a:lnSpc>
      <a:spcAft>
        <a:spcPts val="600"/>
      </a:spcAft>
      <a:defRPr sz="12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Aft>
        <a:spcPts val="600"/>
      </a:spcAft>
      <a:buClr>
        <a:schemeClr val="accent5"/>
      </a:buClr>
      <a:buSzPct val="110000"/>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137160" algn="l" defTabSz="914400" rtl="0" eaLnBrk="1" latinLnBrk="0" hangingPunct="1">
      <a:lnSpc>
        <a:spcPct val="100000"/>
      </a:lnSpc>
      <a:spcAft>
        <a:spcPts val="600"/>
      </a:spcAft>
      <a:buClr>
        <a:schemeClr val="accent5"/>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ct val="100000"/>
      </a:lnSpc>
      <a:spcAft>
        <a:spcPts val="600"/>
      </a:spcAft>
      <a:buClr>
        <a:schemeClr val="accent5"/>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0" algn="l" defTabSz="914400" rtl="0" eaLnBrk="1" latinLnBrk="0" hangingPunct="1">
      <a:lnSpc>
        <a:spcPct val="100000"/>
      </a:lnSpc>
      <a:spcAft>
        <a:spcPts val="150"/>
      </a:spcAft>
      <a:defRPr sz="1000" kern="1200">
        <a:solidFill>
          <a:schemeClr val="tx1"/>
        </a:solidFill>
        <a:latin typeface="Arial Narrow" panose="020B0606020202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t>Presentation Title</a:t>
            </a:r>
          </a:p>
        </p:txBody>
      </p:sp>
      <p:sp>
        <p:nvSpPr>
          <p:cNvPr id="5" name="日期版面配置區 4"/>
          <p:cNvSpPr>
            <a:spLocks noGrp="1"/>
          </p:cNvSpPr>
          <p:nvPr>
            <p:ph type="dt" idx="11"/>
          </p:nvPr>
        </p:nvSpPr>
        <p:spPr/>
        <p:txBody>
          <a:bodyPr/>
          <a:lstStyle/>
          <a:p>
            <a:fld id="{AAE871DA-17F3-4D85-8596-A817595F97EE}" type="datetime1">
              <a:rPr lang="en-US" altLang="zh-TW" smtClean="0"/>
              <a:t>9/2/2025</a:t>
            </a:fld>
            <a:endParaRPr lang="en-US"/>
          </a:p>
        </p:txBody>
      </p:sp>
      <p:sp>
        <p:nvSpPr>
          <p:cNvPr id="6" name="頁尾版面配置區 5"/>
          <p:cNvSpPr>
            <a:spLocks noGrp="1"/>
          </p:cNvSpPr>
          <p:nvPr>
            <p:ph type="ftr" sz="quarter" idx="12"/>
          </p:nvPr>
        </p:nvSpPr>
        <p:spPr/>
        <p:txBody>
          <a:bodyPr/>
          <a:lstStyle/>
          <a:p>
            <a:pPr algn="r"/>
            <a:r>
              <a:rPr lang="en-US"/>
              <a:t>Lit Code XX/XX</a:t>
            </a:r>
          </a:p>
        </p:txBody>
      </p:sp>
      <p:sp>
        <p:nvSpPr>
          <p:cNvPr id="7" name="投影片編號版面配置區 6"/>
          <p:cNvSpPr>
            <a:spLocks noGrp="1"/>
          </p:cNvSpPr>
          <p:nvPr>
            <p:ph type="sldNum" sz="quarter" idx="13"/>
          </p:nvPr>
        </p:nvSpPr>
        <p:spPr/>
        <p:txBody>
          <a:bodyPr/>
          <a:lstStyle/>
          <a:p>
            <a:fld id="{4FBD5869-E701-44DB-B9C5-C7F7FB528C06}" type="slidenum">
              <a:rPr lang="en-US" smtClean="0"/>
              <a:pPr/>
              <a:t>1</a:t>
            </a:fld>
            <a:endParaRPr lang="en-US"/>
          </a:p>
        </p:txBody>
      </p:sp>
    </p:spTree>
    <p:extLst>
      <p:ext uri="{BB962C8B-B14F-4D97-AF65-F5344CB8AC3E}">
        <p14:creationId xmlns:p14="http://schemas.microsoft.com/office/powerpoint/2010/main" val="1734449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97A5B74-F204-419E-B0AD-4AE5B590C988}" type="slidenum">
              <a:rPr lang="zh-TW" altLang="en-US" smtClean="0"/>
              <a:pPr/>
              <a:t>2</a:t>
            </a:fld>
            <a:endParaRPr lang="zh-TW" altLang="en-US"/>
          </a:p>
        </p:txBody>
      </p:sp>
    </p:spTree>
    <p:extLst>
      <p:ext uri="{BB962C8B-B14F-4D97-AF65-F5344CB8AC3E}">
        <p14:creationId xmlns:p14="http://schemas.microsoft.com/office/powerpoint/2010/main" val="1321982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36E9399-F52D-4FB6-8BBD-7F7DC567F4D9}" type="slidenum">
              <a:rPr lang="zh-TW" altLang="en-US" smtClean="0"/>
              <a:pPr>
                <a:defRPr/>
              </a:pPr>
              <a:t>5</a:t>
            </a:fld>
            <a:endParaRPr lang="zh-TW" altLang="en-US"/>
          </a:p>
        </p:txBody>
      </p:sp>
    </p:spTree>
    <p:extLst>
      <p:ext uri="{BB962C8B-B14F-4D97-AF65-F5344CB8AC3E}">
        <p14:creationId xmlns:p14="http://schemas.microsoft.com/office/powerpoint/2010/main" val="3004259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截至</a:t>
            </a:r>
            <a:r>
              <a:rPr lang="en-US" altLang="zh-TW" dirty="0"/>
              <a:t>2025/6</a:t>
            </a:r>
            <a:r>
              <a:rPr lang="zh-TW" altLang="en-US" dirty="0"/>
              <a:t>，科技股權為</a:t>
            </a:r>
            <a:r>
              <a:rPr lang="en-US" altLang="zh-TW" dirty="0"/>
              <a:t>2020</a:t>
            </a:r>
            <a:r>
              <a:rPr lang="zh-TW" altLang="en-US" dirty="0"/>
              <a:t>年來最高</a:t>
            </a:r>
            <a:r>
              <a:rPr lang="en-US" altLang="zh-TW" dirty="0"/>
              <a:t>11.31%</a:t>
            </a:r>
            <a:r>
              <a:rPr lang="zh-TW" altLang="en-US" dirty="0"/>
              <a:t>，前高為</a:t>
            </a:r>
            <a:r>
              <a:rPr lang="en-US" altLang="zh-TW" dirty="0"/>
              <a:t>2020/5</a:t>
            </a:r>
            <a:r>
              <a:rPr lang="zh-TW" altLang="en-US" dirty="0"/>
              <a:t> </a:t>
            </a:r>
            <a:r>
              <a:rPr lang="en-US" altLang="zh-TW" dirty="0"/>
              <a:t>10.87%(</a:t>
            </a:r>
            <a:r>
              <a:rPr lang="zh-TW" altLang="en-US" dirty="0"/>
              <a:t>股權第一大</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fld id="{0D692E6C-BC18-4541-862F-7C6D91274007}" type="slidenum">
              <a:rPr lang="zh-TW" altLang="en-US" smtClean="0"/>
              <a:t>9</a:t>
            </a:fld>
            <a:endParaRPr lang="zh-TW" altLang="en-US"/>
          </a:p>
        </p:txBody>
      </p:sp>
    </p:spTree>
    <p:extLst>
      <p:ext uri="{BB962C8B-B14F-4D97-AF65-F5344CB8AC3E}">
        <p14:creationId xmlns:p14="http://schemas.microsoft.com/office/powerpoint/2010/main" val="547143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非投資等級債</a:t>
            </a:r>
            <a:r>
              <a:rPr lang="en-US" altLang="zh-TW" dirty="0"/>
              <a:t>2</a:t>
            </a:r>
            <a:r>
              <a:rPr lang="zh-TW" altLang="en-US" dirty="0"/>
              <a:t>大利好</a:t>
            </a:r>
            <a:r>
              <a:rPr lang="en-US" altLang="zh-TW" dirty="0"/>
              <a:t>: </a:t>
            </a:r>
            <a:r>
              <a:rPr lang="zh-TW" altLang="en-US" dirty="0"/>
              <a:t>受惠經濟成長、對利率敏感度低。</a:t>
            </a:r>
            <a:endParaRPr lang="en-US" altLang="zh-TW" dirty="0"/>
          </a:p>
        </p:txBody>
      </p:sp>
      <p:sp>
        <p:nvSpPr>
          <p:cNvPr id="4" name="投影片編號版面配置區 3"/>
          <p:cNvSpPr>
            <a:spLocks noGrp="1"/>
          </p:cNvSpPr>
          <p:nvPr>
            <p:ph type="sldNum" sz="quarter" idx="10"/>
          </p:nvPr>
        </p:nvSpPr>
        <p:spPr/>
        <p:txBody>
          <a:bodyPr/>
          <a:lstStyle/>
          <a:p>
            <a:fld id="{34E04F57-822D-4384-8A3C-2F4B5EDAE034}" type="slidenum">
              <a:rPr lang="zh-TW" altLang="en-US" smtClean="0"/>
              <a:t>12</a:t>
            </a:fld>
            <a:endParaRPr lang="zh-TW" altLang="en-US"/>
          </a:p>
        </p:txBody>
      </p:sp>
    </p:spTree>
    <p:extLst>
      <p:ext uri="{BB962C8B-B14F-4D97-AF65-F5344CB8AC3E}">
        <p14:creationId xmlns:p14="http://schemas.microsoft.com/office/powerpoint/2010/main" val="3524646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49613" y="522288"/>
            <a:ext cx="3406775" cy="2555875"/>
          </a:xfrm>
        </p:spPr>
      </p:sp>
      <p:sp>
        <p:nvSpPr>
          <p:cNvPr id="3" name="備忘稿版面配置區 2"/>
          <p:cNvSpPr>
            <a:spLocks noGrp="1"/>
          </p:cNvSpPr>
          <p:nvPr>
            <p:ph type="body" idx="1"/>
          </p:nvPr>
        </p:nvSpPr>
        <p:spPr/>
        <p:txBody>
          <a:bodyPr/>
          <a:lstStyle/>
          <a:p>
            <a:r>
              <a:rPr lang="zh-TW" altLang="en-US" dirty="0"/>
              <a:t>金融股受惠於日圓升值與日本公債殖利率水準攀升。</a:t>
            </a:r>
            <a:endParaRPr lang="en-US" altLang="zh-TW" dirty="0"/>
          </a:p>
          <a:p>
            <a:r>
              <a:rPr lang="zh-TW" altLang="en-US" dirty="0"/>
              <a:t>我們偏好銀行股的原因主要為日本央行貨幣政策正常化對銀行來說是非常正面的影響，再者，銀行也是日本經濟正常化的受惠者，日本企業界投資的動物本能正在回歸，銀行業獲得很多企業欲擴大資本支出週期的貸款、成長動能強勁，而我們持有的日本銀行股也在美國擁有曝險部位，可望受惠於準總統川普未來的金融政策監管放鬆，以三菱日聯金融集團為例，其為摩根士丹利的第一大股東，擁有摩根士丹利約</a:t>
            </a:r>
            <a:r>
              <a:rPr lang="en-US" altLang="zh-TW" dirty="0"/>
              <a:t>24%</a:t>
            </a:r>
            <a:r>
              <a:rPr lang="zh-TW" altLang="en-US" dirty="0"/>
              <a:t>的股份，兩者之間有許多合作協議。</a:t>
            </a:r>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E1BF30-0998-47CB-8361-89212F8776D7}" type="slidenum">
              <a:rPr kumimoji="1" lang="en-US" altLang="zh-TW" sz="12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en-US" altLang="zh-TW" sz="12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685609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10"/>
          </p:nvPr>
        </p:nvSpPr>
        <p:spPr/>
        <p:txBody>
          <a:bodyPr/>
          <a:lstStyle/>
          <a:p>
            <a:pPr marL="0" marR="0" lvl="0" indent="0" algn="r" defTabSz="911133" rtl="0" eaLnBrk="1" fontAlgn="base" latinLnBrk="0" hangingPunct="1">
              <a:lnSpc>
                <a:spcPct val="100000"/>
              </a:lnSpc>
              <a:spcBef>
                <a:spcPct val="50000"/>
              </a:spcBef>
              <a:spcAft>
                <a:spcPct val="0"/>
              </a:spcAft>
              <a:buClrTx/>
              <a:buSzTx/>
              <a:buFontTx/>
              <a:buNone/>
              <a:tabLst/>
              <a:defRPr/>
            </a:pPr>
            <a:fld id="{9FB8EDF8-6CC1-4432-A03D-F98AE08AF7D8}" type="slidenum">
              <a:rPr kumimoji="1" lang="en-US" altLang="zh-TW" sz="1200" b="1" i="0" u="none" strike="noStrike" kern="1200" cap="none" spc="0" normalizeH="0" baseline="0" noProof="0" smtClean="0">
                <a:ln>
                  <a:noFill/>
                </a:ln>
                <a:solidFill>
                  <a:srgbClr val="FFFFFF"/>
                </a:solidFill>
                <a:effectLst/>
                <a:uLnTx/>
                <a:uFillTx/>
                <a:latin typeface="Arial" pitchFamily="34" charset="0"/>
                <a:ea typeface="標楷體" pitchFamily="65" charset="-120"/>
                <a:cs typeface="+mn-cs"/>
              </a:rPr>
              <a:pPr marL="0" marR="0" lvl="0" indent="0" algn="r" defTabSz="911133" rtl="0" eaLnBrk="1" fontAlgn="base" latinLnBrk="0" hangingPunct="1">
                <a:lnSpc>
                  <a:spcPct val="100000"/>
                </a:lnSpc>
                <a:spcBef>
                  <a:spcPct val="50000"/>
                </a:spcBef>
                <a:spcAft>
                  <a:spcPct val="0"/>
                </a:spcAft>
                <a:buClrTx/>
                <a:buSzTx/>
                <a:buFontTx/>
                <a:buNone/>
                <a:tabLst/>
                <a:defRPr/>
              </a:pPr>
              <a:t>19</a:t>
            </a:fld>
            <a:endParaRPr kumimoji="1" lang="en-US" altLang="zh-TW" sz="1200" b="1" i="0" u="none" strike="noStrike" kern="1200" cap="none" spc="0" normalizeH="0" baseline="0" noProof="0" dirty="0">
              <a:ln>
                <a:noFill/>
              </a:ln>
              <a:solidFill>
                <a:srgbClr val="FFFFFF"/>
              </a:solidFill>
              <a:effectLst/>
              <a:uLnTx/>
              <a:uFillTx/>
              <a:latin typeface="Arial" pitchFamily="34" charset="0"/>
              <a:ea typeface="標楷體" pitchFamily="65" charset="-120"/>
              <a:cs typeface="+mn-cs"/>
            </a:endParaRPr>
          </a:p>
        </p:txBody>
      </p:sp>
    </p:spTree>
    <p:extLst>
      <p:ext uri="{BB962C8B-B14F-4D97-AF65-F5344CB8AC3E}">
        <p14:creationId xmlns:p14="http://schemas.microsoft.com/office/powerpoint/2010/main" val="2408316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10"/>
          </p:nvPr>
        </p:nvSpPr>
        <p:spPr/>
        <p:txBody>
          <a:bodyPr/>
          <a:lstStyle/>
          <a:p>
            <a:pPr marL="0" marR="0" lvl="0" indent="0" algn="r" defTabSz="911133" rtl="0" eaLnBrk="1" fontAlgn="base" latinLnBrk="0" hangingPunct="1">
              <a:lnSpc>
                <a:spcPct val="100000"/>
              </a:lnSpc>
              <a:spcBef>
                <a:spcPct val="50000"/>
              </a:spcBef>
              <a:spcAft>
                <a:spcPct val="0"/>
              </a:spcAft>
              <a:buClrTx/>
              <a:buSzTx/>
              <a:buFontTx/>
              <a:buNone/>
              <a:tabLst/>
              <a:defRPr/>
            </a:pPr>
            <a:fld id="{9FB8EDF8-6CC1-4432-A03D-F98AE08AF7D8}" type="slidenum">
              <a:rPr kumimoji="1" lang="en-US" altLang="zh-TW" sz="1200" b="1" i="0" u="none" strike="noStrike" kern="1200" cap="none" spc="0" normalizeH="0" baseline="0" noProof="0" smtClean="0">
                <a:ln>
                  <a:noFill/>
                </a:ln>
                <a:solidFill>
                  <a:srgbClr val="FFFFFF"/>
                </a:solidFill>
                <a:effectLst/>
                <a:uLnTx/>
                <a:uFillTx/>
                <a:latin typeface="Arial" pitchFamily="34" charset="0"/>
                <a:ea typeface="標楷體" pitchFamily="65" charset="-120"/>
                <a:cs typeface="+mn-cs"/>
              </a:rPr>
              <a:pPr marL="0" marR="0" lvl="0" indent="0" algn="r" defTabSz="911133" rtl="0" eaLnBrk="1" fontAlgn="base" latinLnBrk="0" hangingPunct="1">
                <a:lnSpc>
                  <a:spcPct val="100000"/>
                </a:lnSpc>
                <a:spcBef>
                  <a:spcPct val="50000"/>
                </a:spcBef>
                <a:spcAft>
                  <a:spcPct val="0"/>
                </a:spcAft>
                <a:buClrTx/>
                <a:buSzTx/>
                <a:buFontTx/>
                <a:buNone/>
                <a:tabLst/>
                <a:defRPr/>
              </a:pPr>
              <a:t>20</a:t>
            </a:fld>
            <a:endParaRPr kumimoji="1" lang="en-US" altLang="zh-TW" sz="1200" b="1" i="0" u="none" strike="noStrike" kern="1200" cap="none" spc="0" normalizeH="0" baseline="0" noProof="0" dirty="0">
              <a:ln>
                <a:noFill/>
              </a:ln>
              <a:solidFill>
                <a:srgbClr val="FFFFFF"/>
              </a:solidFill>
              <a:effectLst/>
              <a:uLnTx/>
              <a:uFillTx/>
              <a:latin typeface="Arial" pitchFamily="34" charset="0"/>
              <a:ea typeface="標楷體" pitchFamily="65" charset="-120"/>
              <a:cs typeface="+mn-cs"/>
            </a:endParaRPr>
          </a:p>
        </p:txBody>
      </p:sp>
    </p:spTree>
    <p:extLst>
      <p:ext uri="{BB962C8B-B14F-4D97-AF65-F5344CB8AC3E}">
        <p14:creationId xmlns:p14="http://schemas.microsoft.com/office/powerpoint/2010/main" val="2397970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首版面配置區 3"/>
          <p:cNvSpPr>
            <a:spLocks noGrp="1"/>
          </p:cNvSpPr>
          <p:nvPr>
            <p:ph type="hdr" sz="quarter" idx="10"/>
          </p:nvPr>
        </p:nvSpPr>
        <p:spPr/>
        <p:txBody>
          <a:bodyPr/>
          <a:lstStyle/>
          <a:p>
            <a:r>
              <a:rPr lang="en-US"/>
              <a:t>Presentation Title</a:t>
            </a:r>
          </a:p>
        </p:txBody>
      </p:sp>
      <p:sp>
        <p:nvSpPr>
          <p:cNvPr id="5" name="日期版面配置區 4"/>
          <p:cNvSpPr>
            <a:spLocks noGrp="1"/>
          </p:cNvSpPr>
          <p:nvPr>
            <p:ph type="dt" idx="11"/>
          </p:nvPr>
        </p:nvSpPr>
        <p:spPr/>
        <p:txBody>
          <a:bodyPr/>
          <a:lstStyle/>
          <a:p>
            <a:fld id="{1F90CCDB-999E-4BF0-871A-25E1735B2620}" type="datetime1">
              <a:rPr lang="en-US" altLang="zh-TW" smtClean="0"/>
              <a:t>9/2/2025</a:t>
            </a:fld>
            <a:endParaRPr lang="en-US"/>
          </a:p>
        </p:txBody>
      </p:sp>
      <p:sp>
        <p:nvSpPr>
          <p:cNvPr id="6" name="頁尾版面配置區 5"/>
          <p:cNvSpPr>
            <a:spLocks noGrp="1"/>
          </p:cNvSpPr>
          <p:nvPr>
            <p:ph type="ftr" sz="quarter" idx="12"/>
          </p:nvPr>
        </p:nvSpPr>
        <p:spPr/>
        <p:txBody>
          <a:bodyPr/>
          <a:lstStyle/>
          <a:p>
            <a:pPr algn="r"/>
            <a:r>
              <a:rPr lang="en-US"/>
              <a:t>Lit Code XX/XX</a:t>
            </a:r>
          </a:p>
        </p:txBody>
      </p:sp>
      <p:sp>
        <p:nvSpPr>
          <p:cNvPr id="7" name="投影片編號版面配置區 6"/>
          <p:cNvSpPr>
            <a:spLocks noGrp="1"/>
          </p:cNvSpPr>
          <p:nvPr>
            <p:ph type="sldNum" sz="quarter" idx="13"/>
          </p:nvPr>
        </p:nvSpPr>
        <p:spPr/>
        <p:txBody>
          <a:bodyPr/>
          <a:lstStyle/>
          <a:p>
            <a:fld id="{4FBD5869-E701-44DB-B9C5-C7F7FB528C06}" type="slidenum">
              <a:rPr lang="en-US" smtClean="0"/>
              <a:pPr/>
              <a:t>22</a:t>
            </a:fld>
            <a:endParaRPr lang="en-US"/>
          </a:p>
        </p:txBody>
      </p:sp>
    </p:spTree>
    <p:extLst>
      <p:ext uri="{BB962C8B-B14F-4D97-AF65-F5344CB8AC3E}">
        <p14:creationId xmlns:p14="http://schemas.microsoft.com/office/powerpoint/2010/main" val="623184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 Hero Image Progress window cover (projected) INTERNAL USE">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6FFA6E44-3790-4ADE-8AD9-B78E83916C76}"/>
              </a:ext>
            </a:extLst>
          </p:cNvPr>
          <p:cNvSpPr>
            <a:spLocks noGrp="1"/>
          </p:cNvSpPr>
          <p:nvPr>
            <p:ph type="body" sz="quarter" idx="10"/>
          </p:nvPr>
        </p:nvSpPr>
        <p:spPr>
          <a:xfrm>
            <a:off x="457201" y="1620984"/>
            <a:ext cx="4114800" cy="2477611"/>
          </a:xfrm>
          <a:prstGeom prst="rect">
            <a:avLst/>
          </a:prstGeom>
        </p:spPr>
        <p:txBody>
          <a:bodyPr lIns="0" rIns="0"/>
          <a:lstStyle>
            <a:lvl1pPr marL="0" indent="0">
              <a:spcBef>
                <a:spcPts val="0"/>
              </a:spcBef>
              <a:spcAft>
                <a:spcPts val="600"/>
              </a:spcAft>
              <a:buNone/>
              <a:defRPr lang="en-US" sz="3200" b="1" kern="1200" dirty="0" smtClean="0">
                <a:solidFill>
                  <a:schemeClr val="tx1"/>
                </a:solidFill>
                <a:latin typeface="Century Gothic" panose="020B0502020202020204" pitchFamily="34" charset="0"/>
                <a:ea typeface="Microsoft YaHei" panose="020B0503020204020204" pitchFamily="34" charset="-122"/>
                <a:cs typeface="+mn-cs"/>
              </a:defRPr>
            </a:lvl1pPr>
            <a:lvl2pPr marL="0" indent="0" algn="l" defTabSz="914400" rtl="0" eaLnBrk="1" latinLnBrk="0" hangingPunct="1">
              <a:spcBef>
                <a:spcPts val="0"/>
              </a:spcBef>
              <a:spcAft>
                <a:spcPts val="1200"/>
              </a:spcAft>
              <a:buNone/>
              <a:defRPr lang="en-US" sz="2000" b="1" kern="1200" dirty="0" smtClean="0">
                <a:solidFill>
                  <a:srgbClr val="3769FF"/>
                </a:solidFill>
                <a:latin typeface="Century Gothic" panose="020B0502020202020204" pitchFamily="34" charset="0"/>
                <a:ea typeface="Microsoft YaHei" panose="020B0503020204020204" pitchFamily="34" charset="-122"/>
                <a:cs typeface="+mn-cs"/>
              </a:defRPr>
            </a:lvl2pPr>
            <a:lvl3pPr marL="0" indent="0">
              <a:spcBef>
                <a:spcPts val="300"/>
              </a:spcBef>
              <a:buNone/>
              <a:defRPr lang="en-US" sz="1400" b="1" kern="1200" dirty="0" smtClean="0">
                <a:solidFill>
                  <a:schemeClr val="tx1"/>
                </a:solidFill>
                <a:latin typeface="Century Gothic" panose="020B0502020202020204" pitchFamily="34" charset="0"/>
                <a:ea typeface="Microsoft YaHei" panose="020B0503020204020204" pitchFamily="34" charset="-122"/>
                <a:cs typeface="+mn-cs"/>
              </a:defRPr>
            </a:lvl3pPr>
            <a:lvl4pPr marL="0" indent="0">
              <a:spcBef>
                <a:spcPts val="0"/>
              </a:spcBef>
              <a:spcAft>
                <a:spcPts val="1200"/>
              </a:spcAft>
              <a:buNone/>
              <a:defRPr lang="en-US" sz="1400" kern="1200" dirty="0" smtClean="0">
                <a:solidFill>
                  <a:schemeClr val="tx1"/>
                </a:solidFill>
                <a:latin typeface="Century Gothic" panose="020B0502020202020204" pitchFamily="34" charset="0"/>
                <a:ea typeface="Microsoft YaHei" panose="020B0503020204020204" pitchFamily="34" charset="-122"/>
                <a:cs typeface="+mn-cs"/>
              </a:defRPr>
            </a:lvl4pPr>
            <a:lvl5pPr marL="0" indent="0">
              <a:spcBef>
                <a:spcPts val="300"/>
              </a:spcBef>
              <a:buNone/>
              <a:defRPr lang="en-US" sz="1200" kern="1200" dirty="0">
                <a:solidFill>
                  <a:schemeClr val="tx1"/>
                </a:solidFill>
                <a:latin typeface="Century Gothic" panose="020B0502020202020204" pitchFamily="34" charset="0"/>
                <a:ea typeface="Microsoft YaHei" panose="020B0503020204020204" pitchFamily="34" charset="-122"/>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Box 30"/>
          <p:cNvSpPr txBox="1">
            <a:spLocks noChangeArrowheads="1"/>
          </p:cNvSpPr>
          <p:nvPr userDrawn="1"/>
        </p:nvSpPr>
        <p:spPr bwMode="auto">
          <a:xfrm>
            <a:off x="0" y="6355298"/>
            <a:ext cx="9144000" cy="502702"/>
          </a:xfrm>
          <a:prstGeom prst="rect">
            <a:avLst/>
          </a:prstGeom>
          <a:solidFill>
            <a:srgbClr val="3769FF"/>
          </a:solidFill>
          <a:ln>
            <a:noFill/>
          </a:ln>
        </p:spPr>
        <p:txBody>
          <a:bodyPr anchor="ctr">
            <a:spAutoFit/>
          </a:bodyPr>
          <a:lstStyle>
            <a:lvl1pPr eaLnBrk="0" hangingPunct="0">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eaLnBrk="0" hangingPunct="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eaLnBrk="0" hangingPunct="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algn="ctr" eaLnBrk="1" hangingPunct="1">
              <a:lnSpc>
                <a:spcPts val="3200"/>
              </a:lnSpc>
              <a:spcBef>
                <a:spcPts val="0"/>
              </a:spcBef>
              <a:buFontTx/>
              <a:buNone/>
            </a:pPr>
            <a:r>
              <a:rPr kumimoji="0" lang="zh-TW" altLang="en-US" sz="2400" b="1" dirty="0">
                <a:solidFill>
                  <a:srgbClr val="FFFFFF"/>
                </a:solidFill>
                <a:latin typeface="微軟正黑體" panose="020B0604030504040204" pitchFamily="34" charset="-120"/>
                <a:ea typeface="微軟正黑體" panose="020B0604030504040204" pitchFamily="34" charset="-120"/>
              </a:rPr>
              <a:t>富蘭克林．國民的基金</a:t>
            </a:r>
            <a:endParaRPr kumimoji="0" lang="en-US" altLang="zh-TW" sz="2400" b="1" dirty="0">
              <a:solidFill>
                <a:srgbClr val="FFFFFF"/>
              </a:solidFill>
              <a:latin typeface="微軟正黑體" panose="020B0604030504040204" pitchFamily="34" charset="-120"/>
              <a:ea typeface="微軟正黑體" panose="020B0604030504040204" pitchFamily="34" charset="-120"/>
            </a:endParaRPr>
          </a:p>
        </p:txBody>
      </p:sp>
      <p:pic>
        <p:nvPicPr>
          <p:cNvPr id="9" name="圖片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7104" y="185025"/>
            <a:ext cx="2378272" cy="897296"/>
          </a:xfrm>
          <a:prstGeom prst="rect">
            <a:avLst/>
          </a:prstGeom>
        </p:spPr>
      </p:pic>
      <p:pic>
        <p:nvPicPr>
          <p:cNvPr id="2" name="圖片 1">
            <a:extLst>
              <a:ext uri="{FF2B5EF4-FFF2-40B4-BE49-F238E27FC236}">
                <a16:creationId xmlns:a16="http://schemas.microsoft.com/office/drawing/2014/main" id="{FEF746FC-670F-0A07-756E-E84B7B8609EE}"/>
              </a:ext>
            </a:extLst>
          </p:cNvPr>
          <p:cNvPicPr>
            <a:picLocks noChangeAspect="1"/>
          </p:cNvPicPr>
          <p:nvPr userDrawn="1"/>
        </p:nvPicPr>
        <p:blipFill>
          <a:blip r:embed="rId3"/>
          <a:stretch>
            <a:fillRect/>
          </a:stretch>
        </p:blipFill>
        <p:spPr>
          <a:xfrm>
            <a:off x="4770910" y="1565119"/>
            <a:ext cx="4122420" cy="3779520"/>
          </a:xfrm>
          <a:prstGeom prst="rect">
            <a:avLst/>
          </a:prstGeom>
        </p:spPr>
      </p:pic>
    </p:spTree>
    <p:extLst>
      <p:ext uri="{BB962C8B-B14F-4D97-AF65-F5344CB8AC3E}">
        <p14:creationId xmlns:p14="http://schemas.microsoft.com/office/powerpoint/2010/main" val="1827301172"/>
      </p:ext>
    </p:extLst>
  </p:cSld>
  <p:clrMapOvr>
    <a:masterClrMapping/>
  </p:clrMapOvr>
  <p:extLst>
    <p:ext uri="{DCECCB84-F9BA-43D5-87BE-67443E8EF086}">
      <p15:sldGuideLst xmlns:p15="http://schemas.microsoft.com/office/powerpoint/2012/main">
        <p15:guide id="1" orient="horz" pos="4205">
          <p15:clr>
            <a:srgbClr val="FBAE40"/>
          </p15:clr>
        </p15:guide>
        <p15:guide id="2" pos="288">
          <p15:clr>
            <a:srgbClr val="FBAE40"/>
          </p15:clr>
        </p15:guide>
        <p15:guide id="3" pos="174">
          <p15:clr>
            <a:srgbClr val="FBAE40"/>
          </p15:clr>
        </p15:guide>
        <p15:guide id="4" orient="horz" pos="29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609600" y="0"/>
            <a:ext cx="79248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685800" y="1524000"/>
            <a:ext cx="7772400" cy="4114800"/>
          </a:xfrm>
        </p:spPr>
        <p:txBody>
          <a:bodyPr/>
          <a:lstStyle/>
          <a:p>
            <a:pPr lvl="0"/>
            <a:endParaRPr lang="zh-TW" alt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endParaRPr lang="en-US" altLang="zh-TW" dirty="0"/>
          </a:p>
        </p:txBody>
      </p:sp>
    </p:spTree>
    <p:extLst>
      <p:ext uri="{BB962C8B-B14F-4D97-AF65-F5344CB8AC3E}">
        <p14:creationId xmlns:p14="http://schemas.microsoft.com/office/powerpoint/2010/main" val="98300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6"/>
            <a:ext cx="7886700" cy="877078"/>
          </a:xfrm>
        </p:spPr>
        <p:txBody>
          <a:bodyPr/>
          <a:lstStyle/>
          <a:p>
            <a:r>
              <a:rPr lang="zh-TW" altLang="en-US"/>
              <a:t>按一下以編輯母片標題樣式</a:t>
            </a:r>
          </a:p>
        </p:txBody>
      </p:sp>
    </p:spTree>
    <p:extLst>
      <p:ext uri="{BB962C8B-B14F-4D97-AF65-F5344CB8AC3E}">
        <p14:creationId xmlns:p14="http://schemas.microsoft.com/office/powerpoint/2010/main" val="1677615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投影片編號版面配置區 5"/>
          <p:cNvSpPr>
            <a:spLocks noGrp="1"/>
          </p:cNvSpPr>
          <p:nvPr>
            <p:ph type="sldNum" sz="quarter" idx="10"/>
          </p:nvPr>
        </p:nvSpPr>
        <p:spPr>
          <a:xfrm>
            <a:off x="5651500" y="6516688"/>
            <a:ext cx="2133600" cy="341312"/>
          </a:xfrm>
        </p:spPr>
        <p:txBody>
          <a:bodyPr/>
          <a:lstStyle>
            <a:lvl1pPr>
              <a:defRPr dirty="0" smtClean="0"/>
            </a:lvl1pPr>
          </a:lstStyle>
          <a:p>
            <a:pPr>
              <a:defRPr/>
            </a:pPr>
            <a:r>
              <a:rPr lang="en-US" altLang="zh-TW" dirty="0"/>
              <a:t>Page </a:t>
            </a:r>
            <a:fld id="{B31CF080-566D-4F77-A9C7-F5D2FA65493A}" type="slidenum">
              <a:rPr lang="en-US" altLang="zh-TW" smtClean="0"/>
              <a:pPr>
                <a:defRPr/>
              </a:pPr>
              <a:t>‹#›</a:t>
            </a:fld>
            <a:r>
              <a:rPr lang="en-US" altLang="zh-TW" dirty="0"/>
              <a:t> of 65</a:t>
            </a:r>
            <a:endParaRPr lang="zh-TW" altLang="en-US" dirty="0"/>
          </a:p>
        </p:txBody>
      </p:sp>
    </p:spTree>
    <p:extLst>
      <p:ext uri="{BB962C8B-B14F-4D97-AF65-F5344CB8AC3E}">
        <p14:creationId xmlns:p14="http://schemas.microsoft.com/office/powerpoint/2010/main" val="3721468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628650" y="235728"/>
            <a:ext cx="5968703" cy="471637"/>
          </a:xfrm>
        </p:spPr>
        <p:txBody>
          <a:bodyPr/>
          <a:lstStyle/>
          <a:p>
            <a:r>
              <a:rPr lang="zh-TW" altLang="en-US"/>
              <a:t>按一下以編輯母片標題樣式</a:t>
            </a:r>
          </a:p>
        </p:txBody>
      </p:sp>
    </p:spTree>
    <p:extLst>
      <p:ext uri="{BB962C8B-B14F-4D97-AF65-F5344CB8AC3E}">
        <p14:creationId xmlns:p14="http://schemas.microsoft.com/office/powerpoint/2010/main" val="33431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6"/>
            <a:ext cx="7886700" cy="877078"/>
          </a:xfrm>
        </p:spPr>
        <p:txBody>
          <a:bodyPr/>
          <a:lstStyle/>
          <a:p>
            <a:r>
              <a:rPr lang="zh-TW" altLang="en-US"/>
              <a:t>按一下以編輯母片標題樣式</a:t>
            </a:r>
          </a:p>
        </p:txBody>
      </p:sp>
    </p:spTree>
    <p:extLst>
      <p:ext uri="{BB962C8B-B14F-4D97-AF65-F5344CB8AC3E}">
        <p14:creationId xmlns:p14="http://schemas.microsoft.com/office/powerpoint/2010/main" val="1492344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154279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5" name="標題版面配置區 1"/>
          <p:cNvSpPr>
            <a:spLocks noGrp="1"/>
          </p:cNvSpPr>
          <p:nvPr>
            <p:ph type="title"/>
          </p:nvPr>
        </p:nvSpPr>
        <p:spPr bwMode="auto">
          <a:xfrm>
            <a:off x="457200" y="274638"/>
            <a:ext cx="82296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6" name="文字版面配置區 2"/>
          <p:cNvSpPr>
            <a:spLocks noGrp="1"/>
          </p:cNvSpPr>
          <p:nvPr>
            <p:ph idx="1" hasCustomPrompt="1"/>
          </p:nvPr>
        </p:nvSpPr>
        <p:spPr bwMode="auto">
          <a:xfrm>
            <a:off x="457200" y="1533644"/>
            <a:ext cx="8229600" cy="18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a:latin typeface="微軟正黑體" panose="020B0604030504040204" pitchFamily="34" charset="-120"/>
                <a:ea typeface="微軟正黑體" panose="020B0604030504040204" pitchFamily="34" charset="-120"/>
              </a:defRPr>
            </a:lvl1pPr>
            <a:lvl2pPr>
              <a:defRPr sz="1400"/>
            </a:lvl2pPr>
            <a:lvl3pPr>
              <a:defRPr sz="1200"/>
            </a:lvl3pPr>
          </a:lstStyle>
          <a:p>
            <a:pPr lvl="0"/>
            <a:r>
              <a:rPr lang="zh-TW" altLang="en-US" dirty="0"/>
              <a:t>按一下以編輯母片文字樣式</a:t>
            </a:r>
          </a:p>
          <a:p>
            <a:pPr lvl="1"/>
            <a:r>
              <a:rPr lang="zh-TW" altLang="en-US" dirty="0"/>
              <a:t>第二層</a:t>
            </a:r>
          </a:p>
          <a:p>
            <a:pPr lvl="2"/>
            <a:r>
              <a:rPr lang="zh-TW" altLang="en-US" dirty="0"/>
              <a:t>第三層</a:t>
            </a:r>
          </a:p>
        </p:txBody>
      </p:sp>
    </p:spTree>
    <p:extLst>
      <p:ext uri="{BB962C8B-B14F-4D97-AF65-F5344CB8AC3E}">
        <p14:creationId xmlns:p14="http://schemas.microsoft.com/office/powerpoint/2010/main" val="352180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437874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940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838318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6" name="標題 5"/>
          <p:cNvSpPr>
            <a:spLocks noGrp="1"/>
          </p:cNvSpPr>
          <p:nvPr>
            <p:ph type="title"/>
          </p:nvPr>
        </p:nvSpPr>
        <p:spPr>
          <a:xfrm>
            <a:off x="490152" y="0"/>
            <a:ext cx="8229600" cy="1143000"/>
          </a:xfrm>
        </p:spPr>
        <p:txBody>
          <a:bodyPr/>
          <a:lstStyle/>
          <a:p>
            <a:r>
              <a:rPr lang="zh-TW" altLang="en-US"/>
              <a:t>按一下以編輯母片標題樣式</a:t>
            </a:r>
          </a:p>
        </p:txBody>
      </p:sp>
    </p:spTree>
    <p:extLst>
      <p:ext uri="{BB962C8B-B14F-4D97-AF65-F5344CB8AC3E}">
        <p14:creationId xmlns:p14="http://schemas.microsoft.com/office/powerpoint/2010/main" val="4090569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5" name="標題 1"/>
          <p:cNvSpPr>
            <a:spLocks noGrp="1"/>
          </p:cNvSpPr>
          <p:nvPr>
            <p:ph type="title"/>
          </p:nvPr>
        </p:nvSpPr>
        <p:spPr>
          <a:xfrm>
            <a:off x="457200" y="83134"/>
            <a:ext cx="8229600" cy="944562"/>
          </a:xfrm>
        </p:spPr>
        <p:txBody>
          <a:bodyPr>
            <a:normAutofit/>
          </a:bodyPr>
          <a:lstStyle>
            <a:lvl1pPr algn="ctr" defTabSz="914400" rtl="0" eaLnBrk="1" latinLnBrk="0" hangingPunct="1">
              <a:lnSpc>
                <a:spcPct val="90000"/>
              </a:lnSpc>
              <a:spcBef>
                <a:spcPct val="0"/>
              </a:spcBef>
              <a:buNone/>
              <a:defRPr lang="zh-TW" altLang="en-US" sz="3600" b="1" kern="1200" baseline="0" dirty="0">
                <a:solidFill>
                  <a:srgbClr val="000099"/>
                </a:solidFill>
                <a:latin typeface="微軟正黑體" panose="020B0604030504040204" pitchFamily="34" charset="-120"/>
                <a:ea typeface="微軟正黑體" panose="020B0604030504040204" pitchFamily="34" charset="-120"/>
                <a:cs typeface="+mj-cs"/>
              </a:defRPr>
            </a:lvl1pPr>
          </a:lstStyle>
          <a:p>
            <a:r>
              <a:rPr lang="zh-TW" altLang="en-US" dirty="0"/>
              <a:t>按一下以編輯母片標題樣式</a:t>
            </a:r>
          </a:p>
        </p:txBody>
      </p:sp>
      <p:sp>
        <p:nvSpPr>
          <p:cNvPr id="6" name="內容版面配置區 2"/>
          <p:cNvSpPr>
            <a:spLocks noGrp="1"/>
          </p:cNvSpPr>
          <p:nvPr>
            <p:ph idx="1"/>
          </p:nvPr>
        </p:nvSpPr>
        <p:spPr>
          <a:xfrm>
            <a:off x="457200" y="1340768"/>
            <a:ext cx="8229600" cy="4525963"/>
          </a:xfrm>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658352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jpe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3" name="投影片編號版面配置區 5"/>
          <p:cNvSpPr txBox="1">
            <a:spLocks/>
          </p:cNvSpPr>
          <p:nvPr userDrawn="1"/>
        </p:nvSpPr>
        <p:spPr>
          <a:xfrm>
            <a:off x="5856020" y="651859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TW" sz="1050" dirty="0">
                <a:solidFill>
                  <a:prstClr val="black"/>
                </a:solidFill>
                <a:latin typeface="Calibri" panose="020F0502020204030204"/>
                <a:ea typeface="新細明體" panose="02020500000000000000" pitchFamily="18" charset="-120"/>
              </a:rPr>
              <a:t>Page </a:t>
            </a:r>
            <a:fld id="{D0C886C2-BCFE-48E7-A9AB-CE2347BA525D}" type="slidenum">
              <a:rPr lang="zh-TW" altLang="en-US" sz="1050" smtClean="0">
                <a:solidFill>
                  <a:prstClr val="black"/>
                </a:solidFill>
                <a:latin typeface="Calibri" panose="020F0502020204030204"/>
                <a:ea typeface="新細明體" panose="02020500000000000000" pitchFamily="18" charset="-120"/>
              </a:rPr>
              <a:pPr/>
              <a:t>‹#›</a:t>
            </a:fld>
            <a:r>
              <a:rPr lang="zh-TW" altLang="en-US" sz="1050" dirty="0">
                <a:solidFill>
                  <a:prstClr val="black"/>
                </a:solidFill>
                <a:latin typeface="Calibri" panose="020F0502020204030204"/>
                <a:ea typeface="新細明體" panose="02020500000000000000" pitchFamily="18" charset="-120"/>
              </a:rPr>
              <a:t> </a:t>
            </a:r>
            <a:r>
              <a:rPr lang="en-US" altLang="zh-TW" sz="1050" dirty="0">
                <a:solidFill>
                  <a:prstClr val="black"/>
                </a:solidFill>
                <a:latin typeface="Calibri" panose="020F0502020204030204"/>
                <a:ea typeface="新細明體" panose="02020500000000000000" pitchFamily="18" charset="-120"/>
              </a:rPr>
              <a:t>of 24</a:t>
            </a:r>
            <a:endParaRPr lang="zh-TW" altLang="en-US" sz="1050" dirty="0">
              <a:solidFill>
                <a:prstClr val="black"/>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660807238"/>
      </p:ext>
    </p:extLst>
  </p:cSld>
  <p:clrMap bg1="lt1" tx1="dk1" bg2="lt2" tx2="dk2" accent1="accent1" accent2="accent2" accent3="accent3" accent4="accent4" accent5="accent5" accent6="accent6" hlink="hlink" folHlink="folHlink"/>
  <p:sldLayoutIdLst>
    <p:sldLayoutId id="2147483817" r:id="rId1"/>
    <p:sldLayoutId id="2147483861"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標題版面配置區 1"/>
          <p:cNvSpPr>
            <a:spLocks noGrp="1"/>
          </p:cNvSpPr>
          <p:nvPr>
            <p:ph type="title"/>
          </p:nvPr>
        </p:nvSpPr>
        <p:spPr bwMode="auto">
          <a:xfrm>
            <a:off x="457200" y="274638"/>
            <a:ext cx="82296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4" name="文字版面配置區 2"/>
          <p:cNvSpPr>
            <a:spLocks noGrp="1"/>
          </p:cNvSpPr>
          <p:nvPr>
            <p:ph type="body" idx="1"/>
          </p:nvPr>
        </p:nvSpPr>
        <p:spPr bwMode="auto">
          <a:xfrm>
            <a:off x="468313" y="1412875"/>
            <a:ext cx="8229600" cy="237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p:txBody>
      </p:sp>
      <p:pic>
        <p:nvPicPr>
          <p:cNvPr id="7" name="Picture 9">
            <a:extLst>
              <a:ext uri="{FF2B5EF4-FFF2-40B4-BE49-F238E27FC236}">
                <a16:creationId xmlns:a16="http://schemas.microsoft.com/office/drawing/2014/main" id="{4C7483A0-E7AC-5F46-91E3-EF6F713FB82A}"/>
              </a:ext>
            </a:extLst>
          </p:cNvPr>
          <p:cNvPicPr>
            <a:picLocks/>
          </p:cNvPicPr>
          <p:nvPr userDrawn="1"/>
        </p:nvPicPr>
        <p:blipFill>
          <a:blip r:embed="rId10" cstate="email">
            <a:extLst>
              <a:ext uri="{28A0092B-C50C-407E-A947-70E740481C1C}">
                <a14:useLocalDpi xmlns:a14="http://schemas.microsoft.com/office/drawing/2010/main"/>
              </a:ext>
            </a:extLst>
          </a:blip>
          <a:stretch>
            <a:fillRect/>
          </a:stretch>
        </p:blipFill>
        <p:spPr>
          <a:xfrm>
            <a:off x="224117" y="1174377"/>
            <a:ext cx="8579224" cy="71718"/>
          </a:xfrm>
          <a:prstGeom prst="rect">
            <a:avLst/>
          </a:prstGeom>
        </p:spPr>
      </p:pic>
      <p:sp>
        <p:nvSpPr>
          <p:cNvPr id="10" name="投影片編號版面配置區 5"/>
          <p:cNvSpPr txBox="1">
            <a:spLocks/>
          </p:cNvSpPr>
          <p:nvPr userDrawn="1"/>
        </p:nvSpPr>
        <p:spPr>
          <a:xfrm>
            <a:off x="5856020" y="651859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TW" sz="1050" dirty="0">
                <a:solidFill>
                  <a:schemeClr val="tx1"/>
                </a:solidFill>
                <a:latin typeface="+mn-lt"/>
              </a:rPr>
              <a:t>Page </a:t>
            </a:r>
            <a:fld id="{D0C886C2-BCFE-48E7-A9AB-CE2347BA525D}" type="slidenum">
              <a:rPr lang="zh-TW" altLang="en-US" sz="1050" smtClean="0">
                <a:solidFill>
                  <a:schemeClr val="tx1"/>
                </a:solidFill>
                <a:latin typeface="+mn-lt"/>
              </a:rPr>
              <a:pPr/>
              <a:t>‹#›</a:t>
            </a:fld>
            <a:r>
              <a:rPr lang="zh-TW" altLang="en-US" sz="1050" dirty="0">
                <a:solidFill>
                  <a:schemeClr val="tx1"/>
                </a:solidFill>
                <a:latin typeface="+mn-lt"/>
              </a:rPr>
              <a:t> </a:t>
            </a:r>
            <a:r>
              <a:rPr lang="en-US" altLang="zh-TW" sz="1050" dirty="0">
                <a:solidFill>
                  <a:schemeClr val="tx1"/>
                </a:solidFill>
                <a:latin typeface="+mn-lt"/>
              </a:rPr>
              <a:t>of 24</a:t>
            </a:r>
            <a:endParaRPr lang="zh-TW" altLang="en-US" sz="1050" dirty="0">
              <a:solidFill>
                <a:schemeClr val="tx1"/>
              </a:solidFill>
              <a:latin typeface="+mn-lt"/>
            </a:endParaRPr>
          </a:p>
        </p:txBody>
      </p:sp>
      <p:pic>
        <p:nvPicPr>
          <p:cNvPr id="8"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tretch/>
        </p:blipFill>
        <p:spPr>
          <a:xfrm>
            <a:off x="7951793" y="6418729"/>
            <a:ext cx="1192207" cy="439271"/>
          </a:xfrm>
          <a:prstGeom prst="rect">
            <a:avLst/>
          </a:prstGeom>
          <a:noFill/>
          <a:ln w="15875">
            <a:noFill/>
            <a:round/>
          </a:ln>
        </p:spPr>
      </p:pic>
    </p:spTree>
    <p:extLst>
      <p:ext uri="{BB962C8B-B14F-4D97-AF65-F5344CB8AC3E}">
        <p14:creationId xmlns:p14="http://schemas.microsoft.com/office/powerpoint/2010/main" val="3890522483"/>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4" r:id="rId3"/>
    <p:sldLayoutId id="2147483825" r:id="rId4"/>
    <p:sldLayoutId id="2147483863" r:id="rId5"/>
    <p:sldLayoutId id="2147483865" r:id="rId6"/>
    <p:sldLayoutId id="2147483867" r:id="rId7"/>
    <p:sldLayoutId id="2147483869" r:id="rId8"/>
  </p:sldLayoutIdLst>
  <p:hf sldNum="0" hdr="0" ftr="0" dt="0"/>
  <p:txStyles>
    <p:titleStyle>
      <a:lvl1pPr algn="ctr" defTabSz="914400" rtl="0" eaLnBrk="1" latinLnBrk="0" hangingPunct="1">
        <a:lnSpc>
          <a:spcPct val="90000"/>
        </a:lnSpc>
        <a:spcBef>
          <a:spcPct val="0"/>
        </a:spcBef>
        <a:buNone/>
        <a:defRPr sz="3600" b="1" kern="1200" baseline="0">
          <a:solidFill>
            <a:srgbClr val="000099"/>
          </a:solidFill>
          <a:latin typeface="微軟正黑體" panose="020B0604030504040204" pitchFamily="34" charset="-120"/>
          <a:ea typeface="微軟正黑體"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4" descr="A map of the world&#10;&#10;Description automatically generated with medium confidence">
            <a:extLst>
              <a:ext uri="{FF2B5EF4-FFF2-40B4-BE49-F238E27FC236}">
                <a16:creationId xmlns:a16="http://schemas.microsoft.com/office/drawing/2014/main" id="{884F9567-8E1B-4DE3-B748-38F683B51F6A}"/>
              </a:ext>
            </a:extLst>
          </p:cNvPr>
          <p:cNvPicPr>
            <a:picLocks noChangeAspect="1"/>
          </p:cNvPicPr>
          <p:nvPr userDrawn="1"/>
        </p:nvPicPr>
        <p:blipFill>
          <a:blip r:embed="rId4" cstate="print">
            <a:lum bright="70000" contrast="-70000"/>
            <a:extLst>
              <a:ext uri="{28A0092B-C50C-407E-A947-70E740481C1C}">
                <a14:useLocalDpi xmlns:a14="http://schemas.microsoft.com/office/drawing/2010/main"/>
              </a:ext>
            </a:extLst>
          </a:blip>
          <a:stretch>
            <a:fillRect/>
          </a:stretch>
        </p:blipFill>
        <p:spPr>
          <a:xfrm>
            <a:off x="166658" y="1897332"/>
            <a:ext cx="8852052" cy="4485436"/>
          </a:xfrm>
          <a:prstGeom prst="rect">
            <a:avLst/>
          </a:prstGeom>
        </p:spPr>
      </p:pic>
      <p:sp>
        <p:nvSpPr>
          <p:cNvPr id="2" name="標題版面配置區 1"/>
          <p:cNvSpPr>
            <a:spLocks noGrp="1"/>
          </p:cNvSpPr>
          <p:nvPr>
            <p:ph type="title"/>
          </p:nvPr>
        </p:nvSpPr>
        <p:spPr>
          <a:xfrm>
            <a:off x="464749" y="252983"/>
            <a:ext cx="7886700" cy="937464"/>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6" name="投影片編號版面配置區 5"/>
          <p:cNvSpPr txBox="1">
            <a:spLocks/>
          </p:cNvSpPr>
          <p:nvPr userDrawn="1"/>
        </p:nvSpPr>
        <p:spPr>
          <a:xfrm>
            <a:off x="5856020" y="651859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TW" sz="1050" dirty="0">
                <a:solidFill>
                  <a:schemeClr val="tx1"/>
                </a:solidFill>
                <a:latin typeface="+mn-lt"/>
              </a:rPr>
              <a:t>Page </a:t>
            </a:r>
            <a:fld id="{D0C886C2-BCFE-48E7-A9AB-CE2347BA525D}" type="slidenum">
              <a:rPr lang="zh-TW" altLang="en-US" sz="1050" smtClean="0">
                <a:solidFill>
                  <a:schemeClr val="tx1"/>
                </a:solidFill>
                <a:latin typeface="+mn-lt"/>
              </a:rPr>
              <a:pPr/>
              <a:t>‹#›</a:t>
            </a:fld>
            <a:r>
              <a:rPr lang="zh-TW" altLang="en-US" sz="1050" dirty="0">
                <a:solidFill>
                  <a:schemeClr val="tx1"/>
                </a:solidFill>
                <a:latin typeface="+mn-lt"/>
              </a:rPr>
              <a:t> </a:t>
            </a:r>
            <a:r>
              <a:rPr lang="en-US" altLang="zh-TW" sz="1050" dirty="0">
                <a:solidFill>
                  <a:schemeClr val="tx1"/>
                </a:solidFill>
                <a:latin typeface="+mn-lt"/>
              </a:rPr>
              <a:t>of 24</a:t>
            </a:r>
            <a:endParaRPr lang="zh-TW" altLang="en-US" sz="1050" dirty="0">
              <a:solidFill>
                <a:schemeClr val="tx1"/>
              </a:solidFill>
              <a:latin typeface="+mn-lt"/>
            </a:endParaRPr>
          </a:p>
        </p:txBody>
      </p:sp>
      <p:pic>
        <p:nvPicPr>
          <p:cNvPr id="7"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tretch/>
        </p:blipFill>
        <p:spPr>
          <a:xfrm>
            <a:off x="7951793" y="6418729"/>
            <a:ext cx="1192207" cy="439271"/>
          </a:xfrm>
          <a:prstGeom prst="rect">
            <a:avLst/>
          </a:prstGeom>
          <a:noFill/>
          <a:ln w="15875">
            <a:noFill/>
            <a:round/>
          </a:ln>
        </p:spPr>
      </p:pic>
    </p:spTree>
    <p:extLst>
      <p:ext uri="{BB962C8B-B14F-4D97-AF65-F5344CB8AC3E}">
        <p14:creationId xmlns:p14="http://schemas.microsoft.com/office/powerpoint/2010/main" val="740803450"/>
      </p:ext>
    </p:extLst>
  </p:cSld>
  <p:clrMap bg1="lt1" tx1="dk1" bg2="lt2" tx2="dk2" accent1="accent1" accent2="accent2" accent3="accent3" accent4="accent4" accent5="accent5" accent6="accent6" hlink="hlink" folHlink="folHlink"/>
  <p:sldLayoutIdLst>
    <p:sldLayoutId id="2147483827" r:id="rId1"/>
    <p:sldLayoutId id="2147483862" r:id="rId2"/>
  </p:sldLayoutIdLst>
  <p:hf sldNum="0" hdr="0" ftr="0" dt="0"/>
  <p:txStyles>
    <p:titleStyle>
      <a:lvl1pPr algn="l" defTabSz="914400" rtl="0" eaLnBrk="1" latinLnBrk="0" hangingPunct="1">
        <a:lnSpc>
          <a:spcPct val="90000"/>
        </a:lnSpc>
        <a:spcBef>
          <a:spcPct val="0"/>
        </a:spcBef>
        <a:buNone/>
        <a:defRPr sz="3600" b="1" kern="1200">
          <a:solidFill>
            <a:srgbClr val="000099"/>
          </a:solidFill>
          <a:latin typeface="微軟正黑體" panose="020B0604030504040204" pitchFamily="34" charset="-120"/>
          <a:ea typeface="微軟正黑體"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235728"/>
            <a:ext cx="7886700" cy="471637"/>
          </a:xfrm>
          <a:prstGeom prst="rect">
            <a:avLst/>
          </a:prstGeom>
        </p:spPr>
        <p:txBody>
          <a:bodyPr vert="horz" lIns="91440" tIns="45720" rIns="91440" bIns="45720" rtlCol="0" anchor="ctr">
            <a:normAutofit/>
          </a:bodyPr>
          <a:lstStyle/>
          <a:p>
            <a:r>
              <a:rPr lang="zh-TW" altLang="en-US" dirty="0"/>
              <a:t>風險警語</a:t>
            </a:r>
          </a:p>
        </p:txBody>
      </p:sp>
      <p:sp>
        <p:nvSpPr>
          <p:cNvPr id="4" name="投影片編號版面配置區 5"/>
          <p:cNvSpPr txBox="1">
            <a:spLocks/>
          </p:cNvSpPr>
          <p:nvPr userDrawn="1"/>
        </p:nvSpPr>
        <p:spPr>
          <a:xfrm>
            <a:off x="6948264" y="650635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TW" sz="1050" dirty="0">
                <a:solidFill>
                  <a:schemeClr val="tx1"/>
                </a:solidFill>
                <a:latin typeface="+mn-lt"/>
              </a:rPr>
              <a:t>Page </a:t>
            </a:r>
            <a:fld id="{D0C886C2-BCFE-48E7-A9AB-CE2347BA525D}" type="slidenum">
              <a:rPr lang="zh-TW" altLang="en-US" sz="1050" smtClean="0">
                <a:solidFill>
                  <a:schemeClr val="tx1"/>
                </a:solidFill>
                <a:latin typeface="+mn-lt"/>
              </a:rPr>
              <a:pPr/>
              <a:t>‹#›</a:t>
            </a:fld>
            <a:r>
              <a:rPr lang="zh-TW" altLang="en-US" sz="1050" dirty="0">
                <a:solidFill>
                  <a:schemeClr val="tx1"/>
                </a:solidFill>
                <a:latin typeface="+mn-lt"/>
              </a:rPr>
              <a:t> </a:t>
            </a:r>
            <a:r>
              <a:rPr lang="en-US" altLang="zh-TW" sz="1050" dirty="0">
                <a:solidFill>
                  <a:schemeClr val="tx1"/>
                </a:solidFill>
                <a:latin typeface="+mn-lt"/>
              </a:rPr>
              <a:t>of</a:t>
            </a:r>
            <a:r>
              <a:rPr lang="zh-TW" altLang="en-US" sz="1050" dirty="0">
                <a:solidFill>
                  <a:schemeClr val="tx1"/>
                </a:solidFill>
                <a:latin typeface="+mn-lt"/>
              </a:rPr>
              <a:t> </a:t>
            </a:r>
            <a:r>
              <a:rPr lang="en-US" altLang="zh-TW" sz="1050" dirty="0">
                <a:solidFill>
                  <a:schemeClr val="tx1"/>
                </a:solidFill>
                <a:latin typeface="+mn-lt"/>
              </a:rPr>
              <a:t>24</a:t>
            </a:r>
            <a:endParaRPr lang="zh-TW" altLang="en-US" sz="1050" dirty="0">
              <a:solidFill>
                <a:schemeClr val="tx1"/>
              </a:solidFill>
              <a:latin typeface="+mn-lt"/>
            </a:endParaRPr>
          </a:p>
        </p:txBody>
      </p:sp>
      <p:pic>
        <p:nvPicPr>
          <p:cNvPr id="5" name="Picture 6" descr="A close up of a mans face&#10;&#10;Description generated with very high confidence">
            <a:extLst>
              <a:ext uri="{FF2B5EF4-FFF2-40B4-BE49-F238E27FC236}">
                <a16:creationId xmlns:a16="http://schemas.microsoft.com/office/drawing/2014/main" id="{91CB6E97-6073-40CD-A64C-C1AC0F59754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799665" y="284835"/>
            <a:ext cx="2076916" cy="373421"/>
          </a:xfrm>
          <a:prstGeom prst="rect">
            <a:avLst/>
          </a:prstGeom>
        </p:spPr>
      </p:pic>
    </p:spTree>
    <p:extLst>
      <p:ext uri="{BB962C8B-B14F-4D97-AF65-F5344CB8AC3E}">
        <p14:creationId xmlns:p14="http://schemas.microsoft.com/office/powerpoint/2010/main" val="814864598"/>
      </p:ext>
    </p:extLst>
  </p:cSld>
  <p:clrMap bg1="lt1" tx1="dk1" bg2="lt2" tx2="dk2" accent1="accent1" accent2="accent2" accent3="accent3" accent4="accent4" accent5="accent5" accent6="accent6" hlink="hlink" folHlink="folHlink"/>
  <p:sldLayoutIdLst>
    <p:sldLayoutId id="2147483829" r:id="rId1"/>
  </p:sldLayoutIdLst>
  <p:hf sldNum="0" hdr="0" ftr="0" dt="0"/>
  <p:txStyles>
    <p:titleStyle>
      <a:lvl1pPr algn="l" defTabSz="914400" rtl="0" eaLnBrk="1" latinLnBrk="0" hangingPunct="1">
        <a:lnSpc>
          <a:spcPct val="90000"/>
        </a:lnSpc>
        <a:spcBef>
          <a:spcPct val="0"/>
        </a:spcBef>
        <a:buNone/>
        <a:defRPr sz="2400" b="1" u="none" kern="1200">
          <a:solidFill>
            <a:srgbClr val="000099"/>
          </a:solidFill>
          <a:latin typeface="微軟正黑體" panose="020B0604030504040204" pitchFamily="34" charset="-120"/>
          <a:ea typeface="微軟正黑體"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5.jp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4.emf"/><Relationship Id="rId1" Type="http://schemas.openxmlformats.org/officeDocument/2006/relationships/slideLayout" Target="../slideLayouts/slideLayout10.xml"/><Relationship Id="rId4" Type="http://schemas.openxmlformats.org/officeDocument/2006/relationships/image" Target="../media/image45.em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9.tmp"/><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tmp"/><Relationship Id="rId4" Type="http://schemas.openxmlformats.org/officeDocument/2006/relationships/image" Target="../media/image46.tm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www.franklin.com.tw/"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3"/>
          <p:cNvSpPr txBox="1">
            <a:spLocks/>
          </p:cNvSpPr>
          <p:nvPr/>
        </p:nvSpPr>
        <p:spPr>
          <a:xfrm>
            <a:off x="589503" y="1592514"/>
            <a:ext cx="4627955" cy="2477611"/>
          </a:xfrm>
          <a:prstGeom prst="rect">
            <a:avLst/>
          </a:prstGeom>
        </p:spPr>
        <p:txBody>
          <a:bodyPr lIns="0" rIns="0"/>
          <a:lstStyle>
            <a:lvl1pPr marL="0" indent="0" algn="l" defTabSz="914400" rtl="0" eaLnBrk="1" latinLnBrk="0" hangingPunct="1">
              <a:spcBef>
                <a:spcPts val="0"/>
              </a:spcBef>
              <a:spcAft>
                <a:spcPts val="600"/>
              </a:spcAft>
              <a:buFont typeface="Arial" panose="020B0604020202020204" pitchFamily="34" charset="0"/>
              <a:buNone/>
              <a:defRPr lang="en-US" sz="3200" b="1" kern="1200" dirty="0" smtClean="0">
                <a:solidFill>
                  <a:schemeClr val="tx1"/>
                </a:solidFill>
                <a:latin typeface="Century Gothic" panose="020B0502020202020204" pitchFamily="34" charset="0"/>
                <a:ea typeface="Microsoft YaHei" panose="020B0503020204020204" pitchFamily="34" charset="-122"/>
                <a:cs typeface="+mn-cs"/>
              </a:defRPr>
            </a:lvl1pPr>
            <a:lvl2pPr marL="0" indent="0" algn="l" defTabSz="914400" rtl="0" eaLnBrk="1" latinLnBrk="0" hangingPunct="1">
              <a:spcBef>
                <a:spcPts val="0"/>
              </a:spcBef>
              <a:spcAft>
                <a:spcPts val="1200"/>
              </a:spcAft>
              <a:buFont typeface="Arial" panose="020B0604020202020204" pitchFamily="34" charset="0"/>
              <a:buNone/>
              <a:defRPr lang="en-US" sz="2000" b="1" kern="1200" dirty="0" smtClean="0">
                <a:solidFill>
                  <a:srgbClr val="3769FF"/>
                </a:solidFill>
                <a:latin typeface="Century Gothic" panose="020B0502020202020204" pitchFamily="34" charset="0"/>
                <a:ea typeface="Microsoft YaHei" panose="020B0503020204020204" pitchFamily="34" charset="-122"/>
                <a:cs typeface="+mn-cs"/>
              </a:defRPr>
            </a:lvl2pPr>
            <a:lvl3pPr marL="0" indent="0" algn="l" defTabSz="914400" rtl="0" eaLnBrk="1" latinLnBrk="0" hangingPunct="1">
              <a:spcBef>
                <a:spcPts val="300"/>
              </a:spcBef>
              <a:buFont typeface="Arial" panose="020B0604020202020204" pitchFamily="34" charset="0"/>
              <a:buNone/>
              <a:defRPr lang="en-US" sz="1400" b="1" kern="1200" dirty="0" smtClean="0">
                <a:solidFill>
                  <a:schemeClr val="tx1"/>
                </a:solidFill>
                <a:latin typeface="Century Gothic" panose="020B0502020202020204" pitchFamily="34" charset="0"/>
                <a:ea typeface="Microsoft YaHei" panose="020B0503020204020204" pitchFamily="34" charset="-122"/>
                <a:cs typeface="+mn-cs"/>
              </a:defRPr>
            </a:lvl3pPr>
            <a:lvl4pPr marL="0" indent="0" algn="l" defTabSz="914400" rtl="0" eaLnBrk="1" latinLnBrk="0" hangingPunct="1">
              <a:spcBef>
                <a:spcPts val="0"/>
              </a:spcBef>
              <a:spcAft>
                <a:spcPts val="1200"/>
              </a:spcAft>
              <a:buFont typeface="Arial" panose="020B0604020202020204" pitchFamily="34" charset="0"/>
              <a:buNone/>
              <a:defRPr lang="en-US" sz="1400" kern="1200" dirty="0" smtClean="0">
                <a:solidFill>
                  <a:schemeClr val="tx1"/>
                </a:solidFill>
                <a:latin typeface="Century Gothic" panose="020B0502020202020204" pitchFamily="34" charset="0"/>
                <a:ea typeface="Microsoft YaHei" panose="020B0503020204020204" pitchFamily="34" charset="-122"/>
                <a:cs typeface="+mn-cs"/>
              </a:defRPr>
            </a:lvl4pPr>
            <a:lvl5pPr marL="0" indent="0" algn="l" defTabSz="914400" rtl="0" eaLnBrk="1" latinLnBrk="0" hangingPunct="1">
              <a:spcBef>
                <a:spcPts val="300"/>
              </a:spcBef>
              <a:buFont typeface="Arial" panose="020B0604020202020204" pitchFamily="34" charset="0"/>
              <a:buNone/>
              <a:defRPr lang="en-US" sz="1200" kern="1200" dirty="0">
                <a:solidFill>
                  <a:schemeClr val="tx1"/>
                </a:solidFill>
                <a:latin typeface="Century Gothic" panose="020B0502020202020204" pitchFamily="34" charset="0"/>
                <a:ea typeface="Microsoft YaHei"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4">
              <a:spcBef>
                <a:spcPts val="0"/>
              </a:spcBef>
              <a:spcAft>
                <a:spcPts val="600"/>
              </a:spcAft>
            </a:pPr>
            <a:r>
              <a:rPr lang="en-US" altLang="zh-TW" sz="4200" b="1" dirty="0"/>
              <a:t>2025</a:t>
            </a:r>
            <a:r>
              <a:rPr lang="zh-TW" altLang="en-US" sz="4200" b="1" dirty="0"/>
              <a:t>年第四季展望</a:t>
            </a:r>
            <a:endParaRPr lang="en-US" altLang="zh-TW" sz="4200" b="1" dirty="0"/>
          </a:p>
          <a:p>
            <a:pPr lvl="4">
              <a:spcBef>
                <a:spcPts val="0"/>
              </a:spcBef>
              <a:spcAft>
                <a:spcPts val="600"/>
              </a:spcAft>
            </a:pPr>
            <a:endParaRPr lang="en-US" altLang="zh-TW" sz="2400" b="1" dirty="0">
              <a:solidFill>
                <a:srgbClr val="3769FF"/>
              </a:solidFill>
            </a:endParaRPr>
          </a:p>
          <a:p>
            <a:pPr lvl="4">
              <a:spcBef>
                <a:spcPts val="0"/>
              </a:spcBef>
              <a:spcAft>
                <a:spcPts val="600"/>
              </a:spcAft>
            </a:pPr>
            <a:r>
              <a:rPr lang="zh-TW" altLang="en-US" sz="2400" b="1" dirty="0">
                <a:solidFill>
                  <a:srgbClr val="3769FF"/>
                </a:solidFill>
              </a:rPr>
              <a:t>全球貿易新秩序下的投資契機</a:t>
            </a:r>
            <a:endParaRPr lang="en-US" altLang="zh-TW" sz="2400" b="1" dirty="0">
              <a:solidFill>
                <a:srgbClr val="3769FF"/>
              </a:solidFill>
            </a:endParaRPr>
          </a:p>
          <a:p>
            <a:pPr lvl="4">
              <a:spcBef>
                <a:spcPts val="0"/>
              </a:spcBef>
              <a:spcAft>
                <a:spcPts val="600"/>
              </a:spcAft>
            </a:pPr>
            <a:endParaRPr lang="en-US" altLang="zh-TW" b="1" dirty="0">
              <a:solidFill>
                <a:srgbClr val="3769FF"/>
              </a:solidFill>
            </a:endParaRPr>
          </a:p>
          <a:p>
            <a:pPr lvl="4">
              <a:spcBef>
                <a:spcPts val="0"/>
              </a:spcBef>
              <a:spcAft>
                <a:spcPts val="600"/>
              </a:spcAft>
            </a:pPr>
            <a:r>
              <a:rPr lang="zh-TW" altLang="en-US" sz="2000" dirty="0"/>
              <a:t>更新時間</a:t>
            </a:r>
            <a:r>
              <a:rPr lang="en-US" altLang="zh-TW" sz="2000" dirty="0"/>
              <a:t>:</a:t>
            </a:r>
            <a:r>
              <a:rPr lang="zh-TW" altLang="en-US" sz="2000" dirty="0"/>
              <a:t> </a:t>
            </a:r>
            <a:r>
              <a:rPr lang="en-US" altLang="zh-TW" sz="2000" dirty="0"/>
              <a:t>2025/9/2</a:t>
            </a:r>
            <a:endParaRPr lang="zh-TW" altLang="en-US" sz="2000" b="1" dirty="0">
              <a:solidFill>
                <a:srgbClr val="FF0000"/>
              </a:solidFill>
            </a:endParaRPr>
          </a:p>
        </p:txBody>
      </p:sp>
    </p:spTree>
    <p:extLst>
      <p:ext uri="{BB962C8B-B14F-4D97-AF65-F5344CB8AC3E}">
        <p14:creationId xmlns:p14="http://schemas.microsoft.com/office/powerpoint/2010/main" val="2239858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1" y="0"/>
            <a:ext cx="1475656"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6pPr>
            <a:lvl7pPr marL="29718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7pPr>
            <a:lvl8pPr marL="34290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8pPr>
            <a:lvl9pPr marL="38862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9pPr>
          </a:lstStyle>
          <a:p>
            <a:pPr eaLnBrk="1" fontAlgn="base" hangingPunct="1">
              <a:spcBef>
                <a:spcPct val="50000"/>
              </a:spcBef>
              <a:spcAft>
                <a:spcPct val="0"/>
              </a:spcAft>
              <a:defRPr/>
            </a:pP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&lt;</a:t>
            </a:r>
            <a:r>
              <a:rPr lang="zh-TW" altLang="en-US"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科技</a:t>
            </a: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&gt;</a:t>
            </a:r>
          </a:p>
        </p:txBody>
      </p:sp>
      <p:sp>
        <p:nvSpPr>
          <p:cNvPr id="19" name="Text Box 166"/>
          <p:cNvSpPr txBox="1">
            <a:spLocks noChangeArrowheads="1"/>
          </p:cNvSpPr>
          <p:nvPr/>
        </p:nvSpPr>
        <p:spPr bwMode="gray">
          <a:xfrm>
            <a:off x="179512" y="6381328"/>
            <a:ext cx="684076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67" tIns="45684" rIns="91367" bIns="45684" anchor="t" anchorCtr="0"/>
          <a:lstStyle>
            <a:lvl1pPr eaLnBrk="0" hangingPunct="0">
              <a:spcBef>
                <a:spcPct val="20000"/>
              </a:spcBef>
              <a:buFont typeface="Arial" pitchFamily="34" charset="0"/>
              <a:buChar char="•"/>
              <a:defRPr sz="3200">
                <a:solidFill>
                  <a:schemeClr val="tx1"/>
                </a:solidFill>
                <a:latin typeface="Arial" pitchFamily="34" charset="0"/>
                <a:ea typeface="標楷體" pitchFamily="65" charset="-12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ea typeface="標楷體" pitchFamily="65" charset="-12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ea typeface="標楷體" pitchFamily="65" charset="-12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ea typeface="標楷體" pitchFamily="65" charset="-12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ea typeface="標楷體" pitchFamily="65" charset="-12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標楷體" pitchFamily="65" charset="-12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標楷體" pitchFamily="65" charset="-12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標楷體" pitchFamily="65" charset="-12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標楷體" pitchFamily="65" charset="-120"/>
                <a:cs typeface="Arial" pitchFamily="34" charset="0"/>
              </a:defRPr>
            </a:lvl9pPr>
          </a:lstStyle>
          <a:p>
            <a:pPr>
              <a:lnSpc>
                <a:spcPct val="95000"/>
              </a:lnSpc>
              <a:spcBef>
                <a:spcPct val="0"/>
              </a:spcBef>
              <a:buNone/>
            </a:pPr>
            <a:r>
              <a:rPr lang="zh-TW" altLang="en-US" sz="1050" dirty="0">
                <a:solidFill>
                  <a:srgbClr val="000000"/>
                </a:solidFill>
                <a:latin typeface="微軟正黑體" panose="020B0604030504040204" pitchFamily="34" charset="-120"/>
                <a:ea typeface="微軟正黑體" panose="020B0604030504040204" pitchFamily="34" charset="-120"/>
              </a:rPr>
              <a:t>資料來源：富蘭克林坦伯頓基金集團，截至</a:t>
            </a:r>
            <a:r>
              <a:rPr lang="en-US" altLang="zh-TW" sz="1050" dirty="0">
                <a:solidFill>
                  <a:srgbClr val="000000"/>
                </a:solidFill>
                <a:latin typeface="微軟正黑體" panose="020B0604030504040204" pitchFamily="34" charset="-120"/>
                <a:ea typeface="微軟正黑體" panose="020B0604030504040204" pitchFamily="34" charset="-120"/>
              </a:rPr>
              <a:t>2025</a:t>
            </a:r>
            <a:r>
              <a:rPr lang="zh-TW" altLang="en-US" sz="1050" dirty="0">
                <a:solidFill>
                  <a:srgbClr val="000000"/>
                </a:solidFill>
                <a:latin typeface="微軟正黑體" panose="020B0604030504040204" pitchFamily="34" charset="-120"/>
                <a:ea typeface="微軟正黑體" panose="020B0604030504040204" pitchFamily="34" charset="-120"/>
              </a:rPr>
              <a:t>年</a:t>
            </a:r>
            <a:r>
              <a:rPr lang="en-US" altLang="zh-TW" sz="1050" dirty="0">
                <a:solidFill>
                  <a:srgbClr val="000000"/>
                </a:solidFill>
                <a:latin typeface="微軟正黑體" panose="020B0604030504040204" pitchFamily="34" charset="-120"/>
                <a:ea typeface="微軟正黑體" panose="020B0604030504040204" pitchFamily="34" charset="-120"/>
              </a:rPr>
              <a:t>7</a:t>
            </a:r>
            <a:r>
              <a:rPr lang="zh-TW" altLang="en-US" sz="1050" dirty="0">
                <a:solidFill>
                  <a:srgbClr val="000000"/>
                </a:solidFill>
                <a:latin typeface="微軟正黑體" panose="020B0604030504040204" pitchFamily="34" charset="-120"/>
                <a:ea typeface="微軟正黑體" panose="020B0604030504040204" pitchFamily="34" charset="-120"/>
              </a:rPr>
              <a:t>月底持股。</a:t>
            </a:r>
            <a:endParaRPr lang="en-US" altLang="zh-TW" sz="1050" dirty="0">
              <a:solidFill>
                <a:srgbClr val="000000"/>
              </a:solidFill>
              <a:latin typeface="微軟正黑體" panose="020B0604030504040204" pitchFamily="34" charset="-120"/>
              <a:ea typeface="微軟正黑體" panose="020B0604030504040204" pitchFamily="34" charset="-120"/>
            </a:endParaRPr>
          </a:p>
          <a:p>
            <a:pPr>
              <a:lnSpc>
                <a:spcPct val="95000"/>
              </a:lnSpc>
              <a:spcBef>
                <a:spcPct val="0"/>
              </a:spcBef>
              <a:buNone/>
            </a:pPr>
            <a:r>
              <a:rPr lang="en-US" altLang="zh-TW" sz="1050" b="1" dirty="0">
                <a:latin typeface="微軟正黑體" panose="020B0604030504040204" pitchFamily="34" charset="-120"/>
                <a:ea typeface="微軟正黑體" panose="020B0604030504040204" pitchFamily="34" charset="-120"/>
              </a:rPr>
              <a:t>&lt;</a:t>
            </a:r>
            <a:r>
              <a:rPr lang="zh-TW" altLang="en-US" sz="1050" b="1" dirty="0">
                <a:latin typeface="微軟正黑體" panose="020B0604030504040204" pitchFamily="34" charset="-120"/>
                <a:ea typeface="微軟正黑體" panose="020B0604030504040204" pitchFamily="34" charset="-120"/>
              </a:rPr>
              <a:t>投資人申購本基金係持有基金受益憑證，而非本文提及之投資資產或標的</a:t>
            </a:r>
            <a:r>
              <a:rPr lang="en-US" altLang="zh-TW" sz="1050" b="1" dirty="0">
                <a:latin typeface="微軟正黑體" panose="020B0604030504040204" pitchFamily="34" charset="-120"/>
                <a:ea typeface="微軟正黑體" panose="020B0604030504040204" pitchFamily="34" charset="-120"/>
              </a:rPr>
              <a:t>&gt;</a:t>
            </a:r>
            <a:endParaRPr lang="zh-TW" altLang="en-US" sz="1050" b="1" dirty="0">
              <a:latin typeface="微軟正黑體" panose="020B0604030504040204" pitchFamily="34" charset="-120"/>
              <a:ea typeface="微軟正黑體" panose="020B0604030504040204" pitchFamily="34" charset="-120"/>
            </a:endParaRPr>
          </a:p>
        </p:txBody>
      </p:sp>
      <p:sp>
        <p:nvSpPr>
          <p:cNvPr id="20" name="文字方塊 2">
            <a:extLst>
              <a:ext uri="{FF2B5EF4-FFF2-40B4-BE49-F238E27FC236}">
                <a16:creationId xmlns:a16="http://schemas.microsoft.com/office/drawing/2014/main" id="{474E06F8-DAC3-4C68-986D-B8D3069DC260}"/>
              </a:ext>
            </a:extLst>
          </p:cNvPr>
          <p:cNvSpPr txBox="1">
            <a:spLocks noChangeArrowheads="1"/>
          </p:cNvSpPr>
          <p:nvPr/>
        </p:nvSpPr>
        <p:spPr bwMode="auto">
          <a:xfrm>
            <a:off x="395536" y="1340768"/>
            <a:ext cx="2592288" cy="318924"/>
          </a:xfrm>
          <a:prstGeom prst="rect">
            <a:avLst/>
          </a:prstGeom>
          <a:solidFill>
            <a:srgbClr val="002060"/>
          </a:solidFill>
          <a:ln>
            <a:noFill/>
          </a:ln>
        </p:spPr>
        <p:txBody>
          <a:bodyPr wrap="square" tIns="36000" bIns="36000" anchor="ctr" anchorCtr="0">
            <a:spAutoFit/>
          </a:bodyPr>
          <a:lstStyle>
            <a:lvl1pPr eaLnBrk="0" hangingPunct="0">
              <a:buBlip>
                <a:blip r:embed="rId2"/>
              </a:buBlip>
              <a:defRPr kumimoji="1" sz="3200">
                <a:solidFill>
                  <a:schemeClr val="tx1"/>
                </a:solidFill>
                <a:latin typeface="Arial" charset="0"/>
                <a:ea typeface="標楷體" pitchFamily="65" charset="-120"/>
              </a:defRPr>
            </a:lvl1pPr>
            <a:lvl2pPr marL="742950" indent="-285750" eaLnBrk="0" hangingPunct="0">
              <a:buBlip>
                <a:blip r:embed="rId3"/>
              </a:buBlip>
              <a:defRPr kumimoji="1" sz="2800">
                <a:solidFill>
                  <a:schemeClr val="tx1"/>
                </a:solidFill>
                <a:latin typeface="Arial" charset="0"/>
                <a:ea typeface="標楷體" pitchFamily="65" charset="-120"/>
              </a:defRPr>
            </a:lvl2pPr>
            <a:lvl3pPr marL="1143000" indent="-228600" eaLnBrk="0" hangingPunct="0">
              <a:buBlip>
                <a:blip r:embed="rId3"/>
              </a:buBlip>
              <a:defRPr kumimoji="1" sz="2400">
                <a:solidFill>
                  <a:schemeClr val="tx1"/>
                </a:solidFill>
                <a:latin typeface="Arial" charset="0"/>
                <a:ea typeface="標楷體" pitchFamily="65" charset="-120"/>
              </a:defRPr>
            </a:lvl3pPr>
            <a:lvl4pPr marL="1600200" indent="-228600" eaLnBrk="0" hangingPunct="0">
              <a:buBlip>
                <a:blip r:embed="rId3"/>
              </a:buBlip>
              <a:defRPr kumimoji="1" sz="2000">
                <a:solidFill>
                  <a:schemeClr val="tx1"/>
                </a:solidFill>
                <a:latin typeface="Arial" charset="0"/>
                <a:ea typeface="標楷體" pitchFamily="65" charset="-120"/>
              </a:defRPr>
            </a:lvl4pPr>
            <a:lvl5pPr marL="2057400" indent="-228600" eaLnBrk="0" hangingPunct="0">
              <a:buBlip>
                <a:blip r:embed="rId3"/>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9pPr>
          </a:lstStyle>
          <a:p>
            <a:pPr algn="ctr">
              <a:buFontTx/>
              <a:buNone/>
            </a:pPr>
            <a:r>
              <a:rPr lang="en-US" altLang="zh-TW" sz="1600" b="1" dirty="0">
                <a:solidFill>
                  <a:prstClr val="white"/>
                </a:solidFill>
                <a:latin typeface="微軟正黑體" panose="020B0604030504040204" pitchFamily="34" charset="-120"/>
                <a:ea typeface="微軟正黑體" panose="020B0604030504040204" pitchFamily="34" charset="-120"/>
              </a:rPr>
              <a:t>1.</a:t>
            </a:r>
            <a:r>
              <a:rPr lang="zh-TW" altLang="en-US" sz="1600" b="1" dirty="0">
                <a:solidFill>
                  <a:prstClr val="white"/>
                </a:solidFill>
                <a:latin typeface="微軟正黑體" panose="020B0604030504040204" pitchFamily="34" charset="-120"/>
                <a:ea typeface="微軟正黑體" panose="020B0604030504040204" pitchFamily="34" charset="-120"/>
              </a:rPr>
              <a:t>超過八成配置在美國</a:t>
            </a:r>
          </a:p>
        </p:txBody>
      </p:sp>
      <p:sp>
        <p:nvSpPr>
          <p:cNvPr id="21" name="文字方塊 2">
            <a:extLst>
              <a:ext uri="{FF2B5EF4-FFF2-40B4-BE49-F238E27FC236}">
                <a16:creationId xmlns:a16="http://schemas.microsoft.com/office/drawing/2014/main" id="{474E06F8-DAC3-4C68-986D-B8D3069DC260}"/>
              </a:ext>
            </a:extLst>
          </p:cNvPr>
          <p:cNvSpPr txBox="1">
            <a:spLocks noChangeArrowheads="1"/>
          </p:cNvSpPr>
          <p:nvPr/>
        </p:nvSpPr>
        <p:spPr bwMode="auto">
          <a:xfrm>
            <a:off x="3347864" y="1340768"/>
            <a:ext cx="2502899" cy="318924"/>
          </a:xfrm>
          <a:prstGeom prst="rect">
            <a:avLst/>
          </a:prstGeom>
          <a:solidFill>
            <a:srgbClr val="002060"/>
          </a:solidFill>
          <a:ln>
            <a:noFill/>
          </a:ln>
        </p:spPr>
        <p:txBody>
          <a:bodyPr wrap="square" tIns="36000" bIns="36000" anchor="ctr" anchorCtr="0">
            <a:spAutoFit/>
          </a:bodyPr>
          <a:lstStyle>
            <a:lvl1pPr eaLnBrk="0" hangingPunct="0">
              <a:buBlip>
                <a:blip r:embed="rId2"/>
              </a:buBlip>
              <a:defRPr kumimoji="1" sz="3200">
                <a:solidFill>
                  <a:schemeClr val="tx1"/>
                </a:solidFill>
                <a:latin typeface="Arial" charset="0"/>
                <a:ea typeface="標楷體" pitchFamily="65" charset="-120"/>
              </a:defRPr>
            </a:lvl1pPr>
            <a:lvl2pPr marL="742950" indent="-285750" eaLnBrk="0" hangingPunct="0">
              <a:buBlip>
                <a:blip r:embed="rId3"/>
              </a:buBlip>
              <a:defRPr kumimoji="1" sz="2800">
                <a:solidFill>
                  <a:schemeClr val="tx1"/>
                </a:solidFill>
                <a:latin typeface="Arial" charset="0"/>
                <a:ea typeface="標楷體" pitchFamily="65" charset="-120"/>
              </a:defRPr>
            </a:lvl2pPr>
            <a:lvl3pPr marL="1143000" indent="-228600" eaLnBrk="0" hangingPunct="0">
              <a:buBlip>
                <a:blip r:embed="rId3"/>
              </a:buBlip>
              <a:defRPr kumimoji="1" sz="2400">
                <a:solidFill>
                  <a:schemeClr val="tx1"/>
                </a:solidFill>
                <a:latin typeface="Arial" charset="0"/>
                <a:ea typeface="標楷體" pitchFamily="65" charset="-120"/>
              </a:defRPr>
            </a:lvl3pPr>
            <a:lvl4pPr marL="1600200" indent="-228600" eaLnBrk="0" hangingPunct="0">
              <a:buBlip>
                <a:blip r:embed="rId3"/>
              </a:buBlip>
              <a:defRPr kumimoji="1" sz="2000">
                <a:solidFill>
                  <a:schemeClr val="tx1"/>
                </a:solidFill>
                <a:latin typeface="Arial" charset="0"/>
                <a:ea typeface="標楷體" pitchFamily="65" charset="-120"/>
              </a:defRPr>
            </a:lvl4pPr>
            <a:lvl5pPr marL="2057400" indent="-228600" eaLnBrk="0" hangingPunct="0">
              <a:buBlip>
                <a:blip r:embed="rId3"/>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9pPr>
          </a:lstStyle>
          <a:p>
            <a:pPr algn="ctr">
              <a:buFontTx/>
              <a:buNone/>
            </a:pPr>
            <a:r>
              <a:rPr lang="en-US" altLang="zh-TW" sz="1600" b="1" dirty="0">
                <a:solidFill>
                  <a:prstClr val="white"/>
                </a:solidFill>
                <a:latin typeface="微軟正黑體" panose="020B0604030504040204" pitchFamily="34" charset="-120"/>
                <a:ea typeface="微軟正黑體" panose="020B0604030504040204" pitchFamily="34" charset="-120"/>
              </a:rPr>
              <a:t>2.</a:t>
            </a:r>
            <a:r>
              <a:rPr lang="zh-TW" altLang="en-US" sz="1600" b="1" dirty="0">
                <a:solidFill>
                  <a:prstClr val="white"/>
                </a:solidFill>
                <a:latin typeface="微軟正黑體" panose="020B0604030504040204" pitchFamily="34" charset="-120"/>
                <a:ea typeface="微軟正黑體" panose="020B0604030504040204" pitchFamily="34" charset="-120"/>
              </a:rPr>
              <a:t>參與未上市公司投資</a:t>
            </a:r>
          </a:p>
        </p:txBody>
      </p:sp>
      <p:sp>
        <p:nvSpPr>
          <p:cNvPr id="22" name="文字方塊 2">
            <a:extLst>
              <a:ext uri="{FF2B5EF4-FFF2-40B4-BE49-F238E27FC236}">
                <a16:creationId xmlns:a16="http://schemas.microsoft.com/office/drawing/2014/main" id="{474E06F8-DAC3-4C68-986D-B8D3069DC260}"/>
              </a:ext>
            </a:extLst>
          </p:cNvPr>
          <p:cNvSpPr txBox="1">
            <a:spLocks noChangeArrowheads="1"/>
          </p:cNvSpPr>
          <p:nvPr/>
        </p:nvSpPr>
        <p:spPr bwMode="auto">
          <a:xfrm>
            <a:off x="6228184" y="1340768"/>
            <a:ext cx="2502899" cy="318924"/>
          </a:xfrm>
          <a:prstGeom prst="rect">
            <a:avLst/>
          </a:prstGeom>
          <a:solidFill>
            <a:srgbClr val="002060"/>
          </a:solidFill>
          <a:ln>
            <a:noFill/>
          </a:ln>
        </p:spPr>
        <p:txBody>
          <a:bodyPr wrap="square" tIns="36000" bIns="36000" anchor="ctr" anchorCtr="0">
            <a:spAutoFit/>
          </a:bodyPr>
          <a:lstStyle>
            <a:lvl1pPr eaLnBrk="0" hangingPunct="0">
              <a:buBlip>
                <a:blip r:embed="rId2"/>
              </a:buBlip>
              <a:defRPr kumimoji="1" sz="3200">
                <a:solidFill>
                  <a:schemeClr val="tx1"/>
                </a:solidFill>
                <a:latin typeface="Arial" charset="0"/>
                <a:ea typeface="標楷體" pitchFamily="65" charset="-120"/>
              </a:defRPr>
            </a:lvl1pPr>
            <a:lvl2pPr marL="742950" indent="-285750" eaLnBrk="0" hangingPunct="0">
              <a:buBlip>
                <a:blip r:embed="rId3"/>
              </a:buBlip>
              <a:defRPr kumimoji="1" sz="2800">
                <a:solidFill>
                  <a:schemeClr val="tx1"/>
                </a:solidFill>
                <a:latin typeface="Arial" charset="0"/>
                <a:ea typeface="標楷體" pitchFamily="65" charset="-120"/>
              </a:defRPr>
            </a:lvl2pPr>
            <a:lvl3pPr marL="1143000" indent="-228600" eaLnBrk="0" hangingPunct="0">
              <a:buBlip>
                <a:blip r:embed="rId3"/>
              </a:buBlip>
              <a:defRPr kumimoji="1" sz="2400">
                <a:solidFill>
                  <a:schemeClr val="tx1"/>
                </a:solidFill>
                <a:latin typeface="Arial" charset="0"/>
                <a:ea typeface="標楷體" pitchFamily="65" charset="-120"/>
              </a:defRPr>
            </a:lvl3pPr>
            <a:lvl4pPr marL="1600200" indent="-228600" eaLnBrk="0" hangingPunct="0">
              <a:buBlip>
                <a:blip r:embed="rId3"/>
              </a:buBlip>
              <a:defRPr kumimoji="1" sz="2000">
                <a:solidFill>
                  <a:schemeClr val="tx1"/>
                </a:solidFill>
                <a:latin typeface="Arial" charset="0"/>
                <a:ea typeface="標楷體" pitchFamily="65" charset="-120"/>
              </a:defRPr>
            </a:lvl4pPr>
            <a:lvl5pPr marL="2057400" indent="-228600" eaLnBrk="0" hangingPunct="0">
              <a:buBlip>
                <a:blip r:embed="rId3"/>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9pPr>
          </a:lstStyle>
          <a:p>
            <a:pPr algn="ctr">
              <a:buFontTx/>
              <a:buNone/>
            </a:pPr>
            <a:r>
              <a:rPr lang="en-US" altLang="zh-TW" sz="1600" b="1" dirty="0">
                <a:solidFill>
                  <a:prstClr val="white"/>
                </a:solidFill>
                <a:latin typeface="微軟正黑體" panose="020B0604030504040204" pitchFamily="34" charset="-120"/>
                <a:ea typeface="微軟正黑體" panose="020B0604030504040204" pitchFamily="34" charset="-120"/>
              </a:rPr>
              <a:t>3.</a:t>
            </a:r>
            <a:r>
              <a:rPr lang="zh-TW" altLang="en-US" sz="1600" b="1" dirty="0">
                <a:solidFill>
                  <a:prstClr val="white"/>
                </a:solidFill>
                <a:latin typeface="微軟正黑體" panose="020B0604030504040204" pitchFamily="34" charset="-120"/>
                <a:ea typeface="微軟正黑體" panose="020B0604030504040204" pitchFamily="34" charset="-120"/>
              </a:rPr>
              <a:t>積極參與</a:t>
            </a:r>
            <a:r>
              <a:rPr lang="en-US" altLang="zh-TW" sz="1600" b="1" dirty="0">
                <a:solidFill>
                  <a:prstClr val="white"/>
                </a:solidFill>
                <a:latin typeface="微軟正黑體" panose="020B0604030504040204" pitchFamily="34" charset="-120"/>
                <a:ea typeface="微軟正黑體" panose="020B0604030504040204" pitchFamily="34" charset="-120"/>
              </a:rPr>
              <a:t>AI</a:t>
            </a:r>
            <a:r>
              <a:rPr lang="zh-TW" altLang="en-US" sz="1600" b="1" dirty="0">
                <a:solidFill>
                  <a:prstClr val="white"/>
                </a:solidFill>
                <a:latin typeface="微軟正黑體" panose="020B0604030504040204" pitchFamily="34" charset="-120"/>
                <a:ea typeface="微軟正黑體" panose="020B0604030504040204" pitchFamily="34" charset="-120"/>
              </a:rPr>
              <a:t>投資契機</a:t>
            </a:r>
          </a:p>
        </p:txBody>
      </p:sp>
      <p:sp>
        <p:nvSpPr>
          <p:cNvPr id="23" name="文字方塊 2">
            <a:extLst>
              <a:ext uri="{FF2B5EF4-FFF2-40B4-BE49-F238E27FC236}">
                <a16:creationId xmlns:a16="http://schemas.microsoft.com/office/drawing/2014/main" id="{474E06F8-DAC3-4C68-986D-B8D3069DC260}"/>
              </a:ext>
            </a:extLst>
          </p:cNvPr>
          <p:cNvSpPr txBox="1">
            <a:spLocks noChangeArrowheads="1"/>
          </p:cNvSpPr>
          <p:nvPr/>
        </p:nvSpPr>
        <p:spPr bwMode="auto">
          <a:xfrm>
            <a:off x="395536" y="3789040"/>
            <a:ext cx="8352928" cy="318924"/>
          </a:xfrm>
          <a:prstGeom prst="rect">
            <a:avLst/>
          </a:prstGeom>
          <a:solidFill>
            <a:srgbClr val="002060"/>
          </a:solidFill>
          <a:ln>
            <a:noFill/>
          </a:ln>
        </p:spPr>
        <p:txBody>
          <a:bodyPr wrap="square" tIns="36000" bIns="36000" anchor="ctr" anchorCtr="0">
            <a:spAutoFit/>
          </a:bodyPr>
          <a:lstStyle>
            <a:lvl1pPr eaLnBrk="0" hangingPunct="0">
              <a:buBlip>
                <a:blip r:embed="rId2"/>
              </a:buBlip>
              <a:defRPr kumimoji="1" sz="3200">
                <a:solidFill>
                  <a:schemeClr val="tx1"/>
                </a:solidFill>
                <a:latin typeface="Arial" charset="0"/>
                <a:ea typeface="標楷體" pitchFamily="65" charset="-120"/>
              </a:defRPr>
            </a:lvl1pPr>
            <a:lvl2pPr marL="742950" indent="-285750" eaLnBrk="0" hangingPunct="0">
              <a:buBlip>
                <a:blip r:embed="rId3"/>
              </a:buBlip>
              <a:defRPr kumimoji="1" sz="2800">
                <a:solidFill>
                  <a:schemeClr val="tx1"/>
                </a:solidFill>
                <a:latin typeface="Arial" charset="0"/>
                <a:ea typeface="標楷體" pitchFamily="65" charset="-120"/>
              </a:defRPr>
            </a:lvl2pPr>
            <a:lvl3pPr marL="1143000" indent="-228600" eaLnBrk="0" hangingPunct="0">
              <a:buBlip>
                <a:blip r:embed="rId3"/>
              </a:buBlip>
              <a:defRPr kumimoji="1" sz="2400">
                <a:solidFill>
                  <a:schemeClr val="tx1"/>
                </a:solidFill>
                <a:latin typeface="Arial" charset="0"/>
                <a:ea typeface="標楷體" pitchFamily="65" charset="-120"/>
              </a:defRPr>
            </a:lvl3pPr>
            <a:lvl4pPr marL="1600200" indent="-228600" eaLnBrk="0" hangingPunct="0">
              <a:buBlip>
                <a:blip r:embed="rId3"/>
              </a:buBlip>
              <a:defRPr kumimoji="1" sz="2000">
                <a:solidFill>
                  <a:schemeClr val="tx1"/>
                </a:solidFill>
                <a:latin typeface="Arial" charset="0"/>
                <a:ea typeface="標楷體" pitchFamily="65" charset="-120"/>
              </a:defRPr>
            </a:lvl4pPr>
            <a:lvl5pPr marL="2057400" indent="-228600" eaLnBrk="0" hangingPunct="0">
              <a:buBlip>
                <a:blip r:embed="rId3"/>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9pPr>
          </a:lstStyle>
          <a:p>
            <a:pPr algn="ctr">
              <a:buFontTx/>
              <a:buNone/>
            </a:pPr>
            <a:r>
              <a:rPr lang="en-US" altLang="zh-TW" sz="1600" b="1">
                <a:solidFill>
                  <a:prstClr val="white"/>
                </a:solidFill>
                <a:latin typeface="微軟正黑體" panose="020B0604030504040204" pitchFamily="34" charset="-120"/>
                <a:ea typeface="微軟正黑體" panose="020B0604030504040204" pitchFamily="34" charset="-120"/>
              </a:rPr>
              <a:t>4.</a:t>
            </a:r>
            <a:r>
              <a:rPr lang="zh-TW" altLang="en-US" sz="1600" b="1">
                <a:solidFill>
                  <a:prstClr val="white"/>
                </a:solidFill>
                <a:latin typeface="微軟正黑體" panose="020B0604030504040204" pitchFamily="34" charset="-120"/>
                <a:ea typeface="微軟正黑體" panose="020B0604030504040204" pitchFamily="34" charset="-120"/>
              </a:rPr>
              <a:t>聚焦</a:t>
            </a:r>
            <a:r>
              <a:rPr lang="zh-TW" altLang="en-US" sz="1600" b="1" dirty="0">
                <a:solidFill>
                  <a:prstClr val="white"/>
                </a:solidFill>
                <a:latin typeface="微軟正黑體" panose="020B0604030504040204" pitchFamily="34" charset="-120"/>
                <a:ea typeface="微軟正黑體" panose="020B0604030504040204" pitchFamily="34" charset="-120"/>
              </a:rPr>
              <a:t>十大「數位轉型」主題投資商機</a:t>
            </a:r>
          </a:p>
        </p:txBody>
      </p:sp>
      <p:graphicFrame>
        <p:nvGraphicFramePr>
          <p:cNvPr id="25" name="Group 69"/>
          <p:cNvGraphicFramePr>
            <a:graphicFrameLocks noGrp="1"/>
          </p:cNvGraphicFramePr>
          <p:nvPr/>
        </p:nvGraphicFramePr>
        <p:xfrm>
          <a:off x="395536" y="2177792"/>
          <a:ext cx="2592288" cy="1539240"/>
        </p:xfrm>
        <a:graphic>
          <a:graphicData uri="http://schemas.openxmlformats.org/drawingml/2006/table">
            <a:tbl>
              <a:tblPr/>
              <a:tblGrid>
                <a:gridCol w="1031772">
                  <a:extLst>
                    <a:ext uri="{9D8B030D-6E8A-4147-A177-3AD203B41FA5}">
                      <a16:colId xmlns:a16="http://schemas.microsoft.com/office/drawing/2014/main" val="20000"/>
                    </a:ext>
                  </a:extLst>
                </a:gridCol>
                <a:gridCol w="1560516">
                  <a:extLst>
                    <a:ext uri="{9D8B030D-6E8A-4147-A177-3AD203B41FA5}">
                      <a16:colId xmlns:a16="http://schemas.microsoft.com/office/drawing/2014/main" val="3092399942"/>
                    </a:ext>
                  </a:extLst>
                </a:gridCol>
              </a:tblGrid>
              <a:tr h="171019">
                <a:tc>
                  <a:txBody>
                    <a:bodyPr/>
                    <a:lstStyle/>
                    <a:p>
                      <a:pPr algn="ctr" fontAlgn="ctr"/>
                      <a:endPar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fontAlgn="ctr"/>
                      <a:r>
                        <a:rPr lang="zh-TW" altLang="en-US" sz="1200" b="1" u="none" strike="noStrike" dirty="0">
                          <a:solidFill>
                            <a:schemeClr val="bg1"/>
                          </a:solidFill>
                          <a:effectLst/>
                          <a:latin typeface="微軟正黑體" panose="020B0604030504040204" pitchFamily="34" charset="-120"/>
                          <a:ea typeface="微軟正黑體" panose="020B0604030504040204" pitchFamily="34" charset="-120"/>
                        </a:rPr>
                        <a:t>基金</a:t>
                      </a:r>
                      <a:endPar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0"/>
                  </a:ext>
                </a:extLst>
              </a:tr>
              <a:tr h="171019">
                <a:tc>
                  <a:txBody>
                    <a:bodyPr/>
                    <a:lstStyle/>
                    <a:p>
                      <a:pPr algn="ctr" fontAlgn="ctr"/>
                      <a:r>
                        <a:rPr lang="zh-TW" altLang="en-US" sz="1200" b="1" u="none" strike="noStrike" kern="1200" dirty="0">
                          <a:solidFill>
                            <a:schemeClr val="tx1"/>
                          </a:solidFill>
                          <a:effectLst/>
                          <a:latin typeface="微軟正黑體" panose="020B0604030504040204" pitchFamily="34" charset="-120"/>
                          <a:ea typeface="微軟正黑體" panose="020B0604030504040204" pitchFamily="34" charset="-120"/>
                          <a:cs typeface="+mn-cs"/>
                        </a:rPr>
                        <a:t>美國</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fontAlgn="ctr"/>
                      <a:r>
                        <a:rPr lang="en-US" altLang="zh-TW" sz="1200" b="1" u="none" strike="noStrike" kern="1200" dirty="0">
                          <a:solidFill>
                            <a:srgbClr val="FF0000"/>
                          </a:solidFill>
                          <a:effectLst/>
                          <a:latin typeface="微軟正黑體" panose="020B0604030504040204" pitchFamily="34" charset="-120"/>
                          <a:ea typeface="微軟正黑體" panose="020B0604030504040204" pitchFamily="34" charset="-120"/>
                          <a:cs typeface="+mn-cs"/>
                        </a:rPr>
                        <a:t>90.40%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58127739"/>
                  </a:ext>
                </a:extLst>
              </a:tr>
              <a:tr h="171019">
                <a:tc>
                  <a:txBody>
                    <a:bodyPr/>
                    <a:lstStyle/>
                    <a:p>
                      <a:pPr algn="ctr" fontAlgn="ctr"/>
                      <a:r>
                        <a:rPr lang="zh-TW" altLang="en-US" sz="1200" b="1" u="none" strike="noStrike" kern="1200">
                          <a:solidFill>
                            <a:schemeClr val="tx1"/>
                          </a:solidFill>
                          <a:effectLst/>
                          <a:latin typeface="微軟正黑體" panose="020B0604030504040204" pitchFamily="34" charset="-120"/>
                          <a:ea typeface="微軟正黑體" panose="020B0604030504040204" pitchFamily="34" charset="-120"/>
                          <a:cs typeface="+mn-cs"/>
                        </a:rPr>
                        <a:t>台灣</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fontAlgn="ctr"/>
                      <a:r>
                        <a:rPr lang="en-US" altLang="zh-TW" sz="1200" b="0" u="none" strike="noStrike" kern="1200">
                          <a:solidFill>
                            <a:schemeClr val="tx1"/>
                          </a:solidFill>
                          <a:effectLst/>
                          <a:latin typeface="微軟正黑體" panose="020B0604030504040204" pitchFamily="34" charset="-120"/>
                          <a:ea typeface="微軟正黑體" panose="020B0604030504040204" pitchFamily="34" charset="-120"/>
                          <a:cs typeface="+mn-cs"/>
                        </a:rPr>
                        <a:t>3.64%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60722412"/>
                  </a:ext>
                </a:extLst>
              </a:tr>
              <a:tr h="171019">
                <a:tc>
                  <a:txBody>
                    <a:bodyPr/>
                    <a:lstStyle/>
                    <a:p>
                      <a:pPr algn="ctr" fontAlgn="ctr"/>
                      <a:r>
                        <a:rPr lang="zh-TW" altLang="en-US" sz="1200" b="1" u="none" strike="noStrike" kern="1200">
                          <a:solidFill>
                            <a:schemeClr val="tx1"/>
                          </a:solidFill>
                          <a:effectLst/>
                          <a:latin typeface="微軟正黑體" panose="020B0604030504040204" pitchFamily="34" charset="-120"/>
                          <a:ea typeface="微軟正黑體" panose="020B0604030504040204" pitchFamily="34" charset="-120"/>
                          <a:cs typeface="+mn-cs"/>
                        </a:rPr>
                        <a:t>荷蘭</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fontAlgn="ctr"/>
                      <a:r>
                        <a:rPr lang="en-US" altLang="zh-TW" sz="1200" b="0" u="none" strike="noStrike" kern="1200">
                          <a:solidFill>
                            <a:schemeClr val="tx1"/>
                          </a:solidFill>
                          <a:effectLst/>
                          <a:latin typeface="微軟正黑體" panose="020B0604030504040204" pitchFamily="34" charset="-120"/>
                          <a:ea typeface="微軟正黑體" panose="020B0604030504040204" pitchFamily="34" charset="-120"/>
                          <a:cs typeface="+mn-cs"/>
                        </a:rPr>
                        <a:t>2.13%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44297958"/>
                  </a:ext>
                </a:extLst>
              </a:tr>
              <a:tr h="171019">
                <a:tc>
                  <a:txBody>
                    <a:bodyPr/>
                    <a:lstStyle/>
                    <a:p>
                      <a:pPr algn="ctr" fontAlgn="ctr"/>
                      <a:r>
                        <a:rPr lang="zh-TW" altLang="en-US" sz="1200" b="1" u="none" strike="noStrike" kern="1200">
                          <a:solidFill>
                            <a:schemeClr val="tx1"/>
                          </a:solidFill>
                          <a:effectLst/>
                          <a:latin typeface="微軟正黑體" panose="020B0604030504040204" pitchFamily="34" charset="-120"/>
                          <a:ea typeface="微軟正黑體" panose="020B0604030504040204" pitchFamily="34" charset="-120"/>
                          <a:cs typeface="+mn-cs"/>
                        </a:rPr>
                        <a:t>加拿大</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fontAlgn="ctr"/>
                      <a:r>
                        <a:rPr lang="en-US" altLang="zh-TW" sz="1200" b="0" u="none" strike="noStrike" kern="1200">
                          <a:solidFill>
                            <a:schemeClr val="tx1"/>
                          </a:solidFill>
                          <a:effectLst/>
                          <a:latin typeface="微軟正黑體" panose="020B0604030504040204" pitchFamily="34" charset="-120"/>
                          <a:ea typeface="微軟正黑體" panose="020B0604030504040204" pitchFamily="34" charset="-120"/>
                          <a:cs typeface="+mn-cs"/>
                        </a:rPr>
                        <a:t>1.68%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437605270"/>
                  </a:ext>
                </a:extLst>
              </a:tr>
              <a:tr h="171019">
                <a:tc>
                  <a:txBody>
                    <a:bodyPr/>
                    <a:lstStyle/>
                    <a:p>
                      <a:pPr algn="ctr" fontAlgn="ctr"/>
                      <a:r>
                        <a:rPr lang="zh-TW" altLang="en-US" sz="1200" b="1" u="none" strike="noStrike" kern="1200">
                          <a:solidFill>
                            <a:schemeClr val="tx1"/>
                          </a:solidFill>
                          <a:effectLst/>
                          <a:latin typeface="微軟正黑體" panose="020B0604030504040204" pitchFamily="34" charset="-120"/>
                          <a:ea typeface="微軟正黑體" panose="020B0604030504040204" pitchFamily="34" charset="-120"/>
                          <a:cs typeface="+mn-cs"/>
                        </a:rPr>
                        <a:t>以色列</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fontAlgn="ctr"/>
                      <a:r>
                        <a:rPr lang="en-US" altLang="zh-TW" sz="1200" b="0" u="none" strike="noStrike" kern="1200">
                          <a:solidFill>
                            <a:schemeClr val="tx1"/>
                          </a:solidFill>
                          <a:effectLst/>
                          <a:latin typeface="微軟正黑體" panose="020B0604030504040204" pitchFamily="34" charset="-120"/>
                          <a:ea typeface="微軟正黑體" panose="020B0604030504040204" pitchFamily="34" charset="-120"/>
                          <a:cs typeface="+mn-cs"/>
                        </a:rPr>
                        <a:t>0.36%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52533216"/>
                  </a:ext>
                </a:extLst>
              </a:tr>
              <a:tr h="171019">
                <a:tc>
                  <a:txBody>
                    <a:bodyPr/>
                    <a:lstStyle/>
                    <a:p>
                      <a:pPr algn="ctr" fontAlgn="ctr"/>
                      <a:r>
                        <a:rPr lang="zh-TW" altLang="en-US" sz="1200" b="1" u="none" strike="noStrike" kern="1200">
                          <a:solidFill>
                            <a:schemeClr val="tx1"/>
                          </a:solidFill>
                          <a:effectLst/>
                          <a:latin typeface="微軟正黑體" panose="020B0604030504040204" pitchFamily="34" charset="-120"/>
                          <a:ea typeface="微軟正黑體" panose="020B0604030504040204" pitchFamily="34" charset="-120"/>
                          <a:cs typeface="+mn-cs"/>
                        </a:rPr>
                        <a:t>其他</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fontAlgn="ctr"/>
                      <a:r>
                        <a:rPr lang="en-US" altLang="zh-TW" sz="1200" b="0" u="none" strike="noStrike" kern="1200">
                          <a:solidFill>
                            <a:schemeClr val="tx1"/>
                          </a:solidFill>
                          <a:effectLst/>
                          <a:latin typeface="微軟正黑體" panose="020B0604030504040204" pitchFamily="34" charset="-120"/>
                          <a:ea typeface="微軟正黑體" panose="020B0604030504040204" pitchFamily="34" charset="-120"/>
                          <a:cs typeface="+mn-cs"/>
                        </a:rPr>
                        <a:t>1.10%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486317194"/>
                  </a:ext>
                </a:extLst>
              </a:tr>
              <a:tr h="171019">
                <a:tc>
                  <a:txBody>
                    <a:bodyPr/>
                    <a:lstStyle/>
                    <a:p>
                      <a:pPr algn="ctr" fontAlgn="ctr"/>
                      <a:r>
                        <a:rPr lang="zh-TW" altLang="en-US" sz="1200" b="1" u="none" strike="noStrike" kern="1200" dirty="0">
                          <a:solidFill>
                            <a:schemeClr val="tx1"/>
                          </a:solidFill>
                          <a:effectLst/>
                          <a:latin typeface="微軟正黑體" panose="020B0604030504040204" pitchFamily="34" charset="-120"/>
                          <a:ea typeface="微軟正黑體" panose="020B0604030504040204" pitchFamily="34" charset="-120"/>
                          <a:cs typeface="+mn-cs"/>
                        </a:rPr>
                        <a:t>現金</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fontAlgn="ctr"/>
                      <a:r>
                        <a:rPr lang="en-US" altLang="zh-TW" sz="1200" b="0" u="none" strike="noStrike" kern="1200" dirty="0">
                          <a:solidFill>
                            <a:schemeClr val="tx1"/>
                          </a:solidFill>
                          <a:effectLst/>
                          <a:latin typeface="微軟正黑體" panose="020B0604030504040204" pitchFamily="34" charset="-120"/>
                          <a:ea typeface="微軟正黑體" panose="020B0604030504040204" pitchFamily="34" charset="-120"/>
                          <a:cs typeface="+mn-cs"/>
                        </a:rPr>
                        <a:t>0.69%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90298655"/>
                  </a:ext>
                </a:extLst>
              </a:tr>
            </a:tbl>
          </a:graphicData>
        </a:graphic>
      </p:graphicFrame>
      <p:sp>
        <p:nvSpPr>
          <p:cNvPr id="4" name="矩形 3"/>
          <p:cNvSpPr/>
          <p:nvPr/>
        </p:nvSpPr>
        <p:spPr>
          <a:xfrm>
            <a:off x="899592" y="1700808"/>
            <a:ext cx="1569660" cy="461665"/>
          </a:xfrm>
          <a:prstGeom prst="rect">
            <a:avLst/>
          </a:prstGeom>
        </p:spPr>
        <p:txBody>
          <a:bodyPr wrap="none">
            <a:spAutoFit/>
          </a:bodyPr>
          <a:lstStyle/>
          <a:p>
            <a:r>
              <a:rPr lang="zh-TW" altLang="en-US" sz="1200" b="1" kern="100" dirty="0">
                <a:latin typeface="微軟正黑體" panose="020B0604030504040204" pitchFamily="34" charset="-120"/>
                <a:ea typeface="微軟正黑體" panose="020B0604030504040204" pitchFamily="34" charset="-120"/>
                <a:cs typeface="Arial"/>
              </a:rPr>
              <a:t>精選高品質成長企業</a:t>
            </a:r>
            <a:endParaRPr lang="en-US" altLang="zh-TW" sz="1200" b="1" kern="100" dirty="0">
              <a:latin typeface="微軟正黑體" panose="020B0604030504040204" pitchFamily="34" charset="-120"/>
              <a:ea typeface="微軟正黑體" panose="020B0604030504040204" pitchFamily="34" charset="-120"/>
              <a:cs typeface="Arial"/>
            </a:endParaRPr>
          </a:p>
          <a:p>
            <a:r>
              <a:rPr lang="zh-TW" altLang="en-US" sz="1200" b="1" kern="100" dirty="0">
                <a:latin typeface="微軟正黑體" panose="020B0604030504040204" pitchFamily="34" charset="-120"/>
                <a:ea typeface="微軟正黑體" panose="020B0604030504040204" pitchFamily="34" charset="-120"/>
                <a:cs typeface="Arial"/>
              </a:rPr>
              <a:t>立足美國、放眼全球</a:t>
            </a:r>
            <a:endParaRPr lang="zh-TW" altLang="en-US" sz="1200" dirty="0"/>
          </a:p>
        </p:txBody>
      </p:sp>
      <p:sp>
        <p:nvSpPr>
          <p:cNvPr id="26" name="矩形 25"/>
          <p:cNvSpPr/>
          <p:nvPr/>
        </p:nvSpPr>
        <p:spPr>
          <a:xfrm>
            <a:off x="3563888" y="1700808"/>
            <a:ext cx="2185214" cy="461665"/>
          </a:xfrm>
          <a:prstGeom prst="rect">
            <a:avLst/>
          </a:prstGeom>
        </p:spPr>
        <p:txBody>
          <a:bodyPr wrap="none">
            <a:spAutoFit/>
          </a:bodyPr>
          <a:lstStyle/>
          <a:p>
            <a:pPr algn="ctr"/>
            <a:r>
              <a:rPr lang="zh-TW" altLang="en-US" sz="1200" b="1" kern="100" dirty="0">
                <a:latin typeface="微軟正黑體" panose="020B0604030504040204" pitchFamily="34" charset="-120"/>
                <a:ea typeface="微軟正黑體" panose="020B0604030504040204" pitchFamily="34" charset="-120"/>
                <a:cs typeface="Arial"/>
              </a:rPr>
              <a:t>將部分資金投資於未上市公司</a:t>
            </a:r>
            <a:endParaRPr lang="en-US" altLang="zh-TW" sz="1200" b="1" kern="100" dirty="0">
              <a:latin typeface="微軟正黑體" panose="020B0604030504040204" pitchFamily="34" charset="-120"/>
              <a:ea typeface="微軟正黑體" panose="020B0604030504040204" pitchFamily="34" charset="-120"/>
              <a:cs typeface="Arial"/>
            </a:endParaRPr>
          </a:p>
          <a:p>
            <a:pPr algn="ctr"/>
            <a:r>
              <a:rPr lang="zh-TW" altLang="en-US" sz="1200" b="1" kern="100" dirty="0">
                <a:latin typeface="微軟正黑體" panose="020B0604030504040204" pitchFamily="34" charset="-120"/>
                <a:ea typeface="微軟正黑體" panose="020B0604030504040204" pitchFamily="34" charset="-120"/>
                <a:cs typeface="Arial"/>
              </a:rPr>
              <a:t>以掌握新科技趨勢</a:t>
            </a:r>
            <a:endParaRPr lang="zh-TW" altLang="en-US" sz="1200" dirty="0"/>
          </a:p>
        </p:txBody>
      </p:sp>
      <p:sp>
        <p:nvSpPr>
          <p:cNvPr id="40" name="矩形 39"/>
          <p:cNvSpPr/>
          <p:nvPr/>
        </p:nvSpPr>
        <p:spPr>
          <a:xfrm>
            <a:off x="6524485" y="1700808"/>
            <a:ext cx="1880643" cy="461665"/>
          </a:xfrm>
          <a:prstGeom prst="rect">
            <a:avLst/>
          </a:prstGeom>
        </p:spPr>
        <p:txBody>
          <a:bodyPr wrap="none">
            <a:spAutoFit/>
          </a:bodyPr>
          <a:lstStyle/>
          <a:p>
            <a:pPr algn="ctr"/>
            <a:r>
              <a:rPr lang="zh-TW" altLang="en-US" sz="1200" b="1" kern="100" dirty="0">
                <a:latin typeface="微軟正黑體" panose="020B0604030504040204" pitchFamily="34" charset="-120"/>
                <a:ea typeface="微軟正黑體" panose="020B0604030504040204" pitchFamily="34" charset="-120"/>
                <a:cs typeface="Arial"/>
              </a:rPr>
              <a:t>近七成持股與</a:t>
            </a:r>
            <a:r>
              <a:rPr lang="en-US" altLang="zh-TW" sz="1200" b="1" kern="100" dirty="0">
                <a:latin typeface="微軟正黑體" panose="020B0604030504040204" pitchFamily="34" charset="-120"/>
                <a:ea typeface="微軟正黑體" panose="020B0604030504040204" pitchFamily="34" charset="-120"/>
                <a:cs typeface="Arial"/>
              </a:rPr>
              <a:t>AI</a:t>
            </a:r>
            <a:r>
              <a:rPr lang="zh-TW" altLang="en-US" sz="1200" b="1" kern="100" dirty="0">
                <a:latin typeface="微軟正黑體" panose="020B0604030504040204" pitchFamily="34" charset="-120"/>
                <a:ea typeface="微軟正黑體" panose="020B0604030504040204" pitchFamily="34" charset="-120"/>
                <a:cs typeface="Arial"/>
              </a:rPr>
              <a:t>題材相關</a:t>
            </a:r>
            <a:endParaRPr lang="en-US" altLang="zh-TW" sz="1200" b="1" kern="100" dirty="0">
              <a:latin typeface="微軟正黑體" panose="020B0604030504040204" pitchFamily="34" charset="-120"/>
              <a:ea typeface="微軟正黑體" panose="020B0604030504040204" pitchFamily="34" charset="-120"/>
              <a:cs typeface="Arial"/>
            </a:endParaRPr>
          </a:p>
          <a:p>
            <a:pPr algn="ctr"/>
            <a:r>
              <a:rPr lang="zh-TW" altLang="en-US" sz="1200" b="1" kern="100" dirty="0">
                <a:latin typeface="微軟正黑體" panose="020B0604030504040204" pitchFamily="34" charset="-120"/>
                <a:ea typeface="微軟正黑體" panose="020B0604030504040204" pitchFamily="34" charset="-120"/>
                <a:cs typeface="Arial"/>
              </a:rPr>
              <a:t>同步坐享長期</a:t>
            </a:r>
            <a:r>
              <a:rPr lang="en-US" altLang="zh-TW" sz="1200" b="1" kern="100" dirty="0">
                <a:latin typeface="微軟正黑體" panose="020B0604030504040204" pitchFamily="34" charset="-120"/>
                <a:ea typeface="微軟正黑體" panose="020B0604030504040204" pitchFamily="34" charset="-120"/>
                <a:cs typeface="Arial"/>
              </a:rPr>
              <a:t>AI</a:t>
            </a:r>
            <a:r>
              <a:rPr lang="zh-TW" altLang="en-US" sz="1200" b="1" kern="100" dirty="0">
                <a:latin typeface="微軟正黑體" panose="020B0604030504040204" pitchFamily="34" charset="-120"/>
                <a:ea typeface="微軟正黑體" panose="020B0604030504040204" pitchFamily="34" charset="-120"/>
                <a:cs typeface="Arial"/>
              </a:rPr>
              <a:t>發展趨勢</a:t>
            </a:r>
          </a:p>
        </p:txBody>
      </p:sp>
      <p:pic>
        <p:nvPicPr>
          <p:cNvPr id="63" name="圖片 6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47864" y="2204864"/>
            <a:ext cx="2426418" cy="1481456"/>
          </a:xfrm>
          <a:prstGeom prst="rect">
            <a:avLst/>
          </a:prstGeom>
        </p:spPr>
      </p:pic>
      <p:pic>
        <p:nvPicPr>
          <p:cNvPr id="65" name="圖片 6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1560" y="4149080"/>
            <a:ext cx="7931583" cy="2170364"/>
          </a:xfrm>
          <a:prstGeom prst="rect">
            <a:avLst/>
          </a:prstGeom>
        </p:spPr>
      </p:pic>
      <p:pic>
        <p:nvPicPr>
          <p:cNvPr id="2" name="圖片 1"/>
          <p:cNvPicPr>
            <a:picLocks noChangeAspect="1"/>
          </p:cNvPicPr>
          <p:nvPr/>
        </p:nvPicPr>
        <p:blipFill rotWithShape="1">
          <a:blip r:embed="rId6"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236296" y="2564904"/>
            <a:ext cx="1190446" cy="1095555"/>
          </a:xfrm>
          <a:prstGeom prst="rect">
            <a:avLst/>
          </a:prstGeom>
        </p:spPr>
      </p:pic>
      <p:pic>
        <p:nvPicPr>
          <p:cNvPr id="3" name="圖片 2"/>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16216" y="2204864"/>
            <a:ext cx="1080120" cy="1080120"/>
          </a:xfrm>
          <a:prstGeom prst="rect">
            <a:avLst/>
          </a:prstGeom>
        </p:spPr>
      </p:pic>
      <p:sp>
        <p:nvSpPr>
          <p:cNvPr id="6" name="標題 1">
            <a:extLst>
              <a:ext uri="{FF2B5EF4-FFF2-40B4-BE49-F238E27FC236}">
                <a16:creationId xmlns:a16="http://schemas.microsoft.com/office/drawing/2014/main" id="{D5BEF7E2-E013-72E3-E0AE-D36484BACEBB}"/>
              </a:ext>
            </a:extLst>
          </p:cNvPr>
          <p:cNvSpPr txBox="1">
            <a:spLocks/>
          </p:cNvSpPr>
          <p:nvPr/>
        </p:nvSpPr>
        <p:spPr bwMode="auto">
          <a:xfrm>
            <a:off x="411012" y="142875"/>
            <a:ext cx="91440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914400" rtl="0" eaLnBrk="1" latinLnBrk="0" hangingPunct="1">
              <a:lnSpc>
                <a:spcPct val="90000"/>
              </a:lnSpc>
              <a:spcBef>
                <a:spcPct val="0"/>
              </a:spcBef>
              <a:buNone/>
              <a:defRPr sz="3600" b="1" kern="1200" baseline="0">
                <a:solidFill>
                  <a:srgbClr val="000099"/>
                </a:solidFill>
                <a:latin typeface="微軟正黑體" panose="020B0604030504040204" pitchFamily="34" charset="-120"/>
                <a:ea typeface="微軟正黑體" panose="020B0604030504040204" pitchFamily="34" charset="-120"/>
                <a:cs typeface="+mj-cs"/>
              </a:defRPr>
            </a:lvl1pPr>
          </a:lstStyle>
          <a:p>
            <a:pPr fontAlgn="auto">
              <a:spcAft>
                <a:spcPts val="600"/>
              </a:spcAft>
            </a:pPr>
            <a:r>
              <a:rPr lang="zh-TW" altLang="en-US" sz="1800" dirty="0">
                <a:solidFill>
                  <a:srgbClr val="0000FF"/>
                </a:solidFill>
              </a:rPr>
              <a:t>富蘭克林坦伯頓科技基金</a:t>
            </a:r>
            <a:r>
              <a:rPr lang="en-US" altLang="zh-TW" sz="1800" dirty="0">
                <a:solidFill>
                  <a:schemeClr val="tx1"/>
                </a:solidFill>
              </a:rPr>
              <a:t>(</a:t>
            </a:r>
            <a:r>
              <a:rPr lang="zh-TW" altLang="en-US" sz="1800" dirty="0">
                <a:solidFill>
                  <a:schemeClr val="tx1"/>
                </a:solidFill>
              </a:rPr>
              <a:t>本基金之配息來源可能為本金</a:t>
            </a:r>
            <a:r>
              <a:rPr lang="en-US" altLang="zh-TW" sz="1800" dirty="0">
                <a:solidFill>
                  <a:schemeClr val="tx1"/>
                </a:solidFill>
              </a:rPr>
              <a:t>)</a:t>
            </a:r>
          </a:p>
          <a:p>
            <a:pPr>
              <a:spcAft>
                <a:spcPts val="600"/>
              </a:spcAft>
            </a:pPr>
            <a:r>
              <a:rPr lang="zh-TW" altLang="en-US" dirty="0"/>
              <a:t>掌握</a:t>
            </a:r>
            <a:r>
              <a:rPr lang="en-US" altLang="zh-TW" dirty="0"/>
              <a:t>AI</a:t>
            </a:r>
            <a:r>
              <a:rPr lang="zh-TW" altLang="en-US" dirty="0"/>
              <a:t>及數位轉型商機</a:t>
            </a:r>
          </a:p>
        </p:txBody>
      </p:sp>
      <p:sp>
        <p:nvSpPr>
          <p:cNvPr id="5" name="Text Box 4">
            <a:extLst>
              <a:ext uri="{FF2B5EF4-FFF2-40B4-BE49-F238E27FC236}">
                <a16:creationId xmlns:a16="http://schemas.microsoft.com/office/drawing/2014/main" id="{20C2A691-B93A-5E0D-6175-87B0CE420D73}"/>
              </a:ext>
            </a:extLst>
          </p:cNvPr>
          <p:cNvSpPr txBox="1">
            <a:spLocks noChangeArrowheads="1"/>
          </p:cNvSpPr>
          <p:nvPr/>
        </p:nvSpPr>
        <p:spPr bwMode="auto">
          <a:xfrm>
            <a:off x="8582660" y="621507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eaLnBrk="0" hangingPunct="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eaLnBrk="0" hangingPunct="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zh-TW" sz="1800" b="1" i="0" u="none" strike="noStrike" kern="1200" cap="none" spc="0" normalizeH="0" baseline="0" noProof="0" dirty="0">
                <a:ln>
                  <a:noFill/>
                </a:ln>
                <a:solidFill>
                  <a:srgbClr val="FF0000"/>
                </a:solidFill>
                <a:effectLst/>
                <a:uLnTx/>
                <a:uFillTx/>
                <a:latin typeface="Arial" charset="0"/>
                <a:ea typeface="標楷體" pitchFamily="65" charset="-120"/>
                <a:cs typeface="Arial" charset="0"/>
                <a:sym typeface="Wingdings 2" pitchFamily="18" charset="2"/>
              </a:rPr>
              <a:t></a:t>
            </a:r>
            <a:r>
              <a:rPr kumimoji="1" lang="en-US" altLang="zh-TW" sz="2400" b="0" i="0" u="none" strike="noStrike" kern="1200" cap="none" spc="0" normalizeH="0" baseline="0" noProof="0" dirty="0">
                <a:ln>
                  <a:noFill/>
                </a:ln>
                <a:solidFill>
                  <a:srgbClr val="000000"/>
                </a:solidFill>
                <a:effectLst/>
                <a:uLnTx/>
                <a:uFillTx/>
                <a:latin typeface="Times New Roman" pitchFamily="18" charset="0"/>
                <a:ea typeface="新細明體" pitchFamily="18" charset="-120"/>
                <a:cs typeface="Arial" charset="0"/>
              </a:rPr>
              <a:t> </a:t>
            </a:r>
          </a:p>
        </p:txBody>
      </p:sp>
    </p:spTree>
    <p:extLst>
      <p:ext uri="{BB962C8B-B14F-4D97-AF65-F5344CB8AC3E}">
        <p14:creationId xmlns:p14="http://schemas.microsoft.com/office/powerpoint/2010/main" val="3444661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61974"/>
            <a:ext cx="8686800" cy="714375"/>
          </a:xfrm>
        </p:spPr>
        <p:txBody>
          <a:bodyPr/>
          <a:lstStyle/>
          <a:p>
            <a:r>
              <a:rPr lang="zh-TW" altLang="en-US" sz="3200" dirty="0"/>
              <a:t>降息的債市機會並沒有失靈，選對天期很重要</a:t>
            </a:r>
          </a:p>
        </p:txBody>
      </p:sp>
      <p:pic>
        <p:nvPicPr>
          <p:cNvPr id="3" name="圖片 2">
            <a:extLst>
              <a:ext uri="{FF2B5EF4-FFF2-40B4-BE49-F238E27FC236}">
                <a16:creationId xmlns:a16="http://schemas.microsoft.com/office/drawing/2014/main" id="{393BCA99-B5EA-5E6A-BD2E-929FE934E96E}"/>
              </a:ext>
            </a:extLst>
          </p:cNvPr>
          <p:cNvPicPr>
            <a:picLocks noChangeAspect="1"/>
          </p:cNvPicPr>
          <p:nvPr/>
        </p:nvPicPr>
        <p:blipFill>
          <a:blip r:embed="rId2"/>
          <a:stretch>
            <a:fillRect/>
          </a:stretch>
        </p:blipFill>
        <p:spPr>
          <a:xfrm>
            <a:off x="4536527" y="2252706"/>
            <a:ext cx="4190150" cy="3770011"/>
          </a:xfrm>
          <a:prstGeom prst="rect">
            <a:avLst/>
          </a:prstGeom>
        </p:spPr>
      </p:pic>
      <p:pic>
        <p:nvPicPr>
          <p:cNvPr id="4" name="圖片 3">
            <a:extLst>
              <a:ext uri="{FF2B5EF4-FFF2-40B4-BE49-F238E27FC236}">
                <a16:creationId xmlns:a16="http://schemas.microsoft.com/office/drawing/2014/main" id="{A23CC7C1-F020-896D-193B-23AAFB7C80C5}"/>
              </a:ext>
            </a:extLst>
          </p:cNvPr>
          <p:cNvPicPr>
            <a:picLocks noChangeAspect="1"/>
          </p:cNvPicPr>
          <p:nvPr/>
        </p:nvPicPr>
        <p:blipFill>
          <a:blip r:embed="rId3"/>
          <a:stretch>
            <a:fillRect/>
          </a:stretch>
        </p:blipFill>
        <p:spPr>
          <a:xfrm>
            <a:off x="378998" y="2391801"/>
            <a:ext cx="4035554" cy="3630916"/>
          </a:xfrm>
          <a:prstGeom prst="rect">
            <a:avLst/>
          </a:prstGeom>
        </p:spPr>
      </p:pic>
      <p:sp>
        <p:nvSpPr>
          <p:cNvPr id="6" name="矩形 5">
            <a:extLst>
              <a:ext uri="{FF2B5EF4-FFF2-40B4-BE49-F238E27FC236}">
                <a16:creationId xmlns:a16="http://schemas.microsoft.com/office/drawing/2014/main" id="{903A83D7-8D46-22E2-B4CC-9409D4790E60}"/>
              </a:ext>
            </a:extLst>
          </p:cNvPr>
          <p:cNvSpPr/>
          <p:nvPr/>
        </p:nvSpPr>
        <p:spPr>
          <a:xfrm>
            <a:off x="436292" y="1170675"/>
            <a:ext cx="8200469" cy="661720"/>
          </a:xfrm>
          <a:prstGeom prst="rect">
            <a:avLst/>
          </a:prstGeom>
        </p:spPr>
        <p:txBody>
          <a:bodyPr wrap="square">
            <a:spAutoFit/>
          </a:bodyPr>
          <a:lstStyle/>
          <a:p>
            <a:pPr marL="171450" marR="26035" indent="-171450" algn="just">
              <a:spcBef>
                <a:spcPts val="600"/>
              </a:spcBef>
              <a:spcAft>
                <a:spcPts val="0"/>
              </a:spcAft>
              <a:buFont typeface="Wingdings" panose="05000000000000000000" pitchFamily="2" charset="2"/>
              <a:buChar char="n"/>
            </a:pPr>
            <a:r>
              <a:rPr lang="zh-TW" altLang="en-US" sz="1600" b="1" dirty="0">
                <a:solidFill>
                  <a:srgbClr val="7030A0"/>
                </a:solidFill>
                <a:latin typeface="+mn-lt"/>
                <a:ea typeface="微軟正黑體" panose="020B0604030504040204" pitchFamily="34" charset="-120"/>
              </a:rPr>
              <a:t>美國中天期</a:t>
            </a:r>
            <a:r>
              <a:rPr lang="en-US" altLang="zh-TW" sz="1600" b="1" dirty="0">
                <a:solidFill>
                  <a:srgbClr val="7030A0"/>
                </a:solidFill>
                <a:latin typeface="+mn-lt"/>
                <a:ea typeface="微軟正黑體" panose="020B0604030504040204" pitchFamily="34" charset="-120"/>
              </a:rPr>
              <a:t>(3~5</a:t>
            </a:r>
            <a:r>
              <a:rPr lang="zh-TW" altLang="en-US" sz="1600" b="1" dirty="0">
                <a:solidFill>
                  <a:srgbClr val="7030A0"/>
                </a:solidFill>
                <a:latin typeface="+mn-lt"/>
                <a:ea typeface="微軟正黑體" panose="020B0604030504040204" pitchFamily="34" charset="-120"/>
              </a:rPr>
              <a:t>年期</a:t>
            </a:r>
            <a:r>
              <a:rPr lang="en-US" altLang="zh-TW" sz="1600" b="1" dirty="0">
                <a:solidFill>
                  <a:srgbClr val="7030A0"/>
                </a:solidFill>
                <a:latin typeface="+mn-lt"/>
                <a:ea typeface="微軟正黑體" panose="020B0604030504040204" pitchFamily="34" charset="-120"/>
              </a:rPr>
              <a:t>)</a:t>
            </a:r>
            <a:r>
              <a:rPr lang="zh-TW" altLang="en-US" sz="1600" b="1" dirty="0">
                <a:solidFill>
                  <a:srgbClr val="7030A0"/>
                </a:solidFill>
                <a:latin typeface="+mn-lt"/>
                <a:ea typeface="微軟正黑體" panose="020B0604030504040204" pitchFamily="34" charset="-120"/>
              </a:rPr>
              <a:t>公債於聯準會本波</a:t>
            </a:r>
            <a:r>
              <a:rPr lang="en-US" altLang="zh-TW" sz="1600" b="1" dirty="0">
                <a:solidFill>
                  <a:srgbClr val="7030A0"/>
                </a:solidFill>
                <a:latin typeface="+mn-lt"/>
                <a:ea typeface="微軟正黑體" panose="020B0604030504040204" pitchFamily="34" charset="-120"/>
              </a:rPr>
              <a:t>(2024/9</a:t>
            </a:r>
            <a:r>
              <a:rPr lang="zh-TW" altLang="en-US" sz="1600" b="1" dirty="0">
                <a:solidFill>
                  <a:srgbClr val="7030A0"/>
                </a:solidFill>
                <a:latin typeface="+mn-lt"/>
                <a:ea typeface="微軟正黑體" panose="020B0604030504040204" pitchFamily="34" charset="-120"/>
              </a:rPr>
              <a:t>月開始</a:t>
            </a:r>
            <a:r>
              <a:rPr lang="en-US" altLang="zh-TW" sz="1600" b="1" dirty="0">
                <a:solidFill>
                  <a:srgbClr val="7030A0"/>
                </a:solidFill>
                <a:latin typeface="+mn-lt"/>
                <a:ea typeface="微軟正黑體" panose="020B0604030504040204" pitchFamily="34" charset="-120"/>
              </a:rPr>
              <a:t>)</a:t>
            </a:r>
            <a:r>
              <a:rPr lang="zh-TW" altLang="en-US" sz="1600" b="1" dirty="0">
                <a:solidFill>
                  <a:srgbClr val="7030A0"/>
                </a:solidFill>
                <a:latin typeface="+mn-lt"/>
                <a:ea typeface="微軟正黑體" panose="020B0604030504040204" pitchFamily="34" charset="-120"/>
              </a:rPr>
              <a:t>降息的表現明顯強於長天期公債</a:t>
            </a:r>
            <a:endParaRPr lang="en-US" altLang="zh-TW" sz="1600" b="1" dirty="0">
              <a:solidFill>
                <a:srgbClr val="7030A0"/>
              </a:solidFill>
              <a:latin typeface="+mn-lt"/>
              <a:ea typeface="微軟正黑體" panose="020B0604030504040204" pitchFamily="34" charset="-120"/>
            </a:endParaRPr>
          </a:p>
          <a:p>
            <a:pPr marL="171450" marR="26035" indent="-171450" algn="just">
              <a:spcBef>
                <a:spcPts val="600"/>
              </a:spcBef>
              <a:spcAft>
                <a:spcPts val="0"/>
              </a:spcAft>
              <a:buFont typeface="Wingdings" panose="05000000000000000000" pitchFamily="2" charset="2"/>
              <a:buChar char="n"/>
            </a:pPr>
            <a:r>
              <a:rPr lang="zh-TW" altLang="en-US" sz="1600" b="1" dirty="0">
                <a:solidFill>
                  <a:srgbClr val="7030A0"/>
                </a:solidFill>
                <a:latin typeface="+mn-lt"/>
                <a:ea typeface="微軟正黑體" panose="020B0604030504040204" pitchFamily="34" charset="-120"/>
              </a:rPr>
              <a:t>長天期公債落後原因：美國關稅將引發通膨惡化、川普政府財政及債務擔憂</a:t>
            </a:r>
            <a:endParaRPr lang="en-US" altLang="zh-TW" sz="1600" b="1" dirty="0">
              <a:solidFill>
                <a:srgbClr val="7030A0"/>
              </a:solidFill>
              <a:latin typeface="+mn-lt"/>
              <a:ea typeface="微軟正黑體" panose="020B0604030504040204" pitchFamily="34" charset="-120"/>
            </a:endParaRPr>
          </a:p>
        </p:txBody>
      </p:sp>
      <p:sp>
        <p:nvSpPr>
          <p:cNvPr id="7" name="矩形 6">
            <a:extLst>
              <a:ext uri="{FF2B5EF4-FFF2-40B4-BE49-F238E27FC236}">
                <a16:creationId xmlns:a16="http://schemas.microsoft.com/office/drawing/2014/main" id="{E1ED8121-66E6-5DD5-5D63-13F35893C777}"/>
              </a:ext>
            </a:extLst>
          </p:cNvPr>
          <p:cNvSpPr/>
          <p:nvPr/>
        </p:nvSpPr>
        <p:spPr>
          <a:xfrm>
            <a:off x="481816" y="6278753"/>
            <a:ext cx="7722623" cy="400110"/>
          </a:xfrm>
          <a:prstGeom prst="rect">
            <a:avLst/>
          </a:prstGeom>
        </p:spPr>
        <p:txBody>
          <a:bodyPr wrap="square">
            <a:spAutoFit/>
          </a:bodyPr>
          <a:lstStyle/>
          <a:p>
            <a:pPr>
              <a:spcAft>
                <a:spcPts val="0"/>
              </a:spcAft>
            </a:pPr>
            <a:r>
              <a:rPr lang="en-US" altLang="zh-TW" sz="1000" b="1" dirty="0">
                <a:ea typeface="微軟正黑體" panose="020B0604030504040204" pitchFamily="34" charset="-120"/>
                <a:cs typeface="Arial" panose="020B0604020202020204" pitchFamily="34" charset="0"/>
              </a:rPr>
              <a:t>【</a:t>
            </a:r>
            <a:r>
              <a:rPr lang="zh-TW" altLang="zh-TW" sz="1000" b="1" dirty="0">
                <a:ea typeface="微軟正黑體" panose="020B0604030504040204" pitchFamily="34" charset="-120"/>
                <a:cs typeface="Arial" panose="020B0604020202020204" pitchFamily="34" charset="0"/>
              </a:rPr>
              <a:t>以上指數試算結果並非代表特定基金之投資成果，亦不代表對特定基金之買賣建議，基金不同於指數，基金可能會有中途清算或合併等情形，投資人無法直接投資指數。</a:t>
            </a:r>
            <a:r>
              <a:rPr kumimoji="1" lang="zh-TW" altLang="en-US" sz="1000" b="1" dirty="0">
                <a:solidFill>
                  <a:srgbClr val="000000"/>
                </a:solidFill>
                <a:latin typeface="微軟正黑體" panose="020B0604030504040204" pitchFamily="34" charset="-120"/>
                <a:ea typeface="微軟正黑體" panose="020B0604030504040204" pitchFamily="34" charset="-120"/>
              </a:rPr>
              <a:t>投資人申購本基金係持有基金受益憑證，而非本文提及之投資資產或標的</a:t>
            </a:r>
            <a:r>
              <a:rPr lang="en-US" altLang="zh-TW" sz="1000" b="1" dirty="0">
                <a:ea typeface="微軟正黑體" panose="020B0604030504040204" pitchFamily="34" charset="-120"/>
                <a:cs typeface="Arial" panose="020B0604020202020204" pitchFamily="34" charset="0"/>
              </a:rPr>
              <a:t>】</a:t>
            </a:r>
            <a:endParaRPr lang="zh-TW" altLang="zh-TW" sz="1000" b="1" dirty="0">
              <a:cs typeface="Arial" panose="020B0604020202020204" pitchFamily="34" charset="0"/>
            </a:endParaRPr>
          </a:p>
        </p:txBody>
      </p:sp>
      <p:sp>
        <p:nvSpPr>
          <p:cNvPr id="8" name="文字方塊 7">
            <a:extLst>
              <a:ext uri="{FF2B5EF4-FFF2-40B4-BE49-F238E27FC236}">
                <a16:creationId xmlns:a16="http://schemas.microsoft.com/office/drawing/2014/main" id="{88DEEFB1-C860-A94D-80F7-7284924CD1B6}"/>
              </a:ext>
            </a:extLst>
          </p:cNvPr>
          <p:cNvSpPr txBox="1"/>
          <p:nvPr/>
        </p:nvSpPr>
        <p:spPr>
          <a:xfrm>
            <a:off x="1526802" y="5147825"/>
            <a:ext cx="697627" cy="246221"/>
          </a:xfrm>
          <a:prstGeom prst="rect">
            <a:avLst/>
          </a:prstGeom>
          <a:noFill/>
        </p:spPr>
        <p:txBody>
          <a:bodyPr wrap="none" rtlCol="0">
            <a:spAutoFit/>
          </a:bodyPr>
          <a:lstStyle/>
          <a:p>
            <a:r>
              <a:rPr lang="zh-TW" altLang="en-US" sz="1000" dirty="0">
                <a:solidFill>
                  <a:srgbClr val="FF0000"/>
                </a:solidFill>
                <a:latin typeface="微軟正黑體" panose="020B0604030504040204" pitchFamily="34" charset="-120"/>
                <a:ea typeface="微軟正黑體" panose="020B0604030504040204" pitchFamily="34" charset="-120"/>
              </a:rPr>
              <a:t>本波降息</a:t>
            </a:r>
          </a:p>
        </p:txBody>
      </p:sp>
      <p:sp>
        <p:nvSpPr>
          <p:cNvPr id="9" name="矩形 8">
            <a:extLst>
              <a:ext uri="{FF2B5EF4-FFF2-40B4-BE49-F238E27FC236}">
                <a16:creationId xmlns:a16="http://schemas.microsoft.com/office/drawing/2014/main" id="{14E101C7-0734-F4F3-6693-9AF93FB61E9B}"/>
              </a:ext>
            </a:extLst>
          </p:cNvPr>
          <p:cNvSpPr/>
          <p:nvPr/>
        </p:nvSpPr>
        <p:spPr>
          <a:xfrm>
            <a:off x="765918" y="1809411"/>
            <a:ext cx="3518049" cy="523220"/>
          </a:xfrm>
          <a:prstGeom prst="rect">
            <a:avLst/>
          </a:prstGeom>
        </p:spPr>
        <p:txBody>
          <a:bodyPr wrap="square">
            <a:spAutoFit/>
          </a:bodyPr>
          <a:lstStyle/>
          <a:p>
            <a:pPr algn="ctr"/>
            <a:r>
              <a:rPr lang="zh-TW" altLang="en-US" sz="1400" b="1" dirty="0">
                <a:latin typeface="微軟正黑體" panose="020B0604030504040204" pitchFamily="34" charset="-120"/>
                <a:ea typeface="微軟正黑體" panose="020B0604030504040204" pitchFamily="34" charset="-120"/>
                <a:cs typeface="+mj-cs"/>
              </a:rPr>
              <a:t>歷史經驗：最近五次聯準會降息首日後之</a:t>
            </a:r>
            <a:r>
              <a:rPr lang="zh-TW" altLang="en-US" sz="1400" b="1" dirty="0">
                <a:solidFill>
                  <a:srgbClr val="FF0000"/>
                </a:solidFill>
                <a:latin typeface="微軟正黑體" panose="020B0604030504040204" pitchFamily="34" charset="-120"/>
                <a:ea typeface="微軟正黑體" panose="020B0604030504040204" pitchFamily="34" charset="-120"/>
                <a:cs typeface="+mj-cs"/>
              </a:rPr>
              <a:t>美國</a:t>
            </a:r>
            <a:r>
              <a:rPr lang="en-US" altLang="zh-TW" sz="1400" b="1" u="sng" dirty="0">
                <a:solidFill>
                  <a:srgbClr val="FF0000"/>
                </a:solidFill>
                <a:latin typeface="微軟正黑體" panose="020B0604030504040204" pitchFamily="34" charset="-120"/>
                <a:ea typeface="微軟正黑體" panose="020B0604030504040204" pitchFamily="34" charset="-120"/>
                <a:cs typeface="+mj-cs"/>
              </a:rPr>
              <a:t>3~5</a:t>
            </a:r>
            <a:r>
              <a:rPr lang="zh-TW" altLang="en-US" sz="1400" b="1" u="sng" dirty="0">
                <a:solidFill>
                  <a:srgbClr val="FF0000"/>
                </a:solidFill>
                <a:latin typeface="微軟正黑體" panose="020B0604030504040204" pitchFamily="34" charset="-120"/>
                <a:ea typeface="微軟正黑體" panose="020B0604030504040204" pitchFamily="34" charset="-120"/>
                <a:cs typeface="+mj-cs"/>
              </a:rPr>
              <a:t>年期公債</a:t>
            </a:r>
            <a:r>
              <a:rPr lang="zh-TW" altLang="en-US" sz="1400" b="1" dirty="0">
                <a:latin typeface="微軟正黑體" panose="020B0604030504040204" pitchFamily="34" charset="-120"/>
                <a:ea typeface="微軟正黑體" panose="020B0604030504040204" pitchFamily="34" charset="-120"/>
                <a:cs typeface="+mj-cs"/>
              </a:rPr>
              <a:t>指數表現 </a:t>
            </a:r>
            <a:r>
              <a:rPr lang="en-US" altLang="zh-TW" sz="1400" b="1" dirty="0">
                <a:latin typeface="微軟正黑體" panose="020B0604030504040204" pitchFamily="34" charset="-120"/>
                <a:ea typeface="微軟正黑體" panose="020B0604030504040204" pitchFamily="34" charset="-120"/>
                <a:cs typeface="+mj-cs"/>
              </a:rPr>
              <a:t>(</a:t>
            </a:r>
            <a:r>
              <a:rPr lang="zh-TW" altLang="en-US" sz="1400" b="1" dirty="0">
                <a:latin typeface="微軟正黑體" panose="020B0604030504040204" pitchFamily="34" charset="-120"/>
                <a:ea typeface="微軟正黑體" panose="020B0604030504040204" pitchFamily="34" charset="-120"/>
                <a:cs typeface="+mj-cs"/>
              </a:rPr>
              <a:t>之後</a:t>
            </a:r>
            <a:r>
              <a:rPr lang="en-US" altLang="zh-TW" sz="1400" b="1" dirty="0">
                <a:latin typeface="微軟正黑體" panose="020B0604030504040204" pitchFamily="34" charset="-120"/>
                <a:ea typeface="微軟正黑體" panose="020B0604030504040204" pitchFamily="34" charset="-120"/>
                <a:cs typeface="+mj-cs"/>
              </a:rPr>
              <a:t>24</a:t>
            </a:r>
            <a:r>
              <a:rPr lang="zh-TW" altLang="en-US" sz="1400" b="1" dirty="0">
                <a:latin typeface="微軟正黑體" panose="020B0604030504040204" pitchFamily="34" charset="-120"/>
                <a:ea typeface="微軟正黑體" panose="020B0604030504040204" pitchFamily="34" charset="-120"/>
                <a:cs typeface="+mj-cs"/>
              </a:rPr>
              <a:t>個月</a:t>
            </a:r>
            <a:r>
              <a:rPr lang="en-US" altLang="zh-TW" sz="1400" b="1" dirty="0">
                <a:latin typeface="微軟正黑體" panose="020B0604030504040204" pitchFamily="34" charset="-120"/>
                <a:ea typeface="微軟正黑體" panose="020B0604030504040204" pitchFamily="34" charset="-120"/>
                <a:cs typeface="+mj-cs"/>
              </a:rPr>
              <a:t>)</a:t>
            </a:r>
            <a:endParaRPr lang="zh-TW" altLang="en-US" sz="1200" dirty="0"/>
          </a:p>
        </p:txBody>
      </p:sp>
      <p:sp>
        <p:nvSpPr>
          <p:cNvPr id="10" name="Rectangle 1">
            <a:extLst>
              <a:ext uri="{FF2B5EF4-FFF2-40B4-BE49-F238E27FC236}">
                <a16:creationId xmlns:a16="http://schemas.microsoft.com/office/drawing/2014/main" id="{7877516C-8926-8549-AE29-EA83800680E4}"/>
              </a:ext>
            </a:extLst>
          </p:cNvPr>
          <p:cNvSpPr>
            <a:spLocks noChangeArrowheads="1"/>
          </p:cNvSpPr>
          <p:nvPr/>
        </p:nvSpPr>
        <p:spPr bwMode="auto">
          <a:xfrm>
            <a:off x="514685" y="5927242"/>
            <a:ext cx="78800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628650" indent="-628650" eaLnBrk="0" hangingPunct="0"/>
            <a:r>
              <a:rPr kumimoji="0" lang="zh-TW" altLang="en-US" sz="1000" dirty="0">
                <a:latin typeface="微軟正黑體" panose="020B0604030504040204" pitchFamily="34" charset="-120"/>
                <a:ea typeface="微軟正黑體" panose="020B0604030504040204" pitchFamily="34" charset="-120"/>
                <a:cs typeface="Arial" panose="020B0604020202020204" pitchFamily="34" charset="0"/>
              </a:rPr>
              <a:t>資料來源：彭博</a:t>
            </a:r>
            <a:r>
              <a:rPr lang="zh-TW" altLang="en-US" sz="1000" dirty="0">
                <a:latin typeface="微軟正黑體" panose="020B0604030504040204" pitchFamily="34" charset="-120"/>
                <a:ea typeface="微軟正黑體" panose="020B0604030504040204" pitchFamily="34" charset="-120"/>
              </a:rPr>
              <a:t>資訊，取彭博美國不同天期公債指數為例，美元計價，最近五次聯準會降息首日</a:t>
            </a:r>
            <a:r>
              <a:rPr lang="en-US" altLang="zh-TW" sz="1000" dirty="0">
                <a:latin typeface="微軟正黑體" panose="020B0604030504040204" pitchFamily="34" charset="-120"/>
                <a:ea typeface="微軟正黑體" panose="020B0604030504040204" pitchFamily="34" charset="-120"/>
              </a:rPr>
              <a:t>(</a:t>
            </a:r>
            <a:r>
              <a:rPr lang="zh-TW" altLang="en-US" sz="1000" dirty="0">
                <a:latin typeface="微軟正黑體" panose="020B0604030504040204" pitchFamily="34" charset="-120"/>
                <a:ea typeface="微軟正黑體" panose="020B0604030504040204" pitchFamily="34" charset="-120"/>
              </a:rPr>
              <a:t>橫軸為</a:t>
            </a:r>
            <a:r>
              <a:rPr lang="en-US" altLang="zh-TW" sz="1000" dirty="0">
                <a:latin typeface="微軟正黑體" panose="020B0604030504040204" pitchFamily="34" charset="-120"/>
                <a:ea typeface="微軟正黑體" panose="020B0604030504040204" pitchFamily="34" charset="-120"/>
              </a:rPr>
              <a:t>0)</a:t>
            </a:r>
            <a:r>
              <a:rPr lang="zh-TW" altLang="en-US" sz="1000" dirty="0">
                <a:latin typeface="微軟正黑體" panose="020B0604030504040204" pitchFamily="34" charset="-120"/>
                <a:ea typeface="微軟正黑體" panose="020B0604030504040204" pitchFamily="34" charset="-120"/>
              </a:rPr>
              <a:t>之後</a:t>
            </a:r>
            <a:r>
              <a:rPr lang="en-US" altLang="zh-TW" sz="1000" dirty="0">
                <a:latin typeface="微軟正黑體" panose="020B0604030504040204" pitchFamily="34" charset="-120"/>
                <a:ea typeface="微軟正黑體" panose="020B0604030504040204" pitchFamily="34" charset="-120"/>
              </a:rPr>
              <a:t>24</a:t>
            </a:r>
            <a:r>
              <a:rPr lang="zh-TW" altLang="en-US" sz="1000" dirty="0">
                <a:latin typeface="微軟正黑體" panose="020B0604030504040204" pitchFamily="34" charset="-120"/>
                <a:ea typeface="微軟正黑體" panose="020B0604030504040204" pitchFamily="34" charset="-120"/>
              </a:rPr>
              <a:t>個月表現。本次自</a:t>
            </a:r>
            <a:r>
              <a:rPr lang="en-US" altLang="zh-TW" sz="1000" dirty="0">
                <a:latin typeface="微軟正黑體" panose="020B0604030504040204" pitchFamily="34" charset="-120"/>
                <a:ea typeface="微軟正黑體" panose="020B0604030504040204" pitchFamily="34" charset="-120"/>
              </a:rPr>
              <a:t>2024/9/18</a:t>
            </a:r>
            <a:r>
              <a:rPr lang="zh-TW" altLang="en-US" sz="1000" dirty="0">
                <a:latin typeface="微軟正黑體" panose="020B0604030504040204" pitchFamily="34" charset="-120"/>
                <a:ea typeface="微軟正黑體" panose="020B0604030504040204" pitchFamily="34" charset="-120"/>
              </a:rPr>
              <a:t>起降截至</a:t>
            </a:r>
            <a:r>
              <a:rPr lang="en-US" altLang="zh-TW" sz="1000" dirty="0">
                <a:latin typeface="微軟正黑體" panose="020B0604030504040204" pitchFamily="34" charset="-120"/>
                <a:ea typeface="微軟正黑體" panose="020B0604030504040204" pitchFamily="34" charset="-120"/>
              </a:rPr>
              <a:t>2025/7/31</a:t>
            </a:r>
            <a:endParaRPr kumimoji="0" lang="en-US" altLang="zh-TW" sz="1000" b="1" u="sng"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1" name="矩形 10">
            <a:extLst>
              <a:ext uri="{FF2B5EF4-FFF2-40B4-BE49-F238E27FC236}">
                <a16:creationId xmlns:a16="http://schemas.microsoft.com/office/drawing/2014/main" id="{37EAF64B-3057-E5A8-8975-7B16A434F71A}"/>
              </a:ext>
            </a:extLst>
          </p:cNvPr>
          <p:cNvSpPr/>
          <p:nvPr/>
        </p:nvSpPr>
        <p:spPr>
          <a:xfrm>
            <a:off x="4860034" y="1792027"/>
            <a:ext cx="3775417" cy="523220"/>
          </a:xfrm>
          <a:prstGeom prst="rect">
            <a:avLst/>
          </a:prstGeom>
        </p:spPr>
        <p:txBody>
          <a:bodyPr wrap="square">
            <a:spAutoFit/>
          </a:bodyPr>
          <a:lstStyle/>
          <a:p>
            <a:pPr algn="ctr"/>
            <a:r>
              <a:rPr lang="zh-TW" altLang="en-US" sz="1400" b="1" dirty="0">
                <a:latin typeface="微軟正黑體" panose="020B0604030504040204" pitchFamily="34" charset="-120"/>
                <a:ea typeface="微軟正黑體" panose="020B0604030504040204" pitchFamily="34" charset="-120"/>
                <a:cs typeface="+mj-cs"/>
              </a:rPr>
              <a:t>歷史經驗：最近五次聯準會降息首日後之</a:t>
            </a:r>
            <a:endParaRPr lang="en-US" altLang="zh-TW" sz="1400" b="1" dirty="0">
              <a:latin typeface="微軟正黑體" panose="020B0604030504040204" pitchFamily="34" charset="-120"/>
              <a:ea typeface="微軟正黑體" panose="020B0604030504040204" pitchFamily="34" charset="-120"/>
              <a:cs typeface="+mj-cs"/>
            </a:endParaRPr>
          </a:p>
          <a:p>
            <a:pPr algn="ctr"/>
            <a:r>
              <a:rPr lang="zh-TW" altLang="en-US" sz="1400" b="1" dirty="0">
                <a:solidFill>
                  <a:srgbClr val="FF0000"/>
                </a:solidFill>
                <a:latin typeface="微軟正黑體" panose="020B0604030504040204" pitchFamily="34" charset="-120"/>
                <a:ea typeface="微軟正黑體" panose="020B0604030504040204" pitchFamily="34" charset="-120"/>
                <a:cs typeface="+mj-cs"/>
              </a:rPr>
              <a:t>美國</a:t>
            </a:r>
            <a:r>
              <a:rPr lang="en-US" altLang="zh-TW" sz="1400" b="1" u="sng" dirty="0">
                <a:solidFill>
                  <a:srgbClr val="FF0000"/>
                </a:solidFill>
                <a:latin typeface="微軟正黑體" panose="020B0604030504040204" pitchFamily="34" charset="-120"/>
                <a:ea typeface="微軟正黑體" panose="020B0604030504040204" pitchFamily="34" charset="-120"/>
                <a:cs typeface="+mj-cs"/>
              </a:rPr>
              <a:t>20</a:t>
            </a:r>
            <a:r>
              <a:rPr lang="zh-TW" altLang="en-US" sz="1400" b="1" u="sng" dirty="0">
                <a:solidFill>
                  <a:srgbClr val="FF0000"/>
                </a:solidFill>
                <a:latin typeface="微軟正黑體" panose="020B0604030504040204" pitchFamily="34" charset="-120"/>
                <a:ea typeface="微軟正黑體" panose="020B0604030504040204" pitchFamily="34" charset="-120"/>
                <a:cs typeface="+mj-cs"/>
              </a:rPr>
              <a:t>年期以上</a:t>
            </a:r>
            <a:r>
              <a:rPr lang="zh-TW" altLang="en-US" sz="1400" b="1" dirty="0">
                <a:solidFill>
                  <a:srgbClr val="FF0000"/>
                </a:solidFill>
                <a:latin typeface="微軟正黑體" panose="020B0604030504040204" pitchFamily="34" charset="-120"/>
                <a:ea typeface="微軟正黑體" panose="020B0604030504040204" pitchFamily="34" charset="-120"/>
                <a:cs typeface="+mj-cs"/>
              </a:rPr>
              <a:t>公債</a:t>
            </a:r>
            <a:r>
              <a:rPr lang="zh-TW" altLang="en-US" sz="1400" b="1" dirty="0">
                <a:latin typeface="微軟正黑體" panose="020B0604030504040204" pitchFamily="34" charset="-120"/>
                <a:ea typeface="微軟正黑體" panose="020B0604030504040204" pitchFamily="34" charset="-120"/>
                <a:cs typeface="+mj-cs"/>
              </a:rPr>
              <a:t>指數表現 </a:t>
            </a:r>
            <a:r>
              <a:rPr lang="en-US" altLang="zh-TW" sz="1400" b="1" dirty="0">
                <a:latin typeface="微軟正黑體" panose="020B0604030504040204" pitchFamily="34" charset="-120"/>
                <a:ea typeface="微軟正黑體" panose="020B0604030504040204" pitchFamily="34" charset="-120"/>
                <a:cs typeface="+mj-cs"/>
              </a:rPr>
              <a:t>(</a:t>
            </a:r>
            <a:r>
              <a:rPr lang="zh-TW" altLang="en-US" sz="1400" b="1" dirty="0">
                <a:latin typeface="微軟正黑體" panose="020B0604030504040204" pitchFamily="34" charset="-120"/>
                <a:ea typeface="微軟正黑體" panose="020B0604030504040204" pitchFamily="34" charset="-120"/>
                <a:cs typeface="+mj-cs"/>
              </a:rPr>
              <a:t>之後</a:t>
            </a:r>
            <a:r>
              <a:rPr lang="en-US" altLang="zh-TW" sz="1400" b="1" dirty="0">
                <a:latin typeface="微軟正黑體" panose="020B0604030504040204" pitchFamily="34" charset="-120"/>
                <a:ea typeface="微軟正黑體" panose="020B0604030504040204" pitchFamily="34" charset="-120"/>
                <a:cs typeface="+mj-cs"/>
              </a:rPr>
              <a:t>24</a:t>
            </a:r>
            <a:r>
              <a:rPr lang="zh-TW" altLang="en-US" sz="1400" b="1" dirty="0">
                <a:latin typeface="微軟正黑體" panose="020B0604030504040204" pitchFamily="34" charset="-120"/>
                <a:ea typeface="微軟正黑體" panose="020B0604030504040204" pitchFamily="34" charset="-120"/>
                <a:cs typeface="+mj-cs"/>
              </a:rPr>
              <a:t>個月</a:t>
            </a:r>
            <a:r>
              <a:rPr lang="en-US" altLang="zh-TW" sz="1400" b="1" dirty="0">
                <a:latin typeface="微軟正黑體" panose="020B0604030504040204" pitchFamily="34" charset="-120"/>
                <a:ea typeface="微軟正黑體" panose="020B0604030504040204" pitchFamily="34" charset="-120"/>
                <a:cs typeface="+mj-cs"/>
              </a:rPr>
              <a:t>)</a:t>
            </a:r>
            <a:endParaRPr lang="zh-TW" altLang="en-US" sz="1400" b="1" dirty="0">
              <a:latin typeface="微軟正黑體" panose="020B0604030504040204" pitchFamily="34" charset="-120"/>
              <a:ea typeface="微軟正黑體" panose="020B0604030504040204" pitchFamily="34" charset="-120"/>
              <a:cs typeface="+mj-cs"/>
            </a:endParaRPr>
          </a:p>
        </p:txBody>
      </p:sp>
      <p:sp>
        <p:nvSpPr>
          <p:cNvPr id="12" name="文字方塊 11">
            <a:extLst>
              <a:ext uri="{FF2B5EF4-FFF2-40B4-BE49-F238E27FC236}">
                <a16:creationId xmlns:a16="http://schemas.microsoft.com/office/drawing/2014/main" id="{1FED9081-B070-B422-861B-0999D1226A98}"/>
              </a:ext>
            </a:extLst>
          </p:cNvPr>
          <p:cNvSpPr txBox="1"/>
          <p:nvPr/>
        </p:nvSpPr>
        <p:spPr>
          <a:xfrm>
            <a:off x="3779912" y="5445224"/>
            <a:ext cx="399499" cy="161583"/>
          </a:xfrm>
          <a:prstGeom prst="rect">
            <a:avLst/>
          </a:prstGeom>
          <a:noFill/>
          <a:ln>
            <a:noFill/>
          </a:ln>
        </p:spPr>
        <p:txBody>
          <a:bodyPr wrap="none" lIns="91455" tIns="0" rIns="91455" bIns="0" rtlCol="0">
            <a:spAutoFit/>
          </a:bodyPr>
          <a:lstStyle/>
          <a:p>
            <a:pPr algn="l"/>
            <a:r>
              <a:rPr lang="en-US" altLang="zh-TW" sz="1050" dirty="0">
                <a:cs typeface="Arial" panose="020B0604020202020204" pitchFamily="34" charset="0"/>
              </a:rPr>
              <a:t>(</a:t>
            </a:r>
            <a:r>
              <a:rPr lang="zh-TW" altLang="en-US" sz="1050" dirty="0">
                <a:cs typeface="Arial" panose="020B0604020202020204" pitchFamily="34" charset="0"/>
              </a:rPr>
              <a:t>月</a:t>
            </a:r>
            <a:r>
              <a:rPr lang="en-US" altLang="zh-TW" sz="1050" dirty="0">
                <a:cs typeface="Arial" panose="020B0604020202020204" pitchFamily="34" charset="0"/>
              </a:rPr>
              <a:t>)</a:t>
            </a:r>
            <a:endParaRPr lang="zh-TW" altLang="en-US" sz="1050" dirty="0">
              <a:cs typeface="Arial" panose="020B0604020202020204" pitchFamily="34" charset="0"/>
            </a:endParaRPr>
          </a:p>
        </p:txBody>
      </p:sp>
      <p:sp>
        <p:nvSpPr>
          <p:cNvPr id="13" name="文字方塊 12">
            <a:extLst>
              <a:ext uri="{FF2B5EF4-FFF2-40B4-BE49-F238E27FC236}">
                <a16:creationId xmlns:a16="http://schemas.microsoft.com/office/drawing/2014/main" id="{94CB69AC-9C5C-9D9F-9198-FFC51D8F4DAF}"/>
              </a:ext>
            </a:extLst>
          </p:cNvPr>
          <p:cNvSpPr txBox="1"/>
          <p:nvPr/>
        </p:nvSpPr>
        <p:spPr>
          <a:xfrm>
            <a:off x="5652120" y="5445224"/>
            <a:ext cx="697627" cy="246221"/>
          </a:xfrm>
          <a:prstGeom prst="rect">
            <a:avLst/>
          </a:prstGeom>
          <a:noFill/>
        </p:spPr>
        <p:txBody>
          <a:bodyPr wrap="none" rtlCol="0">
            <a:spAutoFit/>
          </a:bodyPr>
          <a:lstStyle/>
          <a:p>
            <a:r>
              <a:rPr lang="zh-TW" altLang="en-US" sz="1000" dirty="0">
                <a:solidFill>
                  <a:srgbClr val="FF0000"/>
                </a:solidFill>
                <a:latin typeface="微軟正黑體" panose="020B0604030504040204" pitchFamily="34" charset="-120"/>
                <a:ea typeface="微軟正黑體" panose="020B0604030504040204" pitchFamily="34" charset="-120"/>
              </a:rPr>
              <a:t>本波降息</a:t>
            </a:r>
          </a:p>
        </p:txBody>
      </p:sp>
      <p:sp>
        <p:nvSpPr>
          <p:cNvPr id="24" name="文字方塊 23">
            <a:extLst>
              <a:ext uri="{FF2B5EF4-FFF2-40B4-BE49-F238E27FC236}">
                <a16:creationId xmlns:a16="http://schemas.microsoft.com/office/drawing/2014/main" id="{05E52616-3DEF-ED22-FF21-E5833A1D7FFB}"/>
              </a:ext>
            </a:extLst>
          </p:cNvPr>
          <p:cNvSpPr txBox="1"/>
          <p:nvPr/>
        </p:nvSpPr>
        <p:spPr>
          <a:xfrm>
            <a:off x="7840268" y="5499665"/>
            <a:ext cx="399499" cy="161583"/>
          </a:xfrm>
          <a:prstGeom prst="rect">
            <a:avLst/>
          </a:prstGeom>
          <a:noFill/>
          <a:ln>
            <a:noFill/>
          </a:ln>
        </p:spPr>
        <p:txBody>
          <a:bodyPr wrap="none" lIns="91455" tIns="0" rIns="91455" bIns="0" rtlCol="0">
            <a:spAutoFit/>
          </a:bodyPr>
          <a:lstStyle/>
          <a:p>
            <a:pPr algn="l"/>
            <a:r>
              <a:rPr lang="en-US" altLang="zh-TW" sz="1050" dirty="0">
                <a:cs typeface="Arial" panose="020B0604020202020204" pitchFamily="34" charset="0"/>
              </a:rPr>
              <a:t>(</a:t>
            </a:r>
            <a:r>
              <a:rPr lang="zh-TW" altLang="en-US" sz="1050" dirty="0">
                <a:cs typeface="Arial" panose="020B0604020202020204" pitchFamily="34" charset="0"/>
              </a:rPr>
              <a:t>月</a:t>
            </a:r>
            <a:r>
              <a:rPr lang="en-US" altLang="zh-TW" sz="1050" dirty="0">
                <a:cs typeface="Arial" panose="020B0604020202020204" pitchFamily="34" charset="0"/>
              </a:rPr>
              <a:t>)</a:t>
            </a:r>
            <a:endParaRPr lang="zh-TW" altLang="en-US" sz="1050" dirty="0">
              <a:cs typeface="Arial" panose="020B0604020202020204" pitchFamily="34" charset="0"/>
            </a:endParaRPr>
          </a:p>
        </p:txBody>
      </p:sp>
      <p:sp>
        <p:nvSpPr>
          <p:cNvPr id="5" name="Text Box 4">
            <a:extLst>
              <a:ext uri="{FF2B5EF4-FFF2-40B4-BE49-F238E27FC236}">
                <a16:creationId xmlns:a16="http://schemas.microsoft.com/office/drawing/2014/main" id="{2384C1F3-69F7-B532-F653-9203B75D06F7}"/>
              </a:ext>
            </a:extLst>
          </p:cNvPr>
          <p:cNvSpPr txBox="1">
            <a:spLocks noChangeArrowheads="1"/>
          </p:cNvSpPr>
          <p:nvPr/>
        </p:nvSpPr>
        <p:spPr bwMode="auto">
          <a:xfrm>
            <a:off x="0" y="0"/>
            <a:ext cx="1691679"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6pPr>
            <a:lvl7pPr marL="29718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7pPr>
            <a:lvl8pPr marL="34290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8pPr>
            <a:lvl9pPr marL="38862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9pPr>
          </a:lstStyle>
          <a:p>
            <a:pPr eaLnBrk="1" fontAlgn="base" hangingPunct="1">
              <a:spcBef>
                <a:spcPct val="50000"/>
              </a:spcBef>
              <a:spcAft>
                <a:spcPct val="0"/>
              </a:spcAft>
              <a:defRPr/>
            </a:pP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&lt;</a:t>
            </a:r>
            <a:r>
              <a:rPr lang="zh-TW" altLang="en-US"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債市</a:t>
            </a: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&gt;</a:t>
            </a:r>
          </a:p>
        </p:txBody>
      </p:sp>
      <p:sp>
        <p:nvSpPr>
          <p:cNvPr id="14" name="Text Box 4">
            <a:extLst>
              <a:ext uri="{FF2B5EF4-FFF2-40B4-BE49-F238E27FC236}">
                <a16:creationId xmlns:a16="http://schemas.microsoft.com/office/drawing/2014/main" id="{51731EE7-0ADB-D2FD-980E-834BCC092E54}"/>
              </a:ext>
            </a:extLst>
          </p:cNvPr>
          <p:cNvSpPr txBox="1">
            <a:spLocks noChangeArrowheads="1"/>
          </p:cNvSpPr>
          <p:nvPr/>
        </p:nvSpPr>
        <p:spPr bwMode="auto">
          <a:xfrm>
            <a:off x="8582660" y="621507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eaLnBrk="0" hangingPunct="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eaLnBrk="0" hangingPunct="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zh-TW" sz="1800" b="1" i="0" u="none" strike="noStrike" kern="1200" cap="none" spc="0" normalizeH="0" baseline="0" noProof="0" dirty="0">
                <a:ln>
                  <a:noFill/>
                </a:ln>
                <a:solidFill>
                  <a:srgbClr val="FF0000"/>
                </a:solidFill>
                <a:effectLst/>
                <a:uLnTx/>
                <a:uFillTx/>
                <a:latin typeface="Arial" charset="0"/>
                <a:ea typeface="標楷體" pitchFamily="65" charset="-120"/>
                <a:cs typeface="Arial" charset="0"/>
                <a:sym typeface="Wingdings 2" pitchFamily="18" charset="2"/>
              </a:rPr>
              <a:t></a:t>
            </a:r>
            <a:r>
              <a:rPr kumimoji="1" lang="en-US" altLang="zh-TW" sz="2400" b="0" i="0" u="none" strike="noStrike" kern="1200" cap="none" spc="0" normalizeH="0" baseline="0" noProof="0" dirty="0">
                <a:ln>
                  <a:noFill/>
                </a:ln>
                <a:solidFill>
                  <a:srgbClr val="000000"/>
                </a:solidFill>
                <a:effectLst/>
                <a:uLnTx/>
                <a:uFillTx/>
                <a:latin typeface="Times New Roman" pitchFamily="18" charset="0"/>
                <a:ea typeface="新細明體" pitchFamily="18" charset="-120"/>
                <a:cs typeface="Arial" charset="0"/>
              </a:rPr>
              <a:t> </a:t>
            </a:r>
          </a:p>
        </p:txBody>
      </p:sp>
      <p:sp>
        <p:nvSpPr>
          <p:cNvPr id="15" name="Rectangle 4">
            <a:extLst>
              <a:ext uri="{FF2B5EF4-FFF2-40B4-BE49-F238E27FC236}">
                <a16:creationId xmlns:a16="http://schemas.microsoft.com/office/drawing/2014/main" id="{C9BD26EF-44B6-D583-5144-E2F54EDAC0EC}"/>
              </a:ext>
            </a:extLst>
          </p:cNvPr>
          <p:cNvSpPr txBox="1">
            <a:spLocks noChangeArrowheads="1"/>
          </p:cNvSpPr>
          <p:nvPr/>
        </p:nvSpPr>
        <p:spPr bwMode="auto">
          <a:xfrm>
            <a:off x="1524513" y="0"/>
            <a:ext cx="6713714" cy="646331"/>
          </a:xfrm>
          <a:prstGeom prst="rect">
            <a:avLst/>
          </a:prstGeom>
        </p:spPr>
        <p:txBody>
          <a:bodyPr wrap="square">
            <a:spAutoFit/>
          </a:bodyPr>
          <a:lstStyle>
            <a:defPPr>
              <a:defRPr lang="en-US"/>
            </a:defPPr>
            <a:lvl1pPr marR="0" lvl="0" indent="0" algn="ctr" defTabSz="457200" fontAlgn="auto">
              <a:lnSpc>
                <a:spcPct val="100000"/>
              </a:lnSpc>
              <a:spcBef>
                <a:spcPts val="0"/>
              </a:spcBef>
              <a:spcAft>
                <a:spcPts val="0"/>
              </a:spcAft>
              <a:buClrTx/>
              <a:buSzTx/>
              <a:buFontTx/>
              <a:buNone/>
              <a:tabLst/>
              <a:defRPr kumimoji="0" b="1" i="0" u="none" strike="noStrike" cap="none" spc="0" normalizeH="0" baseline="0">
                <a:ln>
                  <a:noFill/>
                </a:ln>
                <a:solidFill>
                  <a:srgbClr val="0000FF"/>
                </a:solidFill>
                <a:effectLst/>
                <a:uLnTx/>
                <a:uFillTx/>
                <a:latin typeface="微軟正黑體" panose="020B0604030504040204" pitchFamily="34" charset="-120"/>
                <a:ea typeface="微軟正黑體" panose="020B0604030504040204" pitchFamily="34" charset="-120"/>
              </a:defRPr>
            </a:lvl1pPr>
          </a:lstStyle>
          <a:p>
            <a:r>
              <a:rPr lang="zh-TW" altLang="en-US" dirty="0"/>
              <a:t>富蘭克林坦伯頓精選收益基金</a:t>
            </a:r>
            <a:r>
              <a:rPr lang="en-US" altLang="zh-TW" dirty="0">
                <a:solidFill>
                  <a:prstClr val="black"/>
                </a:solidFill>
                <a:cs typeface="+mj-cs"/>
              </a:rPr>
              <a:t>(</a:t>
            </a:r>
            <a:r>
              <a:rPr lang="zh-TW" altLang="en-US" dirty="0">
                <a:solidFill>
                  <a:prstClr val="black"/>
                </a:solidFill>
                <a:cs typeface="+mj-cs"/>
              </a:rPr>
              <a:t>本基金有相當比重投資於非投資等級之高風險債券且基金之配息來源可能為本金</a:t>
            </a:r>
            <a:r>
              <a:rPr lang="en-US" altLang="zh-TW" dirty="0">
                <a:solidFill>
                  <a:prstClr val="black"/>
                </a:solidFill>
                <a:cs typeface="+mj-cs"/>
              </a:rPr>
              <a:t>)</a:t>
            </a:r>
            <a:endParaRPr lang="zh-TW" altLang="en-US" dirty="0">
              <a:solidFill>
                <a:prstClr val="black"/>
              </a:solidFill>
              <a:cs typeface="+mj-cs"/>
            </a:endParaRPr>
          </a:p>
        </p:txBody>
      </p:sp>
    </p:spTree>
    <p:extLst>
      <p:ext uri="{BB962C8B-B14F-4D97-AF65-F5344CB8AC3E}">
        <p14:creationId xmlns:p14="http://schemas.microsoft.com/office/powerpoint/2010/main" val="1923306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084" y="2279178"/>
            <a:ext cx="3848493" cy="3261643"/>
          </a:xfrm>
          <a:prstGeom prst="rect">
            <a:avLst/>
          </a:prstGeom>
        </p:spPr>
      </p:pic>
      <p:pic>
        <p:nvPicPr>
          <p:cNvPr id="14" name="圖片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373" y="2327794"/>
            <a:ext cx="4020142" cy="3266519"/>
          </a:xfrm>
          <a:prstGeom prst="rect">
            <a:avLst/>
          </a:prstGeom>
        </p:spPr>
      </p:pic>
      <p:sp>
        <p:nvSpPr>
          <p:cNvPr id="2" name="標題 1"/>
          <p:cNvSpPr>
            <a:spLocks noGrp="1"/>
          </p:cNvSpPr>
          <p:nvPr>
            <p:ph type="title"/>
          </p:nvPr>
        </p:nvSpPr>
        <p:spPr>
          <a:xfrm>
            <a:off x="-175098" y="535021"/>
            <a:ext cx="9542834" cy="717402"/>
          </a:xfrm>
        </p:spPr>
        <p:txBody>
          <a:bodyPr>
            <a:noAutofit/>
          </a:bodyPr>
          <a:lstStyle/>
          <a:p>
            <a:r>
              <a:rPr lang="zh-TW" altLang="en-US" sz="3400" dirty="0"/>
              <a:t>非投資等級債：利率敏感度低、受惠經濟增長</a:t>
            </a:r>
          </a:p>
        </p:txBody>
      </p:sp>
      <p:sp>
        <p:nvSpPr>
          <p:cNvPr id="6" name="Text Box 139"/>
          <p:cNvSpPr txBox="1">
            <a:spLocks noChangeArrowheads="1"/>
          </p:cNvSpPr>
          <p:nvPr/>
        </p:nvSpPr>
        <p:spPr bwMode="auto">
          <a:xfrm>
            <a:off x="539552" y="5884891"/>
            <a:ext cx="773770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Blip>
                <a:blip r:embed="rId5"/>
              </a:buBlip>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Blip>
                <a:blip r:embed="rId5"/>
              </a:buBlip>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Blip>
                <a:blip r:embed="rId5"/>
              </a:buBlip>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Blip>
                <a:blip r:embed="rId5"/>
              </a:buBlip>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Blip>
                <a:blip r:embed="rId5"/>
              </a:buBlip>
              <a:defRPr kumimoji="1" sz="16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Blip>
                <a:blip r:embed="rId5"/>
              </a:buBlip>
              <a:defRPr kumimoji="1" sz="16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Blip>
                <a:blip r:embed="rId5"/>
              </a:buBlip>
              <a:defRPr kumimoji="1" sz="16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Blip>
                <a:blip r:embed="rId5"/>
              </a:buBlip>
              <a:defRPr kumimoji="1" sz="16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Blip>
                <a:blip r:embed="rId5"/>
              </a:buBlip>
              <a:defRPr kumimoji="1" sz="1600">
                <a:solidFill>
                  <a:schemeClr val="tx1"/>
                </a:solidFill>
                <a:latin typeface="Times New Roman" panose="02020603050405020304" pitchFamily="18" charset="0"/>
                <a:ea typeface="標楷體" panose="03000509000000000000" pitchFamily="65" charset="-120"/>
              </a:defRPr>
            </a:lvl9pPr>
          </a:lstStyle>
          <a:p>
            <a:pPr>
              <a:spcBef>
                <a:spcPct val="50000"/>
              </a:spcBef>
              <a:buNone/>
            </a:pPr>
            <a:r>
              <a:rPr lang="zh-TW" altLang="en-US" sz="1050" dirty="0">
                <a:latin typeface="微軟正黑體" panose="020B0604030504040204" pitchFamily="34" charset="-120"/>
                <a:ea typeface="微軟正黑體" panose="020B0604030504040204" pitchFamily="34" charset="-120"/>
              </a:rPr>
              <a:t>資料來源</a:t>
            </a:r>
            <a:r>
              <a:rPr lang="en-US" altLang="zh-TW" sz="1050" dirty="0">
                <a:latin typeface="微軟正黑體" panose="020B0604030504040204" pitchFamily="34" charset="-120"/>
                <a:ea typeface="微軟正黑體" panose="020B0604030504040204" pitchFamily="34" charset="-120"/>
              </a:rPr>
              <a:t>:</a:t>
            </a:r>
            <a:r>
              <a:rPr lang="zh-TW" altLang="en-US" sz="1050" dirty="0">
                <a:latin typeface="微軟正黑體" panose="020B0604030504040204" pitchFamily="34" charset="-120"/>
                <a:ea typeface="微軟正黑體" panose="020B0604030504040204" pitchFamily="34" charset="-120"/>
              </a:rPr>
              <a:t> 理柏資訊，彭博資訊，原幣計價，</a:t>
            </a:r>
            <a:r>
              <a:rPr lang="en-US" altLang="zh-TW" sz="1050" dirty="0">
                <a:latin typeface="微軟正黑體" panose="020B0604030504040204" pitchFamily="34" charset="-120"/>
                <a:ea typeface="微軟正黑體" panose="020B0604030504040204" pitchFamily="34" charset="-120"/>
              </a:rPr>
              <a:t>(</a:t>
            </a:r>
            <a:r>
              <a:rPr lang="zh-TW" altLang="en-US" sz="1050" dirty="0">
                <a:latin typeface="微軟正黑體" panose="020B0604030504040204" pitchFamily="34" charset="-120"/>
                <a:ea typeface="微軟正黑體" panose="020B0604030504040204" pitchFamily="34" charset="-120"/>
              </a:rPr>
              <a:t>左</a:t>
            </a:r>
            <a:r>
              <a:rPr lang="en-US" altLang="zh-TW" sz="1050" dirty="0">
                <a:latin typeface="微軟正黑體" panose="020B0604030504040204" pitchFamily="34" charset="-120"/>
                <a:ea typeface="微軟正黑體" panose="020B0604030504040204" pitchFamily="34" charset="-120"/>
              </a:rPr>
              <a:t>)</a:t>
            </a:r>
            <a:r>
              <a:rPr lang="zh-TW" altLang="en-US" sz="1050" dirty="0">
                <a:latin typeface="微軟正黑體" panose="020B0604030504040204" pitchFamily="34" charset="-120"/>
                <a:ea typeface="微軟正黑體" panose="020B0604030504040204" pitchFamily="34" charset="-120"/>
              </a:rPr>
              <a:t>取美國實質</a:t>
            </a:r>
            <a:r>
              <a:rPr lang="en-US" altLang="zh-TW" sz="1050" dirty="0">
                <a:latin typeface="微軟正黑體" panose="020B0604030504040204" pitchFamily="34" charset="-120"/>
                <a:ea typeface="微軟正黑體" panose="020B0604030504040204" pitchFamily="34" charset="-120"/>
              </a:rPr>
              <a:t>GDP</a:t>
            </a:r>
            <a:r>
              <a:rPr lang="zh-TW" altLang="en-US" sz="1050" dirty="0">
                <a:latin typeface="微軟正黑體" panose="020B0604030504040204" pitchFamily="34" charset="-120"/>
                <a:ea typeface="微軟正黑體" panose="020B0604030504040204" pitchFamily="34" charset="-120"/>
              </a:rPr>
              <a:t>年成長率、彭博債券指數平均年度報酬率，</a:t>
            </a:r>
            <a:r>
              <a:rPr lang="en-US" altLang="zh-TW" sz="1050" dirty="0">
                <a:latin typeface="微軟正黑體" panose="020B0604030504040204" pitchFamily="34" charset="-120"/>
                <a:ea typeface="微軟正黑體" panose="020B0604030504040204" pitchFamily="34" charset="-120"/>
              </a:rPr>
              <a:t>1995</a:t>
            </a:r>
            <a:r>
              <a:rPr lang="zh-TW" altLang="en-US" sz="1050" dirty="0">
                <a:latin typeface="微軟正黑體" panose="020B0604030504040204" pitchFamily="34" charset="-120"/>
                <a:ea typeface="微軟正黑體" panose="020B0604030504040204" pitchFamily="34" charset="-120"/>
              </a:rPr>
              <a:t>年</a:t>
            </a:r>
            <a:r>
              <a:rPr lang="en-US" altLang="zh-TW" sz="1050" dirty="0">
                <a:latin typeface="微軟正黑體" panose="020B0604030504040204" pitchFamily="34" charset="-120"/>
                <a:ea typeface="微軟正黑體" panose="020B0604030504040204" pitchFamily="34" charset="-120"/>
              </a:rPr>
              <a:t>~2024</a:t>
            </a:r>
            <a:r>
              <a:rPr lang="zh-TW" altLang="en-US" sz="1050" dirty="0">
                <a:latin typeface="微軟正黑體" panose="020B0604030504040204" pitchFamily="34" charset="-120"/>
                <a:ea typeface="微軟正黑體" panose="020B0604030504040204" pitchFamily="34" charset="-120"/>
              </a:rPr>
              <a:t>年。</a:t>
            </a:r>
            <a:r>
              <a:rPr lang="en-US" altLang="zh-TW" sz="1050" dirty="0">
                <a:latin typeface="微軟正黑體" panose="020B0604030504040204" pitchFamily="34" charset="-120"/>
                <a:ea typeface="微軟正黑體" panose="020B0604030504040204" pitchFamily="34" charset="-120"/>
              </a:rPr>
              <a:t>(</a:t>
            </a:r>
            <a:r>
              <a:rPr lang="zh-TW" altLang="en-US" sz="1050" dirty="0">
                <a:latin typeface="微軟正黑體" panose="020B0604030504040204" pitchFamily="34" charset="-120"/>
                <a:ea typeface="微軟正黑體" panose="020B0604030504040204" pitchFamily="34" charset="-120"/>
              </a:rPr>
              <a:t>右</a:t>
            </a:r>
            <a:r>
              <a:rPr lang="en-US" altLang="zh-TW" sz="1050" dirty="0">
                <a:latin typeface="微軟正黑體" panose="020B0604030504040204" pitchFamily="34" charset="-120"/>
                <a:ea typeface="微軟正黑體" panose="020B0604030504040204" pitchFamily="34" charset="-120"/>
              </a:rPr>
              <a:t>)</a:t>
            </a:r>
            <a:r>
              <a:rPr lang="zh-TW" altLang="en-US" sz="1050" dirty="0">
                <a:latin typeface="微軟正黑體" panose="020B0604030504040204" pitchFamily="34" charset="-120"/>
                <a:ea typeface="微軟正黑體" panose="020B0604030504040204" pitchFamily="34" charset="-120"/>
              </a:rPr>
              <a:t>取彭博債券指數，</a:t>
            </a:r>
            <a:r>
              <a:rPr lang="en-US" altLang="zh-TW" sz="1050" dirty="0">
                <a:latin typeface="微軟正黑體" panose="020B0604030504040204" pitchFamily="34" charset="-120"/>
                <a:ea typeface="微軟正黑體" panose="020B0604030504040204" pitchFamily="34" charset="-120"/>
              </a:rPr>
              <a:t>1994~2024</a:t>
            </a:r>
            <a:r>
              <a:rPr lang="zh-TW" altLang="en-US" sz="1050" dirty="0">
                <a:latin typeface="微軟正黑體" panose="020B0604030504040204" pitchFamily="34" charset="-120"/>
                <a:ea typeface="微軟正黑體" panose="020B0604030504040204" pitchFamily="34" charset="-120"/>
              </a:rPr>
              <a:t>，存續期為截至</a:t>
            </a:r>
            <a:r>
              <a:rPr lang="en-US" altLang="zh-TW" sz="1050" dirty="0">
                <a:latin typeface="微軟正黑體" panose="020B0604030504040204" pitchFamily="34" charset="-120"/>
                <a:ea typeface="微軟正黑體" panose="020B0604030504040204" pitchFamily="34" charset="-120"/>
              </a:rPr>
              <a:t>2024/12</a:t>
            </a:r>
            <a:r>
              <a:rPr lang="zh-TW" altLang="en-US" sz="1050" dirty="0">
                <a:latin typeface="微軟正黑體" panose="020B0604030504040204" pitchFamily="34" charset="-120"/>
                <a:ea typeface="微軟正黑體" panose="020B0604030504040204" pitchFamily="34" charset="-120"/>
              </a:rPr>
              <a:t>月底。</a:t>
            </a:r>
            <a:r>
              <a:rPr lang="zh-TW" altLang="zh-TW" sz="1050" b="1" dirty="0">
                <a:latin typeface="微軟正黑體" panose="020B0604030504040204" pitchFamily="34" charset="-120"/>
                <a:ea typeface="微軟正黑體" panose="020B0604030504040204" pitchFamily="34" charset="-120"/>
              </a:rPr>
              <a:t>＜以上</a:t>
            </a:r>
            <a:r>
              <a:rPr lang="zh-TW" altLang="en-US" sz="1050" b="1" dirty="0">
                <a:latin typeface="微軟正黑體" panose="020B0604030504040204" pitchFamily="34" charset="-120"/>
                <a:ea typeface="微軟正黑體" panose="020B0604030504040204" pitchFamily="34" charset="-120"/>
              </a:rPr>
              <a:t>統計</a:t>
            </a:r>
            <a:r>
              <a:rPr lang="zh-TW" altLang="zh-TW" sz="1050" b="1" dirty="0">
                <a:latin typeface="微軟正黑體" panose="020B0604030504040204" pitchFamily="34" charset="-120"/>
                <a:ea typeface="微軟正黑體" panose="020B0604030504040204" pitchFamily="34" charset="-120"/>
              </a:rPr>
              <a:t>結果並非代表特定基金之投資成果，亦不代表對特定基金之買賣建議。基金不同於指數，可能會有中途清算或合併等情形。投資人無法直接投資指數＞</a:t>
            </a:r>
            <a:r>
              <a:rPr lang="en-US" altLang="zh-TW" sz="1050" b="1" dirty="0">
                <a:latin typeface="微軟正黑體" panose="020B0604030504040204" pitchFamily="34" charset="-120"/>
                <a:ea typeface="微軟正黑體" panose="020B0604030504040204" pitchFamily="34" charset="-120"/>
              </a:rPr>
              <a:t>&lt;</a:t>
            </a:r>
            <a:r>
              <a:rPr lang="zh-TW" altLang="zh-TW" sz="1050" b="1" dirty="0">
                <a:latin typeface="微軟正黑體" panose="020B0604030504040204" pitchFamily="34" charset="-120"/>
                <a:ea typeface="微軟正黑體" panose="020B0604030504040204" pitchFamily="34" charset="-120"/>
              </a:rPr>
              <a:t>投資人申購本基金係持有基金受益憑證，而非本文提及之投資資產或標的</a:t>
            </a:r>
            <a:r>
              <a:rPr lang="en-US" altLang="zh-TW" sz="1050" b="1" dirty="0">
                <a:latin typeface="微軟正黑體" panose="020B0604030504040204" pitchFamily="34" charset="-120"/>
                <a:ea typeface="微軟正黑體" panose="020B0604030504040204" pitchFamily="34" charset="-120"/>
              </a:rPr>
              <a:t>&gt;</a:t>
            </a:r>
            <a:endParaRPr lang="en-US" altLang="zh-TW" sz="1050" dirty="0">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DC844061-445D-429E-A377-87B76C9EED8C}"/>
              </a:ext>
            </a:extLst>
          </p:cNvPr>
          <p:cNvSpPr/>
          <p:nvPr/>
        </p:nvSpPr>
        <p:spPr>
          <a:xfrm>
            <a:off x="400330" y="1667884"/>
            <a:ext cx="3922008" cy="369332"/>
          </a:xfrm>
          <a:prstGeom prst="rect">
            <a:avLst/>
          </a:prstGeom>
          <a:solidFill>
            <a:srgbClr val="002060"/>
          </a:solidFill>
          <a:ln>
            <a:noFill/>
          </a:ln>
        </p:spPr>
        <p:txBody>
          <a:bodyPr wrap="square">
            <a:spAutoFit/>
          </a:bodyPr>
          <a:lstStyle/>
          <a:p>
            <a:pPr algn="ctr" eaLnBrk="0" hangingPunct="0"/>
            <a:r>
              <a:rPr kumimoji="1" lang="zh-TW" altLang="en-US" b="1" dirty="0">
                <a:solidFill>
                  <a:schemeClr val="bg1"/>
                </a:solidFill>
                <a:latin typeface="微軟正黑體" panose="020B0604030504040204" pitchFamily="34" charset="-120"/>
                <a:ea typeface="微軟正黑體" panose="020B0604030504040204" pitchFamily="34" charset="-120"/>
              </a:rPr>
              <a:t>美國經濟溫和成長時各債市表現</a:t>
            </a:r>
            <a:r>
              <a:rPr kumimoji="1" lang="en-US" altLang="zh-TW" b="1" dirty="0">
                <a:solidFill>
                  <a:schemeClr val="bg1"/>
                </a:solidFill>
                <a:latin typeface="微軟正黑體" panose="020B0604030504040204" pitchFamily="34" charset="-120"/>
                <a:ea typeface="微軟正黑體" panose="020B0604030504040204" pitchFamily="34" charset="-120"/>
              </a:rPr>
              <a:t>(%)</a:t>
            </a:r>
          </a:p>
        </p:txBody>
      </p:sp>
      <p:sp>
        <p:nvSpPr>
          <p:cNvPr id="8" name="矩形 7"/>
          <p:cNvSpPr/>
          <p:nvPr/>
        </p:nvSpPr>
        <p:spPr>
          <a:xfrm>
            <a:off x="397599" y="2279178"/>
            <a:ext cx="1080120" cy="32616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Text Box 139"/>
          <p:cNvSpPr txBox="1">
            <a:spLocks noChangeArrowheads="1"/>
          </p:cNvSpPr>
          <p:nvPr/>
        </p:nvSpPr>
        <p:spPr bwMode="auto">
          <a:xfrm>
            <a:off x="4535996" y="2279178"/>
            <a:ext cx="369332" cy="28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spcBef>
                <a:spcPct val="20000"/>
              </a:spcBef>
              <a:buBlip>
                <a:blip r:embed="rId5"/>
              </a:buBlip>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Blip>
                <a:blip r:embed="rId5"/>
              </a:buBlip>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Blip>
                <a:blip r:embed="rId5"/>
              </a:buBlip>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Blip>
                <a:blip r:embed="rId5"/>
              </a:buBlip>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Blip>
                <a:blip r:embed="rId5"/>
              </a:buBlip>
              <a:defRPr kumimoji="1" sz="16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Blip>
                <a:blip r:embed="rId5"/>
              </a:buBlip>
              <a:defRPr kumimoji="1" sz="16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Blip>
                <a:blip r:embed="rId5"/>
              </a:buBlip>
              <a:defRPr kumimoji="1" sz="16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Blip>
                <a:blip r:embed="rId5"/>
              </a:buBlip>
              <a:defRPr kumimoji="1" sz="16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Blip>
                <a:blip r:embed="rId5"/>
              </a:buBlip>
              <a:defRPr kumimoji="1" sz="1600">
                <a:solidFill>
                  <a:schemeClr val="tx1"/>
                </a:solidFill>
                <a:latin typeface="Times New Roman" panose="02020603050405020304" pitchFamily="18" charset="0"/>
                <a:ea typeface="標楷體" panose="03000509000000000000" pitchFamily="65" charset="-120"/>
              </a:defRPr>
            </a:lvl9pPr>
          </a:lstStyle>
          <a:p>
            <a:pPr>
              <a:spcBef>
                <a:spcPct val="50000"/>
              </a:spcBef>
              <a:buNone/>
            </a:pPr>
            <a:r>
              <a:rPr lang="zh-TW" altLang="en-US" sz="1200" dirty="0">
                <a:latin typeface="微軟正黑體" panose="020B0604030504040204" pitchFamily="34" charset="-120"/>
                <a:ea typeface="微軟正黑體" panose="020B0604030504040204" pitchFamily="34" charset="-120"/>
              </a:rPr>
              <a:t>與美國十年期公債殖利率相關係數</a:t>
            </a:r>
            <a:endParaRPr lang="en-US" altLang="zh-TW" sz="1200" dirty="0">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DC844061-445D-429E-A377-87B76C9EED8C}"/>
              </a:ext>
            </a:extLst>
          </p:cNvPr>
          <p:cNvSpPr/>
          <p:nvPr/>
        </p:nvSpPr>
        <p:spPr>
          <a:xfrm>
            <a:off x="4777821" y="1667884"/>
            <a:ext cx="3922008" cy="369332"/>
          </a:xfrm>
          <a:prstGeom prst="rect">
            <a:avLst/>
          </a:prstGeom>
          <a:solidFill>
            <a:srgbClr val="002060"/>
          </a:solidFill>
          <a:ln>
            <a:noFill/>
          </a:ln>
        </p:spPr>
        <p:txBody>
          <a:bodyPr wrap="square">
            <a:spAutoFit/>
          </a:bodyPr>
          <a:lstStyle/>
          <a:p>
            <a:pPr algn="ctr" eaLnBrk="0" hangingPunct="0"/>
            <a:r>
              <a:rPr kumimoji="1" lang="zh-TW" altLang="en-US" b="1" dirty="0">
                <a:solidFill>
                  <a:schemeClr val="bg1"/>
                </a:solidFill>
                <a:latin typeface="微軟正黑體" panose="020B0604030504040204" pitchFamily="34" charset="-120"/>
                <a:ea typeface="微軟正黑體" panose="020B0604030504040204" pitchFamily="34" charset="-120"/>
              </a:rPr>
              <a:t>各類債券之利率敏感度</a:t>
            </a:r>
            <a:endParaRPr kumimoji="1" lang="en-US" altLang="zh-TW" b="1" dirty="0">
              <a:solidFill>
                <a:schemeClr val="bg1"/>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4905328" y="2317877"/>
            <a:ext cx="818800" cy="20472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Text Box 139"/>
          <p:cNvSpPr txBox="1">
            <a:spLocks noChangeArrowheads="1"/>
          </p:cNvSpPr>
          <p:nvPr/>
        </p:nvSpPr>
        <p:spPr bwMode="auto">
          <a:xfrm>
            <a:off x="65752" y="2279177"/>
            <a:ext cx="369332" cy="143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spcBef>
                <a:spcPct val="20000"/>
              </a:spcBef>
              <a:buBlip>
                <a:blip r:embed="rId5"/>
              </a:buBlip>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Blip>
                <a:blip r:embed="rId5"/>
              </a:buBlip>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Blip>
                <a:blip r:embed="rId5"/>
              </a:buBlip>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Blip>
                <a:blip r:embed="rId5"/>
              </a:buBlip>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Blip>
                <a:blip r:embed="rId5"/>
              </a:buBlip>
              <a:defRPr kumimoji="1" sz="16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Blip>
                <a:blip r:embed="rId5"/>
              </a:buBlip>
              <a:defRPr kumimoji="1" sz="16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Blip>
                <a:blip r:embed="rId5"/>
              </a:buBlip>
              <a:defRPr kumimoji="1" sz="16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Blip>
                <a:blip r:embed="rId5"/>
              </a:buBlip>
              <a:defRPr kumimoji="1" sz="16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Blip>
                <a:blip r:embed="rId5"/>
              </a:buBlip>
              <a:defRPr kumimoji="1" sz="1600">
                <a:solidFill>
                  <a:schemeClr val="tx1"/>
                </a:solidFill>
                <a:latin typeface="Times New Roman" panose="02020603050405020304" pitchFamily="18" charset="0"/>
                <a:ea typeface="標楷體" panose="03000509000000000000" pitchFamily="65" charset="-120"/>
              </a:defRPr>
            </a:lvl9pPr>
          </a:lstStyle>
          <a:p>
            <a:pPr>
              <a:spcBef>
                <a:spcPct val="50000"/>
              </a:spcBef>
              <a:buNone/>
            </a:pPr>
            <a:r>
              <a:rPr lang="zh-TW" altLang="en-US" sz="1200" dirty="0">
                <a:latin typeface="微軟正黑體" panose="020B0604030504040204" pitchFamily="34" charset="-120"/>
                <a:ea typeface="微軟正黑體" panose="020B0604030504040204" pitchFamily="34" charset="-120"/>
              </a:rPr>
              <a:t>平均年度報酬率</a:t>
            </a:r>
            <a:r>
              <a:rPr lang="en-US" altLang="zh-TW" sz="1200" dirty="0">
                <a:latin typeface="微軟正黑體" panose="020B0604030504040204" pitchFamily="34" charset="-120"/>
                <a:ea typeface="微軟正黑體" panose="020B0604030504040204" pitchFamily="34" charset="-120"/>
              </a:rPr>
              <a:t>%</a:t>
            </a:r>
          </a:p>
        </p:txBody>
      </p:sp>
      <p:sp>
        <p:nvSpPr>
          <p:cNvPr id="13" name="文字方塊 12"/>
          <p:cNvSpPr txBox="1"/>
          <p:nvPr/>
        </p:nvSpPr>
        <p:spPr>
          <a:xfrm>
            <a:off x="1685438" y="2314071"/>
            <a:ext cx="2519889" cy="307777"/>
          </a:xfrm>
          <a:prstGeom prst="rect">
            <a:avLst/>
          </a:prstGeom>
          <a:noFill/>
        </p:spPr>
        <p:txBody>
          <a:bodyPr wrap="square" rtlCol="0">
            <a:spAutoFit/>
          </a:bodyPr>
          <a:lstStyle/>
          <a:p>
            <a:r>
              <a:rPr lang="en-US" altLang="zh-TW" sz="1400" b="1" u="sng" dirty="0">
                <a:solidFill>
                  <a:srgbClr val="7030A0"/>
                </a:solidFill>
                <a:latin typeface="微軟正黑體" panose="020B0604030504040204" pitchFamily="34" charset="-120"/>
                <a:ea typeface="微軟正黑體" panose="020B0604030504040204" pitchFamily="34" charset="-120"/>
              </a:rPr>
              <a:t>1.5%=&lt;</a:t>
            </a:r>
            <a:r>
              <a:rPr lang="zh-TW" altLang="en-US" sz="1400" b="1" u="sng" dirty="0">
                <a:solidFill>
                  <a:srgbClr val="7030A0"/>
                </a:solidFill>
                <a:latin typeface="微軟正黑體" panose="020B0604030504040204" pitchFamily="34" charset="-120"/>
                <a:ea typeface="微軟正黑體" panose="020B0604030504040204" pitchFamily="34" charset="-120"/>
              </a:rPr>
              <a:t>美國</a:t>
            </a:r>
            <a:r>
              <a:rPr lang="en-US" altLang="zh-TW" sz="1400" b="1" u="sng" dirty="0">
                <a:solidFill>
                  <a:srgbClr val="7030A0"/>
                </a:solidFill>
                <a:latin typeface="微軟正黑體" panose="020B0604030504040204" pitchFamily="34" charset="-120"/>
                <a:ea typeface="微軟正黑體" panose="020B0604030504040204" pitchFamily="34" charset="-120"/>
              </a:rPr>
              <a:t>GDP</a:t>
            </a:r>
            <a:r>
              <a:rPr lang="zh-TW" altLang="en-US" sz="1400" b="1" u="sng" dirty="0">
                <a:solidFill>
                  <a:srgbClr val="7030A0"/>
                </a:solidFill>
                <a:latin typeface="微軟正黑體" panose="020B0604030504040204" pitchFamily="34" charset="-120"/>
                <a:ea typeface="微軟正黑體" panose="020B0604030504040204" pitchFamily="34" charset="-120"/>
              </a:rPr>
              <a:t>成長</a:t>
            </a:r>
            <a:r>
              <a:rPr lang="en-US" altLang="zh-TW" sz="1400" b="1" u="sng" dirty="0">
                <a:solidFill>
                  <a:srgbClr val="7030A0"/>
                </a:solidFill>
                <a:latin typeface="微軟正黑體" panose="020B0604030504040204" pitchFamily="34" charset="-120"/>
                <a:ea typeface="微軟正黑體" panose="020B0604030504040204" pitchFamily="34" charset="-120"/>
              </a:rPr>
              <a:t>&lt;1.8%</a:t>
            </a:r>
            <a:endParaRPr lang="zh-TW" altLang="en-US" sz="1400" b="1" u="sng" dirty="0">
              <a:solidFill>
                <a:srgbClr val="7030A0"/>
              </a:solidFill>
              <a:latin typeface="微軟正黑體" panose="020B0604030504040204" pitchFamily="34" charset="-120"/>
              <a:ea typeface="微軟正黑體" panose="020B0604030504040204" pitchFamily="34" charset="-120"/>
            </a:endParaRPr>
          </a:p>
        </p:txBody>
      </p:sp>
      <p:sp>
        <p:nvSpPr>
          <p:cNvPr id="16" name="標題 2"/>
          <p:cNvSpPr txBox="1">
            <a:spLocks/>
          </p:cNvSpPr>
          <p:nvPr/>
        </p:nvSpPr>
        <p:spPr bwMode="auto">
          <a:xfrm>
            <a:off x="983411" y="0"/>
            <a:ext cx="8160589" cy="58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914400" rtl="0" eaLnBrk="1" latinLnBrk="0" hangingPunct="1">
              <a:lnSpc>
                <a:spcPct val="90000"/>
              </a:lnSpc>
              <a:spcBef>
                <a:spcPct val="0"/>
              </a:spcBef>
              <a:buNone/>
              <a:defRPr lang="zh-TW" altLang="en-US" sz="3600" b="1" kern="1200" baseline="0" dirty="0">
                <a:solidFill>
                  <a:srgbClr val="000099"/>
                </a:solidFill>
                <a:latin typeface="微軟正黑體" panose="020B0604030504040204" pitchFamily="34" charset="-120"/>
                <a:ea typeface="微軟正黑體" panose="020B0604030504040204" pitchFamily="34" charset="-12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TW" altLang="en-US" sz="18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j-cs"/>
              </a:rPr>
              <a:t>富蘭克林坦伯頓公司債基金</a:t>
            </a:r>
            <a:r>
              <a:rPr kumimoji="0" lang="en-US" altLang="zh-TW"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rPr>
              <a:t>(</a:t>
            </a:r>
            <a:r>
              <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rPr>
              <a:t>本基金主要係投資於非投資等級之高風險債券及符合美國</a:t>
            </a:r>
            <a:r>
              <a:rPr kumimoji="0" lang="en-US" altLang="zh-TW"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rPr>
              <a:t>Rule 144A</a:t>
            </a:r>
            <a:r>
              <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rPr>
              <a:t>規定之私募性質債券且基金之配息來源可能為本金</a:t>
            </a:r>
            <a:r>
              <a:rPr kumimoji="0" lang="en-US" altLang="zh-TW"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rPr>
              <a:t>)</a:t>
            </a:r>
            <a:endPar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endParaRPr>
          </a:p>
        </p:txBody>
      </p:sp>
      <p:sp>
        <p:nvSpPr>
          <p:cNvPr id="17" name="Text Box 4">
            <a:extLst>
              <a:ext uri="{FF2B5EF4-FFF2-40B4-BE49-F238E27FC236}">
                <a16:creationId xmlns:a16="http://schemas.microsoft.com/office/drawing/2014/main" id="{B66BCBF1-8CE8-43D9-9B85-4112605C0A86}"/>
              </a:ext>
            </a:extLst>
          </p:cNvPr>
          <p:cNvSpPr txBox="1">
            <a:spLocks noChangeArrowheads="1"/>
          </p:cNvSpPr>
          <p:nvPr/>
        </p:nvSpPr>
        <p:spPr bwMode="auto">
          <a:xfrm>
            <a:off x="0" y="0"/>
            <a:ext cx="1233578"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6pPr>
            <a:lvl7pPr marL="29718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7pPr>
            <a:lvl8pPr marL="34290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8pPr>
            <a:lvl9pPr marL="38862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9pPr>
          </a:lstStyle>
          <a:p>
            <a:pPr eaLnBrk="1" fontAlgn="base" hangingPunct="1">
              <a:spcBef>
                <a:spcPct val="50000"/>
              </a:spcBef>
              <a:spcAft>
                <a:spcPct val="0"/>
              </a:spcAft>
              <a:defRPr/>
            </a:pP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&lt;</a:t>
            </a:r>
            <a:r>
              <a:rPr lang="zh-TW" altLang="en-US"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非投等債</a:t>
            </a: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&gt;</a:t>
            </a:r>
          </a:p>
        </p:txBody>
      </p:sp>
      <p:sp>
        <p:nvSpPr>
          <p:cNvPr id="18" name="Text Box 4"/>
          <p:cNvSpPr txBox="1">
            <a:spLocks noChangeArrowheads="1"/>
          </p:cNvSpPr>
          <p:nvPr/>
        </p:nvSpPr>
        <p:spPr bwMode="auto">
          <a:xfrm>
            <a:off x="8582660" y="621507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eaLnBrk="0" hangingPunct="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eaLnBrk="0" hangingPunct="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zh-TW" sz="1800" b="1" i="0" u="none" strike="noStrike" kern="1200" cap="none" spc="0" normalizeH="0" baseline="0" noProof="0" dirty="0">
                <a:ln>
                  <a:noFill/>
                </a:ln>
                <a:solidFill>
                  <a:srgbClr val="FF0000"/>
                </a:solidFill>
                <a:effectLst/>
                <a:uLnTx/>
                <a:uFillTx/>
                <a:latin typeface="Arial" charset="0"/>
                <a:ea typeface="標楷體" pitchFamily="65" charset="-120"/>
                <a:cs typeface="Arial" charset="0"/>
                <a:sym typeface="Wingdings 2" pitchFamily="18" charset="2"/>
              </a:rPr>
              <a:t></a:t>
            </a:r>
            <a:r>
              <a:rPr kumimoji="1" lang="en-US" altLang="zh-TW" sz="2400" b="0" i="0" u="none" strike="noStrike" kern="1200" cap="none" spc="0" normalizeH="0" baseline="0" noProof="0" dirty="0">
                <a:ln>
                  <a:noFill/>
                </a:ln>
                <a:solidFill>
                  <a:srgbClr val="000000"/>
                </a:solidFill>
                <a:effectLst/>
                <a:uLnTx/>
                <a:uFillTx/>
                <a:latin typeface="Times New Roman" pitchFamily="18" charset="0"/>
                <a:ea typeface="新細明體" pitchFamily="18" charset="-120"/>
                <a:cs typeface="Arial" charset="0"/>
              </a:rPr>
              <a:t> </a:t>
            </a:r>
          </a:p>
        </p:txBody>
      </p:sp>
    </p:spTree>
    <p:extLst>
      <p:ext uri="{BB962C8B-B14F-4D97-AF65-F5344CB8AC3E}">
        <p14:creationId xmlns:p14="http://schemas.microsoft.com/office/powerpoint/2010/main" val="1150482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影響美元的多空因素交錯</a:t>
            </a:r>
            <a:r>
              <a:rPr lang="en-US" altLang="zh-TW" dirty="0">
                <a:sym typeface="Wingdings" panose="05000000000000000000" pitchFamily="2" charset="2"/>
              </a:rPr>
              <a:t></a:t>
            </a:r>
            <a:r>
              <a:rPr lang="zh-TW" altLang="en-US" dirty="0">
                <a:sym typeface="Wingdings" panose="05000000000000000000" pitchFamily="2" charset="2"/>
              </a:rPr>
              <a:t>適度分散</a:t>
            </a:r>
            <a:endParaRPr lang="zh-TW" altLang="en-US" dirty="0"/>
          </a:p>
        </p:txBody>
      </p:sp>
      <p:sp>
        <p:nvSpPr>
          <p:cNvPr id="6" name="文字方塊 5"/>
          <p:cNvSpPr txBox="1"/>
          <p:nvPr/>
        </p:nvSpPr>
        <p:spPr>
          <a:xfrm>
            <a:off x="547948" y="4533018"/>
            <a:ext cx="8364403" cy="568361"/>
          </a:xfrm>
          <a:prstGeom prst="rect">
            <a:avLst/>
          </a:prstGeom>
          <a:solidFill>
            <a:schemeClr val="accent1">
              <a:lumMod val="75000"/>
            </a:schemeClr>
          </a:solidFill>
        </p:spPr>
        <p:txBody>
          <a:bodyPr wrap="square" rtlCol="0">
            <a:spAutoFit/>
          </a:bodyPr>
          <a:lstStyle/>
          <a:p>
            <a:pPr>
              <a:lnSpc>
                <a:spcPct val="120000"/>
              </a:lnSpc>
              <a:spcBef>
                <a:spcPts val="450"/>
              </a:spcBef>
            </a:pPr>
            <a:r>
              <a:rPr lang="zh-TW" altLang="en-US" sz="1350" b="1" dirty="0">
                <a:solidFill>
                  <a:schemeClr val="bg1"/>
                </a:solidFill>
                <a:latin typeface="微軟正黑體" panose="020B0604030504040204" pitchFamily="34" charset="-120"/>
                <a:ea typeface="微軟正黑體" panose="020B0604030504040204" pitchFamily="34" charset="-120"/>
              </a:rPr>
              <a:t>放眼全球，有不少政府致力撙節財政，或提供更具吸引力的殖利率，可望吸引全球分散投資的資金流入，投資人可留意當地債的投資機會。</a:t>
            </a:r>
          </a:p>
        </p:txBody>
      </p:sp>
      <p:sp>
        <p:nvSpPr>
          <p:cNvPr id="7" name="Rectangle 1"/>
          <p:cNvSpPr>
            <a:spLocks noChangeArrowheads="1"/>
          </p:cNvSpPr>
          <p:nvPr/>
        </p:nvSpPr>
        <p:spPr bwMode="auto">
          <a:xfrm>
            <a:off x="558481" y="5243804"/>
            <a:ext cx="377176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eaLnBrk="0" fontAlgn="base" hangingPunct="0">
              <a:spcBef>
                <a:spcPct val="0"/>
              </a:spcBef>
              <a:spcAft>
                <a:spcPct val="0"/>
              </a:spcAft>
            </a:pPr>
            <a:r>
              <a:rPr lang="zh-TW" altLang="zh-TW" sz="1050" dirty="0">
                <a:latin typeface="微軟正黑體" panose="020B0604030504040204" pitchFamily="34" charset="-120"/>
                <a:ea typeface="微軟正黑體" panose="020B0604030504040204" pitchFamily="34" charset="-120"/>
                <a:cs typeface="Arial" panose="020B0604020202020204" pitchFamily="34" charset="0"/>
              </a:rPr>
              <a:t>資料來源</a:t>
            </a:r>
            <a:r>
              <a:rPr lang="en-US" altLang="zh-TW" sz="1050" dirty="0">
                <a:latin typeface="微軟正黑體" panose="020B0604030504040204" pitchFamily="34" charset="-120"/>
                <a:ea typeface="微軟正黑體" panose="020B0604030504040204" pitchFamily="34" charset="-120"/>
                <a:cs typeface="Arial" panose="020B0604020202020204" pitchFamily="34" charset="0"/>
              </a:rPr>
              <a:t>: </a:t>
            </a:r>
            <a:r>
              <a:rPr lang="zh-TW" altLang="en-US" sz="1050" dirty="0">
                <a:latin typeface="微軟正黑體" panose="020B0604030504040204" pitchFamily="34" charset="-120"/>
                <a:ea typeface="微軟正黑體" panose="020B0604030504040204" pitchFamily="34" charset="-120"/>
                <a:cs typeface="Arial" panose="020B0604020202020204" pitchFamily="34" charset="0"/>
              </a:rPr>
              <a:t>富蘭克林證券投顧整理，</a:t>
            </a:r>
            <a:r>
              <a:rPr lang="en-US" altLang="zh-TW" sz="1050" dirty="0">
                <a:latin typeface="微軟正黑體" panose="020B0604030504040204" pitchFamily="34" charset="-120"/>
                <a:ea typeface="微軟正黑體" panose="020B0604030504040204" pitchFamily="34" charset="-120"/>
                <a:cs typeface="Arial" panose="020B0604020202020204" pitchFamily="34" charset="0"/>
              </a:rPr>
              <a:t>2025/7/31</a:t>
            </a:r>
            <a:endParaRPr lang="en-US" altLang="zh-TW" sz="1050" dirty="0">
              <a:latin typeface="微軟正黑體" panose="020B0604030504040204" pitchFamily="34" charset="-120"/>
              <a:ea typeface="微軟正黑體" panose="020B0604030504040204" pitchFamily="34" charset="-120"/>
            </a:endParaRPr>
          </a:p>
        </p:txBody>
      </p:sp>
      <p:sp>
        <p:nvSpPr>
          <p:cNvPr id="8" name="矩形 7"/>
          <p:cNvSpPr/>
          <p:nvPr/>
        </p:nvSpPr>
        <p:spPr>
          <a:xfrm>
            <a:off x="558482" y="5440455"/>
            <a:ext cx="6537717" cy="237757"/>
          </a:xfrm>
          <a:prstGeom prst="rect">
            <a:avLst/>
          </a:prstGeom>
        </p:spPr>
        <p:txBody>
          <a:bodyPr wrap="square">
            <a:spAutoFit/>
          </a:bodyPr>
          <a:lstStyle/>
          <a:p>
            <a:pPr>
              <a:lnSpc>
                <a:spcPct val="90000"/>
              </a:lnSpc>
            </a:pPr>
            <a:r>
              <a:rPr lang="en-US" altLang="zh-TW" sz="1050" b="1" dirty="0">
                <a:latin typeface="微軟正黑體" panose="020B0604030504040204" pitchFamily="34" charset="-120"/>
                <a:ea typeface="微軟正黑體" panose="020B0604030504040204" pitchFamily="34" charset="-120"/>
              </a:rPr>
              <a:t>&lt;</a:t>
            </a:r>
            <a:r>
              <a:rPr lang="zh-TW" altLang="en-US" sz="1050" b="1" dirty="0">
                <a:latin typeface="微軟正黑體" panose="020B0604030504040204" pitchFamily="34" charset="-120"/>
                <a:ea typeface="微軟正黑體" panose="020B0604030504040204" pitchFamily="34" charset="-120"/>
              </a:rPr>
              <a:t>本文提及之經濟走勢不必然代表本基金之績效，本基金投資風險請詳閱基金公開說明書</a:t>
            </a:r>
            <a:r>
              <a:rPr lang="en-US" altLang="zh-TW" sz="1050" b="1" dirty="0">
                <a:latin typeface="微軟正黑體" panose="020B0604030504040204" pitchFamily="34" charset="-120"/>
                <a:ea typeface="微軟正黑體" panose="020B0604030504040204" pitchFamily="34" charset="-120"/>
              </a:rPr>
              <a:t>&gt;</a:t>
            </a:r>
            <a:endParaRPr lang="zh-TW" altLang="en-US" sz="1050" b="1" dirty="0">
              <a:latin typeface="微軟正黑體" panose="020B0604030504040204" pitchFamily="34" charset="-120"/>
              <a:ea typeface="微軟正黑體" panose="020B0604030504040204" pitchFamily="34" charset="-120"/>
            </a:endParaRPr>
          </a:p>
        </p:txBody>
      </p:sp>
      <p:sp>
        <p:nvSpPr>
          <p:cNvPr id="9" name="Rectangle 1"/>
          <p:cNvSpPr>
            <a:spLocks noChangeArrowheads="1"/>
          </p:cNvSpPr>
          <p:nvPr/>
        </p:nvSpPr>
        <p:spPr bwMode="auto">
          <a:xfrm>
            <a:off x="3700746" y="1427367"/>
            <a:ext cx="2407446" cy="369332"/>
          </a:xfrm>
          <a:prstGeom prst="rect">
            <a:avLst/>
          </a:prstGeom>
          <a:solidFill>
            <a:srgbClr val="002060"/>
          </a:solidFill>
          <a:ln>
            <a:noFill/>
          </a:ln>
        </p:spPr>
        <p:txBody>
          <a:bodyPr wrap="square">
            <a:spAutoFit/>
          </a:bodyPr>
          <a:lstStyle/>
          <a:p>
            <a:pPr algn="ctr" eaLnBrk="0" hangingPunct="0"/>
            <a:r>
              <a:rPr kumimoji="1" lang="zh-TW" altLang="en-US" b="1" kern="100" dirty="0">
                <a:solidFill>
                  <a:schemeClr val="bg1"/>
                </a:solidFill>
                <a:latin typeface="微軟正黑體" panose="020B0604030504040204" pitchFamily="34" charset="-120"/>
                <a:ea typeface="微軟正黑體" panose="020B0604030504040204" pitchFamily="34" charset="-120"/>
                <a:cs typeface="Times New Roman"/>
              </a:rPr>
              <a:t>影響美元的因素</a:t>
            </a:r>
            <a:endParaRPr kumimoji="1" lang="en-US" altLang="zh-TW" b="1" kern="100" dirty="0">
              <a:solidFill>
                <a:schemeClr val="bg1"/>
              </a:solidFill>
              <a:latin typeface="微軟正黑體" panose="020B0604030504040204" pitchFamily="34" charset="-120"/>
              <a:ea typeface="微軟正黑體" panose="020B0604030504040204" pitchFamily="34" charset="-120"/>
              <a:cs typeface="Times New Roman"/>
            </a:endParaRPr>
          </a:p>
        </p:txBody>
      </p:sp>
      <p:sp>
        <p:nvSpPr>
          <p:cNvPr id="11" name="矩形 10"/>
          <p:cNvSpPr/>
          <p:nvPr/>
        </p:nvSpPr>
        <p:spPr>
          <a:xfrm>
            <a:off x="0" y="0"/>
            <a:ext cx="1067024" cy="307777"/>
          </a:xfrm>
          <a:prstGeom prst="rect">
            <a:avLst/>
          </a:prstGeom>
        </p:spPr>
        <p:txBody>
          <a:bodyPr wrap="square">
            <a:spAutoFit/>
          </a:bodyPr>
          <a:lstStyle/>
          <a:p>
            <a:pPr>
              <a:defRPr/>
            </a:pP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&lt;</a:t>
            </a:r>
            <a:r>
              <a:rPr lang="zh-TW" altLang="en-US"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美元</a:t>
            </a: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&gt;</a:t>
            </a:r>
            <a:endParaRPr lang="zh-TW" altLang="en-US"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p:txBody>
      </p:sp>
      <p:graphicFrame>
        <p:nvGraphicFramePr>
          <p:cNvPr id="5" name="表格 4">
            <a:extLst>
              <a:ext uri="{FF2B5EF4-FFF2-40B4-BE49-F238E27FC236}">
                <a16:creationId xmlns:a16="http://schemas.microsoft.com/office/drawing/2014/main" id="{A62B8B42-6A4D-3764-975D-6D5857BFCC19}"/>
              </a:ext>
            </a:extLst>
          </p:cNvPr>
          <p:cNvGraphicFramePr>
            <a:graphicFrameLocks noGrp="1"/>
          </p:cNvGraphicFramePr>
          <p:nvPr/>
        </p:nvGraphicFramePr>
        <p:xfrm>
          <a:off x="566814" y="1888564"/>
          <a:ext cx="8308962" cy="2651760"/>
        </p:xfrm>
        <a:graphic>
          <a:graphicData uri="http://schemas.openxmlformats.org/drawingml/2006/table">
            <a:tbl>
              <a:tblPr firstRow="1" bandRow="1">
                <a:tableStyleId>{5C22544A-7EE6-4342-B048-85BDC9FD1C3A}</a:tableStyleId>
              </a:tblPr>
              <a:tblGrid>
                <a:gridCol w="2453290">
                  <a:extLst>
                    <a:ext uri="{9D8B030D-6E8A-4147-A177-3AD203B41FA5}">
                      <a16:colId xmlns:a16="http://schemas.microsoft.com/office/drawing/2014/main" val="2660894780"/>
                    </a:ext>
                  </a:extLst>
                </a:gridCol>
                <a:gridCol w="2702101">
                  <a:extLst>
                    <a:ext uri="{9D8B030D-6E8A-4147-A177-3AD203B41FA5}">
                      <a16:colId xmlns:a16="http://schemas.microsoft.com/office/drawing/2014/main" val="2223885414"/>
                    </a:ext>
                  </a:extLst>
                </a:gridCol>
                <a:gridCol w="3153571">
                  <a:extLst>
                    <a:ext uri="{9D8B030D-6E8A-4147-A177-3AD203B41FA5}">
                      <a16:colId xmlns:a16="http://schemas.microsoft.com/office/drawing/2014/main" val="4180401101"/>
                    </a:ext>
                  </a:extLst>
                </a:gridCol>
              </a:tblGrid>
              <a:tr h="251474">
                <a:tc>
                  <a:txBody>
                    <a:bodyPr/>
                    <a:lstStyle/>
                    <a:p>
                      <a:pPr algn="ctr">
                        <a:spcBef>
                          <a:spcPts val="600"/>
                        </a:spcBef>
                      </a:pPr>
                      <a:r>
                        <a:rPr lang="zh-TW" altLang="en-US" sz="1400" dirty="0">
                          <a:latin typeface="微軟正黑體" panose="020B0604030504040204" pitchFamily="34" charset="-120"/>
                          <a:ea typeface="微軟正黑體" panose="020B0604030504040204" pitchFamily="34" charset="-120"/>
                        </a:rPr>
                        <a:t>有利美元</a:t>
                      </a:r>
                    </a:p>
                  </a:txBody>
                  <a:tcPr marL="68580" marR="68580" marT="34290" marB="3429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0070C0"/>
                    </a:solidFill>
                  </a:tcPr>
                </a:tc>
                <a:tc>
                  <a:txBody>
                    <a:bodyPr/>
                    <a:lstStyle/>
                    <a:p>
                      <a:pPr algn="ctr">
                        <a:spcBef>
                          <a:spcPts val="600"/>
                        </a:spcBef>
                      </a:pPr>
                      <a:r>
                        <a:rPr lang="zh-TW" altLang="en-US" sz="1400" dirty="0">
                          <a:latin typeface="微軟正黑體" panose="020B0604030504040204" pitchFamily="34" charset="-120"/>
                          <a:ea typeface="微軟正黑體" panose="020B0604030504040204" pitchFamily="34" charset="-120"/>
                        </a:rPr>
                        <a:t>不利美元</a:t>
                      </a:r>
                    </a:p>
                  </a:txBody>
                  <a:tcPr marL="68580" marR="68580" marT="34290" marB="3429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0070C0"/>
                    </a:solidFill>
                  </a:tcPr>
                </a:tc>
                <a:tc>
                  <a:txBody>
                    <a:bodyPr/>
                    <a:lstStyle/>
                    <a:p>
                      <a:pPr algn="ctr">
                        <a:spcBef>
                          <a:spcPts val="600"/>
                        </a:spcBef>
                      </a:pPr>
                      <a:r>
                        <a:rPr lang="zh-TW" altLang="en-US" sz="1400" dirty="0">
                          <a:latin typeface="微軟正黑體" panose="020B0604030504040204" pitchFamily="34" charset="-120"/>
                          <a:ea typeface="微軟正黑體" panose="020B0604030504040204" pitchFamily="34" charset="-120"/>
                        </a:rPr>
                        <a:t>動態糾結</a:t>
                      </a:r>
                    </a:p>
                  </a:txBody>
                  <a:tcPr marL="68580" marR="68580" marT="34290" marB="3429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1047523598"/>
                  </a:ext>
                </a:extLst>
              </a:tr>
              <a:tr h="1474470">
                <a:tc>
                  <a:txBody>
                    <a:bodyPr/>
                    <a:lstStyle/>
                    <a:p>
                      <a:pPr marL="103188" marR="0" lvl="0" indent="-1031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zh-TW" altLang="en-US" sz="1400" dirty="0">
                          <a:latin typeface="微軟正黑體" panose="020B0604030504040204" pitchFamily="34" charset="-120"/>
                          <a:ea typeface="微軟正黑體" panose="020B0604030504040204" pitchFamily="34" charset="-120"/>
                        </a:rPr>
                        <a:t>國際準備貨幣地位堅實</a:t>
                      </a:r>
                      <a:endParaRPr lang="en-US" altLang="zh-TW" sz="1400" dirty="0">
                        <a:latin typeface="微軟正黑體" panose="020B0604030504040204" pitchFamily="34" charset="-120"/>
                        <a:ea typeface="微軟正黑體" panose="020B0604030504040204" pitchFamily="34" charset="-120"/>
                      </a:endParaRPr>
                    </a:p>
                    <a:p>
                      <a:pPr marL="103188" indent="-103188">
                        <a:spcBef>
                          <a:spcPts val="600"/>
                        </a:spcBef>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短線跌深易有反彈</a:t>
                      </a:r>
                      <a:endParaRPr lang="en-US" altLang="zh-TW" sz="1400" dirty="0">
                        <a:latin typeface="微軟正黑體" panose="020B0604030504040204" pitchFamily="34" charset="-120"/>
                        <a:ea typeface="微軟正黑體" panose="020B0604030504040204" pitchFamily="34" charset="-120"/>
                      </a:endParaRPr>
                    </a:p>
                  </a:txBody>
                  <a:tcPr marL="27000" marR="27000" marT="34290" marB="3429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marL="103188" marR="0" lvl="0" indent="-1031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zh-TW" altLang="en-US" sz="1400" b="1" dirty="0">
                          <a:solidFill>
                            <a:srgbClr val="FF0000"/>
                          </a:solidFill>
                          <a:latin typeface="微軟正黑體" panose="020B0604030504040204" pitchFamily="34" charset="-120"/>
                          <a:ea typeface="微軟正黑體" panose="020B0604030504040204" pitchFamily="34" charset="-120"/>
                        </a:rPr>
                        <a:t>川普多變、美國例外論受質疑</a:t>
                      </a:r>
                      <a:endParaRPr lang="en-US" altLang="zh-TW" sz="1400" b="1" dirty="0">
                        <a:solidFill>
                          <a:srgbClr val="FF0000"/>
                        </a:solidFill>
                        <a:latin typeface="微軟正黑體" panose="020B0604030504040204" pitchFamily="34" charset="-120"/>
                        <a:ea typeface="微軟正黑體" panose="020B0604030504040204" pitchFamily="34" charset="-120"/>
                      </a:endParaRPr>
                    </a:p>
                    <a:p>
                      <a:pPr marL="103188" marR="0" lvl="0" indent="-1031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zh-TW" altLang="en-US" sz="1400" b="1" dirty="0">
                          <a:solidFill>
                            <a:srgbClr val="FF0000"/>
                          </a:solidFill>
                          <a:latin typeface="微軟正黑體" panose="020B0604030504040204" pitchFamily="34" charset="-120"/>
                          <a:ea typeface="微軟正黑體" panose="020B0604030504040204" pitchFamily="34" charset="-120"/>
                        </a:rPr>
                        <a:t>聯準會將繼續降息</a:t>
                      </a:r>
                      <a:endParaRPr lang="en-US" altLang="zh-TW" sz="1400" b="1" dirty="0">
                        <a:solidFill>
                          <a:srgbClr val="FF0000"/>
                        </a:solidFill>
                        <a:latin typeface="微軟正黑體" panose="020B0604030504040204" pitchFamily="34" charset="-120"/>
                        <a:ea typeface="微軟正黑體" panose="020B0604030504040204" pitchFamily="34" charset="-120"/>
                      </a:endParaRPr>
                    </a:p>
                    <a:p>
                      <a:pPr marL="103188" indent="-103188">
                        <a:spcBef>
                          <a:spcPts val="600"/>
                        </a:spcBef>
                        <a:buFont typeface="Arial" panose="020B0604020202020204" pitchFamily="34" charset="0"/>
                        <a:buChar char="•"/>
                      </a:pPr>
                      <a:r>
                        <a:rPr lang="zh-TW" altLang="en-US" sz="1400" b="1" dirty="0">
                          <a:solidFill>
                            <a:srgbClr val="FF0000"/>
                          </a:solidFill>
                          <a:latin typeface="微軟正黑體" panose="020B0604030504040204" pitchFamily="34" charset="-120"/>
                          <a:ea typeface="微軟正黑體" panose="020B0604030504040204" pitchFamily="34" charset="-120"/>
                        </a:rPr>
                        <a:t>評價面仍貴 </a:t>
                      </a:r>
                      <a:endParaRPr lang="en-US" altLang="zh-TW" sz="1400" b="1" dirty="0">
                        <a:solidFill>
                          <a:srgbClr val="FF0000"/>
                        </a:solidFill>
                        <a:latin typeface="微軟正黑體" panose="020B0604030504040204" pitchFamily="34" charset="-120"/>
                        <a:ea typeface="微軟正黑體" panose="020B0604030504040204" pitchFamily="34" charset="-120"/>
                      </a:endParaRPr>
                    </a:p>
                    <a:p>
                      <a:pPr marL="103188" indent="-103188">
                        <a:spcBef>
                          <a:spcPts val="600"/>
                        </a:spcBef>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美國政府負債沈重，壓抑海外需求</a:t>
                      </a:r>
                      <a:endParaRPr lang="en-US" altLang="zh-TW" sz="1400" dirty="0">
                        <a:latin typeface="微軟正黑體" panose="020B0604030504040204" pitchFamily="34" charset="-120"/>
                        <a:ea typeface="微軟正黑體" panose="020B0604030504040204" pitchFamily="34" charset="-120"/>
                      </a:endParaRPr>
                    </a:p>
                    <a:p>
                      <a:pPr marL="103188" indent="-103188">
                        <a:spcBef>
                          <a:spcPts val="600"/>
                        </a:spcBef>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美國關稅重傷自己經濟</a:t>
                      </a:r>
                      <a:endParaRPr lang="en-US" altLang="zh-TW" sz="1400" dirty="0">
                        <a:latin typeface="微軟正黑體" panose="020B0604030504040204" pitchFamily="34" charset="-120"/>
                        <a:ea typeface="微軟正黑體" panose="020B0604030504040204" pitchFamily="34" charset="-120"/>
                      </a:endParaRPr>
                    </a:p>
                    <a:p>
                      <a:pPr marL="103188" indent="-103188">
                        <a:spcBef>
                          <a:spcPts val="600"/>
                        </a:spcBef>
                        <a:buFont typeface="Arial" panose="020B0604020202020204" pitchFamily="34" charset="0"/>
                        <a:buChar char="•"/>
                      </a:pPr>
                      <a:r>
                        <a:rPr lang="zh-TW" altLang="en-US" sz="1400" b="1" kern="1200" dirty="0">
                          <a:solidFill>
                            <a:srgbClr val="FF0000"/>
                          </a:solidFill>
                          <a:latin typeface="微軟正黑體" panose="020B0604030504040204" pitchFamily="34" charset="-120"/>
                          <a:ea typeface="微軟正黑體" panose="020B0604030504040204" pitchFamily="34" charset="-120"/>
                          <a:cs typeface="+mn-cs"/>
                        </a:rPr>
                        <a:t>鮑爾於</a:t>
                      </a:r>
                      <a:r>
                        <a:rPr lang="en-US" altLang="zh-TW" sz="1400" b="1" kern="1200" dirty="0">
                          <a:solidFill>
                            <a:srgbClr val="FF0000"/>
                          </a:solidFill>
                          <a:latin typeface="微軟正黑體" panose="020B0604030504040204" pitchFamily="34" charset="-120"/>
                          <a:ea typeface="微軟正黑體" panose="020B0604030504040204" pitchFamily="34" charset="-120"/>
                          <a:cs typeface="+mn-cs"/>
                        </a:rPr>
                        <a:t>2026/5/15</a:t>
                      </a:r>
                      <a:r>
                        <a:rPr lang="zh-TW" altLang="en-US" sz="1400" b="1" kern="1200" dirty="0">
                          <a:solidFill>
                            <a:srgbClr val="FF0000"/>
                          </a:solidFill>
                          <a:latin typeface="微軟正黑體" panose="020B0604030504040204" pitchFamily="34" charset="-120"/>
                          <a:ea typeface="微軟正黑體" panose="020B0604030504040204" pitchFamily="34" charset="-120"/>
                          <a:cs typeface="+mn-cs"/>
                        </a:rPr>
                        <a:t>任期結束，屆時聯準會獨立性的擔憂將不利美元</a:t>
                      </a:r>
                      <a:endParaRPr lang="en-US" altLang="zh-TW" sz="1400" b="1" kern="1200" dirty="0">
                        <a:solidFill>
                          <a:srgbClr val="FF0000"/>
                        </a:solidFill>
                        <a:latin typeface="微軟正黑體" panose="020B0604030504040204" pitchFamily="34" charset="-120"/>
                        <a:ea typeface="微軟正黑體" panose="020B0604030504040204" pitchFamily="34" charset="-120"/>
                        <a:cs typeface="+mn-cs"/>
                      </a:endParaRPr>
                    </a:p>
                  </a:txBody>
                  <a:tcPr marL="27000" marR="27000" marT="34290" marB="3429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marL="111125" marR="0" lvl="0" indent="-1111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zh-TW" altLang="en-US" sz="1400" dirty="0">
                          <a:latin typeface="微軟正黑體" panose="020B0604030504040204" pitchFamily="34" charset="-120"/>
                          <a:ea typeface="微軟正黑體" panose="020B0604030504040204" pitchFamily="34" charset="-120"/>
                        </a:rPr>
                        <a:t>關稅</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通膨升</a:t>
                      </a:r>
                      <a:r>
                        <a:rPr lang="en-US" altLang="zh-TW" sz="1400" dirty="0">
                          <a:latin typeface="微軟正黑體" panose="020B0604030504040204" pitchFamily="34" charset="-120"/>
                          <a:ea typeface="微軟正黑體" panose="020B0604030504040204" pitchFamily="34" charset="-120"/>
                        </a:rPr>
                        <a:t>&amp;</a:t>
                      </a:r>
                      <a:r>
                        <a:rPr lang="zh-TW" altLang="en-US" sz="1400" dirty="0">
                          <a:latin typeface="微軟正黑體" panose="020B0604030504040204" pitchFamily="34" charset="-120"/>
                          <a:ea typeface="微軟正黑體" panose="020B0604030504040204" pitchFamily="34" charset="-120"/>
                        </a:rPr>
                        <a:t>經濟緩</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通膨降</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降息</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美元貶</a:t>
                      </a:r>
                      <a:endParaRPr lang="en-US" altLang="zh-TW" sz="1400" dirty="0">
                        <a:latin typeface="微軟正黑體" panose="020B0604030504040204" pitchFamily="34" charset="-120"/>
                        <a:ea typeface="微軟正黑體" panose="020B0604030504040204" pitchFamily="34" charset="-120"/>
                      </a:endParaRPr>
                    </a:p>
                    <a:p>
                      <a:pPr marL="111125" marR="0" lvl="0" indent="-1111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zh-TW" altLang="en-US" sz="1400" dirty="0">
                          <a:latin typeface="微軟正黑體" panose="020B0604030504040204" pitchFamily="34" charset="-120"/>
                          <a:ea typeface="微軟正黑體" panose="020B0604030504040204" pitchFamily="34" charset="-120"/>
                        </a:rPr>
                        <a:t>美元貶值</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有利美國出口</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美元升值</a:t>
                      </a:r>
                      <a:endParaRPr lang="en-US" altLang="zh-TW" sz="1400" dirty="0">
                        <a:latin typeface="微軟正黑體" panose="020B0604030504040204" pitchFamily="34" charset="-120"/>
                        <a:ea typeface="微軟正黑體" panose="020B0604030504040204" pitchFamily="34" charset="-120"/>
                      </a:endParaRPr>
                    </a:p>
                    <a:p>
                      <a:pPr marL="111125" marR="0" lvl="0" indent="-1111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zh-TW" altLang="en-US" sz="1400" dirty="0">
                          <a:latin typeface="微軟正黑體" panose="020B0604030504040204" pitchFamily="34" charset="-120"/>
                          <a:ea typeface="微軟正黑體" panose="020B0604030504040204" pitchFamily="34" charset="-120"/>
                        </a:rPr>
                        <a:t>減稅</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財政赤字惡化</a:t>
                      </a:r>
                      <a:r>
                        <a:rPr lang="en-US" altLang="zh-TW" sz="1400" dirty="0">
                          <a:latin typeface="微軟正黑體" panose="020B0604030504040204" pitchFamily="34" charset="-120"/>
                          <a:ea typeface="微軟正黑體" panose="020B0604030504040204" pitchFamily="34" charset="-120"/>
                        </a:rPr>
                        <a:t>&amp;</a:t>
                      </a:r>
                      <a:r>
                        <a:rPr lang="zh-TW" altLang="en-US" sz="1400" dirty="0">
                          <a:latin typeface="微軟正黑體" panose="020B0604030504040204" pitchFamily="34" charset="-120"/>
                          <a:ea typeface="微軟正黑體" panose="020B0604030504040204" pitchFamily="34" charset="-120"/>
                        </a:rPr>
                        <a:t>提振經濟</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公債殖利率上揚</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海外投資人持有美元或美國公債意願</a:t>
                      </a:r>
                      <a:r>
                        <a:rPr lang="en-US" altLang="zh-TW" sz="1400" dirty="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a:txBody>
                  <a:tcPr marL="27000" marR="27000" marT="34290" marB="3429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460291402"/>
                  </a:ext>
                </a:extLst>
              </a:tr>
            </a:tbl>
          </a:graphicData>
        </a:graphic>
      </p:graphicFrame>
      <p:sp>
        <p:nvSpPr>
          <p:cNvPr id="2" name="Text Box 4">
            <a:extLst>
              <a:ext uri="{FF2B5EF4-FFF2-40B4-BE49-F238E27FC236}">
                <a16:creationId xmlns:a16="http://schemas.microsoft.com/office/drawing/2014/main" id="{63301F48-C99D-2F0E-F2B1-559E13C4DF94}"/>
              </a:ext>
            </a:extLst>
          </p:cNvPr>
          <p:cNvSpPr txBox="1">
            <a:spLocks noChangeArrowheads="1"/>
          </p:cNvSpPr>
          <p:nvPr/>
        </p:nvSpPr>
        <p:spPr bwMode="auto">
          <a:xfrm>
            <a:off x="8735060" y="636747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eaLnBrk="0" hangingPunct="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eaLnBrk="0" hangingPunct="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zh-TW" sz="1800" b="1" i="0" u="none" strike="noStrike" kern="1200" cap="none" spc="0" normalizeH="0" baseline="0" noProof="0" dirty="0">
                <a:ln>
                  <a:noFill/>
                </a:ln>
                <a:solidFill>
                  <a:srgbClr val="FF0000"/>
                </a:solidFill>
                <a:effectLst/>
                <a:uLnTx/>
                <a:uFillTx/>
                <a:latin typeface="Arial" charset="0"/>
                <a:ea typeface="標楷體" pitchFamily="65" charset="-120"/>
                <a:cs typeface="Arial" charset="0"/>
                <a:sym typeface="Wingdings 2" pitchFamily="18" charset="2"/>
              </a:rPr>
              <a:t></a:t>
            </a:r>
            <a:r>
              <a:rPr kumimoji="1" lang="en-US" altLang="zh-TW" sz="2400" b="0" i="0" u="none" strike="noStrike" kern="1200" cap="none" spc="0" normalizeH="0" baseline="0" noProof="0" dirty="0">
                <a:ln>
                  <a:noFill/>
                </a:ln>
                <a:solidFill>
                  <a:srgbClr val="000000"/>
                </a:solidFill>
                <a:effectLst/>
                <a:uLnTx/>
                <a:uFillTx/>
                <a:latin typeface="Times New Roman" pitchFamily="18" charset="0"/>
                <a:ea typeface="新細明體" pitchFamily="18" charset="-120"/>
                <a:cs typeface="Arial" charset="0"/>
              </a:rPr>
              <a:t> </a:t>
            </a:r>
          </a:p>
        </p:txBody>
      </p:sp>
    </p:spTree>
    <p:extLst>
      <p:ext uri="{BB962C8B-B14F-4D97-AF65-F5344CB8AC3E}">
        <p14:creationId xmlns:p14="http://schemas.microsoft.com/office/powerpoint/2010/main" val="1638541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69CA63-B06F-7A5F-AB42-853B9956D0F1}"/>
              </a:ext>
            </a:extLst>
          </p:cNvPr>
          <p:cNvSpPr>
            <a:spLocks noGrp="1"/>
          </p:cNvSpPr>
          <p:nvPr>
            <p:ph type="title"/>
          </p:nvPr>
        </p:nvSpPr>
        <p:spPr>
          <a:xfrm>
            <a:off x="188976" y="238062"/>
            <a:ext cx="8686800" cy="906462"/>
          </a:xfrm>
        </p:spPr>
        <p:txBody>
          <a:bodyPr/>
          <a:lstStyle/>
          <a:p>
            <a:r>
              <a:rPr lang="zh-TW" altLang="en-US" dirty="0"/>
              <a:t>日本央行貨幣政策正常化，日圓匯價看升</a:t>
            </a:r>
          </a:p>
        </p:txBody>
      </p:sp>
      <p:pic>
        <p:nvPicPr>
          <p:cNvPr id="5" name="圖片 4">
            <a:extLst>
              <a:ext uri="{FF2B5EF4-FFF2-40B4-BE49-F238E27FC236}">
                <a16:creationId xmlns:a16="http://schemas.microsoft.com/office/drawing/2014/main" id="{4B206B3C-1165-7D38-45D3-7F5D955D67DF}"/>
              </a:ext>
            </a:extLst>
          </p:cNvPr>
          <p:cNvPicPr>
            <a:picLocks noChangeAspect="1"/>
          </p:cNvPicPr>
          <p:nvPr/>
        </p:nvPicPr>
        <p:blipFill>
          <a:blip r:embed="rId2"/>
          <a:stretch>
            <a:fillRect/>
          </a:stretch>
        </p:blipFill>
        <p:spPr>
          <a:xfrm>
            <a:off x="377952" y="2478023"/>
            <a:ext cx="4342638" cy="3249168"/>
          </a:xfrm>
          <a:prstGeom prst="rect">
            <a:avLst/>
          </a:prstGeom>
        </p:spPr>
      </p:pic>
      <p:sp>
        <p:nvSpPr>
          <p:cNvPr id="6" name="Rectangle 1">
            <a:extLst>
              <a:ext uri="{FF2B5EF4-FFF2-40B4-BE49-F238E27FC236}">
                <a16:creationId xmlns:a16="http://schemas.microsoft.com/office/drawing/2014/main" id="{8C9871A0-8656-5F4F-85E9-51FA02DCAA49}"/>
              </a:ext>
            </a:extLst>
          </p:cNvPr>
          <p:cNvSpPr>
            <a:spLocks noChangeArrowheads="1"/>
          </p:cNvSpPr>
          <p:nvPr/>
        </p:nvSpPr>
        <p:spPr bwMode="auto">
          <a:xfrm>
            <a:off x="509713" y="6036284"/>
            <a:ext cx="763454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eaLnBrk="0" fontAlgn="base" hangingPunct="0">
              <a:spcBef>
                <a:spcPct val="0"/>
              </a:spcBef>
              <a:spcAft>
                <a:spcPct val="0"/>
              </a:spcAft>
            </a:pPr>
            <a:r>
              <a:rPr lang="zh-TW" altLang="zh-TW" sz="1050" dirty="0">
                <a:latin typeface="微軟正黑體" panose="020B0604030504040204" pitchFamily="34" charset="-120"/>
                <a:ea typeface="微軟正黑體" panose="020B0604030504040204" pitchFamily="34" charset="-120"/>
                <a:cs typeface="Arial" panose="020B0604020202020204" pitchFamily="34" charset="0"/>
              </a:rPr>
              <a:t>資料來源</a:t>
            </a:r>
            <a:r>
              <a:rPr lang="en-US" altLang="zh-TW" sz="1050" dirty="0">
                <a:latin typeface="微軟正黑體" panose="020B0604030504040204" pitchFamily="34" charset="-120"/>
                <a:ea typeface="微軟正黑體" panose="020B0604030504040204" pitchFamily="34" charset="-120"/>
                <a:cs typeface="Arial" panose="020B0604020202020204" pitchFamily="34" charset="0"/>
              </a:rPr>
              <a:t>: (</a:t>
            </a:r>
            <a:r>
              <a:rPr lang="zh-TW" altLang="en-US" sz="1050" dirty="0">
                <a:latin typeface="微軟正黑體" panose="020B0604030504040204" pitchFamily="34" charset="-120"/>
                <a:ea typeface="微軟正黑體" panose="020B0604030504040204" pitchFamily="34" charset="-120"/>
                <a:cs typeface="Arial" panose="020B0604020202020204" pitchFamily="34" charset="0"/>
              </a:rPr>
              <a:t>左圖</a:t>
            </a:r>
            <a:r>
              <a:rPr lang="en-US" altLang="zh-TW" sz="105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1050" dirty="0">
                <a:latin typeface="微軟正黑體" panose="020B0604030504040204" pitchFamily="34" charset="-120"/>
                <a:ea typeface="微軟正黑體" panose="020B0604030504040204" pitchFamily="34" charset="-120"/>
                <a:cs typeface="Arial" panose="020B0604020202020204" pitchFamily="34" charset="0"/>
              </a:rPr>
              <a:t>高盛證券，</a:t>
            </a:r>
            <a:r>
              <a:rPr lang="en-US" altLang="zh-TW" sz="1050" dirty="0">
                <a:latin typeface="微軟正黑體" panose="020B0604030504040204" pitchFamily="34" charset="-120"/>
                <a:ea typeface="微軟正黑體" panose="020B0604030504040204" pitchFamily="34" charset="-120"/>
                <a:cs typeface="Arial" panose="020B0604020202020204" pitchFamily="34" charset="0"/>
              </a:rPr>
              <a:t>2025/7/31</a:t>
            </a:r>
            <a:r>
              <a:rPr lang="zh-TW" altLang="en-US" sz="1050" dirty="0">
                <a:latin typeface="微軟正黑體" panose="020B0604030504040204" pitchFamily="34" charset="-120"/>
                <a:ea typeface="微軟正黑體" panose="020B0604030504040204" pitchFamily="34" charset="-120"/>
                <a:cs typeface="Arial" panose="020B0604020202020204" pitchFamily="34" charset="0"/>
              </a:rPr>
              <a:t>；</a:t>
            </a:r>
            <a:r>
              <a:rPr lang="en-US" altLang="zh-TW" sz="105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1050" dirty="0">
                <a:latin typeface="微軟正黑體" panose="020B0604030504040204" pitchFamily="34" charset="-120"/>
                <a:ea typeface="微軟正黑體" panose="020B0604030504040204" pitchFamily="34" charset="-120"/>
                <a:cs typeface="Arial" panose="020B0604020202020204" pitchFamily="34" charset="0"/>
              </a:rPr>
              <a:t>右圖</a:t>
            </a:r>
            <a:r>
              <a:rPr lang="en-US" altLang="zh-TW" sz="105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1050" dirty="0">
                <a:solidFill>
                  <a:srgbClr val="000000"/>
                </a:solidFill>
                <a:latin typeface="微軟正黑體" panose="020B0604030504040204" pitchFamily="34" charset="-120"/>
                <a:ea typeface="微軟正黑體" panose="020B0604030504040204" pitchFamily="34" charset="-120"/>
              </a:rPr>
              <a:t>富蘭克林坦伯頓全球宏觀投資團隊，引用彭博資訊數據統計，截至</a:t>
            </a:r>
            <a:r>
              <a:rPr lang="en-US" altLang="zh-TW" sz="1050" dirty="0">
                <a:solidFill>
                  <a:srgbClr val="000000"/>
                </a:solidFill>
                <a:latin typeface="微軟正黑體" panose="020B0604030504040204" pitchFamily="34" charset="-120"/>
                <a:ea typeface="微軟正黑體" panose="020B0604030504040204" pitchFamily="34" charset="-120"/>
              </a:rPr>
              <a:t>2025/5/31</a:t>
            </a:r>
            <a:r>
              <a:rPr lang="zh-TW" altLang="en-US" sz="1050" dirty="0">
                <a:solidFill>
                  <a:srgbClr val="000000"/>
                </a:solidFill>
                <a:latin typeface="微軟正黑體" panose="020B0604030504040204" pitchFamily="34" charset="-120"/>
                <a:ea typeface="微軟正黑體" panose="020B0604030504040204" pitchFamily="34" charset="-120"/>
              </a:rPr>
              <a:t>。</a:t>
            </a:r>
            <a:endParaRPr lang="en-US" altLang="zh-TW" sz="1050" dirty="0">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365E5F57-78C4-15AA-6537-20A5355F51F2}"/>
              </a:ext>
            </a:extLst>
          </p:cNvPr>
          <p:cNvSpPr/>
          <p:nvPr/>
        </p:nvSpPr>
        <p:spPr>
          <a:xfrm>
            <a:off x="485330" y="6281703"/>
            <a:ext cx="6537717" cy="237757"/>
          </a:xfrm>
          <a:prstGeom prst="rect">
            <a:avLst/>
          </a:prstGeom>
        </p:spPr>
        <p:txBody>
          <a:bodyPr wrap="square">
            <a:spAutoFit/>
          </a:bodyPr>
          <a:lstStyle/>
          <a:p>
            <a:pPr>
              <a:lnSpc>
                <a:spcPct val="90000"/>
              </a:lnSpc>
            </a:pPr>
            <a:r>
              <a:rPr lang="en-US" altLang="zh-TW" sz="1050" b="1" dirty="0">
                <a:latin typeface="微軟正黑體" panose="020B0604030504040204" pitchFamily="34" charset="-120"/>
                <a:ea typeface="微軟正黑體" panose="020B0604030504040204" pitchFamily="34" charset="-120"/>
              </a:rPr>
              <a:t>&lt;</a:t>
            </a:r>
            <a:r>
              <a:rPr lang="zh-TW" altLang="en-US" sz="1050" b="1" dirty="0">
                <a:latin typeface="微軟正黑體" panose="020B0604030504040204" pitchFamily="34" charset="-120"/>
                <a:ea typeface="微軟正黑體" panose="020B0604030504040204" pitchFamily="34" charset="-120"/>
              </a:rPr>
              <a:t>本文提及之經濟走勢不必然代表本基金之績效，本基金投資風險請詳閱基金公開說明書</a:t>
            </a:r>
            <a:r>
              <a:rPr lang="en-US" altLang="zh-TW" sz="1050" b="1" dirty="0">
                <a:latin typeface="微軟正黑體" panose="020B0604030504040204" pitchFamily="34" charset="-120"/>
                <a:ea typeface="微軟正黑體" panose="020B0604030504040204" pitchFamily="34" charset="-120"/>
              </a:rPr>
              <a:t>&gt;</a:t>
            </a:r>
            <a:endParaRPr lang="zh-TW" altLang="en-US" sz="1050" b="1" dirty="0">
              <a:latin typeface="微軟正黑體" panose="020B0604030504040204" pitchFamily="34" charset="-120"/>
              <a:ea typeface="微軟正黑體" panose="020B0604030504040204" pitchFamily="34" charset="-120"/>
            </a:endParaRPr>
          </a:p>
        </p:txBody>
      </p:sp>
      <p:sp>
        <p:nvSpPr>
          <p:cNvPr id="8" name="Rectangle 1">
            <a:extLst>
              <a:ext uri="{FF2B5EF4-FFF2-40B4-BE49-F238E27FC236}">
                <a16:creationId xmlns:a16="http://schemas.microsoft.com/office/drawing/2014/main" id="{5A325BF6-694A-2311-2720-4B064336A4A3}"/>
              </a:ext>
            </a:extLst>
          </p:cNvPr>
          <p:cNvSpPr>
            <a:spLocks noChangeArrowheads="1"/>
          </p:cNvSpPr>
          <p:nvPr/>
        </p:nvSpPr>
        <p:spPr bwMode="auto">
          <a:xfrm>
            <a:off x="884394" y="1988199"/>
            <a:ext cx="2992662" cy="369332"/>
          </a:xfrm>
          <a:prstGeom prst="rect">
            <a:avLst/>
          </a:prstGeom>
          <a:solidFill>
            <a:srgbClr val="002060"/>
          </a:solidFill>
          <a:ln>
            <a:noFill/>
          </a:ln>
        </p:spPr>
        <p:txBody>
          <a:bodyPr wrap="square">
            <a:spAutoFit/>
          </a:bodyPr>
          <a:lstStyle/>
          <a:p>
            <a:pPr algn="ctr" eaLnBrk="0" hangingPunct="0"/>
            <a:r>
              <a:rPr kumimoji="1" lang="zh-TW" altLang="en-US" b="1" kern="100" dirty="0">
                <a:solidFill>
                  <a:schemeClr val="bg1"/>
                </a:solidFill>
                <a:latin typeface="微軟正黑體" panose="020B0604030504040204" pitchFamily="34" charset="-120"/>
                <a:ea typeface="微軟正黑體" panose="020B0604030504040204" pitchFamily="34" charset="-120"/>
                <a:cs typeface="Times New Roman"/>
              </a:rPr>
              <a:t>日本央行政策利率預估</a:t>
            </a:r>
            <a:endParaRPr kumimoji="1" lang="en-US" altLang="zh-TW" b="1" kern="100" dirty="0">
              <a:solidFill>
                <a:schemeClr val="bg1"/>
              </a:solidFill>
              <a:latin typeface="微軟正黑體" panose="020B0604030504040204" pitchFamily="34" charset="-120"/>
              <a:ea typeface="微軟正黑體" panose="020B0604030504040204" pitchFamily="34" charset="-120"/>
              <a:cs typeface="Times New Roman"/>
            </a:endParaRPr>
          </a:p>
        </p:txBody>
      </p:sp>
      <p:pic>
        <p:nvPicPr>
          <p:cNvPr id="9" name="圖片 8">
            <a:extLst>
              <a:ext uri="{FF2B5EF4-FFF2-40B4-BE49-F238E27FC236}">
                <a16:creationId xmlns:a16="http://schemas.microsoft.com/office/drawing/2014/main" id="{7D7B2A49-742E-0CDC-4C1B-DA3E533A71BB}"/>
              </a:ext>
            </a:extLst>
          </p:cNvPr>
          <p:cNvPicPr>
            <a:picLocks noChangeAspect="1"/>
          </p:cNvPicPr>
          <p:nvPr/>
        </p:nvPicPr>
        <p:blipFill>
          <a:blip r:embed="rId3"/>
          <a:stretch>
            <a:fillRect/>
          </a:stretch>
        </p:blipFill>
        <p:spPr>
          <a:xfrm>
            <a:off x="4984947" y="2529372"/>
            <a:ext cx="4032448" cy="3374770"/>
          </a:xfrm>
          <a:prstGeom prst="rect">
            <a:avLst/>
          </a:prstGeom>
        </p:spPr>
      </p:pic>
      <p:sp>
        <p:nvSpPr>
          <p:cNvPr id="10" name="矩形 9">
            <a:extLst>
              <a:ext uri="{FF2B5EF4-FFF2-40B4-BE49-F238E27FC236}">
                <a16:creationId xmlns:a16="http://schemas.microsoft.com/office/drawing/2014/main" id="{5118DD65-3F53-3421-496A-7462513A6200}"/>
              </a:ext>
            </a:extLst>
          </p:cNvPr>
          <p:cNvSpPr/>
          <p:nvPr/>
        </p:nvSpPr>
        <p:spPr>
          <a:xfrm>
            <a:off x="0" y="0"/>
            <a:ext cx="1067024" cy="307777"/>
          </a:xfrm>
          <a:prstGeom prst="rect">
            <a:avLst/>
          </a:prstGeom>
        </p:spPr>
        <p:txBody>
          <a:bodyPr wrap="square">
            <a:spAutoFit/>
          </a:bodyPr>
          <a:lstStyle/>
          <a:p>
            <a:pPr>
              <a:defRPr/>
            </a:pP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&lt;</a:t>
            </a:r>
            <a:r>
              <a:rPr lang="zh-TW" altLang="en-US"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日本</a:t>
            </a: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&gt;</a:t>
            </a:r>
            <a:endParaRPr lang="zh-TW" altLang="en-US"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1" name="文字方塊 10">
            <a:extLst>
              <a:ext uri="{FF2B5EF4-FFF2-40B4-BE49-F238E27FC236}">
                <a16:creationId xmlns:a16="http://schemas.microsoft.com/office/drawing/2014/main" id="{657C727B-5F51-B934-F1D1-F65584007724}"/>
              </a:ext>
            </a:extLst>
          </p:cNvPr>
          <p:cNvSpPr txBox="1"/>
          <p:nvPr/>
        </p:nvSpPr>
        <p:spPr>
          <a:xfrm>
            <a:off x="5198679" y="1948172"/>
            <a:ext cx="3659977" cy="369332"/>
          </a:xfrm>
          <a:prstGeom prst="rect">
            <a:avLst/>
          </a:prstGeom>
          <a:solidFill>
            <a:srgbClr val="002060"/>
          </a:solidFill>
          <a:ln>
            <a:noFill/>
          </a:ln>
        </p:spPr>
        <p:txBody>
          <a:bodyPr wrap="square">
            <a:spAutoFit/>
          </a:bodyPr>
          <a:lstStyle>
            <a:defPPr>
              <a:defRPr lang="en-US"/>
            </a:defPPr>
            <a:lvl1pPr algn="ctr" eaLnBrk="0" hangingPunct="0">
              <a:defRPr kumimoji="1" b="1" kern="100">
                <a:solidFill>
                  <a:schemeClr val="bg1"/>
                </a:solidFill>
                <a:latin typeface="微軟正黑體" panose="020B0604030504040204" pitchFamily="34" charset="-120"/>
                <a:ea typeface="微軟正黑體" panose="020B0604030504040204" pitchFamily="34" charset="-120"/>
                <a:cs typeface="Times New Roman"/>
              </a:defRPr>
            </a:lvl1pPr>
          </a:lstStyle>
          <a:p>
            <a:r>
              <a:rPr lang="zh-TW" altLang="en-US" dirty="0"/>
              <a:t>日圓實質</a:t>
            </a:r>
            <a:r>
              <a:rPr lang="zh-TW" altLang="en-US"/>
              <a:t>匯率指數</a:t>
            </a:r>
            <a:r>
              <a:rPr lang="en-US" altLang="zh-TW"/>
              <a:t>(</a:t>
            </a:r>
            <a:r>
              <a:rPr lang="zh-TW" altLang="en-US"/>
              <a:t>自</a:t>
            </a:r>
            <a:r>
              <a:rPr lang="en-US" altLang="zh-TW" dirty="0"/>
              <a:t>2011</a:t>
            </a:r>
            <a:r>
              <a:rPr lang="zh-TW" altLang="en-US"/>
              <a:t>年以來</a:t>
            </a:r>
            <a:r>
              <a:rPr lang="en-US" altLang="zh-TW" dirty="0"/>
              <a:t>)</a:t>
            </a:r>
            <a:endParaRPr lang="zh-TW" altLang="en-US" dirty="0"/>
          </a:p>
        </p:txBody>
      </p:sp>
      <p:sp>
        <p:nvSpPr>
          <p:cNvPr id="3" name="文字方塊 2">
            <a:extLst>
              <a:ext uri="{FF2B5EF4-FFF2-40B4-BE49-F238E27FC236}">
                <a16:creationId xmlns:a16="http://schemas.microsoft.com/office/drawing/2014/main" id="{DED25918-9A98-B41A-F540-5CB2D0C23CF4}"/>
              </a:ext>
            </a:extLst>
          </p:cNvPr>
          <p:cNvSpPr txBox="1"/>
          <p:nvPr/>
        </p:nvSpPr>
        <p:spPr>
          <a:xfrm>
            <a:off x="1457169" y="2792797"/>
            <a:ext cx="1819431" cy="307777"/>
          </a:xfrm>
          <a:prstGeom prst="rect">
            <a:avLst/>
          </a:prstGeom>
          <a:solidFill>
            <a:schemeClr val="bg1"/>
          </a:solidFill>
        </p:spPr>
        <p:txBody>
          <a:bodyPr wrap="square" rtlCol="0">
            <a:spAutoFit/>
          </a:bodyPr>
          <a:lstStyle/>
          <a:p>
            <a:r>
              <a:rPr lang="zh-TW" altLang="en-US" sz="1400" b="1" dirty="0">
                <a:solidFill>
                  <a:srgbClr val="002060"/>
                </a:solidFill>
                <a:latin typeface="微軟正黑體" panose="020B0604030504040204" pitchFamily="34" charset="-120"/>
                <a:ea typeface="微軟正黑體" panose="020B0604030504040204" pitchFamily="34" charset="-120"/>
              </a:rPr>
              <a:t>高盛證券預估</a:t>
            </a:r>
          </a:p>
        </p:txBody>
      </p:sp>
      <p:sp>
        <p:nvSpPr>
          <p:cNvPr id="4" name="文字方塊 3">
            <a:extLst>
              <a:ext uri="{FF2B5EF4-FFF2-40B4-BE49-F238E27FC236}">
                <a16:creationId xmlns:a16="http://schemas.microsoft.com/office/drawing/2014/main" id="{31F99F4B-9C90-3AC2-0352-DC8FFEA8C973}"/>
              </a:ext>
            </a:extLst>
          </p:cNvPr>
          <p:cNvSpPr txBox="1"/>
          <p:nvPr/>
        </p:nvSpPr>
        <p:spPr>
          <a:xfrm>
            <a:off x="1466694" y="3097597"/>
            <a:ext cx="1819431" cy="523220"/>
          </a:xfrm>
          <a:prstGeom prst="rect">
            <a:avLst/>
          </a:prstGeom>
          <a:solidFill>
            <a:schemeClr val="bg1"/>
          </a:solidFill>
        </p:spPr>
        <p:txBody>
          <a:bodyPr wrap="square" rtlCol="0">
            <a:spAutoFit/>
          </a:bodyPr>
          <a:lstStyle/>
          <a:p>
            <a:r>
              <a:rPr lang="zh-TW" altLang="en-US" sz="1400" b="1" dirty="0">
                <a:solidFill>
                  <a:srgbClr val="C00000"/>
                </a:solidFill>
                <a:latin typeface="微軟正黑體" panose="020B0604030504040204" pitchFamily="34" charset="-120"/>
                <a:ea typeface="微軟正黑體" panose="020B0604030504040204" pitchFamily="34" charset="-120"/>
              </a:rPr>
              <a:t>隔夜指數交換利率</a:t>
            </a:r>
            <a:r>
              <a:rPr lang="en-US" altLang="zh-TW" sz="1400" b="1" dirty="0">
                <a:solidFill>
                  <a:srgbClr val="C00000"/>
                </a:solidFill>
                <a:latin typeface="微軟正黑體" panose="020B0604030504040204" pitchFamily="34" charset="-120"/>
                <a:ea typeface="微軟正黑體" panose="020B0604030504040204" pitchFamily="34" charset="-120"/>
              </a:rPr>
              <a:t>(7/30)</a:t>
            </a:r>
            <a:endParaRPr lang="zh-TW" altLang="en-US" sz="1400" b="1"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64787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31AE86EA-CA0E-8E7C-07F4-1208ACE79ED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563" y="3212976"/>
            <a:ext cx="5556549" cy="2952329"/>
          </a:xfrm>
          <a:prstGeom prst="rect">
            <a:avLst/>
          </a:prstGeom>
        </p:spPr>
      </p:pic>
      <p:sp>
        <p:nvSpPr>
          <p:cNvPr id="3" name="Text Box 7"/>
          <p:cNvSpPr txBox="1">
            <a:spLocks noChangeArrowheads="1"/>
          </p:cNvSpPr>
          <p:nvPr/>
        </p:nvSpPr>
        <p:spPr bwMode="auto">
          <a:xfrm>
            <a:off x="0" y="561256"/>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Blip>
                <a:blip r:embed="rId4"/>
              </a:buBlip>
              <a:defRPr kumimoji="1" sz="3200">
                <a:solidFill>
                  <a:schemeClr val="tx1"/>
                </a:solidFill>
                <a:latin typeface="Arial" charset="0"/>
                <a:ea typeface="標楷體" pitchFamily="65" charset="-120"/>
              </a:defRPr>
            </a:lvl1pPr>
            <a:lvl2pPr marL="742950" indent="-285750" eaLnBrk="0" hangingPunct="0">
              <a:buBlip>
                <a:blip r:embed="rId5"/>
              </a:buBlip>
              <a:defRPr kumimoji="1" sz="2800">
                <a:solidFill>
                  <a:schemeClr val="tx1"/>
                </a:solidFill>
                <a:latin typeface="Arial" charset="0"/>
                <a:ea typeface="標楷體" pitchFamily="65" charset="-120"/>
              </a:defRPr>
            </a:lvl2pPr>
            <a:lvl3pPr marL="1143000" indent="-228600" eaLnBrk="0" hangingPunct="0">
              <a:buBlip>
                <a:blip r:embed="rId5"/>
              </a:buBlip>
              <a:defRPr kumimoji="1" sz="2400">
                <a:solidFill>
                  <a:schemeClr val="tx1"/>
                </a:solidFill>
                <a:latin typeface="Arial" charset="0"/>
                <a:ea typeface="標楷體" pitchFamily="65" charset="-120"/>
              </a:defRPr>
            </a:lvl3pPr>
            <a:lvl4pPr marL="1600200" indent="-228600" eaLnBrk="0" hangingPunct="0">
              <a:buBlip>
                <a:blip r:embed="rId5"/>
              </a:buBlip>
              <a:defRPr kumimoji="1" sz="2000">
                <a:solidFill>
                  <a:schemeClr val="tx1"/>
                </a:solidFill>
                <a:latin typeface="Arial" charset="0"/>
                <a:ea typeface="標楷體" pitchFamily="65" charset="-120"/>
              </a:defRPr>
            </a:lvl4pPr>
            <a:lvl5pPr marL="2057400" indent="-228600" eaLnBrk="0" hangingPunct="0">
              <a:buBlip>
                <a:blip r:embed="rId5"/>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zh-TW" altLang="en-US" sz="3600" b="1" i="0" u="none" strike="noStrike" kern="1200" cap="none" spc="0" normalizeH="0" baseline="0" noProof="0" dirty="0">
                <a:ln>
                  <a:noFill/>
                </a:ln>
                <a:solidFill>
                  <a:srgbClr val="000099"/>
                </a:solidFill>
                <a:effectLst/>
                <a:uLnTx/>
                <a:uFillTx/>
                <a:latin typeface="微軟正黑體" panose="020B0604030504040204" pitchFamily="34" charset="-120"/>
                <a:ea typeface="微軟正黑體" panose="020B0604030504040204" pitchFamily="34" charset="-120"/>
                <a:cs typeface="+mn-cs"/>
              </a:rPr>
              <a:t>經濟和貨幣政策逐漸正常化，金融股最受惠</a:t>
            </a:r>
            <a:endParaRPr kumimoji="1" lang="en-US" altLang="zh-TW" sz="3600" b="1" i="0" u="none" strike="noStrike" kern="1200" cap="none" spc="0" normalizeH="0" baseline="0" noProof="0" dirty="0">
              <a:ln>
                <a:noFill/>
              </a:ln>
              <a:solidFill>
                <a:srgbClr val="000099"/>
              </a:solidFill>
              <a:effectLst/>
              <a:uLnTx/>
              <a:uFillTx/>
              <a:latin typeface="微軟正黑體" panose="020B0604030504040204" pitchFamily="34" charset="-120"/>
              <a:ea typeface="微軟正黑體" panose="020B0604030504040204" pitchFamily="34" charset="-120"/>
              <a:cs typeface="+mn-cs"/>
            </a:endParaRPr>
          </a:p>
        </p:txBody>
      </p:sp>
      <p:sp>
        <p:nvSpPr>
          <p:cNvPr id="6" name="文字方塊 5"/>
          <p:cNvSpPr txBox="1"/>
          <p:nvPr/>
        </p:nvSpPr>
        <p:spPr>
          <a:xfrm>
            <a:off x="179512" y="2852936"/>
            <a:ext cx="5202325" cy="369332"/>
          </a:xfrm>
          <a:prstGeom prst="rect">
            <a:avLst/>
          </a:prstGeom>
          <a:solidFill>
            <a:srgbClr val="00206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800" b="1" i="0" u="none" strike="noStrike" kern="1200" cap="none" spc="0" normalizeH="0" baseline="0" noProof="0" dirty="0">
                <a:ln>
                  <a:noFill/>
                </a:ln>
                <a:solidFill>
                  <a:srgbClr val="FFFFFF">
                    <a:lumMod val="95000"/>
                  </a:srgbClr>
                </a:solidFill>
                <a:effectLst/>
                <a:uLnTx/>
                <a:uFillTx/>
                <a:latin typeface="微軟正黑體" panose="020B0604030504040204" pitchFamily="34" charset="-120"/>
                <a:ea typeface="微軟正黑體" panose="020B0604030504040204" pitchFamily="34" charset="-120"/>
                <a:cs typeface="+mn-cs"/>
              </a:rPr>
              <a:t>日本東證銀行股指數 </a:t>
            </a:r>
            <a:r>
              <a:rPr kumimoji="1" lang="en-US" altLang="zh-TW" sz="1800" b="1" i="0" u="none" strike="noStrike" kern="1200" cap="none" spc="0" normalizeH="0" baseline="0" noProof="0" dirty="0">
                <a:ln>
                  <a:noFill/>
                </a:ln>
                <a:solidFill>
                  <a:srgbClr val="FFFFFF">
                    <a:lumMod val="95000"/>
                  </a:srgbClr>
                </a:solidFill>
                <a:effectLst/>
                <a:uLnTx/>
                <a:uFillTx/>
                <a:latin typeface="微軟正黑體" panose="020B0604030504040204" pitchFamily="34" charset="-120"/>
                <a:ea typeface="微軟正黑體" panose="020B0604030504040204" pitchFamily="34" charset="-120"/>
                <a:cs typeface="+mn-cs"/>
              </a:rPr>
              <a:t>VS</a:t>
            </a:r>
            <a:r>
              <a:rPr kumimoji="1" lang="zh-TW" altLang="en-US" sz="1800" b="1" i="0" u="none" strike="noStrike" kern="1200" cap="none" spc="0" normalizeH="0" baseline="0" noProof="0" dirty="0">
                <a:ln>
                  <a:noFill/>
                </a:ln>
                <a:solidFill>
                  <a:srgbClr val="FFFFFF">
                    <a:lumMod val="95000"/>
                  </a:srgbClr>
                </a:solidFill>
                <a:effectLst/>
                <a:uLnTx/>
                <a:uFillTx/>
                <a:latin typeface="微軟正黑體" panose="020B0604030504040204" pitchFamily="34" charset="-120"/>
                <a:ea typeface="微軟正黑體" panose="020B0604030504040204" pitchFamily="34" charset="-120"/>
                <a:cs typeface="+mn-cs"/>
              </a:rPr>
              <a:t> 日本十年期公債殖利率</a:t>
            </a:r>
          </a:p>
        </p:txBody>
      </p:sp>
      <p:sp>
        <p:nvSpPr>
          <p:cNvPr id="7" name="Text Box 3"/>
          <p:cNvSpPr txBox="1">
            <a:spLocks noChangeArrowheads="1"/>
          </p:cNvSpPr>
          <p:nvPr/>
        </p:nvSpPr>
        <p:spPr bwMode="auto">
          <a:xfrm>
            <a:off x="251520" y="6141646"/>
            <a:ext cx="8352928" cy="71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b="1">
                <a:solidFill>
                  <a:srgbClr val="000099"/>
                </a:solidFill>
                <a:latin typeface="Arial" charset="0"/>
                <a:ea typeface="標楷體" pitchFamily="65" charset="-120"/>
              </a:defRPr>
            </a:lvl1pPr>
            <a:lvl2pPr marL="742950" indent="-285750" eaLnBrk="0" hangingPunct="0">
              <a:spcBef>
                <a:spcPct val="20000"/>
              </a:spcBef>
              <a:buChar char="–"/>
              <a:defRPr kumimoji="1" sz="2800">
                <a:solidFill>
                  <a:schemeClr val="tx1"/>
                </a:solidFill>
                <a:latin typeface="Arial" charset="0"/>
                <a:ea typeface="標楷體" pitchFamily="65" charset="-120"/>
              </a:defRPr>
            </a:lvl2pPr>
            <a:lvl3pPr marL="1143000" indent="-228600" eaLnBrk="0" hangingPunct="0">
              <a:spcBef>
                <a:spcPct val="20000"/>
              </a:spcBef>
              <a:buChar char="•"/>
              <a:defRPr kumimoji="1" sz="2400">
                <a:solidFill>
                  <a:schemeClr val="tx1"/>
                </a:solidFill>
                <a:latin typeface="Arial" charset="0"/>
                <a:ea typeface="標楷體" pitchFamily="65" charset="-120"/>
              </a:defRPr>
            </a:lvl3pPr>
            <a:lvl4pPr marL="1600200" indent="-228600" eaLnBrk="0" hangingPunct="0">
              <a:spcBef>
                <a:spcPct val="20000"/>
              </a:spcBef>
              <a:buChar char="–"/>
              <a:defRPr kumimoji="1" sz="2000">
                <a:solidFill>
                  <a:schemeClr val="tx1"/>
                </a:solidFill>
                <a:latin typeface="Arial" charset="0"/>
                <a:ea typeface="標楷體" pitchFamily="65" charset="-120"/>
              </a:defRPr>
            </a:lvl4pPr>
            <a:lvl5pPr marL="2057400" indent="-228600" eaLnBrk="0" hangingPunct="0">
              <a:spcBef>
                <a:spcPct val="20000"/>
              </a:spcBef>
              <a:buChar char="»"/>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資料來源</a:t>
            </a:r>
            <a:r>
              <a:rPr kumimoji="1" lang="en-US" altLang="zh-TW"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左圖：彭博資訊原幣計價，過去兩年至</a:t>
            </a:r>
            <a:r>
              <a:rPr kumimoji="1" lang="en-US" altLang="zh-TW"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2025/06/30</a:t>
            </a:r>
            <a:r>
              <a:rPr kumimoji="1"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；右圖：富蘭克林坦伯頓基金集團</a:t>
            </a:r>
            <a:r>
              <a:rPr kumimoji="1" lang="zh-TW" altLang="zh-TW"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5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以上不代表對任一個股之買賣建議，投資人申購本基金係持有基金受益憑證，而非本文提及之投資資產或標的</a:t>
            </a:r>
            <a:r>
              <a:rPr kumimoji="1" lang="zh-TW" altLang="en-US" sz="10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1" lang="zh-TW" altLang="en-US" sz="105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以上指數試算結果並非代表特定基金之投資成果，亦不代表對特定基金之買賣建議，基金不同於指數，基金可能會有中途清算或合併等情形，投資人無法直接投資指數。</a:t>
            </a:r>
            <a:endParaRPr kumimoji="1" lang="en-US" altLang="zh-TW" sz="105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zh-TW" altLang="en-US" sz="105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本文提及之經濟走勢不必然代表本基金之績效，本基金投資風險請詳閱基金公開說明書。</a:t>
            </a:r>
            <a:endParaRPr kumimoji="1" lang="zh-TW" altLang="zh-TW"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zh-TW" altLang="en-US" sz="105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1" name="Rectangle 4"/>
          <p:cNvSpPr>
            <a:spLocks noChangeArrowheads="1"/>
          </p:cNvSpPr>
          <p:nvPr/>
        </p:nvSpPr>
        <p:spPr bwMode="auto">
          <a:xfrm>
            <a:off x="0" y="0"/>
            <a:ext cx="857927"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Blip>
                <a:blip r:embed="rId4"/>
              </a:buBlip>
              <a:defRPr kumimoji="1" sz="3200">
                <a:solidFill>
                  <a:schemeClr val="tx1"/>
                </a:solidFill>
                <a:latin typeface="Arial" charset="0"/>
                <a:ea typeface="標楷體" pitchFamily="65" charset="-120"/>
              </a:defRPr>
            </a:lvl1pPr>
            <a:lvl2pPr marL="742950" indent="-285750" eaLnBrk="0" hangingPunct="0">
              <a:buBlip>
                <a:blip r:embed="rId5"/>
              </a:buBlip>
              <a:defRPr kumimoji="1" sz="2800">
                <a:solidFill>
                  <a:schemeClr val="tx1"/>
                </a:solidFill>
                <a:latin typeface="Arial" charset="0"/>
                <a:ea typeface="標楷體" pitchFamily="65" charset="-120"/>
              </a:defRPr>
            </a:lvl2pPr>
            <a:lvl3pPr marL="1143000" indent="-228600" eaLnBrk="0" hangingPunct="0">
              <a:buBlip>
                <a:blip r:embed="rId5"/>
              </a:buBlip>
              <a:defRPr kumimoji="1" sz="2400">
                <a:solidFill>
                  <a:schemeClr val="tx1"/>
                </a:solidFill>
                <a:latin typeface="Arial" charset="0"/>
                <a:ea typeface="標楷體" pitchFamily="65" charset="-120"/>
              </a:defRPr>
            </a:lvl3pPr>
            <a:lvl4pPr marL="1600200" indent="-228600" eaLnBrk="0" hangingPunct="0">
              <a:buBlip>
                <a:blip r:embed="rId5"/>
              </a:buBlip>
              <a:defRPr kumimoji="1" sz="2000">
                <a:solidFill>
                  <a:schemeClr val="tx1"/>
                </a:solidFill>
                <a:latin typeface="Arial" charset="0"/>
                <a:ea typeface="標楷體" pitchFamily="65" charset="-120"/>
              </a:defRPr>
            </a:lvl4pPr>
            <a:lvl5pPr marL="2057400" indent="-228600" eaLnBrk="0" hangingPunct="0">
              <a:buBlip>
                <a:blip r:embed="rId5"/>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9pPr>
          </a:lstStyle>
          <a:p>
            <a:pPr marL="0" marR="0" lvl="0" indent="0" algn="l" defTabSz="914400" rtl="0" eaLnBrk="1" fontAlgn="base" latinLnBrk="0" hangingPunct="1">
              <a:lnSpc>
                <a:spcPct val="80000"/>
              </a:lnSpc>
              <a:spcBef>
                <a:spcPct val="50000"/>
              </a:spcBef>
              <a:spcAft>
                <a:spcPct val="0"/>
              </a:spcAft>
              <a:buClrTx/>
              <a:buSzTx/>
              <a:buFontTx/>
              <a:buNone/>
              <a:tabLst/>
              <a:defRPr/>
            </a:pPr>
            <a:r>
              <a:rPr kumimoji="0" lang="en-US" altLang="zh-TW" sz="1400" b="1" i="0" u="none" strike="noStrike" kern="1200" cap="none" spc="0" normalizeH="0" baseline="0" noProof="0" dirty="0">
                <a:ln>
                  <a:noFill/>
                </a:ln>
                <a:solidFill>
                  <a:srgbClr val="FF3300"/>
                </a:solidFill>
                <a:effectLst/>
                <a:uLnTx/>
                <a:uFillTx/>
                <a:latin typeface="微軟正黑體" panose="020B0604030504040204" pitchFamily="34" charset="-120"/>
                <a:ea typeface="微軟正黑體" panose="020B0604030504040204" pitchFamily="34" charset="-120"/>
                <a:cs typeface="+mn-cs"/>
              </a:rPr>
              <a:t>&lt;</a:t>
            </a:r>
            <a:r>
              <a:rPr kumimoji="0" lang="zh-TW" altLang="en-US" sz="1400" b="1" dirty="0">
                <a:solidFill>
                  <a:srgbClr val="FF3300"/>
                </a:solidFill>
                <a:latin typeface="微軟正黑體" panose="020B0604030504040204" pitchFamily="34" charset="-120"/>
                <a:ea typeface="微軟正黑體" panose="020B0604030504040204" pitchFamily="34" charset="-120"/>
              </a:rPr>
              <a:t>日股</a:t>
            </a:r>
            <a:r>
              <a:rPr kumimoji="0" lang="en-US" altLang="zh-TW" sz="1400" b="1" i="0" u="none" strike="noStrike" kern="1200" cap="none" spc="0" normalizeH="0" baseline="0" noProof="0" dirty="0">
                <a:ln>
                  <a:noFill/>
                </a:ln>
                <a:solidFill>
                  <a:srgbClr val="FF3300"/>
                </a:solidFill>
                <a:effectLst/>
                <a:uLnTx/>
                <a:uFillTx/>
                <a:latin typeface="微軟正黑體" panose="020B0604030504040204" pitchFamily="34" charset="-120"/>
                <a:ea typeface="微軟正黑體" panose="020B0604030504040204" pitchFamily="34" charset="-120"/>
                <a:cs typeface="+mn-cs"/>
              </a:rPr>
              <a:t>&gt; </a:t>
            </a:r>
            <a:endParaRPr kumimoji="0" lang="en-US" altLang="zh-TW" sz="1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17" name="文字方塊 16"/>
          <p:cNvSpPr txBox="1"/>
          <p:nvPr/>
        </p:nvSpPr>
        <p:spPr>
          <a:xfrm>
            <a:off x="828111" y="3247553"/>
            <a:ext cx="3872614" cy="781752"/>
          </a:xfrm>
          <a:prstGeom prst="rect">
            <a:avLst/>
          </a:prstGeom>
          <a:noFill/>
        </p:spPr>
        <p:txBody>
          <a:bodyPr wrap="square" rtlCol="0">
            <a:spAutoFit/>
          </a:body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1" lang="zh-TW" altLang="en-US" sz="1600" b="1" i="0" u="none" strike="noStrike" kern="1200" cap="none" spc="0" normalizeH="0" baseline="0" noProof="0" dirty="0">
                <a:ln>
                  <a:noFill/>
                </a:ln>
                <a:solidFill>
                  <a:srgbClr val="FF9900"/>
                </a:solidFill>
                <a:effectLst/>
                <a:uLnTx/>
                <a:uFillTx/>
                <a:latin typeface="微軟正黑體" panose="020B0604030504040204" pitchFamily="34" charset="-120"/>
                <a:ea typeface="微軟正黑體" panose="020B0604030504040204" pitchFamily="34" charset="-120"/>
                <a:cs typeface="+mn-cs"/>
              </a:rPr>
              <a:t>柱狀圖：日本東證銀行股指數股價淨值比</a:t>
            </a:r>
            <a:endParaRPr kumimoji="1" lang="en-US" altLang="zh-TW" sz="1600" b="1" i="0" u="none" strike="noStrike" kern="1200" cap="none" spc="0" normalizeH="0" baseline="0" noProof="0" dirty="0">
              <a:ln>
                <a:noFill/>
              </a:ln>
              <a:solidFill>
                <a:srgbClr val="FF99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base" latinLnBrk="0" hangingPunct="1">
              <a:lnSpc>
                <a:spcPct val="80000"/>
              </a:lnSpc>
              <a:spcBef>
                <a:spcPct val="20000"/>
              </a:spcBef>
              <a:spcAft>
                <a:spcPct val="0"/>
              </a:spcAft>
              <a:buClrTx/>
              <a:buSzTx/>
              <a:buFontTx/>
              <a:buNone/>
              <a:tabLst/>
              <a:defRPr/>
            </a:pPr>
            <a:r>
              <a:rPr kumimoji="1" lang="zh-TW" altLang="en-US" sz="16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折線圖：日本十年期公債殖利率</a:t>
            </a:r>
          </a:p>
          <a:p>
            <a:pPr marL="0" marR="0" lvl="0" indent="0" algn="l" defTabSz="914400" rtl="0" eaLnBrk="1" fontAlgn="base" latinLnBrk="0" hangingPunct="1">
              <a:lnSpc>
                <a:spcPct val="80000"/>
              </a:lnSpc>
              <a:spcBef>
                <a:spcPct val="20000"/>
              </a:spcBef>
              <a:spcAft>
                <a:spcPct val="0"/>
              </a:spcAft>
              <a:buClrTx/>
              <a:buSzTx/>
              <a:buFontTx/>
              <a:buNone/>
              <a:tabLst/>
              <a:defRPr/>
            </a:pPr>
            <a:r>
              <a:rPr kumimoji="1" lang="zh-TW" altLang="en-US" sz="1600" b="1" i="0" u="none" strike="noStrike" kern="1200" cap="none" spc="0" normalizeH="0" baseline="0" noProof="0" dirty="0">
                <a:ln>
                  <a:noFill/>
                </a:ln>
                <a:solidFill>
                  <a:srgbClr val="FFFFFF">
                    <a:lumMod val="50000"/>
                  </a:srgbClr>
                </a:solidFill>
                <a:effectLst/>
                <a:uLnTx/>
                <a:uFillTx/>
                <a:latin typeface="微軟正黑體" panose="020B0604030504040204" pitchFamily="34" charset="-120"/>
                <a:ea typeface="微軟正黑體" panose="020B0604030504040204" pitchFamily="34" charset="-120"/>
                <a:cs typeface="+mn-cs"/>
              </a:rPr>
              <a:t>折線圖：日本東證銀行股指數</a:t>
            </a:r>
            <a:r>
              <a:rPr kumimoji="1" lang="en-US" altLang="zh-TW" sz="1600" b="1" i="0" u="none" strike="noStrike" kern="1200" cap="none" spc="0" normalizeH="0" baseline="0" noProof="0" dirty="0">
                <a:ln>
                  <a:noFill/>
                </a:ln>
                <a:solidFill>
                  <a:srgbClr val="FFFFFF">
                    <a:lumMod val="50000"/>
                  </a:srgbClr>
                </a:solidFill>
                <a:effectLst/>
                <a:uLnTx/>
                <a:uFillTx/>
                <a:latin typeface="微軟正黑體" panose="020B0604030504040204" pitchFamily="34" charset="-120"/>
                <a:ea typeface="微軟正黑體" panose="020B0604030504040204" pitchFamily="34" charset="-120"/>
                <a:cs typeface="+mn-cs"/>
              </a:rPr>
              <a:t>(</a:t>
            </a:r>
            <a:r>
              <a:rPr kumimoji="1" lang="zh-TW" altLang="en-US" sz="1600" b="1" i="0" u="none" strike="noStrike" kern="1200" cap="none" spc="0" normalizeH="0" baseline="0" noProof="0" dirty="0">
                <a:ln>
                  <a:noFill/>
                </a:ln>
                <a:solidFill>
                  <a:srgbClr val="FFFFFF">
                    <a:lumMod val="50000"/>
                  </a:srgbClr>
                </a:solidFill>
                <a:effectLst/>
                <a:uLnTx/>
                <a:uFillTx/>
                <a:latin typeface="微軟正黑體" panose="020B0604030504040204" pitchFamily="34" charset="-120"/>
                <a:ea typeface="微軟正黑體" panose="020B0604030504040204" pitchFamily="34" charset="-120"/>
                <a:cs typeface="+mn-cs"/>
              </a:rPr>
              <a:t>左軸</a:t>
            </a:r>
            <a:r>
              <a:rPr kumimoji="1" lang="en-US" altLang="zh-TW" sz="1600" b="1" i="0" u="none" strike="noStrike" kern="1200" cap="none" spc="0" normalizeH="0" baseline="0" noProof="0" dirty="0">
                <a:ln>
                  <a:noFill/>
                </a:ln>
                <a:solidFill>
                  <a:srgbClr val="FFFFFF">
                    <a:lumMod val="50000"/>
                  </a:srgbClr>
                </a:solidFill>
                <a:effectLst/>
                <a:uLnTx/>
                <a:uFillTx/>
                <a:latin typeface="微軟正黑體" panose="020B0604030504040204" pitchFamily="34" charset="-120"/>
                <a:ea typeface="微軟正黑體" panose="020B0604030504040204" pitchFamily="34" charset="-120"/>
                <a:cs typeface="+mn-cs"/>
              </a:rPr>
              <a:t>)</a:t>
            </a:r>
            <a:endParaRPr kumimoji="1" lang="zh-TW" altLang="en-US" sz="1600" b="1" i="0" u="none" strike="noStrike" kern="1200" cap="none" spc="0" normalizeH="0" baseline="0" noProof="0" dirty="0">
              <a:ln>
                <a:noFill/>
              </a:ln>
              <a:solidFill>
                <a:srgbClr val="FFFFFF">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8" name="Rectangle 3"/>
          <p:cNvSpPr>
            <a:spLocks noChangeArrowheads="1"/>
          </p:cNvSpPr>
          <p:nvPr/>
        </p:nvSpPr>
        <p:spPr bwMode="auto">
          <a:xfrm>
            <a:off x="107503" y="1291922"/>
            <a:ext cx="8712968" cy="153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buBlip>
                <a:blip r:embed="rId4"/>
              </a:buBlip>
              <a:defRPr kumimoji="1" sz="3200">
                <a:solidFill>
                  <a:schemeClr val="tx1"/>
                </a:solidFill>
                <a:latin typeface="Arial" charset="0"/>
                <a:ea typeface="標楷體" pitchFamily="65" charset="-120"/>
              </a:defRPr>
            </a:lvl1pPr>
            <a:lvl2pPr marL="742950" indent="-285750" eaLnBrk="0" hangingPunct="0">
              <a:buBlip>
                <a:blip r:embed="rId5"/>
              </a:buBlip>
              <a:defRPr kumimoji="1" sz="2800">
                <a:solidFill>
                  <a:schemeClr val="tx1"/>
                </a:solidFill>
                <a:latin typeface="Arial" charset="0"/>
                <a:ea typeface="標楷體" pitchFamily="65" charset="-120"/>
              </a:defRPr>
            </a:lvl2pPr>
            <a:lvl3pPr marL="1143000" indent="-228600" eaLnBrk="0" hangingPunct="0">
              <a:buBlip>
                <a:blip r:embed="rId5"/>
              </a:buBlip>
              <a:defRPr kumimoji="1" sz="2400">
                <a:solidFill>
                  <a:schemeClr val="tx1"/>
                </a:solidFill>
                <a:latin typeface="Arial" charset="0"/>
                <a:ea typeface="標楷體" pitchFamily="65" charset="-120"/>
              </a:defRPr>
            </a:lvl3pPr>
            <a:lvl4pPr marL="1600200" indent="-228600" eaLnBrk="0" hangingPunct="0">
              <a:buBlip>
                <a:blip r:embed="rId5"/>
              </a:buBlip>
              <a:defRPr kumimoji="1" sz="2000">
                <a:solidFill>
                  <a:schemeClr val="tx1"/>
                </a:solidFill>
                <a:latin typeface="Arial" charset="0"/>
                <a:ea typeface="標楷體" pitchFamily="65" charset="-120"/>
              </a:defRPr>
            </a:lvl4pPr>
            <a:lvl5pPr marL="2057400" indent="-228600" eaLnBrk="0" hangingPunct="0">
              <a:buBlip>
                <a:blip r:embed="rId5"/>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9pPr>
          </a:lstStyle>
          <a:p>
            <a:pPr marL="285750" indent="-285750" eaLnBrk="1" fontAlgn="base" hangingPunct="1">
              <a:buFont typeface="Arial" panose="020B0604020202020204" pitchFamily="34" charset="0"/>
              <a:buChar char="•"/>
              <a:defRPr/>
            </a:pPr>
            <a:r>
              <a:rPr kumimoji="1"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基金配置</a:t>
            </a:r>
            <a:r>
              <a:rPr lang="en-US" altLang="zh-TW" sz="1600" b="1" dirty="0">
                <a:solidFill>
                  <a:srgbClr val="000000"/>
                </a:solidFill>
                <a:latin typeface="微軟正黑體" panose="020B0604030504040204" pitchFamily="34" charset="-120"/>
                <a:ea typeface="微軟正黑體" panose="020B0604030504040204" pitchFamily="34" charset="-120"/>
              </a:rPr>
              <a:t>(2025/6</a:t>
            </a:r>
            <a:r>
              <a:rPr lang="zh-TW" altLang="en-US" sz="1600" b="1" dirty="0">
                <a:solidFill>
                  <a:srgbClr val="000000"/>
                </a:solidFill>
                <a:latin typeface="微軟正黑體" panose="020B0604030504040204" pitchFamily="34" charset="-120"/>
                <a:ea typeface="微軟正黑體" panose="020B0604030504040204" pitchFamily="34" charset="-120"/>
              </a:rPr>
              <a:t>月</a:t>
            </a:r>
            <a:r>
              <a:rPr lang="en-US" altLang="zh-TW" sz="1600" b="1" dirty="0">
                <a:solidFill>
                  <a:srgbClr val="000000"/>
                </a:solidFill>
                <a:latin typeface="微軟正黑體" panose="020B0604030504040204" pitchFamily="34" charset="-120"/>
                <a:ea typeface="微軟正黑體" panose="020B0604030504040204" pitchFamily="34" charset="-120"/>
              </a:rPr>
              <a:t>):</a:t>
            </a:r>
            <a:r>
              <a:rPr lang="zh-TW" altLang="en-US" sz="1600" b="1" dirty="0">
                <a:solidFill>
                  <a:srgbClr val="000000"/>
                </a:solidFill>
                <a:latin typeface="微軟正黑體" panose="020B0604030504040204" pitchFamily="34" charset="-120"/>
                <a:ea typeface="微軟正黑體" panose="020B0604030504040204" pitchFamily="34" charset="-120"/>
              </a:rPr>
              <a:t> </a:t>
            </a:r>
            <a:r>
              <a:rPr lang="zh-TW" altLang="en-US" sz="1600" dirty="0">
                <a:solidFill>
                  <a:srgbClr val="000000"/>
                </a:solidFill>
                <a:latin typeface="微軟正黑體" panose="020B0604030504040204" pitchFamily="34" charset="-120"/>
                <a:ea typeface="微軟正黑體" panose="020B0604030504040204" pitchFamily="34" charset="-120"/>
              </a:rPr>
              <a:t>加碼瑞穗金融集團持股，小幅減碼三菱日聯金融集團與三井住友金融集團，對日本大型銀行股整體的曝險部位保持不變。</a:t>
            </a:r>
            <a:endParaRPr lang="en-US" altLang="zh-TW" sz="1600" dirty="0">
              <a:solidFill>
                <a:srgbClr val="000000"/>
              </a:solidFill>
              <a:latin typeface="微軟正黑體" panose="020B0604030504040204" pitchFamily="34" charset="-120"/>
              <a:ea typeface="微軟正黑體" panose="020B0604030504040204" pitchFamily="34" charset="-12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1"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經理團隊看法</a:t>
            </a:r>
            <a:r>
              <a:rPr kumimoji="1"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(2025/6</a:t>
            </a:r>
            <a:r>
              <a:rPr kumimoji="1"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月</a:t>
            </a:r>
            <a:r>
              <a:rPr kumimoji="1"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1"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 </a:t>
            </a:r>
            <a:r>
              <a:rPr kumimoji="1" lang="zh-TW" altLang="en-US"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在經濟和貨幣政策逐漸正常化的情況下，市場仍低估這三家日本大型銀行的獲利能力，看好</a:t>
            </a:r>
            <a:r>
              <a:rPr kumimoji="1" lang="zh-TW" altLang="en-US" sz="1600" b="0"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瑞穗金融集團</a:t>
            </a:r>
            <a:r>
              <a:rPr kumimoji="1" lang="zh-TW" altLang="en-US"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的企業改革，且在精簡成本結構方面取得很大進步，市場可能低估其營運槓桿提升營收成長前景，預期獲利成長空間將超過兩家同業，此外瑞穗金融在買回庫藏股方面正趕上其餘兩家同業。</a:t>
            </a:r>
          </a:p>
        </p:txBody>
      </p:sp>
      <p:sp>
        <p:nvSpPr>
          <p:cNvPr id="10" name="文字方塊 9"/>
          <p:cNvSpPr txBox="1"/>
          <p:nvPr/>
        </p:nvSpPr>
        <p:spPr>
          <a:xfrm>
            <a:off x="5508104" y="2852936"/>
            <a:ext cx="3582651" cy="369332"/>
          </a:xfrm>
          <a:prstGeom prst="rect">
            <a:avLst/>
          </a:prstGeom>
          <a:solidFill>
            <a:srgbClr val="00206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800" b="1" i="0" u="none" strike="noStrike" kern="1200" cap="none" spc="0" normalizeH="0" baseline="0" noProof="0" dirty="0">
                <a:ln>
                  <a:noFill/>
                </a:ln>
                <a:solidFill>
                  <a:srgbClr val="FFFFFF">
                    <a:lumMod val="95000"/>
                  </a:srgbClr>
                </a:solidFill>
                <a:effectLst/>
                <a:uLnTx/>
                <a:uFillTx/>
                <a:latin typeface="微軟正黑體" panose="020B0604030504040204" pitchFamily="34" charset="-120"/>
                <a:ea typeface="微軟正黑體" panose="020B0604030504040204" pitchFamily="34" charset="-120"/>
                <a:cs typeface="+mn-cs"/>
              </a:rPr>
              <a:t>三大銀行股持股數變化</a:t>
            </a:r>
          </a:p>
        </p:txBody>
      </p:sp>
      <p:pic>
        <p:nvPicPr>
          <p:cNvPr id="5" name="圖片 4"/>
          <p:cNvPicPr>
            <a:picLocks noChangeAspect="1"/>
          </p:cNvPicPr>
          <p:nvPr/>
        </p:nvPicPr>
        <p:blipFill rotWithShape="1">
          <a:blip r:embed="rId6" cstate="screen">
            <a:extLst>
              <a:ext uri="{28A0092B-C50C-407E-A947-70E740481C1C}">
                <a14:useLocalDpi xmlns:a14="http://schemas.microsoft.com/office/drawing/2010/main"/>
              </a:ext>
            </a:extLst>
          </a:blip>
          <a:srcRect t="4673" r="3078"/>
          <a:stretch/>
        </p:blipFill>
        <p:spPr>
          <a:xfrm>
            <a:off x="5652120" y="3294696"/>
            <a:ext cx="3384376" cy="2810736"/>
          </a:xfrm>
          <a:prstGeom prst="rect">
            <a:avLst/>
          </a:prstGeom>
        </p:spPr>
      </p:pic>
      <p:sp>
        <p:nvSpPr>
          <p:cNvPr id="12" name="標題 2">
            <a:extLst>
              <a:ext uri="{FF2B5EF4-FFF2-40B4-BE49-F238E27FC236}">
                <a16:creationId xmlns:a16="http://schemas.microsoft.com/office/drawing/2014/main" id="{50BD0B30-2AB0-3B53-E921-1EDFF99EF8DD}"/>
              </a:ext>
            </a:extLst>
          </p:cNvPr>
          <p:cNvSpPr txBox="1">
            <a:spLocks/>
          </p:cNvSpPr>
          <p:nvPr/>
        </p:nvSpPr>
        <p:spPr bwMode="auto">
          <a:xfrm>
            <a:off x="983411" y="0"/>
            <a:ext cx="8160589" cy="58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914400" rtl="0" eaLnBrk="1" latinLnBrk="0" hangingPunct="1">
              <a:lnSpc>
                <a:spcPct val="90000"/>
              </a:lnSpc>
              <a:spcBef>
                <a:spcPct val="0"/>
              </a:spcBef>
              <a:buNone/>
              <a:defRPr lang="zh-TW" altLang="en-US" sz="3600" b="1" kern="1200" baseline="0" dirty="0">
                <a:solidFill>
                  <a:srgbClr val="000099"/>
                </a:solidFill>
                <a:latin typeface="微軟正黑體" panose="020B0604030504040204" pitchFamily="34" charset="-120"/>
                <a:ea typeface="微軟正黑體" panose="020B0604030504040204" pitchFamily="34" charset="-12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TW" altLang="en-US" sz="18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j-cs"/>
              </a:rPr>
              <a:t>富蘭克林坦伯頓</a:t>
            </a:r>
            <a:r>
              <a:rPr lang="zh-TW" altLang="en-US" sz="1800" dirty="0">
                <a:solidFill>
                  <a:srgbClr val="0000FF"/>
                </a:solidFill>
              </a:rPr>
              <a:t>日本基金</a:t>
            </a:r>
            <a:endPar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endParaRPr>
          </a:p>
        </p:txBody>
      </p:sp>
      <p:sp>
        <p:nvSpPr>
          <p:cNvPr id="2" name="Text Box 4">
            <a:extLst>
              <a:ext uri="{FF2B5EF4-FFF2-40B4-BE49-F238E27FC236}">
                <a16:creationId xmlns:a16="http://schemas.microsoft.com/office/drawing/2014/main" id="{42BBA39C-EEFF-92B2-081E-49E031E7F592}"/>
              </a:ext>
            </a:extLst>
          </p:cNvPr>
          <p:cNvSpPr txBox="1">
            <a:spLocks noChangeArrowheads="1"/>
          </p:cNvSpPr>
          <p:nvPr/>
        </p:nvSpPr>
        <p:spPr bwMode="auto">
          <a:xfrm>
            <a:off x="8735060" y="636747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eaLnBrk="0" hangingPunct="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eaLnBrk="0" hangingPunct="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zh-TW" sz="1800" b="1" i="0" u="none" strike="noStrike" kern="1200" cap="none" spc="0" normalizeH="0" baseline="0" noProof="0" dirty="0">
                <a:ln>
                  <a:noFill/>
                </a:ln>
                <a:solidFill>
                  <a:srgbClr val="FF0000"/>
                </a:solidFill>
                <a:effectLst/>
                <a:uLnTx/>
                <a:uFillTx/>
                <a:latin typeface="Arial" charset="0"/>
                <a:ea typeface="標楷體" pitchFamily="65" charset="-120"/>
                <a:cs typeface="Arial" charset="0"/>
                <a:sym typeface="Wingdings 2" pitchFamily="18" charset="2"/>
              </a:rPr>
              <a:t></a:t>
            </a:r>
            <a:r>
              <a:rPr kumimoji="1" lang="en-US" altLang="zh-TW" sz="2400" b="0" i="0" u="none" strike="noStrike" kern="1200" cap="none" spc="0" normalizeH="0" baseline="0" noProof="0" dirty="0">
                <a:ln>
                  <a:noFill/>
                </a:ln>
                <a:solidFill>
                  <a:srgbClr val="000000"/>
                </a:solidFill>
                <a:effectLst/>
                <a:uLnTx/>
                <a:uFillTx/>
                <a:latin typeface="Times New Roman" pitchFamily="18" charset="0"/>
                <a:ea typeface="新細明體" pitchFamily="18" charset="-120"/>
                <a:cs typeface="Arial" charset="0"/>
              </a:rPr>
              <a:t> </a:t>
            </a:r>
          </a:p>
        </p:txBody>
      </p:sp>
    </p:spTree>
    <p:extLst>
      <p:ext uri="{BB962C8B-B14F-4D97-AF65-F5344CB8AC3E}">
        <p14:creationId xmlns:p14="http://schemas.microsoft.com/office/powerpoint/2010/main" val="2890594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36984" y="6086647"/>
            <a:ext cx="6361347" cy="244682"/>
          </a:xfrm>
          <a:prstGeom prst="rect">
            <a:avLst/>
          </a:prstGeom>
        </p:spPr>
        <p:txBody>
          <a:bodyPr wrap="square">
            <a:spAutoFit/>
          </a:bodyPr>
          <a:lstStyle/>
          <a:p>
            <a:pPr>
              <a:lnSpc>
                <a:spcPct val="90000"/>
              </a:lnSpc>
            </a:pPr>
            <a:r>
              <a:rPr lang="zh-TW" altLang="en-US" sz="1050" b="1" dirty="0">
                <a:solidFill>
                  <a:srgbClr val="000000"/>
                </a:solidFill>
                <a:latin typeface="微軟正黑體" panose="020B0604030504040204" pitchFamily="34" charset="-120"/>
                <a:ea typeface="微軟正黑體" panose="020B0604030504040204" pitchFamily="34" charset="-120"/>
              </a:rPr>
              <a:t>投資人申購本基金係持有基金受益憑證，而非本文提及之投資資產或標的 </a:t>
            </a:r>
          </a:p>
        </p:txBody>
      </p:sp>
      <p:sp>
        <p:nvSpPr>
          <p:cNvPr id="4" name="矩形 3"/>
          <p:cNvSpPr/>
          <p:nvPr/>
        </p:nvSpPr>
        <p:spPr>
          <a:xfrm>
            <a:off x="210678" y="6260716"/>
            <a:ext cx="7043708" cy="268663"/>
          </a:xfrm>
          <a:prstGeom prst="rect">
            <a:avLst/>
          </a:prstGeom>
        </p:spPr>
        <p:txBody>
          <a:bodyPr wrap="square">
            <a:spAutoFit/>
          </a:bodyPr>
          <a:lstStyle/>
          <a:p>
            <a:pPr>
              <a:lnSpc>
                <a:spcPct val="120000"/>
              </a:lnSpc>
              <a:spcBef>
                <a:spcPct val="0"/>
              </a:spcBef>
              <a:defRPr/>
            </a:pPr>
            <a:r>
              <a:rPr lang="zh-TW" altLang="en-US" sz="1050" b="1" dirty="0">
                <a:solidFill>
                  <a:srgbClr val="000000"/>
                </a:solidFill>
                <a:latin typeface="微軟正黑體" panose="020B0604030504040204" pitchFamily="34" charset="-120"/>
                <a:ea typeface="微軟正黑體" panose="020B0604030504040204" pitchFamily="34" charset="-120"/>
              </a:rPr>
              <a:t>投資人應留意衍生性工具</a:t>
            </a:r>
            <a:r>
              <a:rPr lang="en-US" altLang="zh-TW" sz="1050" b="1" dirty="0">
                <a:solidFill>
                  <a:srgbClr val="000000"/>
                </a:solidFill>
                <a:latin typeface="微軟正黑體" panose="020B0604030504040204" pitchFamily="34" charset="-120"/>
                <a:ea typeface="微軟正黑體" panose="020B0604030504040204" pitchFamily="34" charset="-120"/>
              </a:rPr>
              <a:t>/</a:t>
            </a:r>
            <a:r>
              <a:rPr lang="zh-TW" altLang="en-US" sz="1050" b="1" dirty="0">
                <a:solidFill>
                  <a:srgbClr val="000000"/>
                </a:solidFill>
                <a:latin typeface="微軟正黑體" panose="020B0604030504040204" pitchFamily="34" charset="-120"/>
                <a:ea typeface="微軟正黑體" panose="020B0604030504040204" pitchFamily="34" charset="-120"/>
              </a:rPr>
              <a:t>證券相關商品等槓桿投資策略所可能產生之投資風險</a:t>
            </a:r>
            <a:r>
              <a:rPr lang="en-US" altLang="zh-TW" sz="1050" b="1" dirty="0">
                <a:solidFill>
                  <a:srgbClr val="000000"/>
                </a:solidFill>
                <a:latin typeface="微軟正黑體" panose="020B0604030504040204" pitchFamily="34" charset="-120"/>
                <a:ea typeface="微軟正黑體" panose="020B0604030504040204" pitchFamily="34" charset="-120"/>
              </a:rPr>
              <a:t>(</a:t>
            </a:r>
            <a:r>
              <a:rPr lang="zh-TW" altLang="en-US" sz="1050" b="1" dirty="0">
                <a:solidFill>
                  <a:srgbClr val="000000"/>
                </a:solidFill>
                <a:latin typeface="微軟正黑體" panose="020B0604030504040204" pitchFamily="34" charset="-120"/>
                <a:ea typeface="微軟正黑體" panose="020B0604030504040204" pitchFamily="34" charset="-120"/>
              </a:rPr>
              <a:t>詳見公開說明書或投資人須知</a:t>
            </a:r>
            <a:r>
              <a:rPr lang="en-US" altLang="zh-TW" sz="1050" b="1" dirty="0">
                <a:solidFill>
                  <a:srgbClr val="000000"/>
                </a:solidFill>
                <a:latin typeface="微軟正黑體" panose="020B0604030504040204" pitchFamily="34" charset="-120"/>
                <a:ea typeface="微軟正黑體" panose="020B0604030504040204" pitchFamily="34" charset="-120"/>
              </a:rPr>
              <a:t>)</a:t>
            </a:r>
          </a:p>
        </p:txBody>
      </p:sp>
      <p:sp>
        <p:nvSpPr>
          <p:cNvPr id="9" name="矩形 8"/>
          <p:cNvSpPr/>
          <p:nvPr/>
        </p:nvSpPr>
        <p:spPr>
          <a:xfrm>
            <a:off x="158100" y="6478541"/>
            <a:ext cx="5616623" cy="237757"/>
          </a:xfrm>
          <a:prstGeom prst="rect">
            <a:avLst/>
          </a:prstGeom>
        </p:spPr>
        <p:txBody>
          <a:bodyPr wrap="square">
            <a:spAutoFit/>
          </a:bodyPr>
          <a:lstStyle/>
          <a:p>
            <a:pPr>
              <a:lnSpc>
                <a:spcPct val="90000"/>
              </a:lnSpc>
            </a:pPr>
            <a:r>
              <a:rPr lang="en-US" altLang="zh-TW" sz="1050" b="1" dirty="0">
                <a:latin typeface="微軟正黑體" panose="020B0604030504040204" pitchFamily="34" charset="-120"/>
                <a:ea typeface="微軟正黑體" panose="020B0604030504040204" pitchFamily="34" charset="-120"/>
              </a:rPr>
              <a:t>&lt;</a:t>
            </a:r>
            <a:r>
              <a:rPr lang="zh-TW" altLang="en-US" sz="1050" b="1" dirty="0">
                <a:latin typeface="微軟正黑體" panose="020B0604030504040204" pitchFamily="34" charset="-120"/>
                <a:ea typeface="微軟正黑體" panose="020B0604030504040204" pitchFamily="34" charset="-120"/>
              </a:rPr>
              <a:t>本文提及之經濟走勢不必然代表本基金之績效，本基金投資風險請詳閱基金公開說明書</a:t>
            </a:r>
            <a:r>
              <a:rPr lang="en-US" altLang="zh-TW" sz="1050" b="1" dirty="0">
                <a:latin typeface="微軟正黑體" panose="020B0604030504040204" pitchFamily="34" charset="-120"/>
                <a:ea typeface="微軟正黑體" panose="020B0604030504040204" pitchFamily="34" charset="-120"/>
              </a:rPr>
              <a:t>&gt;</a:t>
            </a:r>
            <a:endParaRPr lang="zh-TW" altLang="en-US" sz="1050" dirty="0">
              <a:latin typeface="微軟正黑體" panose="020B0604030504040204" pitchFamily="34" charset="-120"/>
              <a:ea typeface="微軟正黑體" panose="020B0604030504040204" pitchFamily="34" charset="-120"/>
            </a:endParaRPr>
          </a:p>
        </p:txBody>
      </p:sp>
      <p:sp>
        <p:nvSpPr>
          <p:cNvPr id="5" name="標題 4">
            <a:extLst>
              <a:ext uri="{FF2B5EF4-FFF2-40B4-BE49-F238E27FC236}">
                <a16:creationId xmlns:a16="http://schemas.microsoft.com/office/drawing/2014/main" id="{4A512797-A818-B17A-48CD-5BE74DF913D6}"/>
              </a:ext>
            </a:extLst>
          </p:cNvPr>
          <p:cNvSpPr>
            <a:spLocks noGrp="1"/>
          </p:cNvSpPr>
          <p:nvPr>
            <p:ph type="title"/>
          </p:nvPr>
        </p:nvSpPr>
        <p:spPr>
          <a:xfrm>
            <a:off x="457200" y="285872"/>
            <a:ext cx="8229600" cy="903303"/>
          </a:xfrm>
        </p:spPr>
        <p:txBody>
          <a:bodyPr/>
          <a:lstStyle/>
          <a:p>
            <a:r>
              <a:rPr lang="zh-TW" altLang="en-US" sz="3200" dirty="0"/>
              <a:t>現階段策略：分享美元弱勢時的機會</a:t>
            </a:r>
          </a:p>
        </p:txBody>
      </p:sp>
      <p:sp>
        <p:nvSpPr>
          <p:cNvPr id="11" name="矩形 10"/>
          <p:cNvSpPr/>
          <p:nvPr/>
        </p:nvSpPr>
        <p:spPr>
          <a:xfrm>
            <a:off x="1854754" y="0"/>
            <a:ext cx="6728145" cy="369332"/>
          </a:xfrm>
          <a:prstGeom prst="rect">
            <a:avLst/>
          </a:prstGeom>
        </p:spPr>
        <p:txBody>
          <a:bodyPr wrap="square">
            <a:spAutoFit/>
          </a:bodyPr>
          <a:lstStyle/>
          <a:p>
            <a:r>
              <a:rPr lang="zh-TW" altLang="en-US" b="1" dirty="0">
                <a:solidFill>
                  <a:srgbClr val="0000FF"/>
                </a:solidFill>
                <a:latin typeface="微軟正黑體" panose="020B0604030504040204" pitchFamily="34" charset="-120"/>
                <a:ea typeface="微軟正黑體" panose="020B0604030504040204" pitchFamily="34" charset="-120"/>
              </a:rPr>
              <a:t>富蘭克林坦伯頓全球債券基金</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本基金之配息來源可能為本金</a:t>
            </a:r>
            <a:r>
              <a:rPr lang="en-US"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
        <p:nvSpPr>
          <p:cNvPr id="12" name="Text Box 4">
            <a:extLst>
              <a:ext uri="{FF2B5EF4-FFF2-40B4-BE49-F238E27FC236}">
                <a16:creationId xmlns:a16="http://schemas.microsoft.com/office/drawing/2014/main" id="{B66BCBF1-8CE8-43D9-9B85-4112605C0A86}"/>
              </a:ext>
            </a:extLst>
          </p:cNvPr>
          <p:cNvSpPr txBox="1">
            <a:spLocks noChangeArrowheads="1"/>
          </p:cNvSpPr>
          <p:nvPr/>
        </p:nvSpPr>
        <p:spPr bwMode="auto">
          <a:xfrm>
            <a:off x="0" y="0"/>
            <a:ext cx="1649801"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6pPr>
            <a:lvl7pPr marL="29718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7pPr>
            <a:lvl8pPr marL="34290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8pPr>
            <a:lvl9pPr marL="38862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9pPr>
          </a:lstStyle>
          <a:p>
            <a:pPr eaLnBrk="1" fontAlgn="base" hangingPunct="1">
              <a:spcBef>
                <a:spcPct val="50000"/>
              </a:spcBef>
              <a:spcAft>
                <a:spcPct val="0"/>
              </a:spcAft>
              <a:defRPr/>
            </a:pP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&lt;</a:t>
            </a:r>
            <a:r>
              <a:rPr lang="zh-TW" altLang="en-US"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全球債</a:t>
            </a: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&gt;</a:t>
            </a:r>
          </a:p>
        </p:txBody>
      </p:sp>
      <p:graphicFrame>
        <p:nvGraphicFramePr>
          <p:cNvPr id="2" name="表格 1">
            <a:extLst>
              <a:ext uri="{FF2B5EF4-FFF2-40B4-BE49-F238E27FC236}">
                <a16:creationId xmlns:a16="http://schemas.microsoft.com/office/drawing/2014/main" id="{DC0EF904-B7E7-20C5-3395-439398D666D6}"/>
              </a:ext>
            </a:extLst>
          </p:cNvPr>
          <p:cNvGraphicFramePr>
            <a:graphicFrameLocks noGrp="1"/>
          </p:cNvGraphicFramePr>
          <p:nvPr/>
        </p:nvGraphicFramePr>
        <p:xfrm>
          <a:off x="269937" y="1290211"/>
          <a:ext cx="8670029" cy="4378614"/>
        </p:xfrm>
        <a:graphic>
          <a:graphicData uri="http://schemas.openxmlformats.org/drawingml/2006/table">
            <a:tbl>
              <a:tblPr firstRow="1" firstCol="1" bandRow="1">
                <a:tableStyleId>{22838BEF-8BB2-4498-84A7-C5851F593DF1}</a:tableStyleId>
              </a:tblPr>
              <a:tblGrid>
                <a:gridCol w="2174775">
                  <a:extLst>
                    <a:ext uri="{9D8B030D-6E8A-4147-A177-3AD203B41FA5}">
                      <a16:colId xmlns:a16="http://schemas.microsoft.com/office/drawing/2014/main" val="1334951326"/>
                    </a:ext>
                  </a:extLst>
                </a:gridCol>
                <a:gridCol w="6495254">
                  <a:extLst>
                    <a:ext uri="{9D8B030D-6E8A-4147-A177-3AD203B41FA5}">
                      <a16:colId xmlns:a16="http://schemas.microsoft.com/office/drawing/2014/main" val="3843871851"/>
                    </a:ext>
                  </a:extLst>
                </a:gridCol>
              </a:tblGrid>
              <a:tr h="653120">
                <a:tc>
                  <a:txBody>
                    <a:bodyPr/>
                    <a:lstStyle/>
                    <a:p>
                      <a:pPr marL="304800" marR="60960" algn="ctr">
                        <a:lnSpc>
                          <a:spcPct val="100000"/>
                        </a:lnSpc>
                        <a:spcAft>
                          <a:spcPts val="0"/>
                        </a:spcAft>
                      </a:pPr>
                      <a:r>
                        <a:rPr lang="zh-TW" sz="1800" kern="100" dirty="0">
                          <a:effectLst/>
                          <a:latin typeface="Arial" panose="020B0604020202020204" pitchFamily="34" charset="0"/>
                          <a:ea typeface="微軟正黑體" panose="020B0604030504040204" pitchFamily="34" charset="-120"/>
                          <a:cs typeface="Arial" panose="020B0604020202020204" pitchFamily="34" charset="0"/>
                        </a:rPr>
                        <a:t>情境</a:t>
                      </a:r>
                      <a:r>
                        <a:rPr lang="en-US" altLang="zh-TW" sz="1800" kern="100" dirty="0">
                          <a:effectLst/>
                          <a:latin typeface="Arial" panose="020B0604020202020204" pitchFamily="34" charset="0"/>
                          <a:ea typeface="微軟正黑體" panose="020B0604030504040204" pitchFamily="34" charset="-120"/>
                          <a:cs typeface="Arial" panose="020B0604020202020204" pitchFamily="34" charset="0"/>
                        </a:rPr>
                        <a:t>&amp;</a:t>
                      </a:r>
                      <a:r>
                        <a:rPr lang="zh-TW" sz="18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機會</a:t>
                      </a:r>
                    </a:p>
                  </a:txBody>
                  <a:tcPr marL="68580" marR="68580" marT="0" marB="0" anchor="ctr"/>
                </a:tc>
                <a:tc>
                  <a:txBody>
                    <a:bodyPr/>
                    <a:lstStyle/>
                    <a:p>
                      <a:pPr marL="304800" marR="60960" algn="ctr">
                        <a:lnSpc>
                          <a:spcPct val="100000"/>
                        </a:lnSpc>
                        <a:spcAft>
                          <a:spcPts val="0"/>
                        </a:spcAft>
                      </a:pPr>
                      <a:r>
                        <a:rPr lang="zh-TW" sz="1800" kern="100" dirty="0">
                          <a:effectLst/>
                          <a:latin typeface="Arial" panose="020B0604020202020204" pitchFamily="34" charset="0"/>
                          <a:ea typeface="微軟正黑體" panose="020B0604030504040204" pitchFamily="34" charset="-120"/>
                          <a:cs typeface="Arial" panose="020B0604020202020204" pitchFamily="34" charset="0"/>
                        </a:rPr>
                        <a:t>基金配置及策略 </a:t>
                      </a:r>
                      <a:r>
                        <a:rPr lang="en-US" sz="1600" kern="100" dirty="0">
                          <a:effectLst/>
                          <a:latin typeface="Arial" panose="020B0604020202020204" pitchFamily="34" charset="0"/>
                          <a:ea typeface="微軟正黑體" panose="020B0604030504040204" pitchFamily="34" charset="-120"/>
                          <a:cs typeface="Arial" panose="020B0604020202020204" pitchFamily="34" charset="0"/>
                        </a:rPr>
                        <a:t>(</a:t>
                      </a:r>
                      <a:r>
                        <a:rPr lang="zh-TW" sz="1600" kern="100" dirty="0">
                          <a:effectLst/>
                          <a:latin typeface="Arial" panose="020B0604020202020204" pitchFamily="34" charset="0"/>
                          <a:ea typeface="微軟正黑體" panose="020B0604030504040204" pitchFamily="34" charset="-120"/>
                          <a:cs typeface="Arial" panose="020B0604020202020204" pitchFamily="34" charset="0"/>
                        </a:rPr>
                        <a:t>截至</a:t>
                      </a:r>
                      <a:r>
                        <a:rPr lang="en-US" sz="1600" kern="100" dirty="0">
                          <a:effectLst/>
                          <a:latin typeface="Arial" panose="020B0604020202020204" pitchFamily="34" charset="0"/>
                          <a:ea typeface="微軟正黑體" panose="020B0604030504040204" pitchFamily="34" charset="-120"/>
                          <a:cs typeface="Arial" panose="020B0604020202020204" pitchFamily="34" charset="0"/>
                        </a:rPr>
                        <a:t>2025/7</a:t>
                      </a:r>
                      <a:r>
                        <a:rPr lang="zh-TW" sz="1600" kern="100" dirty="0">
                          <a:effectLst/>
                          <a:latin typeface="Arial" panose="020B0604020202020204" pitchFamily="34" charset="0"/>
                          <a:ea typeface="微軟正黑體" panose="020B0604030504040204" pitchFamily="34" charset="-120"/>
                          <a:cs typeface="Arial" panose="020B0604020202020204" pitchFamily="34" charset="0"/>
                        </a:rPr>
                        <a:t>月部位</a:t>
                      </a:r>
                      <a:r>
                        <a:rPr lang="en-US" sz="1600" kern="100" dirty="0">
                          <a:effectLst/>
                          <a:latin typeface="Arial" panose="020B0604020202020204" pitchFamily="34" charset="0"/>
                          <a:ea typeface="微軟正黑體" panose="020B0604030504040204" pitchFamily="34" charset="-120"/>
                          <a:cs typeface="Arial" panose="020B0604020202020204" pitchFamily="34" charset="0"/>
                        </a:rPr>
                        <a:t>)</a:t>
                      </a:r>
                      <a:endParaRPr lang="zh-TW" sz="1600" kern="100" dirty="0">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tc>
                <a:extLst>
                  <a:ext uri="{0D108BD9-81ED-4DB2-BD59-A6C34878D82A}">
                    <a16:rowId xmlns:a16="http://schemas.microsoft.com/office/drawing/2014/main" val="2444744440"/>
                  </a:ext>
                </a:extLst>
              </a:tr>
              <a:tr h="751583">
                <a:tc>
                  <a:txBody>
                    <a:bodyPr/>
                    <a:lstStyle/>
                    <a:p>
                      <a:pPr algn="ctr"/>
                      <a:r>
                        <a:rPr lang="zh-TW" altLang="en-US" sz="1800" b="1"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全球景氣下行</a:t>
                      </a:r>
                      <a:endParaRPr lang="en-US" altLang="zh-TW" sz="1800" b="1"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endParaRPr>
                    </a:p>
                    <a:p>
                      <a:pPr algn="ctr"/>
                      <a:r>
                        <a:rPr lang="zh-TW" altLang="en-US" sz="18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高品質公債機會</a:t>
                      </a:r>
                      <a:endParaRPr lang="en-US" altLang="zh-TW" sz="18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tc>
                <a:tc>
                  <a:txBody>
                    <a:bodyPr/>
                    <a:lstStyle/>
                    <a:p>
                      <a:pPr>
                        <a:lnSpc>
                          <a:spcPct val="100000"/>
                        </a:lnSpc>
                        <a:spcBef>
                          <a:spcPts val="600"/>
                        </a:spcBef>
                      </a:pPr>
                      <a:r>
                        <a:rPr lang="zh-TW" altLang="en-US" sz="1800" dirty="0">
                          <a:latin typeface="Arial" panose="020B0604020202020204" pitchFamily="34" charset="0"/>
                          <a:ea typeface="微軟正黑體" panose="020B0604030504040204" pitchFamily="34" charset="-120"/>
                          <a:cs typeface="Arial" panose="020B0604020202020204" pitchFamily="34" charset="0"/>
                        </a:rPr>
                        <a:t>配置於全球公債。已開發國家及約當現金*合計約</a:t>
                      </a:r>
                      <a:r>
                        <a:rPr lang="zh-TW" altLang="en-US" sz="1800" kern="1200" dirty="0">
                          <a:solidFill>
                            <a:schemeClr val="dk1"/>
                          </a:solidFill>
                          <a:latin typeface="Arial" panose="020B0604020202020204" pitchFamily="34" charset="0"/>
                          <a:ea typeface="微軟正黑體" panose="020B0604030504040204" pitchFamily="34" charset="-120"/>
                          <a:cs typeface="Arial" panose="020B0604020202020204" pitchFamily="34" charset="0"/>
                        </a:rPr>
                        <a:t>四成</a:t>
                      </a:r>
                      <a:endParaRPr lang="en-US" altLang="zh-TW" sz="1800" kern="1200" dirty="0">
                        <a:solidFill>
                          <a:schemeClr val="dk1"/>
                        </a:solidFill>
                        <a:latin typeface="Arial" panose="020B0604020202020204" pitchFamily="34" charset="0"/>
                        <a:ea typeface="微軟正黑體" panose="020B0604030504040204" pitchFamily="34" charset="-120"/>
                        <a:cs typeface="Arial" panose="020B0604020202020204" pitchFamily="34" charset="0"/>
                      </a:endParaRPr>
                    </a:p>
                    <a:p>
                      <a:pPr>
                        <a:lnSpc>
                          <a:spcPct val="100000"/>
                        </a:lnSpc>
                        <a:spcBef>
                          <a:spcPts val="600"/>
                        </a:spcBef>
                      </a:pP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en-US" sz="1800" dirty="0">
                          <a:latin typeface="Arial" panose="020B0604020202020204" pitchFamily="34" charset="0"/>
                          <a:ea typeface="微軟正黑體" panose="020B0604030504040204" pitchFamily="34" charset="-120"/>
                          <a:cs typeface="Arial" panose="020B0604020202020204" pitchFamily="34" charset="0"/>
                        </a:rPr>
                        <a:t>本基金於非投資級債的部位上限為</a:t>
                      </a:r>
                      <a:r>
                        <a:rPr lang="en-US" altLang="zh-TW" sz="1800" dirty="0">
                          <a:latin typeface="Arial" panose="020B0604020202020204" pitchFamily="34" charset="0"/>
                          <a:ea typeface="微軟正黑體" panose="020B0604030504040204" pitchFamily="34" charset="-120"/>
                          <a:cs typeface="Arial" panose="020B0604020202020204" pitchFamily="34" charset="0"/>
                        </a:rPr>
                        <a:t>25%)</a:t>
                      </a:r>
                      <a:endParaRPr lang="zh-TW" altLang="en-US" sz="1800" dirty="0">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tc>
                <a:extLst>
                  <a:ext uri="{0D108BD9-81ED-4DB2-BD59-A6C34878D82A}">
                    <a16:rowId xmlns:a16="http://schemas.microsoft.com/office/drawing/2014/main" val="3645786628"/>
                  </a:ext>
                </a:extLst>
              </a:tr>
              <a:tr h="720080">
                <a:tc>
                  <a:txBody>
                    <a:bodyPr/>
                    <a:lstStyle/>
                    <a:p>
                      <a:pPr algn="ctr"/>
                      <a:r>
                        <a:rPr lang="zh-TW" altLang="en-US" sz="1800" b="1"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美國債台高築</a:t>
                      </a:r>
                      <a:endParaRPr lang="en-US" altLang="zh-TW" sz="1800" b="1"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endParaRPr>
                    </a:p>
                    <a:p>
                      <a:pPr algn="ctr"/>
                      <a:r>
                        <a:rPr lang="zh-TW" altLang="en-US" sz="18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大幅減碼美國公債</a:t>
                      </a:r>
                      <a:endParaRPr lang="en-US" altLang="zh-TW" sz="18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tc>
                <a:tc>
                  <a:txBody>
                    <a:bodyPr/>
                    <a:lstStyle/>
                    <a:p>
                      <a:pPr>
                        <a:lnSpc>
                          <a:spcPct val="100000"/>
                        </a:lnSpc>
                        <a:spcBef>
                          <a:spcPts val="600"/>
                        </a:spcBef>
                      </a:pPr>
                      <a:r>
                        <a:rPr lang="zh-TW" altLang="en-US" sz="1800" dirty="0">
                          <a:latin typeface="Arial" panose="020B0604020202020204" pitchFamily="34" charset="0"/>
                          <a:ea typeface="微軟正黑體" panose="020B0604030504040204" pitchFamily="34" charset="-120"/>
                          <a:cs typeface="Arial" panose="020B0604020202020204" pitchFamily="34" charset="0"/>
                        </a:rPr>
                        <a:t>於美國公債部位僅</a:t>
                      </a:r>
                      <a:r>
                        <a:rPr lang="en-US" altLang="zh-TW" sz="1800" dirty="0">
                          <a:latin typeface="Arial" panose="020B0604020202020204" pitchFamily="34" charset="0"/>
                          <a:ea typeface="微軟正黑體" panose="020B0604030504040204" pitchFamily="34" charset="-120"/>
                          <a:cs typeface="Arial" panose="020B0604020202020204" pitchFamily="34" charset="0"/>
                        </a:rPr>
                        <a:t>2.69%</a:t>
                      </a:r>
                      <a:r>
                        <a:rPr lang="en-US" altLang="zh-TW" sz="1800" baseline="0" dirty="0">
                          <a:latin typeface="Arial" panose="020B0604020202020204" pitchFamily="34" charset="0"/>
                          <a:ea typeface="微軟正黑體" panose="020B0604030504040204" pitchFamily="34" charset="-120"/>
                          <a:cs typeface="Arial" panose="020B0604020202020204" pitchFamily="34" charset="0"/>
                        </a:rPr>
                        <a:t> (</a:t>
                      </a:r>
                      <a:r>
                        <a:rPr lang="zh-TW" altLang="en-US" sz="1800" dirty="0">
                          <a:latin typeface="Arial" panose="020B0604020202020204" pitchFamily="34" charset="0"/>
                          <a:ea typeface="微軟正黑體" panose="020B0604030504040204" pitchFamily="34" charset="-120"/>
                          <a:cs typeface="Arial" panose="020B0604020202020204" pitchFamily="34" charset="0"/>
                        </a:rPr>
                        <a:t>對應大盤：</a:t>
                      </a:r>
                      <a:r>
                        <a:rPr lang="en-US" altLang="zh-TW" sz="1800" dirty="0">
                          <a:latin typeface="Arial" panose="020B0604020202020204" pitchFamily="34" charset="0"/>
                          <a:ea typeface="微軟正黑體" panose="020B0604030504040204" pitchFamily="34" charset="-120"/>
                          <a:cs typeface="Arial" panose="020B0604020202020204" pitchFamily="34" charset="0"/>
                        </a:rPr>
                        <a:t>50%)</a:t>
                      </a:r>
                      <a:endParaRPr lang="zh-TW" altLang="en-US" sz="1800" dirty="0">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tc>
                <a:extLst>
                  <a:ext uri="{0D108BD9-81ED-4DB2-BD59-A6C34878D82A}">
                    <a16:rowId xmlns:a16="http://schemas.microsoft.com/office/drawing/2014/main" val="1831979315"/>
                  </a:ext>
                </a:extLst>
              </a:tr>
              <a:tr h="792088">
                <a:tc>
                  <a:txBody>
                    <a:bodyPr/>
                    <a:lstStyle/>
                    <a:p>
                      <a:pPr algn="ctr"/>
                      <a:r>
                        <a:rPr lang="zh-TW" altLang="en-US" sz="1800" b="1"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美國例外論受質疑</a:t>
                      </a:r>
                      <a:endParaRPr lang="en-US" altLang="zh-TW" sz="1800" b="1"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endParaRPr>
                    </a:p>
                    <a:p>
                      <a:pPr marL="0" marR="60960" indent="0" algn="ctr">
                        <a:lnSpc>
                          <a:spcPct val="110000"/>
                        </a:lnSpc>
                        <a:spcBef>
                          <a:spcPts val="600"/>
                        </a:spcBef>
                        <a:spcAft>
                          <a:spcPts val="0"/>
                        </a:spcAft>
                      </a:pPr>
                      <a:r>
                        <a:rPr lang="zh-TW" altLang="en-US" sz="18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加碼非美貨幣</a:t>
                      </a:r>
                      <a:endParaRPr lang="zh-TW" sz="18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zh-TW" altLang="en-US" sz="1800" dirty="0">
                          <a:latin typeface="Arial" panose="020B0604020202020204" pitchFamily="34" charset="0"/>
                          <a:ea typeface="微軟正黑體" panose="020B0604030504040204" pitchFamily="34" charset="-120"/>
                          <a:cs typeface="Arial" panose="020B0604020202020204" pitchFamily="34" charset="0"/>
                        </a:rPr>
                        <a:t>於美元部位僅</a:t>
                      </a:r>
                      <a:r>
                        <a:rPr lang="en-US" altLang="zh-TW" sz="1800" dirty="0">
                          <a:latin typeface="Arial" panose="020B0604020202020204" pitchFamily="34" charset="0"/>
                          <a:ea typeface="微軟正黑體" panose="020B0604030504040204" pitchFamily="34" charset="-120"/>
                          <a:cs typeface="Arial" panose="020B0604020202020204" pitchFamily="34" charset="0"/>
                        </a:rPr>
                        <a:t>11.13% (</a:t>
                      </a:r>
                      <a:r>
                        <a:rPr lang="zh-TW" altLang="en-US" sz="1800" dirty="0">
                          <a:latin typeface="Arial" panose="020B0604020202020204" pitchFamily="34" charset="0"/>
                          <a:ea typeface="微軟正黑體" panose="020B0604030504040204" pitchFamily="34" charset="-120"/>
                          <a:cs typeface="Arial" panose="020B0604020202020204" pitchFamily="34" charset="0"/>
                        </a:rPr>
                        <a:t>對應大盤</a:t>
                      </a:r>
                      <a:r>
                        <a:rPr lang="en-US" altLang="zh-TW" sz="1800" dirty="0">
                          <a:latin typeface="Arial" panose="020B0604020202020204" pitchFamily="34" charset="0"/>
                          <a:ea typeface="微軟正黑體" panose="020B0604030504040204" pitchFamily="34" charset="-120"/>
                          <a:cs typeface="Arial" panose="020B0604020202020204" pitchFamily="34" charset="0"/>
                        </a:rPr>
                        <a:t>50%)</a:t>
                      </a:r>
                      <a:endParaRPr lang="zh-TW" altLang="zh-TW" sz="1800" b="1" kern="100" dirty="0">
                        <a:effectLst/>
                        <a:latin typeface="Arial" panose="020B0604020202020204" pitchFamily="34" charset="0"/>
                        <a:ea typeface="微軟正黑體" panose="020B0604030504040204" pitchFamily="34" charset="-120"/>
                        <a:cs typeface="Arial" panose="020B0604020202020204" pitchFamily="34" charset="0"/>
                      </a:endParaRPr>
                    </a:p>
                    <a:p>
                      <a:pPr marL="0" lvl="0" indent="0" algn="just">
                        <a:lnSpc>
                          <a:spcPct val="100000"/>
                        </a:lnSpc>
                        <a:spcBef>
                          <a:spcPts val="600"/>
                        </a:spcBef>
                        <a:spcAft>
                          <a:spcPts val="0"/>
                        </a:spcAft>
                        <a:buFont typeface="Wingdings" panose="05000000000000000000" pitchFamily="2" charset="2"/>
                        <a:buNone/>
                      </a:pPr>
                      <a:r>
                        <a:rPr lang="zh-TW" altLang="en-US" sz="1800" kern="100" dirty="0">
                          <a:effectLst/>
                          <a:latin typeface="Arial" panose="020B0604020202020204" pitchFamily="34" charset="0"/>
                          <a:ea typeface="微軟正黑體" panose="020B0604030504040204" pitchFamily="34" charset="-120"/>
                          <a:cs typeface="Arial" panose="020B0604020202020204" pitchFamily="34" charset="0"/>
                        </a:rPr>
                        <a:t>爭取日圓升值以及高利差貨幣機會</a:t>
                      </a:r>
                      <a:endParaRPr lang="zh-TW" sz="1800" b="1" kern="100" dirty="0">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tc>
                <a:extLst>
                  <a:ext uri="{0D108BD9-81ED-4DB2-BD59-A6C34878D82A}">
                    <a16:rowId xmlns:a16="http://schemas.microsoft.com/office/drawing/2014/main" val="896788988"/>
                  </a:ext>
                </a:extLst>
              </a:tr>
              <a:tr h="720080">
                <a:tc>
                  <a:txBody>
                    <a:bodyPr/>
                    <a:lstStyle/>
                    <a:p>
                      <a:pPr marL="0" marR="60960" indent="0" algn="ctr">
                        <a:lnSpc>
                          <a:spcPct val="110000"/>
                        </a:lnSpc>
                        <a:spcBef>
                          <a:spcPts val="600"/>
                        </a:spcBef>
                        <a:spcAft>
                          <a:spcPts val="0"/>
                        </a:spcAft>
                      </a:pPr>
                      <a:r>
                        <a:rPr lang="zh-TW" altLang="en-US" sz="1800" b="1"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貿易戰開打</a:t>
                      </a:r>
                      <a:endParaRPr lang="en-US" altLang="zh-TW" sz="1800" b="1"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endParaRPr>
                    </a:p>
                    <a:p>
                      <a:pPr marL="0" marR="60960" indent="0" algn="ctr">
                        <a:lnSpc>
                          <a:spcPct val="110000"/>
                        </a:lnSpc>
                        <a:spcBef>
                          <a:spcPts val="600"/>
                        </a:spcBef>
                        <a:spcAft>
                          <a:spcPts val="0"/>
                        </a:spcAft>
                      </a:pPr>
                      <a:r>
                        <a:rPr lang="zh-TW" altLang="en-US" sz="18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放空人民幣</a:t>
                      </a:r>
                      <a:endParaRPr lang="zh-TW" sz="18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zh-TW" altLang="en-US" sz="1800" kern="1200" dirty="0">
                          <a:solidFill>
                            <a:schemeClr val="dk1"/>
                          </a:solidFill>
                          <a:latin typeface="Arial" panose="020B0604020202020204" pitchFamily="34" charset="0"/>
                          <a:ea typeface="微軟正黑體" panose="020B0604030504040204" pitchFamily="34" charset="-120"/>
                          <a:cs typeface="Arial" panose="020B0604020202020204" pitchFamily="34" charset="0"/>
                        </a:rPr>
                        <a:t>川普不合理的關稅政策，中國受創最重</a:t>
                      </a:r>
                      <a:endParaRPr lang="en-US" altLang="zh-TW" sz="1800" kern="1200" dirty="0">
                        <a:solidFill>
                          <a:schemeClr val="dk1"/>
                        </a:solidFill>
                        <a:latin typeface="Arial" panose="020B0604020202020204" pitchFamily="34" charset="0"/>
                        <a:ea typeface="微軟正黑體" panose="020B0604030504040204" pitchFamily="34" charset="-120"/>
                        <a:cs typeface="Arial" panose="020B0604020202020204" pitchFamily="34" charset="0"/>
                      </a:endParaRPr>
                    </a:p>
                    <a:p>
                      <a:pPr marL="0" marR="0" lvl="0" indent="0" algn="just"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zh-TW" altLang="en-US" sz="1800" kern="1200" dirty="0">
                          <a:solidFill>
                            <a:schemeClr val="dk1"/>
                          </a:solidFill>
                          <a:latin typeface="Arial" panose="020B0604020202020204" pitchFamily="34" charset="0"/>
                          <a:ea typeface="微軟正黑體" panose="020B0604030504040204" pitchFamily="34" charset="-120"/>
                          <a:cs typeface="Arial" panose="020B0604020202020204" pitchFamily="34" charset="0"/>
                        </a:rPr>
                        <a:t>採取放空人民幣因應</a:t>
                      </a:r>
                      <a:endParaRPr lang="zh-TW" sz="1800" kern="1200" dirty="0">
                        <a:solidFill>
                          <a:schemeClr val="dk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tc>
                <a:extLst>
                  <a:ext uri="{0D108BD9-81ED-4DB2-BD59-A6C34878D82A}">
                    <a16:rowId xmlns:a16="http://schemas.microsoft.com/office/drawing/2014/main" val="3095220553"/>
                  </a:ext>
                </a:extLst>
              </a:tr>
              <a:tr h="741663">
                <a:tc>
                  <a:txBody>
                    <a:bodyPr/>
                    <a:lstStyle/>
                    <a:p>
                      <a:pPr marL="0" marR="60960" indent="0" algn="ctr">
                        <a:lnSpc>
                          <a:spcPct val="110000"/>
                        </a:lnSpc>
                        <a:spcBef>
                          <a:spcPts val="600"/>
                        </a:spcBef>
                        <a:spcAft>
                          <a:spcPts val="0"/>
                        </a:spcAft>
                      </a:pPr>
                      <a:r>
                        <a:rPr lang="zh-TW" altLang="en-US" sz="1800" b="1"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多國降息</a:t>
                      </a:r>
                      <a:endParaRPr lang="en-US" altLang="zh-TW" sz="1800" b="1"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endParaRPr>
                    </a:p>
                    <a:p>
                      <a:pPr marL="0" marR="60960" indent="0" algn="ctr">
                        <a:lnSpc>
                          <a:spcPct val="110000"/>
                        </a:lnSpc>
                        <a:spcBef>
                          <a:spcPts val="600"/>
                        </a:spcBef>
                        <a:spcAft>
                          <a:spcPts val="0"/>
                        </a:spcAft>
                      </a:pPr>
                      <a:r>
                        <a:rPr lang="zh-TW" altLang="en-US" sz="18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拉長存續期間</a:t>
                      </a:r>
                      <a:endParaRPr lang="en-US" altLang="zh-TW" sz="18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zh-TW" altLang="en-US" sz="1800"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廣納降息之各國公債機會，拉長持債平均存續期間至</a:t>
                      </a:r>
                      <a:r>
                        <a:rPr lang="en-US" altLang="zh-TW" sz="1800"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5.25</a:t>
                      </a:r>
                      <a:r>
                        <a:rPr lang="zh-TW" altLang="en-US" sz="1800"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年 </a:t>
                      </a:r>
                      <a:r>
                        <a:rPr lang="en-US" altLang="zh-TW" sz="1800"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800"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相較</a:t>
                      </a:r>
                      <a:r>
                        <a:rPr lang="en-US" altLang="zh-TW" sz="1800"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2022</a:t>
                      </a:r>
                      <a:r>
                        <a:rPr lang="zh-TW" altLang="en-US" sz="1800"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年底為</a:t>
                      </a:r>
                      <a:r>
                        <a:rPr lang="en-US" altLang="zh-TW" sz="1800"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1.82</a:t>
                      </a:r>
                      <a:r>
                        <a:rPr lang="zh-TW" altLang="en-US" sz="1800"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年</a:t>
                      </a:r>
                      <a:r>
                        <a:rPr lang="en-US" altLang="zh-TW" sz="1800"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800"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tc>
                <a:extLst>
                  <a:ext uri="{0D108BD9-81ED-4DB2-BD59-A6C34878D82A}">
                    <a16:rowId xmlns:a16="http://schemas.microsoft.com/office/drawing/2014/main" val="1027803688"/>
                  </a:ext>
                </a:extLst>
              </a:tr>
            </a:tbl>
          </a:graphicData>
        </a:graphic>
      </p:graphicFrame>
      <p:sp>
        <p:nvSpPr>
          <p:cNvPr id="7" name="矩形 6">
            <a:extLst>
              <a:ext uri="{FF2B5EF4-FFF2-40B4-BE49-F238E27FC236}">
                <a16:creationId xmlns:a16="http://schemas.microsoft.com/office/drawing/2014/main" id="{EADC85AA-4A33-F79A-F12D-C4F22C811EF7}"/>
              </a:ext>
            </a:extLst>
          </p:cNvPr>
          <p:cNvSpPr/>
          <p:nvPr/>
        </p:nvSpPr>
        <p:spPr>
          <a:xfrm>
            <a:off x="208395" y="5671271"/>
            <a:ext cx="8670028" cy="676595"/>
          </a:xfrm>
          <a:prstGeom prst="rect">
            <a:avLst/>
          </a:prstGeom>
        </p:spPr>
        <p:txBody>
          <a:bodyPr wrap="square">
            <a:spAutoFit/>
          </a:bodyPr>
          <a:lstStyle/>
          <a:p>
            <a:pPr marL="719138" indent="-719138">
              <a:lnSpc>
                <a:spcPct val="110000"/>
              </a:lnSpc>
              <a:spcBef>
                <a:spcPts val="200"/>
              </a:spcBef>
            </a:pPr>
            <a:r>
              <a:rPr lang="zh-TW" altLang="zh-TW" sz="1100" dirty="0">
                <a:latin typeface="微軟正黑體" panose="020B0604030504040204" pitchFamily="34" charset="-120"/>
                <a:ea typeface="微軟正黑體" panose="020B0604030504040204" pitchFamily="34" charset="-120"/>
              </a:rPr>
              <a:t>資料來源：配置取自富蘭克林坦伯頓基金集團，截至</a:t>
            </a:r>
            <a:r>
              <a:rPr lang="en-US" altLang="zh-TW" sz="1100" dirty="0">
                <a:latin typeface="微軟正黑體" panose="020B0604030504040204" pitchFamily="34" charset="-120"/>
                <a:ea typeface="微軟正黑體" panose="020B0604030504040204" pitchFamily="34" charset="-120"/>
              </a:rPr>
              <a:t>2025/7</a:t>
            </a:r>
            <a:r>
              <a:rPr lang="zh-TW" altLang="zh-TW" sz="1100" dirty="0">
                <a:latin typeface="微軟正黑體" panose="020B0604030504040204" pitchFamily="34" charset="-120"/>
                <a:ea typeface="微軟正黑體" panose="020B0604030504040204" pitchFamily="34" charset="-120"/>
              </a:rPr>
              <a:t>月</a:t>
            </a:r>
            <a:r>
              <a:rPr lang="zh-TW" altLang="en-US" sz="1100" dirty="0">
                <a:latin typeface="微軟正黑體" panose="020B0604030504040204" pitchFamily="34" charset="-120"/>
                <a:ea typeface="微軟正黑體" panose="020B0604030504040204" pitchFamily="34" charset="-120"/>
              </a:rPr>
              <a:t>。</a:t>
            </a:r>
            <a:r>
              <a:rPr lang="zh-TW" altLang="en-US" sz="1100" b="1" dirty="0">
                <a:solidFill>
                  <a:srgbClr val="000000"/>
                </a:solidFill>
                <a:latin typeface="微軟正黑體" panose="020B0604030504040204" pitchFamily="34" charset="-120"/>
                <a:ea typeface="微軟正黑體" panose="020B0604030504040204" pitchFamily="34" charset="-120"/>
              </a:rPr>
              <a:t>*約當現金包括美國政府機構短期票券。基金對應大盤為摩根大通全球政府債券指數。</a:t>
            </a:r>
            <a:endParaRPr lang="en-US" altLang="zh-TW" sz="1100" b="1" dirty="0">
              <a:solidFill>
                <a:srgbClr val="000000"/>
              </a:solidFill>
              <a:latin typeface="微軟正黑體" panose="020B0604030504040204" pitchFamily="34" charset="-120"/>
              <a:ea typeface="微軟正黑體" panose="020B0604030504040204" pitchFamily="34" charset="-120"/>
            </a:endParaRPr>
          </a:p>
          <a:p>
            <a:pPr marL="901700" indent="-901700">
              <a:lnSpc>
                <a:spcPct val="110000"/>
              </a:lnSpc>
              <a:spcBef>
                <a:spcPts val="200"/>
              </a:spcBef>
            </a:pPr>
            <a:endParaRPr lang="en-US" altLang="zh-TW" sz="1100" dirty="0">
              <a:latin typeface="微軟正黑體" panose="020B0604030504040204" pitchFamily="34" charset="-120"/>
              <a:ea typeface="微軟正黑體" panose="020B0604030504040204" pitchFamily="34" charset="-120"/>
            </a:endParaRPr>
          </a:p>
        </p:txBody>
      </p:sp>
      <p:sp>
        <p:nvSpPr>
          <p:cNvPr id="3" name="Text Box 4">
            <a:extLst>
              <a:ext uri="{FF2B5EF4-FFF2-40B4-BE49-F238E27FC236}">
                <a16:creationId xmlns:a16="http://schemas.microsoft.com/office/drawing/2014/main" id="{0B5E835B-166A-23B8-0EC3-FCA69C5160E6}"/>
              </a:ext>
            </a:extLst>
          </p:cNvPr>
          <p:cNvSpPr txBox="1">
            <a:spLocks noChangeArrowheads="1"/>
          </p:cNvSpPr>
          <p:nvPr/>
        </p:nvSpPr>
        <p:spPr bwMode="auto">
          <a:xfrm>
            <a:off x="8344535" y="6034097"/>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eaLnBrk="0" hangingPunct="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eaLnBrk="0" hangingPunct="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zh-TW" sz="1800" b="1" i="0" u="none" strike="noStrike" kern="1200" cap="none" spc="0" normalizeH="0" baseline="0" noProof="0" dirty="0">
                <a:ln>
                  <a:noFill/>
                </a:ln>
                <a:solidFill>
                  <a:srgbClr val="FF0000"/>
                </a:solidFill>
                <a:effectLst/>
                <a:uLnTx/>
                <a:uFillTx/>
                <a:latin typeface="Arial" charset="0"/>
                <a:ea typeface="標楷體" pitchFamily="65" charset="-120"/>
                <a:cs typeface="Arial" charset="0"/>
                <a:sym typeface="Wingdings 2" pitchFamily="18" charset="2"/>
              </a:rPr>
              <a:t></a:t>
            </a:r>
            <a:r>
              <a:rPr kumimoji="1" lang="en-US" altLang="zh-TW" sz="2400" b="0" i="0" u="none" strike="noStrike" kern="1200" cap="none" spc="0" normalizeH="0" baseline="0" noProof="0" dirty="0">
                <a:ln>
                  <a:noFill/>
                </a:ln>
                <a:solidFill>
                  <a:srgbClr val="000000"/>
                </a:solidFill>
                <a:effectLst/>
                <a:uLnTx/>
                <a:uFillTx/>
                <a:latin typeface="Times New Roman" pitchFamily="18" charset="0"/>
                <a:ea typeface="新細明體" pitchFamily="18" charset="-120"/>
                <a:cs typeface="Arial" charset="0"/>
              </a:rPr>
              <a:t> </a:t>
            </a:r>
          </a:p>
        </p:txBody>
      </p:sp>
    </p:spTree>
    <p:extLst>
      <p:ext uri="{BB962C8B-B14F-4D97-AF65-F5344CB8AC3E}">
        <p14:creationId xmlns:p14="http://schemas.microsoft.com/office/powerpoint/2010/main" val="1763853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EFA6A1E5-B357-6104-61E2-9269EA7D5BC6}"/>
              </a:ext>
            </a:extLst>
          </p:cNvPr>
          <p:cNvPicPr>
            <a:picLocks noChangeAspect="1"/>
          </p:cNvPicPr>
          <p:nvPr/>
        </p:nvPicPr>
        <p:blipFill>
          <a:blip r:embed="rId2"/>
          <a:stretch>
            <a:fillRect/>
          </a:stretch>
        </p:blipFill>
        <p:spPr>
          <a:xfrm>
            <a:off x="203581" y="1718696"/>
            <a:ext cx="4176464" cy="3927243"/>
          </a:xfrm>
          <a:prstGeom prst="rect">
            <a:avLst/>
          </a:prstGeom>
        </p:spPr>
      </p:pic>
      <p:sp>
        <p:nvSpPr>
          <p:cNvPr id="11266" name="標題 1"/>
          <p:cNvSpPr>
            <a:spLocks noGrp="1"/>
          </p:cNvSpPr>
          <p:nvPr>
            <p:ph type="title"/>
          </p:nvPr>
        </p:nvSpPr>
        <p:spPr>
          <a:xfrm>
            <a:off x="486594" y="561975"/>
            <a:ext cx="8424936" cy="592199"/>
          </a:xfrm>
        </p:spPr>
        <p:txBody>
          <a:bodyPr/>
          <a:lstStyle/>
          <a:p>
            <a:r>
              <a:rPr lang="zh-TW" altLang="en-US" sz="2800" dirty="0"/>
              <a:t>新興當地債：網羅高殖利率及貨幣升值機會</a:t>
            </a:r>
          </a:p>
        </p:txBody>
      </p:sp>
      <p:sp>
        <p:nvSpPr>
          <p:cNvPr id="12" name="矩形 11"/>
          <p:cNvSpPr/>
          <p:nvPr/>
        </p:nvSpPr>
        <p:spPr>
          <a:xfrm>
            <a:off x="323528" y="5612524"/>
            <a:ext cx="4007484" cy="256545"/>
          </a:xfrm>
          <a:prstGeom prst="rect">
            <a:avLst/>
          </a:prstGeom>
        </p:spPr>
        <p:txBody>
          <a:bodyPr wrap="square">
            <a:spAutoFit/>
          </a:bodyPr>
          <a:lstStyle/>
          <a:p>
            <a:pPr marL="812800" indent="-812800">
              <a:lnSpc>
                <a:spcPct val="110000"/>
              </a:lnSpc>
              <a:spcBef>
                <a:spcPts val="0"/>
              </a:spcBef>
              <a:defRPr/>
            </a:pPr>
            <a:r>
              <a:rPr lang="zh-TW" altLang="zh-TW" sz="1050" b="0" i="0" dirty="0">
                <a:latin typeface="微軟正黑體" panose="020B0604030504040204" pitchFamily="34" charset="-120"/>
                <a:ea typeface="微軟正黑體" panose="020B0604030504040204" pitchFamily="34" charset="-120"/>
              </a:rPr>
              <a:t>資料來源：富蘭克林坦伯頓基金集團，截至</a:t>
            </a:r>
            <a:r>
              <a:rPr lang="en-US" altLang="zh-TW" sz="1050" b="0" i="0" dirty="0">
                <a:latin typeface="微軟正黑體" panose="020B0604030504040204" pitchFamily="34" charset="-120"/>
                <a:ea typeface="微軟正黑體" panose="020B0604030504040204" pitchFamily="34" charset="-120"/>
              </a:rPr>
              <a:t>2025</a:t>
            </a:r>
            <a:r>
              <a:rPr lang="zh-TW" altLang="zh-TW" sz="1050" b="0" i="0" dirty="0">
                <a:latin typeface="微軟正黑體" panose="020B0604030504040204" pitchFamily="34" charset="-120"/>
                <a:ea typeface="微軟正黑體" panose="020B0604030504040204" pitchFamily="34" charset="-120"/>
              </a:rPr>
              <a:t>年</a:t>
            </a:r>
            <a:r>
              <a:rPr lang="en-US" altLang="zh-TW" sz="1050" b="0" i="0" dirty="0">
                <a:latin typeface="微軟正黑體" panose="020B0604030504040204" pitchFamily="34" charset="-120"/>
                <a:ea typeface="微軟正黑體" panose="020B0604030504040204" pitchFamily="34" charset="-120"/>
              </a:rPr>
              <a:t>7</a:t>
            </a:r>
            <a:r>
              <a:rPr lang="zh-TW" altLang="zh-TW" sz="1050" b="0" i="0" dirty="0">
                <a:latin typeface="微軟正黑體" panose="020B0604030504040204" pitchFamily="34" charset="-120"/>
                <a:ea typeface="微軟正黑體" panose="020B0604030504040204" pitchFamily="34" charset="-120"/>
              </a:rPr>
              <a:t>月。</a:t>
            </a:r>
          </a:p>
        </p:txBody>
      </p:sp>
      <p:sp>
        <p:nvSpPr>
          <p:cNvPr id="9" name="矩形 8"/>
          <p:cNvSpPr/>
          <p:nvPr/>
        </p:nvSpPr>
        <p:spPr>
          <a:xfrm>
            <a:off x="281896" y="6409620"/>
            <a:ext cx="6930027" cy="253916"/>
          </a:xfrm>
          <a:prstGeom prst="rect">
            <a:avLst/>
          </a:prstGeom>
        </p:spPr>
        <p:txBody>
          <a:bodyPr wrap="square">
            <a:spAutoFit/>
          </a:bodyPr>
          <a:lstStyle/>
          <a:p>
            <a:r>
              <a:rPr kumimoji="1" lang="zh-TW" altLang="en-US" sz="1050" b="1" dirty="0">
                <a:solidFill>
                  <a:srgbClr val="000000"/>
                </a:solidFill>
                <a:latin typeface="微軟正黑體" panose="020B0604030504040204" pitchFamily="34" charset="-120"/>
                <a:ea typeface="微軟正黑體" panose="020B0604030504040204" pitchFamily="34" charset="-120"/>
              </a:rPr>
              <a:t>投資人應留意衍生性工具</a:t>
            </a:r>
            <a:r>
              <a:rPr kumimoji="1" lang="en-US" altLang="zh-TW" sz="1050" b="1" dirty="0">
                <a:solidFill>
                  <a:srgbClr val="000000"/>
                </a:solidFill>
                <a:latin typeface="微軟正黑體" panose="020B0604030504040204" pitchFamily="34" charset="-120"/>
                <a:ea typeface="微軟正黑體" panose="020B0604030504040204" pitchFamily="34" charset="-120"/>
              </a:rPr>
              <a:t>/</a:t>
            </a:r>
            <a:r>
              <a:rPr kumimoji="1" lang="zh-TW" altLang="en-US" sz="1050" b="1" dirty="0">
                <a:solidFill>
                  <a:srgbClr val="000000"/>
                </a:solidFill>
                <a:latin typeface="微軟正黑體" panose="020B0604030504040204" pitchFamily="34" charset="-120"/>
                <a:ea typeface="微軟正黑體" panose="020B0604030504040204" pitchFamily="34" charset="-120"/>
              </a:rPr>
              <a:t>證券相關商品等槓桿投資策略所可能產生之投資風險</a:t>
            </a:r>
            <a:r>
              <a:rPr kumimoji="1" lang="en-US" altLang="zh-TW" sz="1050" b="1" dirty="0">
                <a:solidFill>
                  <a:srgbClr val="000000"/>
                </a:solidFill>
                <a:latin typeface="微軟正黑體" panose="020B0604030504040204" pitchFamily="34" charset="-120"/>
                <a:ea typeface="微軟正黑體" panose="020B0604030504040204" pitchFamily="34" charset="-120"/>
              </a:rPr>
              <a:t>(</a:t>
            </a:r>
            <a:r>
              <a:rPr kumimoji="1" lang="zh-TW" altLang="en-US" sz="1050" b="1" dirty="0">
                <a:solidFill>
                  <a:srgbClr val="000000"/>
                </a:solidFill>
                <a:latin typeface="微軟正黑體" panose="020B0604030504040204" pitchFamily="34" charset="-120"/>
                <a:ea typeface="微軟正黑體" panose="020B0604030504040204" pitchFamily="34" charset="-120"/>
              </a:rPr>
              <a:t>詳見公開說明書或投資人須知</a:t>
            </a:r>
            <a:r>
              <a:rPr kumimoji="1" lang="en-US" altLang="zh-TW" sz="1050" b="1" dirty="0">
                <a:solidFill>
                  <a:srgbClr val="000000"/>
                </a:solidFill>
                <a:latin typeface="微軟正黑體" panose="020B0604030504040204" pitchFamily="34" charset="-120"/>
                <a:ea typeface="微軟正黑體" panose="020B0604030504040204" pitchFamily="34" charset="-120"/>
              </a:rPr>
              <a:t>)</a:t>
            </a:r>
            <a:endParaRPr lang="en-US" altLang="zh-TW" sz="1050" dirty="0">
              <a:ea typeface="微軟正黑體" panose="020B0604030504040204" pitchFamily="34" charset="-120"/>
            </a:endParaRPr>
          </a:p>
        </p:txBody>
      </p:sp>
      <p:sp>
        <p:nvSpPr>
          <p:cNvPr id="10" name="矩形 9"/>
          <p:cNvSpPr/>
          <p:nvPr/>
        </p:nvSpPr>
        <p:spPr>
          <a:xfrm>
            <a:off x="323528" y="6596134"/>
            <a:ext cx="5029308" cy="253916"/>
          </a:xfrm>
          <a:prstGeom prst="rect">
            <a:avLst/>
          </a:prstGeom>
        </p:spPr>
        <p:txBody>
          <a:bodyPr wrap="square">
            <a:spAutoFit/>
          </a:bodyPr>
          <a:lstStyle/>
          <a:p>
            <a:pPr>
              <a:spcAft>
                <a:spcPts val="0"/>
              </a:spcAft>
            </a:pPr>
            <a:r>
              <a:rPr lang="zh-TW" altLang="en-US" sz="1050" b="1" dirty="0">
                <a:solidFill>
                  <a:srgbClr val="000000"/>
                </a:solidFill>
                <a:latin typeface="微軟正黑體" panose="020B0604030504040204" pitchFamily="34" charset="-120"/>
                <a:ea typeface="微軟正黑體" panose="020B0604030504040204" pitchFamily="34" charset="-120"/>
              </a:rPr>
              <a:t>投資人申購本基金係持有基金受益憑證，而非本文提及之投資資產或標的 。</a:t>
            </a:r>
            <a:endParaRPr lang="zh-TW" altLang="zh-TW" sz="1050" b="1" dirty="0"/>
          </a:p>
        </p:txBody>
      </p:sp>
      <p:sp>
        <p:nvSpPr>
          <p:cNvPr id="13" name="文字方塊 12"/>
          <p:cNvSpPr txBox="1"/>
          <p:nvPr/>
        </p:nvSpPr>
        <p:spPr>
          <a:xfrm>
            <a:off x="4600654" y="1207756"/>
            <a:ext cx="4157126" cy="584775"/>
          </a:xfrm>
          <a:prstGeom prst="rect">
            <a:avLst/>
          </a:prstGeom>
          <a:noFill/>
        </p:spPr>
        <p:txBody>
          <a:bodyPr wrap="square" rtlCol="0">
            <a:spAutoFit/>
          </a:bodyPr>
          <a:lstStyle/>
          <a:p>
            <a:pPr algn="ctr"/>
            <a:r>
              <a:rPr lang="zh-TW" altLang="en-US" sz="1600" b="1" dirty="0">
                <a:solidFill>
                  <a:srgbClr val="7030A0"/>
                </a:solidFill>
                <a:latin typeface="微軟正黑體" panose="020B0604030504040204" pitchFamily="34" charset="-120"/>
                <a:ea typeface="微軟正黑體" panose="020B0604030504040204" pitchFamily="34" charset="-120"/>
              </a:rPr>
              <a:t>基金目前配置：</a:t>
            </a:r>
            <a:endParaRPr lang="en-US" altLang="zh-TW" sz="1600" b="1" dirty="0">
              <a:solidFill>
                <a:srgbClr val="7030A0"/>
              </a:solidFill>
              <a:latin typeface="微軟正黑體" panose="020B0604030504040204" pitchFamily="34" charset="-120"/>
              <a:ea typeface="微軟正黑體" panose="020B0604030504040204" pitchFamily="34" charset="-120"/>
            </a:endParaRPr>
          </a:p>
          <a:p>
            <a:pPr algn="ctr"/>
            <a:r>
              <a:rPr lang="zh-TW" altLang="en-US" sz="1600" b="1" dirty="0">
                <a:solidFill>
                  <a:srgbClr val="7030A0"/>
                </a:solidFill>
                <a:latin typeface="微軟正黑體" panose="020B0604030504040204" pitchFamily="34" charset="-120"/>
                <a:ea typeface="微軟正黑體" panose="020B0604030504040204" pitchFamily="34" charset="-120"/>
              </a:rPr>
              <a:t>當地公債為多、搭配美元</a:t>
            </a:r>
            <a:r>
              <a:rPr lang="en-US" altLang="zh-TW" sz="1600" b="1" dirty="0">
                <a:solidFill>
                  <a:srgbClr val="7030A0"/>
                </a:solidFill>
                <a:latin typeface="微軟正黑體" panose="020B0604030504040204" pitchFamily="34" charset="-120"/>
                <a:ea typeface="微軟正黑體" panose="020B0604030504040204" pitchFamily="34" charset="-120"/>
              </a:rPr>
              <a:t>/</a:t>
            </a:r>
            <a:r>
              <a:rPr lang="zh-TW" altLang="en-US" sz="1600" b="1" dirty="0">
                <a:solidFill>
                  <a:srgbClr val="7030A0"/>
                </a:solidFill>
                <a:latin typeface="微軟正黑體" panose="020B0604030504040204" pitchFamily="34" charset="-120"/>
                <a:ea typeface="微軟正黑體" panose="020B0604030504040204" pitchFamily="34" charset="-120"/>
              </a:rPr>
              <a:t>歐元計價主權債</a:t>
            </a:r>
          </a:p>
        </p:txBody>
      </p:sp>
      <p:sp>
        <p:nvSpPr>
          <p:cNvPr id="14" name="文字方塊 13"/>
          <p:cNvSpPr txBox="1"/>
          <p:nvPr/>
        </p:nvSpPr>
        <p:spPr>
          <a:xfrm>
            <a:off x="221941" y="1298125"/>
            <a:ext cx="3834704" cy="338554"/>
          </a:xfrm>
          <a:prstGeom prst="rect">
            <a:avLst/>
          </a:prstGeom>
          <a:noFill/>
        </p:spPr>
        <p:txBody>
          <a:bodyPr wrap="none" rtlCol="0">
            <a:spAutoFit/>
          </a:bodyPr>
          <a:lstStyle/>
          <a:p>
            <a:r>
              <a:rPr lang="zh-TW" altLang="en-US" sz="1600" b="1" dirty="0">
                <a:solidFill>
                  <a:srgbClr val="7030A0"/>
                </a:solidFill>
                <a:latin typeface="微軟正黑體" panose="020B0604030504040204" pitchFamily="34" charset="-120"/>
                <a:ea typeface="微軟正黑體" panose="020B0604030504040204" pitchFamily="34" charset="-120"/>
              </a:rPr>
              <a:t>基金現階段持債平均到期殖利率 </a:t>
            </a:r>
            <a:r>
              <a:rPr lang="en-US" altLang="zh-TW" sz="1600" b="1" dirty="0">
                <a:solidFill>
                  <a:srgbClr val="7030A0"/>
                </a:solidFill>
                <a:latin typeface="微軟正黑體" panose="020B0604030504040204" pitchFamily="34" charset="-120"/>
                <a:ea typeface="微軟正黑體" panose="020B0604030504040204" pitchFamily="34" charset="-120"/>
              </a:rPr>
              <a:t>12.63%</a:t>
            </a:r>
            <a:endParaRPr lang="zh-TW" altLang="en-US" sz="1600" b="1" dirty="0">
              <a:solidFill>
                <a:srgbClr val="7030A0"/>
              </a:solidFill>
              <a:latin typeface="微軟正黑體" panose="020B0604030504040204" pitchFamily="34" charset="-120"/>
              <a:ea typeface="微軟正黑體" panose="020B0604030504040204" pitchFamily="34" charset="-120"/>
            </a:endParaRPr>
          </a:p>
        </p:txBody>
      </p:sp>
      <p:sp>
        <p:nvSpPr>
          <p:cNvPr id="20" name="矩形 19"/>
          <p:cNvSpPr/>
          <p:nvPr/>
        </p:nvSpPr>
        <p:spPr>
          <a:xfrm>
            <a:off x="4497269" y="5716012"/>
            <a:ext cx="4608512" cy="256545"/>
          </a:xfrm>
          <a:prstGeom prst="rect">
            <a:avLst/>
          </a:prstGeom>
        </p:spPr>
        <p:txBody>
          <a:bodyPr wrap="square">
            <a:spAutoFit/>
          </a:bodyPr>
          <a:lstStyle/>
          <a:p>
            <a:pPr marL="812800" indent="-812800">
              <a:lnSpc>
                <a:spcPct val="110000"/>
              </a:lnSpc>
              <a:spcBef>
                <a:spcPts val="0"/>
              </a:spcBef>
              <a:defRPr/>
            </a:pPr>
            <a:r>
              <a:rPr lang="zh-TW" altLang="zh-TW" sz="1050" b="0" i="0" dirty="0">
                <a:latin typeface="微軟正黑體" panose="020B0604030504040204" pitchFamily="34" charset="-120"/>
                <a:ea typeface="微軟正黑體" panose="020B0604030504040204" pitchFamily="34" charset="-120"/>
              </a:rPr>
              <a:t>資料來源：富蘭克林坦伯頓基金集團，截至</a:t>
            </a:r>
            <a:r>
              <a:rPr lang="en-US" altLang="zh-TW" sz="1050" b="0" i="0" dirty="0">
                <a:latin typeface="微軟正黑體" panose="020B0604030504040204" pitchFamily="34" charset="-120"/>
                <a:ea typeface="微軟正黑體" panose="020B0604030504040204" pitchFamily="34" charset="-120"/>
              </a:rPr>
              <a:t>2025</a:t>
            </a:r>
            <a:r>
              <a:rPr lang="zh-TW" altLang="zh-TW" sz="1050" b="0" i="0" dirty="0">
                <a:latin typeface="微軟正黑體" panose="020B0604030504040204" pitchFamily="34" charset="-120"/>
                <a:ea typeface="微軟正黑體" panose="020B0604030504040204" pitchFamily="34" charset="-120"/>
              </a:rPr>
              <a:t>年</a:t>
            </a:r>
            <a:r>
              <a:rPr lang="en-US" altLang="zh-TW" sz="1050" b="0" i="0" dirty="0">
                <a:latin typeface="微軟正黑體" panose="020B0604030504040204" pitchFamily="34" charset="-120"/>
                <a:ea typeface="微軟正黑體" panose="020B0604030504040204" pitchFamily="34" charset="-120"/>
              </a:rPr>
              <a:t>7</a:t>
            </a:r>
            <a:r>
              <a:rPr lang="zh-TW" altLang="zh-TW" sz="1050" b="0" i="0" dirty="0">
                <a:latin typeface="微軟正黑體" panose="020B0604030504040204" pitchFamily="34" charset="-120"/>
                <a:ea typeface="微軟正黑體" panose="020B0604030504040204" pitchFamily="34" charset="-120"/>
              </a:rPr>
              <a:t>月。</a:t>
            </a:r>
            <a:endParaRPr lang="en-US" altLang="zh-TW" sz="1050" b="0" i="0" dirty="0">
              <a:latin typeface="微軟正黑體" panose="020B0604030504040204" pitchFamily="34" charset="-120"/>
              <a:ea typeface="微軟正黑體" panose="020B0604030504040204" pitchFamily="34" charset="-120"/>
            </a:endParaRPr>
          </a:p>
        </p:txBody>
      </p:sp>
      <p:sp>
        <p:nvSpPr>
          <p:cNvPr id="19" name="文字方塊 18"/>
          <p:cNvSpPr txBox="1"/>
          <p:nvPr/>
        </p:nvSpPr>
        <p:spPr>
          <a:xfrm>
            <a:off x="4356101" y="1902900"/>
            <a:ext cx="849913" cy="261610"/>
          </a:xfrm>
          <a:prstGeom prst="rect">
            <a:avLst/>
          </a:prstGeom>
          <a:noFill/>
        </p:spPr>
        <p:txBody>
          <a:bodyPr wrap="none" rtlCol="0">
            <a:spAutoFit/>
          </a:bodyPr>
          <a:lstStyle/>
          <a:p>
            <a:r>
              <a:rPr lang="zh-TW" altLang="en-US" sz="1100" dirty="0">
                <a:latin typeface="微軟正黑體" panose="020B0604030504040204" pitchFamily="34" charset="-120"/>
                <a:ea typeface="微軟正黑體" panose="020B0604030504040204" pitchFamily="34" charset="-120"/>
              </a:rPr>
              <a:t>配置比重</a:t>
            </a:r>
            <a:r>
              <a:rPr lang="en-US" altLang="zh-TW" sz="1100" dirty="0"/>
              <a:t>%</a:t>
            </a:r>
            <a:endParaRPr lang="zh-TW" altLang="en-US" sz="1100" dirty="0"/>
          </a:p>
        </p:txBody>
      </p:sp>
      <p:sp>
        <p:nvSpPr>
          <p:cNvPr id="21" name="矩形 20"/>
          <p:cNvSpPr/>
          <p:nvPr/>
        </p:nvSpPr>
        <p:spPr>
          <a:xfrm>
            <a:off x="4427983" y="5887522"/>
            <a:ext cx="4503057" cy="625556"/>
          </a:xfrm>
          <a:prstGeom prst="rect">
            <a:avLst/>
          </a:prstGeom>
        </p:spPr>
        <p:txBody>
          <a:bodyPr wrap="square">
            <a:spAutoFit/>
          </a:bodyPr>
          <a:lstStyle/>
          <a:p>
            <a:pPr marL="92075" indent="-92075">
              <a:lnSpc>
                <a:spcPct val="110000"/>
              </a:lnSpc>
              <a:spcBef>
                <a:spcPts val="0"/>
              </a:spcBef>
              <a:defRPr/>
            </a:pPr>
            <a:r>
              <a:rPr lang="zh-TW" altLang="en-US" sz="1050" dirty="0">
                <a:latin typeface="微軟正黑體" panose="020B0604030504040204" pitchFamily="34" charset="-120"/>
                <a:ea typeface="微軟正黑體" panose="020B0604030504040204" pitchFamily="34" charset="-120"/>
              </a:rPr>
              <a:t>*此之超國際機構指：亞洲開發銀行、美洲開發銀行、國際復興開發銀行、國際金融公司</a:t>
            </a:r>
            <a:r>
              <a:rPr lang="en-US" altLang="zh-TW" sz="1050" dirty="0">
                <a:latin typeface="微軟正黑體" panose="020B0604030504040204" pitchFamily="34" charset="-120"/>
                <a:ea typeface="微軟正黑體" panose="020B0604030504040204" pitchFamily="34" charset="-120"/>
              </a:rPr>
              <a:t>(</a:t>
            </a:r>
            <a:r>
              <a:rPr lang="zh-TW" altLang="en-US" sz="1050" dirty="0">
                <a:latin typeface="微軟正黑體" panose="020B0604030504040204" pitchFamily="34" charset="-120"/>
                <a:ea typeface="微軟正黑體" panose="020B0604030504040204" pitchFamily="34" charset="-120"/>
              </a:rPr>
              <a:t>世界銀行旗下</a:t>
            </a:r>
            <a:r>
              <a:rPr lang="en-US" altLang="zh-TW" sz="1050" dirty="0">
                <a:latin typeface="微軟正黑體" panose="020B0604030504040204" pitchFamily="34" charset="-120"/>
                <a:ea typeface="微軟正黑體" panose="020B0604030504040204" pitchFamily="34" charset="-120"/>
              </a:rPr>
              <a:t>)</a:t>
            </a:r>
            <a:r>
              <a:rPr lang="zh-TW" altLang="en-US" sz="1050" dirty="0">
                <a:latin typeface="微軟正黑體" panose="020B0604030504040204" pitchFamily="34" charset="-120"/>
                <a:ea typeface="微軟正黑體" panose="020B0604030504040204" pitchFamily="34" charset="-120"/>
              </a:rPr>
              <a:t>所發行的哥倫比亞披索、印度盧比或墨西哥披索計價的債券。</a:t>
            </a:r>
            <a:endParaRPr lang="zh-TW" altLang="zh-TW" sz="1050" b="0" i="0" dirty="0">
              <a:latin typeface="微軟正黑體" panose="020B0604030504040204" pitchFamily="34" charset="-120"/>
              <a:ea typeface="微軟正黑體" panose="020B0604030504040204" pitchFamily="34" charset="-120"/>
            </a:endParaRPr>
          </a:p>
        </p:txBody>
      </p:sp>
      <p:sp>
        <p:nvSpPr>
          <p:cNvPr id="16" name="Text Box 69"/>
          <p:cNvSpPr txBox="1">
            <a:spLocks noChangeArrowheads="1"/>
          </p:cNvSpPr>
          <p:nvPr/>
        </p:nvSpPr>
        <p:spPr bwMode="auto">
          <a:xfrm>
            <a:off x="322951" y="5784832"/>
            <a:ext cx="407919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Blip>
                <a:blip r:embed="rId3"/>
              </a:buBlip>
              <a:defRPr kumimoji="1" sz="2800">
                <a:solidFill>
                  <a:schemeClr val="tx1"/>
                </a:solidFill>
                <a:latin typeface="Times New Roman" pitchFamily="18" charset="0"/>
                <a:ea typeface="標楷體" pitchFamily="65" charset="-120"/>
              </a:defRPr>
            </a:lvl1pPr>
            <a:lvl2pPr marL="742950" indent="-285750" algn="l" eaLnBrk="0" hangingPunct="0">
              <a:spcBef>
                <a:spcPct val="20000"/>
              </a:spcBef>
              <a:buBlip>
                <a:blip r:embed="rId3"/>
              </a:buBlip>
              <a:defRPr kumimoji="1" sz="2400">
                <a:solidFill>
                  <a:schemeClr val="tx1"/>
                </a:solidFill>
                <a:latin typeface="Times New Roman" pitchFamily="18" charset="0"/>
                <a:ea typeface="標楷體" pitchFamily="65" charset="-120"/>
              </a:defRPr>
            </a:lvl2pPr>
            <a:lvl3pPr marL="1143000" indent="-228600" algn="l" eaLnBrk="0" hangingPunct="0">
              <a:spcBef>
                <a:spcPct val="20000"/>
              </a:spcBef>
              <a:buBlip>
                <a:blip r:embed="rId3"/>
              </a:buBlip>
              <a:defRPr kumimoji="1" sz="2000">
                <a:solidFill>
                  <a:schemeClr val="tx1"/>
                </a:solidFill>
                <a:latin typeface="Times New Roman" pitchFamily="18" charset="0"/>
                <a:ea typeface="標楷體" pitchFamily="65" charset="-120"/>
              </a:defRPr>
            </a:lvl3pPr>
            <a:lvl4pPr marL="1600200" indent="-228600" algn="l" eaLnBrk="0" hangingPunct="0">
              <a:spcBef>
                <a:spcPct val="20000"/>
              </a:spcBef>
              <a:buBlip>
                <a:blip r:embed="rId3"/>
              </a:buBlip>
              <a:defRPr kumimoji="1">
                <a:solidFill>
                  <a:schemeClr val="tx1"/>
                </a:solidFill>
                <a:latin typeface="Times New Roman" pitchFamily="18" charset="0"/>
                <a:ea typeface="標楷體" pitchFamily="65" charset="-120"/>
              </a:defRPr>
            </a:lvl4pPr>
            <a:lvl5pPr marL="2057400" indent="-228600" algn="l" eaLnBrk="0" hangingPunct="0">
              <a:spcBef>
                <a:spcPct val="20000"/>
              </a:spcBef>
              <a:buBlip>
                <a:blip r:embed="rId3"/>
              </a:buBlip>
              <a:defRPr kumimoji="1"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Blip>
                <a:blip r:embed="rId3"/>
              </a:buBlip>
              <a:defRPr kumimoji="1"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Blip>
                <a:blip r:embed="rId3"/>
              </a:buBlip>
              <a:defRPr kumimoji="1"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Blip>
                <a:blip r:embed="rId3"/>
              </a:buBlip>
              <a:defRPr kumimoji="1"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Blip>
                <a:blip r:embed="rId3"/>
              </a:buBlip>
              <a:defRPr kumimoji="1" sz="1600">
                <a:solidFill>
                  <a:schemeClr val="tx1"/>
                </a:solidFill>
                <a:latin typeface="Times New Roman" pitchFamily="18" charset="0"/>
                <a:ea typeface="標楷體" pitchFamily="65" charset="-120"/>
              </a:defRPr>
            </a:lvl9pPr>
          </a:lstStyle>
          <a:p>
            <a:pPr eaLnBrk="1" hangingPunct="1">
              <a:spcBef>
                <a:spcPct val="0"/>
              </a:spcBef>
              <a:buFontTx/>
              <a:buNone/>
              <a:defRPr/>
            </a:pPr>
            <a:r>
              <a:rPr lang="zh-TW" altLang="en-US" sz="1000" b="1" dirty="0">
                <a:solidFill>
                  <a:prstClr val="black"/>
                </a:solidFill>
                <a:latin typeface="微軟正黑體" panose="020B0604030504040204" pitchFamily="34" charset="-120"/>
                <a:ea typeface="微軟正黑體" panose="020B0604030504040204" pitchFamily="34" charset="-120"/>
              </a:rPr>
              <a:t>「到期殖利率」：為基金所有持債之加權平均到期殖利率，其乃假設每一債券均持有至到期且期間所收的債息均滾入再投資計算而得的平均年收益率。納入計算之資產皆包括所有持債。基金持債到期殖利率不代表基金報酬率或配息率。</a:t>
            </a:r>
            <a:endParaRPr lang="en-US" altLang="zh-TW" sz="1000" b="1" dirty="0">
              <a:solidFill>
                <a:prstClr val="black"/>
              </a:solidFill>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CCDA4503-9D3F-9737-4F5F-52D9FE2767C8}"/>
              </a:ext>
            </a:extLst>
          </p:cNvPr>
          <p:cNvPicPr>
            <a:picLocks noChangeAspect="1"/>
          </p:cNvPicPr>
          <p:nvPr/>
        </p:nvPicPr>
        <p:blipFill>
          <a:blip r:embed="rId4"/>
          <a:stretch>
            <a:fillRect/>
          </a:stretch>
        </p:blipFill>
        <p:spPr>
          <a:xfrm>
            <a:off x="4356101" y="1718696"/>
            <a:ext cx="4503057" cy="3862883"/>
          </a:xfrm>
          <a:prstGeom prst="rect">
            <a:avLst/>
          </a:prstGeom>
        </p:spPr>
      </p:pic>
      <p:sp>
        <p:nvSpPr>
          <p:cNvPr id="4" name="矩形 3">
            <a:extLst>
              <a:ext uri="{FF2B5EF4-FFF2-40B4-BE49-F238E27FC236}">
                <a16:creationId xmlns:a16="http://schemas.microsoft.com/office/drawing/2014/main" id="{839DD5D6-BCCE-67CB-99D1-795242A8CA2C}"/>
              </a:ext>
            </a:extLst>
          </p:cNvPr>
          <p:cNvSpPr/>
          <p:nvPr/>
        </p:nvSpPr>
        <p:spPr>
          <a:xfrm>
            <a:off x="1645204" y="0"/>
            <a:ext cx="6728145" cy="646331"/>
          </a:xfrm>
          <a:prstGeom prst="rect">
            <a:avLst/>
          </a:prstGeom>
        </p:spPr>
        <p:txBody>
          <a:bodyPr wrap="square">
            <a:spAutoFit/>
          </a:bodyPr>
          <a:lstStyle/>
          <a:p>
            <a:r>
              <a:rPr lang="zh-TW" altLang="en-US" b="1" dirty="0">
                <a:solidFill>
                  <a:srgbClr val="0000FF"/>
                </a:solidFill>
                <a:latin typeface="微軟正黑體" panose="020B0604030504040204" pitchFamily="34" charset="-120"/>
                <a:ea typeface="微軟正黑體" panose="020B0604030504040204" pitchFamily="34" charset="-120"/>
              </a:rPr>
              <a:t>富蘭克林坦伯頓新興國家固定收益基金</a:t>
            </a:r>
            <a:r>
              <a:rPr lang="en-US" altLang="zh-TW" b="1" dirty="0">
                <a:solidFill>
                  <a:srgbClr val="0000FF"/>
                </a:solidFill>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本基金有相當比重投資於非投資等級之高風險債券且基金之配息來源可能為本金</a:t>
            </a:r>
            <a:r>
              <a:rPr lang="en-US"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
        <p:nvSpPr>
          <p:cNvPr id="5" name="Text Box 4">
            <a:extLst>
              <a:ext uri="{FF2B5EF4-FFF2-40B4-BE49-F238E27FC236}">
                <a16:creationId xmlns:a16="http://schemas.microsoft.com/office/drawing/2014/main" id="{E5AA19D9-06AB-4B82-6DD0-7E8AF387A99C}"/>
              </a:ext>
            </a:extLst>
          </p:cNvPr>
          <p:cNvSpPr txBox="1">
            <a:spLocks noChangeArrowheads="1"/>
          </p:cNvSpPr>
          <p:nvPr/>
        </p:nvSpPr>
        <p:spPr bwMode="auto">
          <a:xfrm>
            <a:off x="0" y="0"/>
            <a:ext cx="1649801"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6pPr>
            <a:lvl7pPr marL="29718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7pPr>
            <a:lvl8pPr marL="34290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8pPr>
            <a:lvl9pPr marL="38862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9pPr>
          </a:lstStyle>
          <a:p>
            <a:pPr eaLnBrk="1" fontAlgn="base" hangingPunct="1">
              <a:spcBef>
                <a:spcPct val="50000"/>
              </a:spcBef>
              <a:spcAft>
                <a:spcPct val="0"/>
              </a:spcAft>
              <a:defRPr/>
            </a:pP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&lt;</a:t>
            </a:r>
            <a:r>
              <a:rPr lang="zh-TW" altLang="en-US"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新興當地債</a:t>
            </a: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&gt;</a:t>
            </a:r>
          </a:p>
        </p:txBody>
      </p:sp>
      <p:sp>
        <p:nvSpPr>
          <p:cNvPr id="6" name="Text Box 4">
            <a:extLst>
              <a:ext uri="{FF2B5EF4-FFF2-40B4-BE49-F238E27FC236}">
                <a16:creationId xmlns:a16="http://schemas.microsoft.com/office/drawing/2014/main" id="{81920A1C-F52D-9E2B-0222-76316EA84F03}"/>
              </a:ext>
            </a:extLst>
          </p:cNvPr>
          <p:cNvSpPr txBox="1">
            <a:spLocks noChangeArrowheads="1"/>
          </p:cNvSpPr>
          <p:nvPr/>
        </p:nvSpPr>
        <p:spPr bwMode="auto">
          <a:xfrm>
            <a:off x="8458200" y="6129347"/>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eaLnBrk="0" hangingPunct="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eaLnBrk="0" hangingPunct="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zh-TW" sz="1800" b="1" i="0" u="none" strike="noStrike" kern="1200" cap="none" spc="0" normalizeH="0" baseline="0" noProof="0" dirty="0">
                <a:ln>
                  <a:noFill/>
                </a:ln>
                <a:solidFill>
                  <a:srgbClr val="FF0000"/>
                </a:solidFill>
                <a:effectLst/>
                <a:uLnTx/>
                <a:uFillTx/>
                <a:latin typeface="Arial" charset="0"/>
                <a:ea typeface="標楷體" pitchFamily="65" charset="-120"/>
                <a:cs typeface="Arial" charset="0"/>
                <a:sym typeface="Wingdings 2" pitchFamily="18" charset="2"/>
              </a:rPr>
              <a:t></a:t>
            </a:r>
            <a:r>
              <a:rPr kumimoji="1" lang="en-US" altLang="zh-TW" sz="2400" b="0" i="0" u="none" strike="noStrike" kern="1200" cap="none" spc="0" normalizeH="0" baseline="0" noProof="0" dirty="0">
                <a:ln>
                  <a:noFill/>
                </a:ln>
                <a:solidFill>
                  <a:srgbClr val="000000"/>
                </a:solidFill>
                <a:effectLst/>
                <a:uLnTx/>
                <a:uFillTx/>
                <a:latin typeface="Times New Roman" pitchFamily="18" charset="0"/>
                <a:ea typeface="新細明體" pitchFamily="18" charset="-120"/>
                <a:cs typeface="Arial" charset="0"/>
              </a:rPr>
              <a:t> </a:t>
            </a:r>
          </a:p>
        </p:txBody>
      </p:sp>
    </p:spTree>
    <p:extLst>
      <p:ext uri="{BB962C8B-B14F-4D97-AF65-F5344CB8AC3E}">
        <p14:creationId xmlns:p14="http://schemas.microsoft.com/office/powerpoint/2010/main" val="1888215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79512" y="6453336"/>
            <a:ext cx="6768752" cy="253916"/>
          </a:xfrm>
          <a:prstGeom prst="rect">
            <a:avLst/>
          </a:prstGeom>
          <a:noFill/>
        </p:spPr>
        <p:txBody>
          <a:bodyPr wrap="square" rtlCol="0">
            <a:spAutoFit/>
          </a:bodyPr>
          <a:lstStyle/>
          <a:p>
            <a:r>
              <a:rPr lang="zh-TW" altLang="en-US" sz="1050" dirty="0">
                <a:latin typeface="微軟正黑體" panose="020B0604030504040204" pitchFamily="34" charset="-120"/>
                <a:ea typeface="微軟正黑體" panose="020B0604030504040204" pitchFamily="34" charset="-120"/>
              </a:rPr>
              <a:t>資料來源：</a:t>
            </a:r>
            <a:r>
              <a:rPr lang="en-US" altLang="zh-TW" sz="1050" dirty="0">
                <a:latin typeface="微軟正黑體" panose="020B0604030504040204" pitchFamily="34" charset="-120"/>
                <a:ea typeface="微軟正黑體" panose="020B0604030504040204" pitchFamily="34" charset="-120"/>
              </a:rPr>
              <a:t>Metals Focus《1Q25</a:t>
            </a:r>
            <a:r>
              <a:rPr lang="zh-TW" altLang="en-US" sz="1050" dirty="0">
                <a:latin typeface="微軟正黑體" panose="020B0604030504040204" pitchFamily="34" charset="-120"/>
                <a:ea typeface="微軟正黑體" panose="020B0604030504040204" pitchFamily="34" charset="-120"/>
              </a:rPr>
              <a:t> </a:t>
            </a:r>
            <a:r>
              <a:rPr lang="en-US" altLang="zh-TW" sz="1050" dirty="0">
                <a:latin typeface="微軟正黑體" panose="020B0604030504040204" pitchFamily="34" charset="-120"/>
                <a:ea typeface="微軟正黑體" panose="020B0604030504040204" pitchFamily="34" charset="-120"/>
              </a:rPr>
              <a:t>Gold Peer Group Analysis》</a:t>
            </a:r>
            <a:r>
              <a:rPr lang="zh-TW" altLang="en-US" sz="1050" dirty="0">
                <a:latin typeface="微軟正黑體" panose="020B0604030504040204" pitchFamily="34" charset="-120"/>
                <a:ea typeface="微軟正黑體" panose="020B0604030504040204" pitchFamily="34" charset="-120"/>
              </a:rPr>
              <a:t>，*</a:t>
            </a:r>
            <a:r>
              <a:rPr lang="en-US" altLang="zh-TW" sz="1050" dirty="0">
                <a:latin typeface="微軟正黑體" panose="020B0604030504040204" pitchFamily="34" charset="-120"/>
                <a:ea typeface="微軟正黑體" panose="020B0604030504040204" pitchFamily="34" charset="-120"/>
              </a:rPr>
              <a:t> EBITDA</a:t>
            </a:r>
            <a:r>
              <a:rPr lang="zh-TW" altLang="en-US" sz="1050" dirty="0">
                <a:latin typeface="微軟正黑體" panose="020B0604030504040204" pitchFamily="34" charset="-120"/>
                <a:ea typeface="微軟正黑體" panose="020B0604030504040204" pitchFamily="34" charset="-120"/>
              </a:rPr>
              <a:t>係指息稅折舊攤銷前盈餘。</a:t>
            </a:r>
            <a:endParaRPr lang="en-US" altLang="zh-TW" sz="1050" dirty="0">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bwMode="auto">
          <a:xfrm>
            <a:off x="0" y="274638"/>
            <a:ext cx="91440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3600" b="1" kern="1200" baseline="0">
                <a:solidFill>
                  <a:srgbClr val="000099"/>
                </a:solidFill>
                <a:latin typeface="微軟正黑體" panose="020B0604030504040204" pitchFamily="34" charset="-120"/>
                <a:ea typeface="微軟正黑體" panose="020B0604030504040204" pitchFamily="34" charset="-120"/>
                <a:cs typeface="+mj-cs"/>
              </a:defRPr>
            </a:lvl1pPr>
          </a:lstStyle>
          <a:p>
            <a:pPr algn="ctr"/>
            <a:r>
              <a:rPr lang="zh-TW" altLang="en-US" dirty="0"/>
              <a:t>高金價幫助改善金礦股獲利表現</a:t>
            </a:r>
          </a:p>
        </p:txBody>
      </p:sp>
      <p:sp>
        <p:nvSpPr>
          <p:cNvPr id="23" name="文字方塊 2">
            <a:extLst>
              <a:ext uri="{FF2B5EF4-FFF2-40B4-BE49-F238E27FC236}">
                <a16:creationId xmlns:a16="http://schemas.microsoft.com/office/drawing/2014/main" id="{474E06F8-DAC3-4C68-986D-B8D3069DC260}"/>
              </a:ext>
            </a:extLst>
          </p:cNvPr>
          <p:cNvSpPr txBox="1">
            <a:spLocks noChangeArrowheads="1"/>
          </p:cNvSpPr>
          <p:nvPr/>
        </p:nvSpPr>
        <p:spPr bwMode="auto">
          <a:xfrm>
            <a:off x="4644008" y="1340769"/>
            <a:ext cx="3940507" cy="338554"/>
          </a:xfrm>
          <a:prstGeom prst="rect">
            <a:avLst/>
          </a:prstGeom>
          <a:solidFill>
            <a:srgbClr val="002060"/>
          </a:solidFill>
          <a:ln>
            <a:noFill/>
          </a:ln>
        </p:spPr>
        <p:txBody>
          <a:bodyPr wrap="square">
            <a:spAutoFit/>
          </a:bodyPr>
          <a:lstStyle>
            <a:lvl1pPr eaLnBrk="0" hangingPunct="0">
              <a:buBlip>
                <a:blip r:embed="rId2"/>
              </a:buBlip>
              <a:defRPr kumimoji="1" sz="3200">
                <a:solidFill>
                  <a:schemeClr val="tx1"/>
                </a:solidFill>
                <a:latin typeface="Arial" charset="0"/>
                <a:ea typeface="標楷體" pitchFamily="65" charset="-120"/>
              </a:defRPr>
            </a:lvl1pPr>
            <a:lvl2pPr marL="742950" indent="-285750" eaLnBrk="0" hangingPunct="0">
              <a:buBlip>
                <a:blip r:embed="rId3"/>
              </a:buBlip>
              <a:defRPr kumimoji="1" sz="2800">
                <a:solidFill>
                  <a:schemeClr val="tx1"/>
                </a:solidFill>
                <a:latin typeface="Arial" charset="0"/>
                <a:ea typeface="標楷體" pitchFamily="65" charset="-120"/>
              </a:defRPr>
            </a:lvl2pPr>
            <a:lvl3pPr marL="1143000" indent="-228600" eaLnBrk="0" hangingPunct="0">
              <a:buBlip>
                <a:blip r:embed="rId3"/>
              </a:buBlip>
              <a:defRPr kumimoji="1" sz="2400">
                <a:solidFill>
                  <a:schemeClr val="tx1"/>
                </a:solidFill>
                <a:latin typeface="Arial" charset="0"/>
                <a:ea typeface="標楷體" pitchFamily="65" charset="-120"/>
              </a:defRPr>
            </a:lvl3pPr>
            <a:lvl4pPr marL="1600200" indent="-228600" eaLnBrk="0" hangingPunct="0">
              <a:buBlip>
                <a:blip r:embed="rId3"/>
              </a:buBlip>
              <a:defRPr kumimoji="1" sz="2000">
                <a:solidFill>
                  <a:schemeClr val="tx1"/>
                </a:solidFill>
                <a:latin typeface="Arial" charset="0"/>
                <a:ea typeface="標楷體" pitchFamily="65" charset="-120"/>
              </a:defRPr>
            </a:lvl4pPr>
            <a:lvl5pPr marL="2057400" indent="-228600" eaLnBrk="0" hangingPunct="0">
              <a:buBlip>
                <a:blip r:embed="rId3"/>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9pPr>
          </a:lstStyle>
          <a:p>
            <a:pPr algn="ctr">
              <a:buFontTx/>
              <a:buNone/>
            </a:pPr>
            <a:r>
              <a:rPr lang="zh-TW" altLang="en-US" sz="1600" b="1" dirty="0">
                <a:solidFill>
                  <a:prstClr val="white"/>
                </a:solidFill>
                <a:latin typeface="微軟正黑體" panose="020B0604030504040204" pitchFamily="34" charset="-120"/>
                <a:ea typeface="微軟正黑體" panose="020B0604030504040204" pitchFamily="34" charset="-120"/>
              </a:rPr>
              <a:t>金價已遠高於金礦商營運成本</a:t>
            </a:r>
          </a:p>
        </p:txBody>
      </p:sp>
      <p:sp>
        <p:nvSpPr>
          <p:cNvPr id="24" name="文字方塊 2">
            <a:extLst>
              <a:ext uri="{FF2B5EF4-FFF2-40B4-BE49-F238E27FC236}">
                <a16:creationId xmlns:a16="http://schemas.microsoft.com/office/drawing/2014/main" id="{ABEBE5FD-2F98-41BB-883B-A50FF3D0D6C3}"/>
              </a:ext>
            </a:extLst>
          </p:cNvPr>
          <p:cNvSpPr txBox="1">
            <a:spLocks noChangeArrowheads="1"/>
          </p:cNvSpPr>
          <p:nvPr/>
        </p:nvSpPr>
        <p:spPr bwMode="auto">
          <a:xfrm>
            <a:off x="4644008" y="4005065"/>
            <a:ext cx="3954871" cy="338554"/>
          </a:xfrm>
          <a:prstGeom prst="rect">
            <a:avLst/>
          </a:prstGeom>
          <a:solidFill>
            <a:srgbClr val="002060"/>
          </a:solidFill>
          <a:ln>
            <a:noFill/>
          </a:ln>
        </p:spPr>
        <p:txBody>
          <a:bodyPr wrap="square">
            <a:spAutoFit/>
          </a:bodyPr>
          <a:lstStyle>
            <a:lvl1pPr eaLnBrk="0" hangingPunct="0">
              <a:buBlip>
                <a:blip r:embed="rId2"/>
              </a:buBlip>
              <a:defRPr kumimoji="1" sz="3200">
                <a:solidFill>
                  <a:schemeClr val="tx1"/>
                </a:solidFill>
                <a:latin typeface="Arial" charset="0"/>
                <a:ea typeface="標楷體" pitchFamily="65" charset="-120"/>
              </a:defRPr>
            </a:lvl1pPr>
            <a:lvl2pPr marL="742950" indent="-285750" eaLnBrk="0" hangingPunct="0">
              <a:buBlip>
                <a:blip r:embed="rId3"/>
              </a:buBlip>
              <a:defRPr kumimoji="1" sz="2800">
                <a:solidFill>
                  <a:schemeClr val="tx1"/>
                </a:solidFill>
                <a:latin typeface="Arial" charset="0"/>
                <a:ea typeface="標楷體" pitchFamily="65" charset="-120"/>
              </a:defRPr>
            </a:lvl2pPr>
            <a:lvl3pPr marL="1143000" indent="-228600" eaLnBrk="0" hangingPunct="0">
              <a:buBlip>
                <a:blip r:embed="rId3"/>
              </a:buBlip>
              <a:defRPr kumimoji="1" sz="2400">
                <a:solidFill>
                  <a:schemeClr val="tx1"/>
                </a:solidFill>
                <a:latin typeface="Arial" charset="0"/>
                <a:ea typeface="標楷體" pitchFamily="65" charset="-120"/>
              </a:defRPr>
            </a:lvl3pPr>
            <a:lvl4pPr marL="1600200" indent="-228600" eaLnBrk="0" hangingPunct="0">
              <a:buBlip>
                <a:blip r:embed="rId3"/>
              </a:buBlip>
              <a:defRPr kumimoji="1" sz="2000">
                <a:solidFill>
                  <a:schemeClr val="tx1"/>
                </a:solidFill>
                <a:latin typeface="Arial" charset="0"/>
                <a:ea typeface="標楷體" pitchFamily="65" charset="-120"/>
              </a:defRPr>
            </a:lvl4pPr>
            <a:lvl5pPr marL="2057400" indent="-228600" eaLnBrk="0" hangingPunct="0">
              <a:buBlip>
                <a:blip r:embed="rId3"/>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9pPr>
          </a:lstStyle>
          <a:p>
            <a:pPr algn="ctr">
              <a:buFontTx/>
              <a:buNone/>
            </a:pPr>
            <a:r>
              <a:rPr lang="zh-TW" altLang="en-US" sz="1600" b="1" dirty="0">
                <a:solidFill>
                  <a:prstClr val="white"/>
                </a:solidFill>
                <a:latin typeface="微軟正黑體" panose="020B0604030504040204" pitchFamily="34" charset="-120"/>
                <a:ea typeface="微軟正黑體" panose="020B0604030504040204" pitchFamily="34" charset="-120"/>
              </a:rPr>
              <a:t>高金價也讓金礦商現金流量大增</a:t>
            </a:r>
          </a:p>
        </p:txBody>
      </p:sp>
      <p:sp>
        <p:nvSpPr>
          <p:cNvPr id="29" name="文字方塊 2">
            <a:extLst>
              <a:ext uri="{FF2B5EF4-FFF2-40B4-BE49-F238E27FC236}">
                <a16:creationId xmlns:a16="http://schemas.microsoft.com/office/drawing/2014/main" id="{474E06F8-DAC3-4C68-986D-B8D3069DC260}"/>
              </a:ext>
            </a:extLst>
          </p:cNvPr>
          <p:cNvSpPr txBox="1">
            <a:spLocks noChangeArrowheads="1"/>
          </p:cNvSpPr>
          <p:nvPr/>
        </p:nvSpPr>
        <p:spPr bwMode="auto">
          <a:xfrm>
            <a:off x="467544" y="1340769"/>
            <a:ext cx="3940507" cy="338554"/>
          </a:xfrm>
          <a:prstGeom prst="rect">
            <a:avLst/>
          </a:prstGeom>
          <a:solidFill>
            <a:srgbClr val="002060"/>
          </a:solidFill>
          <a:ln>
            <a:noFill/>
          </a:ln>
        </p:spPr>
        <p:txBody>
          <a:bodyPr wrap="square">
            <a:spAutoFit/>
          </a:bodyPr>
          <a:lstStyle>
            <a:lvl1pPr eaLnBrk="0" hangingPunct="0">
              <a:buBlip>
                <a:blip r:embed="rId2"/>
              </a:buBlip>
              <a:defRPr kumimoji="1" sz="3200">
                <a:solidFill>
                  <a:schemeClr val="tx1"/>
                </a:solidFill>
                <a:latin typeface="Arial" charset="0"/>
                <a:ea typeface="標楷體" pitchFamily="65" charset="-120"/>
              </a:defRPr>
            </a:lvl1pPr>
            <a:lvl2pPr marL="742950" indent="-285750" eaLnBrk="0" hangingPunct="0">
              <a:buBlip>
                <a:blip r:embed="rId3"/>
              </a:buBlip>
              <a:defRPr kumimoji="1" sz="2800">
                <a:solidFill>
                  <a:schemeClr val="tx1"/>
                </a:solidFill>
                <a:latin typeface="Arial" charset="0"/>
                <a:ea typeface="標楷體" pitchFamily="65" charset="-120"/>
              </a:defRPr>
            </a:lvl2pPr>
            <a:lvl3pPr marL="1143000" indent="-228600" eaLnBrk="0" hangingPunct="0">
              <a:buBlip>
                <a:blip r:embed="rId3"/>
              </a:buBlip>
              <a:defRPr kumimoji="1" sz="2400">
                <a:solidFill>
                  <a:schemeClr val="tx1"/>
                </a:solidFill>
                <a:latin typeface="Arial" charset="0"/>
                <a:ea typeface="標楷體" pitchFamily="65" charset="-120"/>
              </a:defRPr>
            </a:lvl3pPr>
            <a:lvl4pPr marL="1600200" indent="-228600" eaLnBrk="0" hangingPunct="0">
              <a:buBlip>
                <a:blip r:embed="rId3"/>
              </a:buBlip>
              <a:defRPr kumimoji="1" sz="2000">
                <a:solidFill>
                  <a:schemeClr val="tx1"/>
                </a:solidFill>
                <a:latin typeface="Arial" charset="0"/>
                <a:ea typeface="標楷體" pitchFamily="65" charset="-120"/>
              </a:defRPr>
            </a:lvl4pPr>
            <a:lvl5pPr marL="2057400" indent="-228600" eaLnBrk="0" hangingPunct="0">
              <a:buBlip>
                <a:blip r:embed="rId3"/>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9pPr>
          </a:lstStyle>
          <a:p>
            <a:pPr algn="ctr">
              <a:buFontTx/>
              <a:buNone/>
            </a:pPr>
            <a:r>
              <a:rPr lang="zh-TW" altLang="en-US" sz="1600" b="1" dirty="0">
                <a:solidFill>
                  <a:prstClr val="white"/>
                </a:solidFill>
                <a:latin typeface="微軟正黑體" panose="020B0604030504040204" pitchFamily="34" charset="-120"/>
                <a:ea typeface="微軟正黑體" panose="020B0604030504040204" pitchFamily="34" charset="-120"/>
              </a:rPr>
              <a:t>黃金供給減少有助支撐高金價</a:t>
            </a:r>
          </a:p>
        </p:txBody>
      </p:sp>
      <p:sp>
        <p:nvSpPr>
          <p:cNvPr id="30" name="文字方塊 2">
            <a:extLst>
              <a:ext uri="{FF2B5EF4-FFF2-40B4-BE49-F238E27FC236}">
                <a16:creationId xmlns:a16="http://schemas.microsoft.com/office/drawing/2014/main" id="{ABEBE5FD-2F98-41BB-883B-A50FF3D0D6C3}"/>
              </a:ext>
            </a:extLst>
          </p:cNvPr>
          <p:cNvSpPr txBox="1">
            <a:spLocks noChangeArrowheads="1"/>
          </p:cNvSpPr>
          <p:nvPr/>
        </p:nvSpPr>
        <p:spPr bwMode="auto">
          <a:xfrm>
            <a:off x="467544" y="4005065"/>
            <a:ext cx="3954871" cy="338554"/>
          </a:xfrm>
          <a:prstGeom prst="rect">
            <a:avLst/>
          </a:prstGeom>
          <a:solidFill>
            <a:srgbClr val="002060"/>
          </a:solidFill>
          <a:ln>
            <a:noFill/>
          </a:ln>
        </p:spPr>
        <p:txBody>
          <a:bodyPr wrap="square">
            <a:spAutoFit/>
          </a:bodyPr>
          <a:lstStyle>
            <a:lvl1pPr eaLnBrk="0" hangingPunct="0">
              <a:buBlip>
                <a:blip r:embed="rId2"/>
              </a:buBlip>
              <a:defRPr kumimoji="1" sz="3200">
                <a:solidFill>
                  <a:schemeClr val="tx1"/>
                </a:solidFill>
                <a:latin typeface="Arial" charset="0"/>
                <a:ea typeface="標楷體" pitchFamily="65" charset="-120"/>
              </a:defRPr>
            </a:lvl1pPr>
            <a:lvl2pPr marL="742950" indent="-285750" eaLnBrk="0" hangingPunct="0">
              <a:buBlip>
                <a:blip r:embed="rId3"/>
              </a:buBlip>
              <a:defRPr kumimoji="1" sz="2800">
                <a:solidFill>
                  <a:schemeClr val="tx1"/>
                </a:solidFill>
                <a:latin typeface="Arial" charset="0"/>
                <a:ea typeface="標楷體" pitchFamily="65" charset="-120"/>
              </a:defRPr>
            </a:lvl2pPr>
            <a:lvl3pPr marL="1143000" indent="-228600" eaLnBrk="0" hangingPunct="0">
              <a:buBlip>
                <a:blip r:embed="rId3"/>
              </a:buBlip>
              <a:defRPr kumimoji="1" sz="2400">
                <a:solidFill>
                  <a:schemeClr val="tx1"/>
                </a:solidFill>
                <a:latin typeface="Arial" charset="0"/>
                <a:ea typeface="標楷體" pitchFamily="65" charset="-120"/>
              </a:defRPr>
            </a:lvl3pPr>
            <a:lvl4pPr marL="1600200" indent="-228600" eaLnBrk="0" hangingPunct="0">
              <a:buBlip>
                <a:blip r:embed="rId3"/>
              </a:buBlip>
              <a:defRPr kumimoji="1" sz="2000">
                <a:solidFill>
                  <a:schemeClr val="tx1"/>
                </a:solidFill>
                <a:latin typeface="Arial" charset="0"/>
                <a:ea typeface="標楷體" pitchFamily="65" charset="-120"/>
              </a:defRPr>
            </a:lvl4pPr>
            <a:lvl5pPr marL="2057400" indent="-228600" eaLnBrk="0" hangingPunct="0">
              <a:buBlip>
                <a:blip r:embed="rId3"/>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9pPr>
          </a:lstStyle>
          <a:p>
            <a:pPr algn="ctr">
              <a:buFontTx/>
              <a:buNone/>
            </a:pPr>
            <a:r>
              <a:rPr lang="zh-TW" altLang="en-US" sz="1600" b="1" dirty="0">
                <a:solidFill>
                  <a:prstClr val="white"/>
                </a:solidFill>
                <a:latin typeface="微軟正黑體" panose="020B0604030504040204" pitchFamily="34" charset="-120"/>
                <a:ea typeface="微軟正黑體" panose="020B0604030504040204" pitchFamily="34" charset="-120"/>
              </a:rPr>
              <a:t>高金價推升金礦商利潤率</a:t>
            </a:r>
          </a:p>
        </p:txBody>
      </p:sp>
      <p:pic>
        <p:nvPicPr>
          <p:cNvPr id="26" name="圖片 25" descr="畫面剪輯"/>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7544" y="1700808"/>
            <a:ext cx="3960440" cy="2304256"/>
          </a:xfrm>
          <a:prstGeom prst="rect">
            <a:avLst/>
          </a:prstGeom>
          <a:ln>
            <a:noFill/>
          </a:ln>
        </p:spPr>
      </p:pic>
      <p:pic>
        <p:nvPicPr>
          <p:cNvPr id="27" name="圖片 26" descr="畫面剪輯"/>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44008" y="1700808"/>
            <a:ext cx="4032448" cy="2160240"/>
          </a:xfrm>
          <a:prstGeom prst="rect">
            <a:avLst/>
          </a:prstGeom>
        </p:spPr>
      </p:pic>
      <p:cxnSp>
        <p:nvCxnSpPr>
          <p:cNvPr id="28" name="直線單箭頭接點 27"/>
          <p:cNvCxnSpPr/>
          <p:nvPr/>
        </p:nvCxnSpPr>
        <p:spPr>
          <a:xfrm>
            <a:off x="8661598" y="2010048"/>
            <a:ext cx="0" cy="457200"/>
          </a:xfrm>
          <a:prstGeom prst="straightConnector1">
            <a:avLst/>
          </a:prstGeom>
          <a:ln w="28575">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文字方塊 30"/>
          <p:cNvSpPr txBox="1"/>
          <p:nvPr/>
        </p:nvSpPr>
        <p:spPr>
          <a:xfrm>
            <a:off x="8638954" y="2017715"/>
            <a:ext cx="457200" cy="415498"/>
          </a:xfrm>
          <a:prstGeom prst="rect">
            <a:avLst/>
          </a:prstGeom>
          <a:noFill/>
        </p:spPr>
        <p:txBody>
          <a:bodyPr wrap="square" rtlCol="0">
            <a:spAutoFit/>
          </a:bodyPr>
          <a:lstStyle/>
          <a:p>
            <a:pPr algn="ctr"/>
            <a:r>
              <a:rPr lang="zh-TW" altLang="en-US" sz="1050" b="1" dirty="0">
                <a:solidFill>
                  <a:srgbClr val="FF0000"/>
                </a:solidFill>
                <a:latin typeface="微軟正黑體" panose="020B0604030504040204" pitchFamily="34" charset="-120"/>
                <a:ea typeface="微軟正黑體" panose="020B0604030504040204" pitchFamily="34" charset="-120"/>
              </a:rPr>
              <a:t>差距</a:t>
            </a:r>
            <a:endParaRPr lang="en-US" altLang="zh-TW" sz="1050" b="1" dirty="0">
              <a:solidFill>
                <a:srgbClr val="FF0000"/>
              </a:solidFill>
              <a:latin typeface="微軟正黑體" panose="020B0604030504040204" pitchFamily="34" charset="-120"/>
              <a:ea typeface="微軟正黑體" panose="020B0604030504040204" pitchFamily="34" charset="-120"/>
            </a:endParaRPr>
          </a:p>
          <a:p>
            <a:pPr algn="ctr"/>
            <a:r>
              <a:rPr lang="zh-TW" altLang="en-US" sz="1050" b="1" dirty="0">
                <a:solidFill>
                  <a:srgbClr val="FF0000"/>
                </a:solidFill>
                <a:latin typeface="微軟正黑體" panose="020B0604030504040204" pitchFamily="34" charset="-120"/>
                <a:ea typeface="微軟正黑體" panose="020B0604030504040204" pitchFamily="34" charset="-120"/>
              </a:rPr>
              <a:t>拉大</a:t>
            </a:r>
            <a:endParaRPr lang="en-US" altLang="zh-TW" sz="1050" b="1" dirty="0">
              <a:solidFill>
                <a:srgbClr val="FF0000"/>
              </a:solidFill>
              <a:latin typeface="微軟正黑體" panose="020B0604030504040204" pitchFamily="34" charset="-120"/>
              <a:ea typeface="微軟正黑體" panose="020B0604030504040204" pitchFamily="34" charset="-120"/>
            </a:endParaRPr>
          </a:p>
        </p:txBody>
      </p:sp>
      <p:cxnSp>
        <p:nvCxnSpPr>
          <p:cNvPr id="53" name="直線單箭頭接點 52"/>
          <p:cNvCxnSpPr/>
          <p:nvPr/>
        </p:nvCxnSpPr>
        <p:spPr>
          <a:xfrm>
            <a:off x="3563888" y="2708920"/>
            <a:ext cx="648072" cy="792088"/>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5137150" y="3685728"/>
            <a:ext cx="518145"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矩形 54"/>
          <p:cNvSpPr/>
          <p:nvPr/>
        </p:nvSpPr>
        <p:spPr>
          <a:xfrm>
            <a:off x="5930900" y="3685728"/>
            <a:ext cx="102235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p:cNvSpPr/>
          <p:nvPr/>
        </p:nvSpPr>
        <p:spPr>
          <a:xfrm>
            <a:off x="7239471" y="3685728"/>
            <a:ext cx="529754"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矩形 56"/>
          <p:cNvSpPr/>
          <p:nvPr/>
        </p:nvSpPr>
        <p:spPr>
          <a:xfrm>
            <a:off x="8080375" y="3685728"/>
            <a:ext cx="605606"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文字方塊 61"/>
          <p:cNvSpPr txBox="1"/>
          <p:nvPr/>
        </p:nvSpPr>
        <p:spPr>
          <a:xfrm>
            <a:off x="5076056" y="3573016"/>
            <a:ext cx="457199" cy="400110"/>
          </a:xfrm>
          <a:prstGeom prst="rect">
            <a:avLst/>
          </a:prstGeom>
          <a:noFill/>
        </p:spPr>
        <p:txBody>
          <a:bodyPr wrap="square" rtlCol="0">
            <a:spAutoFit/>
          </a:bodyPr>
          <a:lstStyle/>
          <a:p>
            <a:r>
              <a:rPr lang="zh-TW" altLang="en-US" sz="1000" b="1" dirty="0">
                <a:latin typeface="微軟正黑體" panose="020B0604030504040204" pitchFamily="34" charset="-120"/>
                <a:ea typeface="微軟正黑體" panose="020B0604030504040204" pitchFamily="34" charset="-120"/>
              </a:rPr>
              <a:t>現金</a:t>
            </a:r>
            <a:endParaRPr lang="en-US" altLang="zh-TW" sz="1000" b="1" dirty="0">
              <a:latin typeface="微軟正黑體" panose="020B0604030504040204" pitchFamily="34" charset="-120"/>
              <a:ea typeface="微軟正黑體" panose="020B0604030504040204" pitchFamily="34" charset="-120"/>
            </a:endParaRPr>
          </a:p>
          <a:p>
            <a:r>
              <a:rPr lang="zh-TW" altLang="en-US" sz="1000" b="1" dirty="0">
                <a:latin typeface="微軟正黑體" panose="020B0604030504040204" pitchFamily="34" charset="-120"/>
                <a:ea typeface="微軟正黑體" panose="020B0604030504040204" pitchFamily="34" charset="-120"/>
              </a:rPr>
              <a:t>成本</a:t>
            </a:r>
            <a:endParaRPr lang="en-US" altLang="zh-TW" sz="1000" b="1" dirty="0">
              <a:latin typeface="微軟正黑體" panose="020B0604030504040204" pitchFamily="34" charset="-120"/>
              <a:ea typeface="微軟正黑體" panose="020B0604030504040204" pitchFamily="34" charset="-120"/>
            </a:endParaRPr>
          </a:p>
        </p:txBody>
      </p:sp>
      <p:sp>
        <p:nvSpPr>
          <p:cNvPr id="63" name="文字方塊 62"/>
          <p:cNvSpPr txBox="1"/>
          <p:nvPr/>
        </p:nvSpPr>
        <p:spPr>
          <a:xfrm>
            <a:off x="5868144" y="3573016"/>
            <a:ext cx="762000" cy="400110"/>
          </a:xfrm>
          <a:prstGeom prst="rect">
            <a:avLst/>
          </a:prstGeom>
          <a:noFill/>
        </p:spPr>
        <p:txBody>
          <a:bodyPr wrap="square" rtlCol="0">
            <a:spAutoFit/>
          </a:bodyPr>
          <a:lstStyle/>
          <a:p>
            <a:r>
              <a:rPr lang="zh-TW" altLang="en-US" sz="1000" b="1" dirty="0">
                <a:latin typeface="微軟正黑體" panose="020B0604030504040204" pitchFamily="34" charset="-120"/>
                <a:ea typeface="微軟正黑體" panose="020B0604030504040204" pitchFamily="34" charset="-120"/>
              </a:rPr>
              <a:t>維持經營</a:t>
            </a:r>
            <a:endParaRPr lang="en-US" altLang="zh-TW" sz="1000" b="1" dirty="0">
              <a:latin typeface="微軟正黑體" panose="020B0604030504040204" pitchFamily="34" charset="-120"/>
              <a:ea typeface="微軟正黑體" panose="020B0604030504040204" pitchFamily="34" charset="-120"/>
            </a:endParaRPr>
          </a:p>
          <a:p>
            <a:r>
              <a:rPr lang="zh-TW" altLang="en-US" sz="1000" b="1" dirty="0">
                <a:latin typeface="微軟正黑體" panose="020B0604030504040204" pitchFamily="34" charset="-120"/>
                <a:ea typeface="微軟正黑體" panose="020B0604030504040204" pitchFamily="34" charset="-120"/>
              </a:rPr>
              <a:t>成本</a:t>
            </a:r>
            <a:endParaRPr lang="en-US" altLang="zh-TW" sz="1000" b="1" dirty="0">
              <a:latin typeface="微軟正黑體" panose="020B0604030504040204" pitchFamily="34" charset="-120"/>
              <a:ea typeface="微軟正黑體" panose="020B0604030504040204" pitchFamily="34" charset="-120"/>
            </a:endParaRPr>
          </a:p>
        </p:txBody>
      </p:sp>
      <p:sp>
        <p:nvSpPr>
          <p:cNvPr id="64" name="文字方塊 63"/>
          <p:cNvSpPr txBox="1"/>
          <p:nvPr/>
        </p:nvSpPr>
        <p:spPr>
          <a:xfrm>
            <a:off x="7164288" y="3573016"/>
            <a:ext cx="762000" cy="400110"/>
          </a:xfrm>
          <a:prstGeom prst="rect">
            <a:avLst/>
          </a:prstGeom>
          <a:noFill/>
        </p:spPr>
        <p:txBody>
          <a:bodyPr wrap="square" rtlCol="0">
            <a:spAutoFit/>
          </a:bodyPr>
          <a:lstStyle/>
          <a:p>
            <a:r>
              <a:rPr lang="zh-TW" altLang="en-US" sz="1000" b="1" dirty="0">
                <a:latin typeface="微軟正黑體" panose="020B0604030504040204" pitchFamily="34" charset="-120"/>
                <a:ea typeface="微軟正黑體" panose="020B0604030504040204" pitchFamily="34" charset="-120"/>
              </a:rPr>
              <a:t>其他</a:t>
            </a:r>
            <a:endParaRPr lang="en-US" altLang="zh-TW" sz="1000" b="1" dirty="0">
              <a:latin typeface="微軟正黑體" panose="020B0604030504040204" pitchFamily="34" charset="-120"/>
              <a:ea typeface="微軟正黑體" panose="020B0604030504040204" pitchFamily="34" charset="-120"/>
            </a:endParaRPr>
          </a:p>
          <a:p>
            <a:r>
              <a:rPr lang="zh-TW" altLang="en-US" sz="1000" b="1" dirty="0">
                <a:latin typeface="微軟正黑體" panose="020B0604030504040204" pitchFamily="34" charset="-120"/>
                <a:ea typeface="微軟正黑體" panose="020B0604030504040204" pitchFamily="34" charset="-120"/>
              </a:rPr>
              <a:t>成本</a:t>
            </a:r>
            <a:endParaRPr lang="en-US" altLang="zh-TW" sz="1000" b="1" dirty="0">
              <a:latin typeface="微軟正黑體" panose="020B0604030504040204" pitchFamily="34" charset="-120"/>
              <a:ea typeface="微軟正黑體" panose="020B0604030504040204" pitchFamily="34" charset="-120"/>
            </a:endParaRPr>
          </a:p>
        </p:txBody>
      </p:sp>
      <p:sp>
        <p:nvSpPr>
          <p:cNvPr id="65" name="文字方塊 64"/>
          <p:cNvSpPr txBox="1"/>
          <p:nvPr/>
        </p:nvSpPr>
        <p:spPr>
          <a:xfrm>
            <a:off x="8028384" y="3645024"/>
            <a:ext cx="729456" cy="246221"/>
          </a:xfrm>
          <a:prstGeom prst="rect">
            <a:avLst/>
          </a:prstGeom>
          <a:noFill/>
        </p:spPr>
        <p:txBody>
          <a:bodyPr wrap="square" rtlCol="0">
            <a:spAutoFit/>
          </a:bodyPr>
          <a:lstStyle/>
          <a:p>
            <a:r>
              <a:rPr lang="zh-TW" altLang="en-US" sz="1000" b="1" dirty="0">
                <a:latin typeface="微軟正黑體" panose="020B0604030504040204" pitchFamily="34" charset="-120"/>
                <a:ea typeface="微軟正黑體" panose="020B0604030504040204" pitchFamily="34" charset="-120"/>
              </a:rPr>
              <a:t>金價</a:t>
            </a:r>
            <a:endParaRPr lang="en-US" altLang="zh-TW" sz="1000" b="1" dirty="0">
              <a:latin typeface="微軟正黑體" panose="020B0604030504040204" pitchFamily="34" charset="-120"/>
              <a:ea typeface="微軟正黑體" panose="020B0604030504040204" pitchFamily="34" charset="-120"/>
            </a:endParaRPr>
          </a:p>
        </p:txBody>
      </p:sp>
      <p:sp>
        <p:nvSpPr>
          <p:cNvPr id="4" name="矩形 3"/>
          <p:cNvSpPr/>
          <p:nvPr/>
        </p:nvSpPr>
        <p:spPr>
          <a:xfrm>
            <a:off x="4932040" y="1772816"/>
            <a:ext cx="1859805" cy="246221"/>
          </a:xfrm>
          <a:prstGeom prst="rect">
            <a:avLst/>
          </a:prstGeom>
        </p:spPr>
        <p:txBody>
          <a:bodyPr wrap="none">
            <a:spAutoFit/>
          </a:bodyPr>
          <a:lstStyle/>
          <a:p>
            <a:pPr algn="ctr"/>
            <a:r>
              <a:rPr lang="zh-TW" altLang="en-US" sz="1000" b="1" u="sng" dirty="0">
                <a:latin typeface="微軟正黑體" panose="020B0604030504040204" pitchFamily="34" charset="-120"/>
                <a:ea typeface="微軟正黑體" panose="020B0604030504040204" pitchFamily="34" charset="-120"/>
              </a:rPr>
              <a:t>金礦商總維持成本</a:t>
            </a:r>
            <a:r>
              <a:rPr lang="en-US" altLang="zh-TW" sz="1000" b="1" u="sng" dirty="0">
                <a:latin typeface="微軟正黑體" panose="020B0604030504040204" pitchFamily="34" charset="-120"/>
                <a:ea typeface="微軟正黑體" panose="020B0604030504040204" pitchFamily="34" charset="-120"/>
              </a:rPr>
              <a:t>(</a:t>
            </a:r>
            <a:r>
              <a:rPr lang="zh-TW" altLang="en-US" sz="1000" b="1" u="sng" dirty="0">
                <a:latin typeface="微軟正黑體" panose="020B0604030504040204" pitchFamily="34" charset="-120"/>
                <a:ea typeface="微軟正黑體" panose="020B0604030504040204" pitchFamily="34" charset="-120"/>
              </a:rPr>
              <a:t>美元</a:t>
            </a:r>
            <a:r>
              <a:rPr lang="en-US" altLang="zh-TW" sz="1000" b="1" u="sng" dirty="0">
                <a:latin typeface="微軟正黑體" panose="020B0604030504040204" pitchFamily="34" charset="-120"/>
                <a:ea typeface="微軟正黑體" panose="020B0604030504040204" pitchFamily="34" charset="-120"/>
              </a:rPr>
              <a:t>/</a:t>
            </a:r>
            <a:r>
              <a:rPr lang="zh-TW" altLang="en-US" sz="1000" b="1" u="sng" dirty="0">
                <a:latin typeface="微軟正黑體" panose="020B0604030504040204" pitchFamily="34" charset="-120"/>
                <a:ea typeface="微軟正黑體" panose="020B0604030504040204" pitchFamily="34" charset="-120"/>
              </a:rPr>
              <a:t>盎司</a:t>
            </a:r>
            <a:r>
              <a:rPr lang="en-US" altLang="zh-TW" sz="1000" b="1" u="sng" dirty="0">
                <a:latin typeface="微軟正黑體" panose="020B0604030504040204" pitchFamily="34" charset="-120"/>
                <a:ea typeface="微軟正黑體" panose="020B0604030504040204" pitchFamily="34" charset="-120"/>
              </a:rPr>
              <a:t>)</a:t>
            </a:r>
            <a:endParaRPr lang="zh-TW" altLang="en-US" sz="1000" b="1" u="sng" dirty="0">
              <a:latin typeface="微軟正黑體" panose="020B0604030504040204" pitchFamily="34" charset="-120"/>
              <a:ea typeface="微軟正黑體" panose="020B0604030504040204" pitchFamily="34" charset="-120"/>
            </a:endParaRPr>
          </a:p>
        </p:txBody>
      </p:sp>
      <p:sp>
        <p:nvSpPr>
          <p:cNvPr id="66" name="矩形 65"/>
          <p:cNvSpPr/>
          <p:nvPr/>
        </p:nvSpPr>
        <p:spPr>
          <a:xfrm>
            <a:off x="870958" y="3374454"/>
            <a:ext cx="1556836" cy="246221"/>
          </a:xfrm>
          <a:prstGeom prst="rect">
            <a:avLst/>
          </a:prstGeom>
        </p:spPr>
        <p:txBody>
          <a:bodyPr wrap="none">
            <a:spAutoFit/>
          </a:bodyPr>
          <a:lstStyle/>
          <a:p>
            <a:pPr algn="ctr"/>
            <a:r>
              <a:rPr lang="zh-TW" altLang="en-US" sz="1000" b="1" u="sng" dirty="0">
                <a:latin typeface="微軟正黑體" panose="020B0604030504040204" pitchFamily="34" charset="-120"/>
                <a:ea typeface="微軟正黑體" panose="020B0604030504040204" pitchFamily="34" charset="-120"/>
              </a:rPr>
              <a:t>金礦業黃金產量</a:t>
            </a:r>
            <a:r>
              <a:rPr lang="en-US" altLang="zh-TW" sz="1000" b="1" u="sng" dirty="0">
                <a:latin typeface="微軟正黑體" panose="020B0604030504040204" pitchFamily="34" charset="-120"/>
                <a:ea typeface="微軟正黑體" panose="020B0604030504040204" pitchFamily="34" charset="-120"/>
              </a:rPr>
              <a:t>(</a:t>
            </a:r>
            <a:r>
              <a:rPr lang="zh-TW" altLang="en-US" sz="1000" b="1" u="sng" dirty="0">
                <a:latin typeface="微軟正黑體" panose="020B0604030504040204" pitchFamily="34" charset="-120"/>
                <a:ea typeface="微軟正黑體" panose="020B0604030504040204" pitchFamily="34" charset="-120"/>
              </a:rPr>
              <a:t>千盎司</a:t>
            </a:r>
            <a:r>
              <a:rPr lang="en-US" altLang="zh-TW" sz="1000" b="1" u="sng" dirty="0">
                <a:latin typeface="微軟正黑體" panose="020B0604030504040204" pitchFamily="34" charset="-120"/>
                <a:ea typeface="微軟正黑體" panose="020B0604030504040204" pitchFamily="34" charset="-120"/>
              </a:rPr>
              <a:t>)</a:t>
            </a:r>
          </a:p>
        </p:txBody>
      </p:sp>
      <p:pic>
        <p:nvPicPr>
          <p:cNvPr id="67" name="圖片 66" descr="畫面剪輯"/>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467544" y="4365104"/>
            <a:ext cx="3960440" cy="2057400"/>
          </a:xfrm>
          <a:prstGeom prst="rect">
            <a:avLst/>
          </a:prstGeom>
        </p:spPr>
      </p:pic>
      <p:sp>
        <p:nvSpPr>
          <p:cNvPr id="68" name="矩形 67"/>
          <p:cNvSpPr/>
          <p:nvPr/>
        </p:nvSpPr>
        <p:spPr>
          <a:xfrm>
            <a:off x="2171700" y="6193904"/>
            <a:ext cx="1104156" cy="20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矩形 68"/>
          <p:cNvSpPr/>
          <p:nvPr/>
        </p:nvSpPr>
        <p:spPr>
          <a:xfrm>
            <a:off x="971600" y="6193904"/>
            <a:ext cx="864096" cy="20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矩形 69"/>
          <p:cNvSpPr/>
          <p:nvPr/>
        </p:nvSpPr>
        <p:spPr>
          <a:xfrm>
            <a:off x="3748088" y="6193904"/>
            <a:ext cx="535880" cy="20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文字方塊 70"/>
          <p:cNvSpPr txBox="1"/>
          <p:nvPr/>
        </p:nvSpPr>
        <p:spPr>
          <a:xfrm>
            <a:off x="917104" y="6093296"/>
            <a:ext cx="729456" cy="400110"/>
          </a:xfrm>
          <a:prstGeom prst="rect">
            <a:avLst/>
          </a:prstGeom>
          <a:noFill/>
        </p:spPr>
        <p:txBody>
          <a:bodyPr wrap="square" rtlCol="0">
            <a:spAutoFit/>
          </a:bodyPr>
          <a:lstStyle/>
          <a:p>
            <a:r>
              <a:rPr lang="en-US" altLang="zh-TW" sz="1000" b="1" dirty="0">
                <a:latin typeface="微軟正黑體" panose="020B0604030504040204" pitchFamily="34" charset="-120"/>
                <a:ea typeface="微軟正黑體" panose="020B0604030504040204" pitchFamily="34" charset="-120"/>
              </a:rPr>
              <a:t>EBITDA</a:t>
            </a:r>
            <a:r>
              <a:rPr lang="zh-TW" altLang="en-US" sz="1000" b="1" dirty="0">
                <a:latin typeface="微軟正黑體" panose="020B0604030504040204" pitchFamily="34" charset="-120"/>
                <a:ea typeface="微軟正黑體" panose="020B0604030504040204" pitchFamily="34" charset="-120"/>
              </a:rPr>
              <a:t>*</a:t>
            </a:r>
            <a:endParaRPr lang="en-US" altLang="zh-TW" sz="1000" b="1" dirty="0">
              <a:latin typeface="微軟正黑體" panose="020B0604030504040204" pitchFamily="34" charset="-120"/>
              <a:ea typeface="微軟正黑體" panose="020B0604030504040204" pitchFamily="34" charset="-120"/>
            </a:endParaRPr>
          </a:p>
          <a:p>
            <a:r>
              <a:rPr lang="zh-TW" altLang="en-US" sz="1000" b="1" dirty="0">
                <a:latin typeface="微軟正黑體" panose="020B0604030504040204" pitchFamily="34" charset="-120"/>
                <a:ea typeface="微軟正黑體" panose="020B0604030504040204" pitchFamily="34" charset="-120"/>
              </a:rPr>
              <a:t>利潤率</a:t>
            </a:r>
            <a:endParaRPr lang="en-US" altLang="zh-TW" sz="1000" b="1" dirty="0">
              <a:latin typeface="微軟正黑體" panose="020B0604030504040204" pitchFamily="34" charset="-120"/>
              <a:ea typeface="微軟正黑體" panose="020B0604030504040204" pitchFamily="34" charset="-120"/>
            </a:endParaRPr>
          </a:p>
        </p:txBody>
      </p:sp>
      <p:sp>
        <p:nvSpPr>
          <p:cNvPr id="73" name="文字方塊 72"/>
          <p:cNvSpPr txBox="1"/>
          <p:nvPr/>
        </p:nvSpPr>
        <p:spPr>
          <a:xfrm>
            <a:off x="3707904" y="6093296"/>
            <a:ext cx="729456" cy="400110"/>
          </a:xfrm>
          <a:prstGeom prst="rect">
            <a:avLst/>
          </a:prstGeom>
          <a:noFill/>
        </p:spPr>
        <p:txBody>
          <a:bodyPr wrap="square" rtlCol="0">
            <a:spAutoFit/>
          </a:bodyPr>
          <a:lstStyle/>
          <a:p>
            <a:r>
              <a:rPr lang="zh-TW" altLang="en-US" sz="1000" b="1" dirty="0">
                <a:latin typeface="微軟正黑體" panose="020B0604030504040204" pitchFamily="34" charset="-120"/>
                <a:ea typeface="微軟正黑體" panose="020B0604030504040204" pitchFamily="34" charset="-120"/>
              </a:rPr>
              <a:t>金價</a:t>
            </a:r>
            <a:endParaRPr lang="en-US" altLang="zh-TW" sz="1000" b="1" dirty="0">
              <a:latin typeface="微軟正黑體" panose="020B0604030504040204" pitchFamily="34" charset="-120"/>
              <a:ea typeface="微軟正黑體" panose="020B0604030504040204" pitchFamily="34" charset="-120"/>
            </a:endParaRPr>
          </a:p>
          <a:p>
            <a:r>
              <a:rPr lang="en-US" altLang="zh-TW" sz="1000" b="1" dirty="0">
                <a:latin typeface="微軟正黑體" panose="020B0604030504040204" pitchFamily="34" charset="-120"/>
                <a:ea typeface="微軟正黑體" panose="020B0604030504040204" pitchFamily="34" charset="-120"/>
              </a:rPr>
              <a:t>(</a:t>
            </a:r>
            <a:r>
              <a:rPr lang="zh-TW" altLang="en-US" sz="1000" b="1" dirty="0">
                <a:latin typeface="微軟正黑體" panose="020B0604030504040204" pitchFamily="34" charset="-120"/>
                <a:ea typeface="微軟正黑體" panose="020B0604030504040204" pitchFamily="34" charset="-120"/>
              </a:rPr>
              <a:t>右軸</a:t>
            </a:r>
            <a:r>
              <a:rPr lang="en-US" altLang="zh-TW" sz="1000" b="1" dirty="0">
                <a:latin typeface="微軟正黑體" panose="020B0604030504040204" pitchFamily="34" charset="-120"/>
                <a:ea typeface="微軟正黑體" panose="020B0604030504040204" pitchFamily="34" charset="-120"/>
              </a:rPr>
              <a:t>)</a:t>
            </a:r>
          </a:p>
        </p:txBody>
      </p:sp>
      <p:pic>
        <p:nvPicPr>
          <p:cNvPr id="74" name="圖片 73" descr="畫面剪輯"/>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44008" y="4365104"/>
            <a:ext cx="3960440" cy="2057400"/>
          </a:xfrm>
          <a:prstGeom prst="rect">
            <a:avLst/>
          </a:prstGeom>
        </p:spPr>
      </p:pic>
      <p:cxnSp>
        <p:nvCxnSpPr>
          <p:cNvPr id="75" name="直線單箭頭接點 74"/>
          <p:cNvCxnSpPr/>
          <p:nvPr/>
        </p:nvCxnSpPr>
        <p:spPr>
          <a:xfrm flipV="1">
            <a:off x="3716827" y="4517504"/>
            <a:ext cx="228600" cy="381000"/>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6" name="直線單箭頭接點 75"/>
          <p:cNvCxnSpPr/>
          <p:nvPr/>
        </p:nvCxnSpPr>
        <p:spPr>
          <a:xfrm flipV="1">
            <a:off x="8244408" y="4653136"/>
            <a:ext cx="97631" cy="615950"/>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4949829" y="4452754"/>
            <a:ext cx="2404239" cy="400110"/>
          </a:xfrm>
          <a:prstGeom prst="rect">
            <a:avLst/>
          </a:prstGeom>
        </p:spPr>
        <p:txBody>
          <a:bodyPr wrap="square">
            <a:spAutoFit/>
          </a:bodyPr>
          <a:lstStyle/>
          <a:p>
            <a:r>
              <a:rPr lang="zh-TW" altLang="en-US" sz="1000" b="1" u="sng" dirty="0">
                <a:latin typeface="微軟正黑體" panose="020B0604030504040204" pitchFamily="34" charset="-120"/>
                <a:ea typeface="微軟正黑體" panose="020B0604030504040204" pitchFamily="34" charset="-120"/>
              </a:rPr>
              <a:t>金礦商營運現金流量</a:t>
            </a:r>
            <a:r>
              <a:rPr lang="en-US" altLang="zh-TW" sz="1000" b="1" u="sng" dirty="0">
                <a:latin typeface="微軟正黑體" panose="020B0604030504040204" pitchFamily="34" charset="-120"/>
                <a:ea typeface="微軟正黑體" panose="020B0604030504040204" pitchFamily="34" charset="-120"/>
              </a:rPr>
              <a:t>(</a:t>
            </a:r>
            <a:r>
              <a:rPr lang="zh-TW" altLang="en-US" sz="1000" b="1" u="sng" dirty="0">
                <a:latin typeface="微軟正黑體" panose="020B0604030504040204" pitchFamily="34" charset="-120"/>
                <a:ea typeface="微軟正黑體" panose="020B0604030504040204" pitchFamily="34" charset="-120"/>
              </a:rPr>
              <a:t>扣除資本支出</a:t>
            </a:r>
            <a:r>
              <a:rPr lang="en-US" altLang="zh-TW" sz="1000" b="1" u="sng" dirty="0">
                <a:latin typeface="微軟正黑體" panose="020B0604030504040204" pitchFamily="34" charset="-120"/>
                <a:ea typeface="微軟正黑體" panose="020B0604030504040204" pitchFamily="34" charset="-120"/>
              </a:rPr>
              <a:t>)</a:t>
            </a:r>
          </a:p>
          <a:p>
            <a:r>
              <a:rPr lang="zh-TW" altLang="en-US" sz="1000" b="1" dirty="0">
                <a:latin typeface="微軟正黑體" panose="020B0604030504040204" pitchFamily="34" charset="-120"/>
                <a:ea typeface="微軟正黑體" panose="020B0604030504040204" pitchFamily="34" charset="-120"/>
              </a:rPr>
              <a:t>百萬美元</a:t>
            </a:r>
            <a:endParaRPr lang="en-US" altLang="zh-TW" sz="1000" b="1" dirty="0">
              <a:latin typeface="微軟正黑體" panose="020B0604030504040204" pitchFamily="34" charset="-120"/>
              <a:ea typeface="微軟正黑體" panose="020B0604030504040204" pitchFamily="34" charset="-120"/>
            </a:endParaRPr>
          </a:p>
        </p:txBody>
      </p:sp>
      <p:sp>
        <p:nvSpPr>
          <p:cNvPr id="79" name="矩形 78"/>
          <p:cNvSpPr/>
          <p:nvPr/>
        </p:nvSpPr>
        <p:spPr>
          <a:xfrm>
            <a:off x="2123728" y="6093296"/>
            <a:ext cx="1656184" cy="400110"/>
          </a:xfrm>
          <a:prstGeom prst="rect">
            <a:avLst/>
          </a:prstGeom>
        </p:spPr>
        <p:txBody>
          <a:bodyPr wrap="square">
            <a:spAutoFit/>
          </a:bodyPr>
          <a:lstStyle/>
          <a:p>
            <a:r>
              <a:rPr lang="en-US" altLang="zh-TW" sz="1000" b="1" dirty="0">
                <a:latin typeface="微軟正黑體" panose="020B0604030504040204" pitchFamily="34" charset="-120"/>
                <a:ea typeface="微軟正黑體" panose="020B0604030504040204" pitchFamily="34" charset="-120"/>
              </a:rPr>
              <a:t>EBITDA</a:t>
            </a:r>
            <a:r>
              <a:rPr lang="zh-TW" altLang="en-US" sz="1000" b="1" dirty="0">
                <a:latin typeface="微軟正黑體" panose="020B0604030504040204" pitchFamily="34" charset="-120"/>
                <a:ea typeface="微軟正黑體" panose="020B0604030504040204" pitchFamily="34" charset="-120"/>
              </a:rPr>
              <a:t>利潤率</a:t>
            </a:r>
            <a:endParaRPr lang="en-US" altLang="zh-TW" sz="1000" b="1" dirty="0">
              <a:latin typeface="微軟正黑體" panose="020B0604030504040204" pitchFamily="34" charset="-120"/>
              <a:ea typeface="微軟正黑體" panose="020B0604030504040204" pitchFamily="34" charset="-120"/>
            </a:endParaRPr>
          </a:p>
          <a:p>
            <a:r>
              <a:rPr lang="en-US" altLang="zh-TW" sz="1000" b="1" dirty="0">
                <a:latin typeface="微軟正黑體" panose="020B0604030504040204" pitchFamily="34" charset="-120"/>
                <a:ea typeface="微軟正黑體" panose="020B0604030504040204" pitchFamily="34" charset="-120"/>
              </a:rPr>
              <a:t>(</a:t>
            </a:r>
            <a:r>
              <a:rPr lang="zh-TW" altLang="en-US" sz="1000" b="1" dirty="0">
                <a:latin typeface="微軟正黑體" panose="020B0604030504040204" pitchFamily="34" charset="-120"/>
                <a:ea typeface="微軟正黑體" panose="020B0604030504040204" pitchFamily="34" charset="-120"/>
              </a:rPr>
              <a:t>扣除維持經營資本支出</a:t>
            </a:r>
            <a:r>
              <a:rPr lang="en-US" altLang="zh-TW" sz="1000" b="1" dirty="0">
                <a:latin typeface="微軟正黑體" panose="020B0604030504040204" pitchFamily="34" charset="-120"/>
                <a:ea typeface="微軟正黑體" panose="020B0604030504040204" pitchFamily="34" charset="-120"/>
              </a:rPr>
              <a:t>)</a:t>
            </a:r>
            <a:endParaRPr lang="zh-TW" altLang="en-US" sz="1000" b="1" dirty="0">
              <a:latin typeface="微軟正黑體" panose="020B0604030504040204" pitchFamily="34" charset="-120"/>
              <a:ea typeface="微軟正黑體" panose="020B0604030504040204" pitchFamily="34" charset="-120"/>
            </a:endParaRPr>
          </a:p>
        </p:txBody>
      </p:sp>
      <p:sp>
        <p:nvSpPr>
          <p:cNvPr id="80" name="矩形 79"/>
          <p:cNvSpPr/>
          <p:nvPr/>
        </p:nvSpPr>
        <p:spPr>
          <a:xfrm>
            <a:off x="799788" y="4458507"/>
            <a:ext cx="1539963" cy="246221"/>
          </a:xfrm>
          <a:prstGeom prst="rect">
            <a:avLst/>
          </a:prstGeom>
        </p:spPr>
        <p:txBody>
          <a:bodyPr wrap="square">
            <a:spAutoFit/>
          </a:bodyPr>
          <a:lstStyle/>
          <a:p>
            <a:pPr algn="ctr"/>
            <a:r>
              <a:rPr lang="zh-TW" altLang="en-US" sz="1000" b="1" u="sng" dirty="0">
                <a:latin typeface="微軟正黑體" panose="020B0604030504040204" pitchFamily="34" charset="-120"/>
                <a:ea typeface="微軟正黑體" panose="020B0604030504040204" pitchFamily="34" charset="-120"/>
              </a:rPr>
              <a:t>金礦商</a:t>
            </a:r>
            <a:r>
              <a:rPr lang="en-US" altLang="zh-TW" sz="1000" b="1" u="sng" dirty="0">
                <a:latin typeface="微軟正黑體" panose="020B0604030504040204" pitchFamily="34" charset="-120"/>
                <a:ea typeface="微軟正黑體" panose="020B0604030504040204" pitchFamily="34" charset="-120"/>
              </a:rPr>
              <a:t>EBITDA</a:t>
            </a:r>
            <a:r>
              <a:rPr lang="zh-TW" altLang="en-US" sz="1000" b="1" u="sng" dirty="0">
                <a:latin typeface="微軟正黑體" panose="020B0604030504040204" pitchFamily="34" charset="-120"/>
                <a:ea typeface="微軟正黑體" panose="020B0604030504040204" pitchFamily="34" charset="-120"/>
              </a:rPr>
              <a:t>利潤率</a:t>
            </a:r>
          </a:p>
        </p:txBody>
      </p:sp>
      <p:sp>
        <p:nvSpPr>
          <p:cNvPr id="3" name="矩形 2">
            <a:extLst>
              <a:ext uri="{FF2B5EF4-FFF2-40B4-BE49-F238E27FC236}">
                <a16:creationId xmlns:a16="http://schemas.microsoft.com/office/drawing/2014/main" id="{AF17BBCC-B97D-9A54-0278-3022AA35700B}"/>
              </a:ext>
            </a:extLst>
          </p:cNvPr>
          <p:cNvSpPr/>
          <p:nvPr/>
        </p:nvSpPr>
        <p:spPr>
          <a:xfrm>
            <a:off x="0" y="0"/>
            <a:ext cx="1422698" cy="307777"/>
          </a:xfrm>
          <a:prstGeom prst="rect">
            <a:avLst/>
          </a:prstGeom>
        </p:spPr>
        <p:txBody>
          <a:bodyPr wrap="square">
            <a:spAutoFit/>
          </a:bodyPr>
          <a:lstStyle/>
          <a:p>
            <a:pPr>
              <a:defRPr/>
            </a:pPr>
            <a:r>
              <a:rPr lang="en-US" altLang="zh-TW" sz="1400" b="1" i="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&lt;</a:t>
            </a:r>
            <a:r>
              <a:rPr lang="zh-TW" altLang="en-US"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黃金</a:t>
            </a:r>
            <a:r>
              <a:rPr lang="en-US" altLang="zh-TW" sz="1400" b="1" i="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&gt;</a:t>
            </a:r>
            <a:endParaRPr lang="zh-TW" altLang="en-US" sz="1400" b="1" i="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5" name="矩形 4">
            <a:extLst>
              <a:ext uri="{FF2B5EF4-FFF2-40B4-BE49-F238E27FC236}">
                <a16:creationId xmlns:a16="http://schemas.microsoft.com/office/drawing/2014/main" id="{29A4CD3B-667D-4E54-46CE-78219E076D6F}"/>
              </a:ext>
            </a:extLst>
          </p:cNvPr>
          <p:cNvSpPr/>
          <p:nvPr/>
        </p:nvSpPr>
        <p:spPr>
          <a:xfrm>
            <a:off x="2415855" y="0"/>
            <a:ext cx="6728145" cy="369332"/>
          </a:xfrm>
          <a:prstGeom prst="rect">
            <a:avLst/>
          </a:prstGeom>
        </p:spPr>
        <p:txBody>
          <a:bodyPr wrap="square">
            <a:spAutoFit/>
          </a:bodyPr>
          <a:lstStyle/>
          <a:p>
            <a:r>
              <a:rPr lang="zh-TW" altLang="en-US" b="1" dirty="0">
                <a:solidFill>
                  <a:srgbClr val="0000FF"/>
                </a:solidFill>
                <a:latin typeface="微軟正黑體" panose="020B0604030504040204" pitchFamily="34" charset="-120"/>
                <a:ea typeface="微軟正黑體" panose="020B0604030504040204" pitchFamily="34" charset="-120"/>
              </a:rPr>
              <a:t>富蘭克林黃金基金</a:t>
            </a:r>
            <a:r>
              <a:rPr lang="en-US" altLang="zh-TW" b="1" dirty="0">
                <a:solidFill>
                  <a:srgbClr val="0000FF"/>
                </a:solidFill>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本基金之配息來源可能為本金</a:t>
            </a:r>
            <a:r>
              <a:rPr lang="en-US"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89432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496" y="0"/>
            <a:ext cx="9108504" cy="1143000"/>
          </a:xfrm>
        </p:spPr>
        <p:txBody>
          <a:bodyPr/>
          <a:lstStyle/>
          <a:p>
            <a:r>
              <a:rPr lang="zh-TW" altLang="en-US" sz="3400" dirty="0"/>
              <a:t>歷史經驗</a:t>
            </a:r>
            <a:r>
              <a:rPr lang="en-US" altLang="zh-TW" sz="3400" dirty="0"/>
              <a:t>:</a:t>
            </a:r>
            <a:r>
              <a:rPr lang="zh-TW" altLang="en-US" sz="3400" dirty="0"/>
              <a:t> </a:t>
            </a:r>
            <a:r>
              <a:rPr lang="en-US" altLang="zh-TW" sz="3400" dirty="0"/>
              <a:t>Q4</a:t>
            </a:r>
            <a:r>
              <a:rPr lang="zh-TW" altLang="en-US" sz="3400" dirty="0"/>
              <a:t>旺季行情可期</a:t>
            </a:r>
          </a:p>
        </p:txBody>
      </p:sp>
      <p:sp>
        <p:nvSpPr>
          <p:cNvPr id="4" name="Text Box 4"/>
          <p:cNvSpPr txBox="1">
            <a:spLocks noChangeArrowheads="1"/>
          </p:cNvSpPr>
          <p:nvPr/>
        </p:nvSpPr>
        <p:spPr bwMode="auto">
          <a:xfrm>
            <a:off x="236299" y="6193982"/>
            <a:ext cx="771707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b="1">
                <a:solidFill>
                  <a:srgbClr val="000099"/>
                </a:solidFill>
                <a:latin typeface="Arial" charset="0"/>
                <a:ea typeface="標楷體" pitchFamily="65" charset="-120"/>
              </a:defRPr>
            </a:lvl1pPr>
            <a:lvl2pPr marL="742950" indent="-285750" eaLnBrk="0" hangingPunct="0">
              <a:spcBef>
                <a:spcPct val="20000"/>
              </a:spcBef>
              <a:buChar char="–"/>
              <a:defRPr kumimoji="1" sz="2800">
                <a:solidFill>
                  <a:schemeClr val="tx1"/>
                </a:solidFill>
                <a:latin typeface="Arial" charset="0"/>
                <a:ea typeface="標楷體" pitchFamily="65" charset="-120"/>
              </a:defRPr>
            </a:lvl2pPr>
            <a:lvl3pPr marL="1143000" indent="-228600" eaLnBrk="0" hangingPunct="0">
              <a:spcBef>
                <a:spcPct val="20000"/>
              </a:spcBef>
              <a:buChar char="•"/>
              <a:defRPr kumimoji="1" sz="2400">
                <a:solidFill>
                  <a:schemeClr val="tx1"/>
                </a:solidFill>
                <a:latin typeface="Arial" charset="0"/>
                <a:ea typeface="標楷體" pitchFamily="65" charset="-120"/>
              </a:defRPr>
            </a:lvl3pPr>
            <a:lvl4pPr marL="1600200" indent="-228600" eaLnBrk="0" hangingPunct="0">
              <a:spcBef>
                <a:spcPct val="20000"/>
              </a:spcBef>
              <a:buChar char="–"/>
              <a:defRPr kumimoji="1" sz="2000">
                <a:solidFill>
                  <a:schemeClr val="tx1"/>
                </a:solidFill>
                <a:latin typeface="Arial" charset="0"/>
                <a:ea typeface="標楷體" pitchFamily="65" charset="-120"/>
              </a:defRPr>
            </a:lvl4pPr>
            <a:lvl5pPr marL="2057400" indent="-228600" eaLnBrk="0" hangingPunct="0">
              <a:spcBef>
                <a:spcPct val="20000"/>
              </a:spcBef>
              <a:buChar char="»"/>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9pPr>
          </a:lstStyle>
          <a:p>
            <a:pPr defTabSz="914400" eaLnBrk="1" fontAlgn="base" hangingPunct="1">
              <a:spcBef>
                <a:spcPct val="0"/>
              </a:spcBef>
              <a:spcAft>
                <a:spcPct val="0"/>
              </a:spcAft>
              <a:buNone/>
              <a:defRPr/>
            </a:pPr>
            <a:r>
              <a:rPr kumimoji="1"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資料來源：</a:t>
            </a:r>
            <a:r>
              <a:rPr lang="zh-TW" altLang="en-US" sz="1050" b="0" dirty="0">
                <a:solidFill>
                  <a:prstClr val="black"/>
                </a:solidFill>
                <a:latin typeface="微軟正黑體" panose="020B0604030504040204" pitchFamily="34" charset="-120"/>
                <a:ea typeface="微軟正黑體" panose="020B0604030504040204" pitchFamily="34" charset="-120"/>
              </a:rPr>
              <a:t>理柏資訊</a:t>
            </a:r>
            <a:r>
              <a:rPr kumimoji="1"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，原幣計價，統計期間為</a:t>
            </a:r>
            <a:r>
              <a:rPr kumimoji="1" lang="en-US" altLang="zh-TW"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2015</a:t>
            </a:r>
            <a:r>
              <a:rPr kumimoji="1"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年</a:t>
            </a:r>
            <a:r>
              <a:rPr kumimoji="1" lang="en-US" altLang="zh-TW"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~2024</a:t>
            </a:r>
            <a:r>
              <a:rPr kumimoji="1"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年各季報酬率平均值</a:t>
            </a:r>
            <a:r>
              <a:rPr lang="zh-TW" altLang="en-US" sz="1050" b="0" dirty="0">
                <a:solidFill>
                  <a:prstClr val="black"/>
                </a:solidFill>
                <a:latin typeface="微軟正黑體" panose="020B0604030504040204" pitchFamily="34" charset="-120"/>
                <a:ea typeface="微軟正黑體" panose="020B0604030504040204" pitchFamily="34" charset="-120"/>
              </a:rPr>
              <a:t>，未特別標示者為</a:t>
            </a:r>
            <a:r>
              <a:rPr lang="en-US" altLang="zh-TW" sz="1050" b="0" dirty="0">
                <a:solidFill>
                  <a:prstClr val="black"/>
                </a:solidFill>
                <a:latin typeface="微軟正黑體" panose="020B0604030504040204" pitchFamily="34" charset="-120"/>
                <a:ea typeface="微軟正黑體" panose="020B0604030504040204" pitchFamily="34" charset="-120"/>
              </a:rPr>
              <a:t>MSCI</a:t>
            </a:r>
            <a:r>
              <a:rPr lang="zh-TW" altLang="en-US" sz="1050" b="0" dirty="0">
                <a:solidFill>
                  <a:prstClr val="black"/>
                </a:solidFill>
                <a:latin typeface="微軟正黑體" panose="020B0604030504040204" pitchFamily="34" charset="-120"/>
                <a:ea typeface="微軟正黑體" panose="020B0604030504040204" pitchFamily="34" charset="-120"/>
              </a:rPr>
              <a:t>股價指數或彭博債券指數</a:t>
            </a:r>
            <a:r>
              <a:rPr kumimoji="1"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lang="zh-TW" altLang="en-US" sz="1050" dirty="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指數不代表特定基金之投資成果，亦不代表對特定基金之買賣建議，</a:t>
            </a:r>
            <a:r>
              <a:rPr lang="zh-TW" altLang="zh-TW" sz="1050" dirty="0">
                <a:solidFill>
                  <a:schemeClr val="tx1"/>
                </a:solidFill>
                <a:latin typeface="微軟正黑體" panose="020B0604030504040204" pitchFamily="34" charset="-120"/>
                <a:ea typeface="微軟正黑體" panose="020B0604030504040204" pitchFamily="34" charset="-120"/>
              </a:rPr>
              <a:t>基金不同於指數，可能會有中途清算或合併等情形。投資人無法直接投資指數＞</a:t>
            </a:r>
            <a:r>
              <a:rPr lang="en-US" altLang="zh-TW" sz="1050" dirty="0">
                <a:solidFill>
                  <a:schemeClr val="tx1"/>
                </a:solidFill>
                <a:latin typeface="微軟正黑體" panose="020B0604030504040204" pitchFamily="34" charset="-120"/>
                <a:ea typeface="微軟正黑體" panose="020B0604030504040204" pitchFamily="34" charset="-120"/>
              </a:rPr>
              <a:t>&lt;</a:t>
            </a:r>
            <a:r>
              <a:rPr lang="zh-TW" altLang="zh-TW" sz="1050" dirty="0">
                <a:solidFill>
                  <a:schemeClr val="tx1"/>
                </a:solidFill>
                <a:latin typeface="微軟正黑體" panose="020B0604030504040204" pitchFamily="34" charset="-120"/>
                <a:ea typeface="微軟正黑體" panose="020B0604030504040204" pitchFamily="34" charset="-120"/>
              </a:rPr>
              <a:t>投資人申購本基金係持有基金受益憑證，而非本文提及之投資資產或標的</a:t>
            </a:r>
            <a:r>
              <a:rPr lang="en-US" altLang="zh-TW" sz="1050" dirty="0">
                <a:solidFill>
                  <a:schemeClr val="tx1"/>
                </a:solidFill>
                <a:latin typeface="微軟正黑體" panose="020B0604030504040204" pitchFamily="34" charset="-120"/>
                <a:ea typeface="微軟正黑體" panose="020B0604030504040204" pitchFamily="34" charset="-120"/>
              </a:rPr>
              <a:t>&gt;</a:t>
            </a:r>
            <a:endParaRPr kumimoji="1" lang="zh-TW" altLang="en-US" sz="1050" b="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sp>
        <p:nvSpPr>
          <p:cNvPr id="8" name="矩形 7"/>
          <p:cNvSpPr/>
          <p:nvPr/>
        </p:nvSpPr>
        <p:spPr>
          <a:xfrm>
            <a:off x="2551584" y="1300909"/>
            <a:ext cx="3888432" cy="369332"/>
          </a:xfrm>
          <a:prstGeom prst="rect">
            <a:avLst/>
          </a:prstGeom>
          <a:solidFill>
            <a:srgbClr val="002060"/>
          </a:solidFill>
          <a:ln>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全球主要資產各季表現</a:t>
            </a:r>
            <a:r>
              <a:rPr kumimoji="1" lang="en-US" altLang="zh-TW"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a:t>
            </a:r>
            <a:endParaRPr kumimoji="1" lang="zh-TW" altLang="zh-TW"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7" name="標題 1"/>
          <p:cNvSpPr txBox="1">
            <a:spLocks/>
          </p:cNvSpPr>
          <p:nvPr/>
        </p:nvSpPr>
        <p:spPr bwMode="auto">
          <a:xfrm>
            <a:off x="1" y="7695"/>
            <a:ext cx="1386038" cy="39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1400" b="1" kern="1200" baseline="0">
                <a:solidFill>
                  <a:srgbClr val="FF0000"/>
                </a:solidFill>
                <a:latin typeface="微軟正黑體" panose="020B0604030504040204" pitchFamily="34" charset="-120"/>
                <a:ea typeface="微軟正黑體" panose="020B0604030504040204" pitchFamily="34" charset="-120"/>
                <a:cs typeface="+mj-cs"/>
              </a:defRPr>
            </a:lvl1pPr>
          </a:lstStyle>
          <a:p>
            <a:r>
              <a:rPr lang="en-US" altLang="zh-TW" dirty="0"/>
              <a:t>&lt;</a:t>
            </a:r>
            <a:r>
              <a:rPr lang="zh-TW" altLang="en-US" dirty="0"/>
              <a:t>季節性因素</a:t>
            </a:r>
            <a:r>
              <a:rPr lang="en-US" altLang="zh-TW" dirty="0"/>
              <a:t>&gt;</a:t>
            </a:r>
            <a:endParaRPr lang="zh-TW" altLang="en-US" dirty="0"/>
          </a:p>
        </p:txBody>
      </p:sp>
      <p:graphicFrame>
        <p:nvGraphicFramePr>
          <p:cNvPr id="14" name="表格 13"/>
          <p:cNvGraphicFramePr>
            <a:graphicFrameLocks noGrp="1"/>
          </p:cNvGraphicFramePr>
          <p:nvPr>
            <p:extLst>
              <p:ext uri="{D42A27DB-BD31-4B8C-83A1-F6EECF244321}">
                <p14:modId xmlns:p14="http://schemas.microsoft.com/office/powerpoint/2010/main" val="1568674933"/>
              </p:ext>
            </p:extLst>
          </p:nvPr>
        </p:nvGraphicFramePr>
        <p:xfrm>
          <a:off x="762001" y="1731835"/>
          <a:ext cx="6563066" cy="4468934"/>
        </p:xfrm>
        <a:graphic>
          <a:graphicData uri="http://schemas.openxmlformats.org/drawingml/2006/table">
            <a:tbl>
              <a:tblPr firstRow="1" bandRow="1">
                <a:tableStyleId>{5C22544A-7EE6-4342-B048-85BDC9FD1C3A}</a:tableStyleId>
              </a:tblPr>
              <a:tblGrid>
                <a:gridCol w="2591198">
                  <a:extLst>
                    <a:ext uri="{9D8B030D-6E8A-4147-A177-3AD203B41FA5}">
                      <a16:colId xmlns:a16="http://schemas.microsoft.com/office/drawing/2014/main" val="319699223"/>
                    </a:ext>
                  </a:extLst>
                </a:gridCol>
                <a:gridCol w="992967">
                  <a:extLst>
                    <a:ext uri="{9D8B030D-6E8A-4147-A177-3AD203B41FA5}">
                      <a16:colId xmlns:a16="http://schemas.microsoft.com/office/drawing/2014/main" val="1979529292"/>
                    </a:ext>
                  </a:extLst>
                </a:gridCol>
                <a:gridCol w="992967">
                  <a:extLst>
                    <a:ext uri="{9D8B030D-6E8A-4147-A177-3AD203B41FA5}">
                      <a16:colId xmlns:a16="http://schemas.microsoft.com/office/drawing/2014/main" val="1938238777"/>
                    </a:ext>
                  </a:extLst>
                </a:gridCol>
                <a:gridCol w="992967">
                  <a:extLst>
                    <a:ext uri="{9D8B030D-6E8A-4147-A177-3AD203B41FA5}">
                      <a16:colId xmlns:a16="http://schemas.microsoft.com/office/drawing/2014/main" val="612766350"/>
                    </a:ext>
                  </a:extLst>
                </a:gridCol>
                <a:gridCol w="992967">
                  <a:extLst>
                    <a:ext uri="{9D8B030D-6E8A-4147-A177-3AD203B41FA5}">
                      <a16:colId xmlns:a16="http://schemas.microsoft.com/office/drawing/2014/main" val="4075336655"/>
                    </a:ext>
                  </a:extLst>
                </a:gridCol>
              </a:tblGrid>
              <a:tr h="325014">
                <a:tc>
                  <a:txBody>
                    <a:bodyPr/>
                    <a:lstStyle/>
                    <a:p>
                      <a:r>
                        <a:rPr lang="zh-TW" altLang="en-US" sz="1400" b="1" dirty="0">
                          <a:latin typeface="微軟正黑體" panose="020B0604030504040204" pitchFamily="34" charset="-120"/>
                          <a:ea typeface="微軟正黑體" panose="020B0604030504040204" pitchFamily="34" charset="-120"/>
                        </a:rPr>
                        <a:t>指數</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平均報酬率</a:t>
                      </a:r>
                      <a:r>
                        <a:rPr lang="en-US" altLang="zh-TW" sz="1400" b="1" dirty="0">
                          <a:latin typeface="微軟正黑體" panose="020B0604030504040204" pitchFamily="34" charset="-120"/>
                          <a:ea typeface="微軟正黑體" panose="020B0604030504040204" pitchFamily="34" charset="-120"/>
                        </a:rPr>
                        <a:t>%</a:t>
                      </a:r>
                      <a:endParaRPr lang="zh-TW" altLang="en-US" sz="1400" b="1" dirty="0">
                        <a:latin typeface="微軟正黑體" panose="020B0604030504040204" pitchFamily="34" charset="-120"/>
                        <a:ea typeface="微軟正黑體" panose="020B0604030504040204" pitchFamily="34" charset="-120"/>
                      </a:endParaRPr>
                    </a:p>
                  </a:txBody>
                  <a:tcPr/>
                </a:tc>
                <a:tc>
                  <a:txBody>
                    <a:bodyPr/>
                    <a:lstStyle/>
                    <a:p>
                      <a:pPr algn="ctr" fontAlgn="ctr"/>
                      <a:r>
                        <a:rPr lang="en-US" sz="1400" b="1" i="0" u="none" strike="noStrike" dirty="0">
                          <a:solidFill>
                            <a:srgbClr val="FFFFFF"/>
                          </a:solidFill>
                          <a:effectLst/>
                          <a:latin typeface="微軟正黑體" panose="020B0604030504040204" pitchFamily="34" charset="-120"/>
                          <a:ea typeface="微軟正黑體" panose="020B0604030504040204" pitchFamily="34" charset="-120"/>
                        </a:rPr>
                        <a:t>Q1</a:t>
                      </a:r>
                    </a:p>
                  </a:txBody>
                  <a:tcPr marL="9525" marR="9525" marT="9525" marB="0" anchor="ctr"/>
                </a:tc>
                <a:tc>
                  <a:txBody>
                    <a:bodyPr/>
                    <a:lstStyle/>
                    <a:p>
                      <a:pPr algn="ctr" fontAlgn="ctr"/>
                      <a:r>
                        <a:rPr lang="en-US" sz="1400" b="1" i="0" u="none" strike="noStrike" dirty="0">
                          <a:solidFill>
                            <a:srgbClr val="FFFFFF"/>
                          </a:solidFill>
                          <a:effectLst/>
                          <a:latin typeface="微軟正黑體" panose="020B0604030504040204" pitchFamily="34" charset="-120"/>
                          <a:ea typeface="微軟正黑體" panose="020B0604030504040204" pitchFamily="34" charset="-120"/>
                        </a:rPr>
                        <a:t>Q2</a:t>
                      </a:r>
                    </a:p>
                  </a:txBody>
                  <a:tcPr marL="9525" marR="9525" marT="9525" marB="0" anchor="ctr"/>
                </a:tc>
                <a:tc>
                  <a:txBody>
                    <a:bodyPr/>
                    <a:lstStyle/>
                    <a:p>
                      <a:pPr algn="ctr" fontAlgn="ctr"/>
                      <a:r>
                        <a:rPr lang="en-US" sz="1400" b="1" i="0" u="none" strike="noStrike" dirty="0">
                          <a:solidFill>
                            <a:srgbClr val="FFFFFF"/>
                          </a:solidFill>
                          <a:effectLst/>
                          <a:latin typeface="微軟正黑體" panose="020B0604030504040204" pitchFamily="34" charset="-120"/>
                          <a:ea typeface="微軟正黑體" panose="020B0604030504040204" pitchFamily="34" charset="-120"/>
                        </a:rPr>
                        <a:t>Q3</a:t>
                      </a:r>
                    </a:p>
                  </a:txBody>
                  <a:tcPr marL="9525" marR="9525" marT="9525" marB="0" anchor="ctr"/>
                </a:tc>
                <a:tc>
                  <a:txBody>
                    <a:bodyPr/>
                    <a:lstStyle/>
                    <a:p>
                      <a:pPr algn="ctr" fontAlgn="ctr"/>
                      <a:r>
                        <a:rPr lang="en-US" sz="1400" b="1" i="0" u="none" strike="noStrike" dirty="0">
                          <a:solidFill>
                            <a:srgbClr val="FFFFFF"/>
                          </a:solidFill>
                          <a:effectLst/>
                          <a:latin typeface="微軟正黑體" panose="020B0604030504040204" pitchFamily="34" charset="-120"/>
                          <a:ea typeface="微軟正黑體" panose="020B0604030504040204" pitchFamily="34" charset="-120"/>
                        </a:rPr>
                        <a:t>Q4</a:t>
                      </a:r>
                    </a:p>
                  </a:txBody>
                  <a:tcPr marL="9525" marR="9525" marT="9525" marB="0" anchor="ctr"/>
                </a:tc>
                <a:extLst>
                  <a:ext uri="{0D108BD9-81ED-4DB2-BD59-A6C34878D82A}">
                    <a16:rowId xmlns:a16="http://schemas.microsoft.com/office/drawing/2014/main" val="1697791703"/>
                  </a:ext>
                </a:extLst>
              </a:tr>
              <a:tr h="243760">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全球股市</a:t>
                      </a: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1.53%</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3.14%</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0.99%</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5.04%</a:t>
                      </a:r>
                    </a:p>
                  </a:txBody>
                  <a:tcPr marL="9525" marR="9525" marT="9525" marB="0" anchor="ctr"/>
                </a:tc>
                <a:extLst>
                  <a:ext uri="{0D108BD9-81ED-4DB2-BD59-A6C34878D82A}">
                    <a16:rowId xmlns:a16="http://schemas.microsoft.com/office/drawing/2014/main" val="3997003321"/>
                  </a:ext>
                </a:extLst>
              </a:tr>
              <a:tr h="243760">
                <a:tc>
                  <a:txBody>
                    <a:bodyPr/>
                    <a:lstStyle/>
                    <a:p>
                      <a:pPr algn="l" fontAlgn="ctr"/>
                      <a:r>
                        <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rPr>
                        <a:t>史坦普</a:t>
                      </a: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500</a:t>
                      </a:r>
                      <a:r>
                        <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rPr>
                        <a:t>指數</a:t>
                      </a:r>
                    </a:p>
                  </a:txBody>
                  <a:tcPr marL="9525" marR="9525" marT="9525" marB="0" anchor="ctr"/>
                </a:tc>
                <a:tc>
                  <a:txBody>
                    <a:bodyPr/>
                    <a:lstStyle/>
                    <a:p>
                      <a:pPr algn="ct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2.13%</a:t>
                      </a:r>
                    </a:p>
                  </a:txBody>
                  <a:tcPr marL="9525" marR="9525" marT="9525" marB="0" anchor="ctr"/>
                </a:tc>
                <a:tc>
                  <a:txBody>
                    <a:bodyPr/>
                    <a:lstStyle/>
                    <a:p>
                      <a:pPr algn="ct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3.96%</a:t>
                      </a:r>
                    </a:p>
                  </a:txBody>
                  <a:tcPr marL="9525" marR="9525" marT="9525" marB="0" anchor="ctr"/>
                </a:tc>
                <a:tc>
                  <a:txBody>
                    <a:bodyPr/>
                    <a:lstStyle/>
                    <a:p>
                      <a:pPr algn="ct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1.85%</a:t>
                      </a:r>
                    </a:p>
                  </a:txBody>
                  <a:tcPr marL="9525" marR="9525" marT="9525" marB="0" anchor="ctr"/>
                </a:tc>
                <a:tc>
                  <a:txBody>
                    <a:bodyPr/>
                    <a:lstStyle/>
                    <a:p>
                      <a:pPr algn="ct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5.79%</a:t>
                      </a:r>
                    </a:p>
                  </a:txBody>
                  <a:tcPr marL="9525" marR="9525" marT="9525" marB="0" anchor="ctr"/>
                </a:tc>
                <a:extLst>
                  <a:ext uri="{0D108BD9-81ED-4DB2-BD59-A6C34878D82A}">
                    <a16:rowId xmlns:a16="http://schemas.microsoft.com/office/drawing/2014/main" val="3633511575"/>
                  </a:ext>
                </a:extLst>
              </a:tr>
              <a:tr h="243760">
                <a:tc>
                  <a:txBody>
                    <a:bodyPr/>
                    <a:lstStyle/>
                    <a:p>
                      <a:pPr algn="l" fontAlgn="ctr"/>
                      <a:r>
                        <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rPr>
                        <a:t>那斯達克綜合指數</a:t>
                      </a:r>
                    </a:p>
                  </a:txBody>
                  <a:tcPr marL="9525" marR="9525" marT="9525" marB="0" anchor="ctr"/>
                </a:tc>
                <a:tc>
                  <a:txBody>
                    <a:bodyPr/>
                    <a:lstStyle/>
                    <a:p>
                      <a:pPr algn="ctr" fontAlgn="ctr"/>
                      <a:r>
                        <a:rPr lang="en-US" altLang="zh-TW" sz="1400" b="1" i="0" u="none" strike="noStrike">
                          <a:solidFill>
                            <a:srgbClr val="000000"/>
                          </a:solidFill>
                          <a:effectLst/>
                          <a:latin typeface="微軟正黑體" panose="020B0604030504040204" pitchFamily="34" charset="-120"/>
                          <a:ea typeface="微軟正黑體" panose="020B0604030504040204" pitchFamily="34" charset="-120"/>
                        </a:rPr>
                        <a:t>3.73%</a:t>
                      </a:r>
                    </a:p>
                  </a:txBody>
                  <a:tcPr marL="9525" marR="9525" marT="9525" marB="0" anchor="ctr"/>
                </a:tc>
                <a:tc>
                  <a:txBody>
                    <a:bodyPr/>
                    <a:lstStyle/>
                    <a:p>
                      <a:pPr algn="ctr" fontAlgn="ctr"/>
                      <a:r>
                        <a:rPr lang="en-US" altLang="zh-TW" sz="1400" b="1" i="0" u="none" strike="noStrike">
                          <a:solidFill>
                            <a:srgbClr val="000000"/>
                          </a:solidFill>
                          <a:effectLst/>
                          <a:latin typeface="微軟正黑體" panose="020B0604030504040204" pitchFamily="34" charset="-120"/>
                          <a:ea typeface="微軟正黑體" panose="020B0604030504040204" pitchFamily="34" charset="-120"/>
                        </a:rPr>
                        <a:t>5.63%</a:t>
                      </a:r>
                    </a:p>
                  </a:txBody>
                  <a:tcPr marL="9525" marR="9525" marT="9525" marB="0" anchor="ctr"/>
                </a:tc>
                <a:tc>
                  <a:txBody>
                    <a:bodyPr/>
                    <a:lstStyle/>
                    <a:p>
                      <a:pPr algn="ctr" fontAlgn="ctr"/>
                      <a:r>
                        <a:rPr lang="en-US" altLang="zh-TW" sz="1400" b="1" i="0" u="none" strike="noStrike">
                          <a:solidFill>
                            <a:srgbClr val="000000"/>
                          </a:solidFill>
                          <a:effectLst/>
                          <a:latin typeface="微軟正黑體" panose="020B0604030504040204" pitchFamily="34" charset="-120"/>
                          <a:ea typeface="微軟正黑體" panose="020B0604030504040204" pitchFamily="34" charset="-120"/>
                        </a:rPr>
                        <a:t>2.25%</a:t>
                      </a:r>
                    </a:p>
                  </a:txBody>
                  <a:tcPr marL="9525" marR="9525" marT="9525" marB="0" anchor="ctr"/>
                </a:tc>
                <a:tc>
                  <a:txBody>
                    <a:bodyPr/>
                    <a:lstStyle/>
                    <a:p>
                      <a:pPr algn="ct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5.55%</a:t>
                      </a:r>
                    </a:p>
                  </a:txBody>
                  <a:tcPr marL="9525" marR="9525" marT="9525" marB="0" anchor="ctr"/>
                </a:tc>
                <a:extLst>
                  <a:ext uri="{0D108BD9-81ED-4DB2-BD59-A6C34878D82A}">
                    <a16:rowId xmlns:a16="http://schemas.microsoft.com/office/drawing/2014/main" val="1687673901"/>
                  </a:ext>
                </a:extLst>
              </a:tr>
              <a:tr h="243760">
                <a:tc>
                  <a:txBody>
                    <a:bodyPr/>
                    <a:lstStyle/>
                    <a:p>
                      <a:pPr algn="l" fontAlgn="ctr"/>
                      <a:r>
                        <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rPr>
                        <a:t>羅素</a:t>
                      </a: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2000</a:t>
                      </a:r>
                      <a:r>
                        <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rPr>
                        <a:t>指數</a:t>
                      </a:r>
                    </a:p>
                  </a:txBody>
                  <a:tcPr marL="9525" marR="9525" marT="9525" marB="0" anchor="ctr"/>
                </a:tc>
                <a:tc>
                  <a:txBody>
                    <a:bodyPr/>
                    <a:lstStyle/>
                    <a:p>
                      <a:pPr algn="ctr" fontAlgn="ctr"/>
                      <a:r>
                        <a:rPr lang="en-US" altLang="zh-TW" sz="1400" b="1" i="0" u="none" strike="noStrike">
                          <a:solidFill>
                            <a:srgbClr val="000000"/>
                          </a:solidFill>
                          <a:effectLst/>
                          <a:latin typeface="微軟正黑體" panose="020B0604030504040204" pitchFamily="34" charset="-120"/>
                          <a:ea typeface="微軟正黑體" panose="020B0604030504040204" pitchFamily="34" charset="-120"/>
                        </a:rPr>
                        <a:t>0.22%</a:t>
                      </a:r>
                    </a:p>
                  </a:txBody>
                  <a:tcPr marL="9525" marR="9525" marT="9525" marB="0" anchor="ctr"/>
                </a:tc>
                <a:tc>
                  <a:txBody>
                    <a:bodyPr/>
                    <a:lstStyle/>
                    <a:p>
                      <a:pPr algn="ct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3.10%</a:t>
                      </a:r>
                    </a:p>
                  </a:txBody>
                  <a:tcPr marL="9525" marR="9525" marT="9525" marB="0" anchor="ctr"/>
                </a:tc>
                <a:tc>
                  <a:txBody>
                    <a:bodyPr/>
                    <a:lstStyle/>
                    <a:p>
                      <a:pPr algn="ctr" fontAlgn="ctr"/>
                      <a:r>
                        <a:rPr lang="en-US" altLang="zh-TW" sz="1400" b="1" i="0" u="none" strike="noStrike">
                          <a:solidFill>
                            <a:srgbClr val="000000"/>
                          </a:solidFill>
                          <a:effectLst/>
                          <a:latin typeface="微軟正黑體" panose="020B0604030504040204" pitchFamily="34" charset="-120"/>
                          <a:ea typeface="微軟正黑體" panose="020B0604030504040204" pitchFamily="34" charset="-120"/>
                        </a:rPr>
                        <a:t>0.65%</a:t>
                      </a:r>
                    </a:p>
                  </a:txBody>
                  <a:tcPr marL="9525" marR="9525" marT="9525" marB="0" anchor="ctr"/>
                </a:tc>
                <a:tc>
                  <a:txBody>
                    <a:bodyPr/>
                    <a:lstStyle/>
                    <a:p>
                      <a:pPr algn="ct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5.96%</a:t>
                      </a:r>
                    </a:p>
                  </a:txBody>
                  <a:tcPr marL="9525" marR="9525" marT="9525" marB="0" anchor="ctr"/>
                </a:tc>
                <a:extLst>
                  <a:ext uri="{0D108BD9-81ED-4DB2-BD59-A6C34878D82A}">
                    <a16:rowId xmlns:a16="http://schemas.microsoft.com/office/drawing/2014/main" val="1015901787"/>
                  </a:ext>
                </a:extLst>
              </a:tr>
              <a:tr h="243760">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羅素</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3000</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成長指數</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3.28%</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5.49%</a:t>
                      </a: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2.52%</a:t>
                      </a: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5.68%</a:t>
                      </a:r>
                    </a:p>
                  </a:txBody>
                  <a:tcPr marL="9525" marR="9525" marT="9525" marB="0" anchor="ctr"/>
                </a:tc>
                <a:extLst>
                  <a:ext uri="{0D108BD9-81ED-4DB2-BD59-A6C34878D82A}">
                    <a16:rowId xmlns:a16="http://schemas.microsoft.com/office/drawing/2014/main" val="2740495409"/>
                  </a:ext>
                </a:extLst>
              </a:tr>
              <a:tr h="243760">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羅素</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3000</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價值指數</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0.65%</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2.03%</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1.04%</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5.78%</a:t>
                      </a:r>
                    </a:p>
                  </a:txBody>
                  <a:tcPr marL="9525" marR="9525" marT="9525" marB="0" anchor="ctr"/>
                </a:tc>
                <a:extLst>
                  <a:ext uri="{0D108BD9-81ED-4DB2-BD59-A6C34878D82A}">
                    <a16:rowId xmlns:a16="http://schemas.microsoft.com/office/drawing/2014/main" val="949418342"/>
                  </a:ext>
                </a:extLst>
              </a:tr>
              <a:tr h="243760">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歐洲指數</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1.86%</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2.44%</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0.20%</a:t>
                      </a: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3.55%</a:t>
                      </a:r>
                    </a:p>
                  </a:txBody>
                  <a:tcPr marL="9525" marR="9525" marT="9525" marB="0" anchor="ctr"/>
                </a:tc>
                <a:extLst>
                  <a:ext uri="{0D108BD9-81ED-4DB2-BD59-A6C34878D82A}">
                    <a16:rowId xmlns:a16="http://schemas.microsoft.com/office/drawing/2014/main" val="4260054957"/>
                  </a:ext>
                </a:extLst>
              </a:tr>
              <a:tr h="243760">
                <a:tc>
                  <a:txBody>
                    <a:bodyPr/>
                    <a:lstStyle/>
                    <a:p>
                      <a:pPr algn="l" fontAlgn="ctr"/>
                      <a:r>
                        <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rPr>
                        <a:t>日本東證一部指數</a:t>
                      </a:r>
                    </a:p>
                  </a:txBody>
                  <a:tcPr marL="9525" marR="9525" marT="9525" marB="0" anchor="ctr"/>
                </a:tc>
                <a:tc>
                  <a:txBody>
                    <a:bodyPr/>
                    <a:lstStyle/>
                    <a:p>
                      <a:pPr algn="ct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1.81%</a:t>
                      </a:r>
                    </a:p>
                  </a:txBody>
                  <a:tcPr marL="9525" marR="9525" marT="9525" marB="0" anchor="ctr"/>
                </a:tc>
                <a:tc>
                  <a:txBody>
                    <a:bodyPr/>
                    <a:lstStyle/>
                    <a:p>
                      <a:pPr algn="ct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2.73%</a:t>
                      </a:r>
                    </a:p>
                  </a:txBody>
                  <a:tcPr marL="9525" marR="9525" marT="9525" marB="0" anchor="ctr"/>
                </a:tc>
                <a:tc>
                  <a:txBody>
                    <a:bodyPr/>
                    <a:lstStyle/>
                    <a:p>
                      <a:pPr algn="ct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1.56%</a:t>
                      </a:r>
                    </a:p>
                  </a:txBody>
                  <a:tcPr marL="9525" marR="9525" marT="9525" marB="0" anchor="ctr"/>
                </a:tc>
                <a:tc>
                  <a:txBody>
                    <a:bodyPr/>
                    <a:lstStyle/>
                    <a:p>
                      <a:pPr algn="ct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4.47%</a:t>
                      </a:r>
                    </a:p>
                  </a:txBody>
                  <a:tcPr marL="9525" marR="9525" marT="9525" marB="0" anchor="ctr"/>
                </a:tc>
                <a:extLst>
                  <a:ext uri="{0D108BD9-81ED-4DB2-BD59-A6C34878D82A}">
                    <a16:rowId xmlns:a16="http://schemas.microsoft.com/office/drawing/2014/main" val="1632261189"/>
                  </a:ext>
                </a:extLst>
              </a:tr>
              <a:tr h="243760">
                <a:tc>
                  <a:txBody>
                    <a:bodyPr/>
                    <a:lstStyle/>
                    <a:p>
                      <a:pPr algn="l" fontAlgn="ctr"/>
                      <a:r>
                        <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rPr>
                        <a:t>全球資訊科技指數</a:t>
                      </a:r>
                    </a:p>
                  </a:txBody>
                  <a:tcPr marL="9525" marR="9525" marT="9525" marB="0" anchor="ctr"/>
                </a:tc>
                <a:tc>
                  <a:txBody>
                    <a:bodyPr/>
                    <a:lstStyle/>
                    <a:p>
                      <a:pPr algn="ct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5.04%</a:t>
                      </a:r>
                    </a:p>
                  </a:txBody>
                  <a:tcPr marL="9525" marR="9525" marT="9525" marB="0" anchor="ctr"/>
                </a:tc>
                <a:tc>
                  <a:txBody>
                    <a:bodyPr/>
                    <a:lstStyle/>
                    <a:p>
                      <a:pPr algn="ct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6.16%</a:t>
                      </a:r>
                    </a:p>
                  </a:txBody>
                  <a:tcPr marL="9525" marR="9525" marT="9525" marB="0" anchor="ctr"/>
                </a:tc>
                <a:tc>
                  <a:txBody>
                    <a:bodyPr/>
                    <a:lstStyle/>
                    <a:p>
                      <a:pPr algn="ctr" fontAlgn="ctr"/>
                      <a:r>
                        <a:rPr lang="en-US" altLang="zh-TW" sz="1400" b="1" i="0" u="none" strike="noStrike">
                          <a:solidFill>
                            <a:srgbClr val="000000"/>
                          </a:solidFill>
                          <a:effectLst/>
                          <a:latin typeface="微軟正黑體" panose="020B0604030504040204" pitchFamily="34" charset="-120"/>
                          <a:ea typeface="微軟正黑體" panose="020B0604030504040204" pitchFamily="34" charset="-120"/>
                        </a:rPr>
                        <a:t>2.99%</a:t>
                      </a:r>
                    </a:p>
                  </a:txBody>
                  <a:tcPr marL="9525" marR="9525" marT="9525" marB="0" anchor="ctr"/>
                </a:tc>
                <a:tc>
                  <a:txBody>
                    <a:bodyPr/>
                    <a:lstStyle/>
                    <a:p>
                      <a:pPr algn="ct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6.78%</a:t>
                      </a:r>
                    </a:p>
                  </a:txBody>
                  <a:tcPr marL="9525" marR="9525" marT="9525" marB="0" anchor="ctr"/>
                </a:tc>
                <a:extLst>
                  <a:ext uri="{0D108BD9-81ED-4DB2-BD59-A6C34878D82A}">
                    <a16:rowId xmlns:a16="http://schemas.microsoft.com/office/drawing/2014/main" val="3278286395"/>
                  </a:ext>
                </a:extLst>
              </a:tr>
              <a:tr h="243760">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史坦普</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500</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公用事業指數</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1.97%</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0.98%</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2.61%</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3.47%</a:t>
                      </a:r>
                    </a:p>
                  </a:txBody>
                  <a:tcPr marL="9525" marR="9525" marT="9525" marB="0" anchor="ctr"/>
                </a:tc>
                <a:extLst>
                  <a:ext uri="{0D108BD9-81ED-4DB2-BD59-A6C34878D82A}">
                    <a16:rowId xmlns:a16="http://schemas.microsoft.com/office/drawing/2014/main" val="818459735"/>
                  </a:ext>
                </a:extLst>
              </a:tr>
              <a:tr h="243760">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那斯達克生技指數</a:t>
                      </a:r>
                    </a:p>
                  </a:txBody>
                  <a:tcPr marL="9525" marR="9525" marT="9525" marB="0" anchor="ctr"/>
                </a:tc>
                <a:tc>
                  <a:txBody>
                    <a:bodyPr/>
                    <a:lstStyle/>
                    <a:p>
                      <a:pPr algn="ctr"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-0.60%</a:t>
                      </a: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4.13%</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0.59%</a:t>
                      </a: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1.88%</a:t>
                      </a:r>
                    </a:p>
                  </a:txBody>
                  <a:tcPr marL="9525" marR="9525" marT="9525" marB="0" anchor="ctr"/>
                </a:tc>
                <a:extLst>
                  <a:ext uri="{0D108BD9-81ED-4DB2-BD59-A6C34878D82A}">
                    <a16:rowId xmlns:a16="http://schemas.microsoft.com/office/drawing/2014/main" val="3639884847"/>
                  </a:ext>
                </a:extLst>
              </a:tr>
              <a:tr h="243760">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富時全球核心基建</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50-50</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指數</a:t>
                      </a: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1.38%</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2.22%</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0.26%</a:t>
                      </a: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3.12%</a:t>
                      </a:r>
                    </a:p>
                  </a:txBody>
                  <a:tcPr marL="9525" marR="9525" marT="9525" marB="0" anchor="ctr"/>
                </a:tc>
                <a:extLst>
                  <a:ext uri="{0D108BD9-81ED-4DB2-BD59-A6C34878D82A}">
                    <a16:rowId xmlns:a16="http://schemas.microsoft.com/office/drawing/2014/main" val="1115224746"/>
                  </a:ext>
                </a:extLst>
              </a:tr>
              <a:tr h="243760">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標普北美天然資源類股指數</a:t>
                      </a: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2.40%</a:t>
                      </a: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4.39%</a:t>
                      </a:r>
                    </a:p>
                  </a:txBody>
                  <a:tcPr marL="9525" marR="9525" marT="9525" marB="0" anchor="ctr"/>
                </a:tc>
                <a:tc>
                  <a:txBody>
                    <a:bodyPr/>
                    <a:lstStyle/>
                    <a:p>
                      <a:pPr algn="ctr"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-1.76%</a:t>
                      </a: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3.49%</a:t>
                      </a:r>
                    </a:p>
                  </a:txBody>
                  <a:tcPr marL="9525" marR="9525" marT="9525" marB="0" anchor="ctr"/>
                </a:tc>
                <a:extLst>
                  <a:ext uri="{0D108BD9-81ED-4DB2-BD59-A6C34878D82A}">
                    <a16:rowId xmlns:a16="http://schemas.microsoft.com/office/drawing/2014/main" val="1033358394"/>
                  </a:ext>
                </a:extLst>
              </a:tr>
              <a:tr h="243760">
                <a:tc>
                  <a:txBody>
                    <a:bodyPr/>
                    <a:lstStyle/>
                    <a:p>
                      <a:pPr algn="l" fontAlgn="ctr"/>
                      <a:r>
                        <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rPr>
                        <a:t>富時黃金礦脈指數</a:t>
                      </a:r>
                    </a:p>
                  </a:txBody>
                  <a:tcPr marL="9525" marR="9525" marT="9525" marB="0" anchor="ctr"/>
                </a:tc>
                <a:tc>
                  <a:txBody>
                    <a:bodyPr/>
                    <a:lstStyle/>
                    <a:p>
                      <a:pPr algn="ct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6.48%</a:t>
                      </a:r>
                    </a:p>
                  </a:txBody>
                  <a:tcPr marL="9525" marR="9525" marT="9525" marB="0" anchor="ctr"/>
                </a:tc>
                <a:tc>
                  <a:txBody>
                    <a:bodyPr/>
                    <a:lstStyle/>
                    <a:p>
                      <a:pPr algn="ct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7.80%</a:t>
                      </a:r>
                    </a:p>
                  </a:txBody>
                  <a:tcPr marL="9525" marR="9525" marT="9525" marB="0" anchor="ctr"/>
                </a:tc>
                <a:tc>
                  <a:txBody>
                    <a:bodyPr/>
                    <a:lstStyle/>
                    <a:p>
                      <a:pPr algn="ctr" fontAlgn="ctr"/>
                      <a:r>
                        <a:rPr lang="en-US" altLang="zh-TW" sz="1400" b="1" i="0" u="none" strike="noStrike" dirty="0">
                          <a:solidFill>
                            <a:srgbClr val="FF0000"/>
                          </a:solidFill>
                          <a:effectLst/>
                          <a:latin typeface="微軟正黑體" panose="020B0604030504040204" pitchFamily="34" charset="-120"/>
                          <a:ea typeface="微軟正黑體" panose="020B0604030504040204" pitchFamily="34" charset="-120"/>
                        </a:rPr>
                        <a:t>-4.51%</a:t>
                      </a:r>
                    </a:p>
                  </a:txBody>
                  <a:tcPr marL="9525" marR="9525" marT="9525" marB="0" anchor="ctr"/>
                </a:tc>
                <a:tc>
                  <a:txBody>
                    <a:bodyPr/>
                    <a:lstStyle/>
                    <a:p>
                      <a:pPr algn="ct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3.89%</a:t>
                      </a:r>
                    </a:p>
                  </a:txBody>
                  <a:tcPr marL="9525" marR="9525" marT="9525" marB="0" anchor="ctr"/>
                </a:tc>
                <a:extLst>
                  <a:ext uri="{0D108BD9-81ED-4DB2-BD59-A6C34878D82A}">
                    <a16:rowId xmlns:a16="http://schemas.microsoft.com/office/drawing/2014/main" val="4219849519"/>
                  </a:ext>
                </a:extLst>
              </a:tr>
              <a:tr h="243760">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富時已開發國家房地產指數</a:t>
                      </a:r>
                    </a:p>
                  </a:txBody>
                  <a:tcPr marL="9525" marR="9525" marT="9525" marB="0" anchor="ctr"/>
                </a:tc>
                <a:tc>
                  <a:txBody>
                    <a:bodyPr/>
                    <a:lstStyle/>
                    <a:p>
                      <a:pPr algn="ctr"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-0.36%</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0.66%</a:t>
                      </a: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0.75%</a:t>
                      </a: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3.64%</a:t>
                      </a:r>
                    </a:p>
                  </a:txBody>
                  <a:tcPr marL="9525" marR="9525" marT="9525" marB="0" anchor="ctr"/>
                </a:tc>
                <a:extLst>
                  <a:ext uri="{0D108BD9-81ED-4DB2-BD59-A6C34878D82A}">
                    <a16:rowId xmlns:a16="http://schemas.microsoft.com/office/drawing/2014/main" val="3515904920"/>
                  </a:ext>
                </a:extLst>
              </a:tr>
              <a:tr h="243760">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全球新興股市</a:t>
                      </a: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0.93%</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1.90%</a:t>
                      </a:r>
                    </a:p>
                  </a:txBody>
                  <a:tcPr marL="9525" marR="9525" marT="9525" marB="0" anchor="ctr"/>
                </a:tc>
                <a:tc>
                  <a:txBody>
                    <a:bodyPr/>
                    <a:lstStyle/>
                    <a:p>
                      <a:pPr algn="ctr"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-0.92%</a:t>
                      </a: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3.71%</a:t>
                      </a:r>
                    </a:p>
                  </a:txBody>
                  <a:tcPr marL="9525" marR="9525" marT="9525" marB="0" anchor="ctr"/>
                </a:tc>
                <a:extLst>
                  <a:ext uri="{0D108BD9-81ED-4DB2-BD59-A6C34878D82A}">
                    <a16:rowId xmlns:a16="http://schemas.microsoft.com/office/drawing/2014/main" val="1313541310"/>
                  </a:ext>
                </a:extLst>
              </a:tr>
              <a:tr h="243760">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全球新興市場小型股</a:t>
                      </a: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0.28%</a:t>
                      </a: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3.32%</a:t>
                      </a: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0.23%</a:t>
                      </a: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4.30%</a:t>
                      </a:r>
                    </a:p>
                  </a:txBody>
                  <a:tcPr marL="9525" marR="9525" marT="9525" marB="0" anchor="ctr"/>
                </a:tc>
                <a:extLst>
                  <a:ext uri="{0D108BD9-81ED-4DB2-BD59-A6C34878D82A}">
                    <a16:rowId xmlns:a16="http://schemas.microsoft.com/office/drawing/2014/main" val="354535298"/>
                  </a:ext>
                </a:extLst>
              </a:tr>
            </a:tbl>
          </a:graphicData>
        </a:graphic>
      </p:graphicFrame>
      <p:sp>
        <p:nvSpPr>
          <p:cNvPr id="3" name="矩形 2">
            <a:extLst>
              <a:ext uri="{FF2B5EF4-FFF2-40B4-BE49-F238E27FC236}">
                <a16:creationId xmlns:a16="http://schemas.microsoft.com/office/drawing/2014/main" id="{EA189A32-A01D-AF54-8260-03671E59B97F}"/>
              </a:ext>
            </a:extLst>
          </p:cNvPr>
          <p:cNvSpPr/>
          <p:nvPr/>
        </p:nvSpPr>
        <p:spPr>
          <a:xfrm>
            <a:off x="6315075" y="1743075"/>
            <a:ext cx="1019175" cy="4486275"/>
          </a:xfrm>
          <a:prstGeom prst="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9028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0"/>
            <a:r>
              <a:rPr kumimoji="1" lang="en-US" altLang="zh-TW" sz="3600" b="1" dirty="0">
                <a:solidFill>
                  <a:srgbClr val="000099"/>
                </a:solidFill>
                <a:latin typeface="Arial" panose="020B0604020202020204" pitchFamily="34" charset="0"/>
                <a:ea typeface="微軟正黑體" panose="020B0604030504040204" pitchFamily="34" charset="-120"/>
                <a:cs typeface="Arial" panose="020B0604020202020204" pitchFamily="34" charset="0"/>
              </a:rPr>
              <a:t>2025</a:t>
            </a:r>
            <a:r>
              <a:rPr kumimoji="1" lang="zh-TW" altLang="en-US" sz="3600" b="1" dirty="0">
                <a:solidFill>
                  <a:srgbClr val="000099"/>
                </a:solidFill>
                <a:latin typeface="Arial" panose="020B0604020202020204" pitchFamily="34" charset="0"/>
                <a:ea typeface="微軟正黑體" panose="020B0604030504040204" pitchFamily="34" charset="-120"/>
                <a:cs typeface="Arial" panose="020B0604020202020204" pitchFamily="34" charset="0"/>
              </a:rPr>
              <a:t>年</a:t>
            </a:r>
            <a:r>
              <a:rPr kumimoji="1" lang="en-US" altLang="zh-TW" sz="3600" b="1" dirty="0">
                <a:solidFill>
                  <a:srgbClr val="000099"/>
                </a:solidFill>
                <a:latin typeface="Arial" panose="020B0604020202020204" pitchFamily="34" charset="0"/>
                <a:ea typeface="微軟正黑體" panose="020B0604030504040204" pitchFamily="34" charset="-120"/>
                <a:cs typeface="Arial" panose="020B0604020202020204" pitchFamily="34" charset="0"/>
              </a:rPr>
              <a:t>Q4</a:t>
            </a:r>
            <a:r>
              <a:rPr kumimoji="1" lang="zh-TW" altLang="en-US" sz="3600" b="1" dirty="0">
                <a:solidFill>
                  <a:srgbClr val="000099"/>
                </a:solidFill>
                <a:latin typeface="Arial" panose="020B0604020202020204" pitchFamily="34" charset="0"/>
                <a:ea typeface="微軟正黑體" panose="020B0604030504040204" pitchFamily="34" charset="-120"/>
                <a:cs typeface="Arial" panose="020B0604020202020204" pitchFamily="34" charset="0"/>
              </a:rPr>
              <a:t>大事紀</a:t>
            </a:r>
          </a:p>
        </p:txBody>
      </p:sp>
      <p:sp>
        <p:nvSpPr>
          <p:cNvPr id="7" name="Text Box 4"/>
          <p:cNvSpPr txBox="1">
            <a:spLocks noChangeArrowheads="1"/>
          </p:cNvSpPr>
          <p:nvPr/>
        </p:nvSpPr>
        <p:spPr bwMode="auto">
          <a:xfrm>
            <a:off x="351366" y="6474567"/>
            <a:ext cx="709228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b="1">
                <a:solidFill>
                  <a:srgbClr val="000099"/>
                </a:solidFill>
                <a:latin typeface="Arial" charset="0"/>
                <a:ea typeface="標楷體" pitchFamily="65" charset="-120"/>
              </a:defRPr>
            </a:lvl1pPr>
            <a:lvl2pPr marL="742950" indent="-285750" eaLnBrk="0" hangingPunct="0">
              <a:spcBef>
                <a:spcPct val="20000"/>
              </a:spcBef>
              <a:buChar char="–"/>
              <a:defRPr kumimoji="1" sz="2800">
                <a:solidFill>
                  <a:schemeClr val="tx1"/>
                </a:solidFill>
                <a:latin typeface="Arial" charset="0"/>
                <a:ea typeface="標楷體" pitchFamily="65" charset="-120"/>
              </a:defRPr>
            </a:lvl2pPr>
            <a:lvl3pPr marL="1143000" indent="-228600" eaLnBrk="0" hangingPunct="0">
              <a:spcBef>
                <a:spcPct val="20000"/>
              </a:spcBef>
              <a:buChar char="•"/>
              <a:defRPr kumimoji="1" sz="2400">
                <a:solidFill>
                  <a:schemeClr val="tx1"/>
                </a:solidFill>
                <a:latin typeface="Arial" charset="0"/>
                <a:ea typeface="標楷體" pitchFamily="65" charset="-120"/>
              </a:defRPr>
            </a:lvl3pPr>
            <a:lvl4pPr marL="1600200" indent="-228600" eaLnBrk="0" hangingPunct="0">
              <a:spcBef>
                <a:spcPct val="20000"/>
              </a:spcBef>
              <a:buChar char="–"/>
              <a:defRPr kumimoji="1" sz="2000">
                <a:solidFill>
                  <a:schemeClr val="tx1"/>
                </a:solidFill>
                <a:latin typeface="Arial" charset="0"/>
                <a:ea typeface="標楷體" pitchFamily="65" charset="-120"/>
              </a:defRPr>
            </a:lvl4pPr>
            <a:lvl5pPr marL="2057400" indent="-228600" eaLnBrk="0" hangingPunct="0">
              <a:spcBef>
                <a:spcPct val="20000"/>
              </a:spcBef>
              <a:buChar char="»"/>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9pPr>
          </a:lstStyle>
          <a:p>
            <a:pPr eaLnBrk="1" hangingPunct="1">
              <a:spcBef>
                <a:spcPct val="0"/>
              </a:spcBef>
              <a:buNone/>
            </a:pPr>
            <a:r>
              <a:rPr lang="zh-TW" altLang="en-US" sz="1050" b="0" i="0" dirty="0">
                <a:solidFill>
                  <a:schemeClr val="tx1"/>
                </a:solidFill>
                <a:latin typeface="微軟正黑體" panose="020B0604030504040204" pitchFamily="34" charset="-120"/>
                <a:ea typeface="微軟正黑體" panose="020B0604030504040204" pitchFamily="34" charset="-120"/>
              </a:rPr>
              <a:t>資料</a:t>
            </a:r>
            <a:r>
              <a:rPr lang="zh-TW" altLang="en-US" sz="1050" b="0" dirty="0">
                <a:solidFill>
                  <a:schemeClr val="tx1"/>
                </a:solidFill>
                <a:latin typeface="微軟正黑體" panose="020B0604030504040204" pitchFamily="34" charset="-120"/>
                <a:ea typeface="微軟正黑體" panose="020B0604030504040204" pitchFamily="34" charset="-120"/>
              </a:rPr>
              <a:t>來源</a:t>
            </a:r>
            <a:r>
              <a:rPr lang="zh-TW" altLang="en-US" sz="1050" b="0" i="0" dirty="0">
                <a:solidFill>
                  <a:schemeClr val="tx1"/>
                </a:solidFill>
                <a:latin typeface="微軟正黑體" panose="020B0604030504040204" pitchFamily="34" charset="-120"/>
                <a:ea typeface="微軟正黑體" panose="020B0604030504040204" pitchFamily="34" charset="-120"/>
              </a:rPr>
              <a:t>：官方</a:t>
            </a:r>
            <a:r>
              <a:rPr lang="zh-TW" altLang="en-US" sz="1050" b="0" dirty="0">
                <a:solidFill>
                  <a:schemeClr val="tx1"/>
                </a:solidFill>
                <a:latin typeface="微軟正黑體" panose="020B0604030504040204" pitchFamily="34" charset="-120"/>
                <a:ea typeface="微軟正黑體" panose="020B0604030504040204" pitchFamily="34" charset="-120"/>
              </a:rPr>
              <a:t>網站、外電報導，富蘭克林證券投顧整理，</a:t>
            </a:r>
            <a:r>
              <a:rPr lang="en-US" altLang="zh-TW" sz="1050" b="0" dirty="0">
                <a:solidFill>
                  <a:schemeClr val="tx1"/>
                </a:solidFill>
                <a:latin typeface="微軟正黑體" panose="020B0604030504040204" pitchFamily="34" charset="-120"/>
                <a:ea typeface="微軟正黑體" panose="020B0604030504040204" pitchFamily="34" charset="-120"/>
              </a:rPr>
              <a:t>2025/8/25</a:t>
            </a:r>
            <a:r>
              <a:rPr lang="zh-TW" altLang="en-US" sz="1050" b="0" dirty="0">
                <a:solidFill>
                  <a:schemeClr val="tx1"/>
                </a:solidFill>
                <a:latin typeface="微軟正黑體" panose="020B0604030504040204" pitchFamily="34" charset="-120"/>
                <a:ea typeface="微軟正黑體" panose="020B0604030504040204" pitchFamily="34" charset="-120"/>
              </a:rPr>
              <a:t>更新。</a:t>
            </a:r>
            <a:r>
              <a:rPr lang="zh-TW" altLang="en-US" sz="1050" dirty="0">
                <a:solidFill>
                  <a:schemeClr val="tx1"/>
                </a:solidFill>
                <a:latin typeface="微軟正黑體" panose="020B0604030504040204" pitchFamily="34" charset="-120"/>
                <a:ea typeface="微軟正黑體" panose="020B0604030504040204" pitchFamily="34" charset="-120"/>
              </a:rPr>
              <a:t>&lt;本頁不代表對任一個股的買賣建議&gt;</a:t>
            </a:r>
          </a:p>
        </p:txBody>
      </p:sp>
      <p:sp>
        <p:nvSpPr>
          <p:cNvPr id="6" name="Rectangle 4"/>
          <p:cNvSpPr>
            <a:spLocks noChangeArrowheads="1"/>
          </p:cNvSpPr>
          <p:nvPr/>
        </p:nvSpPr>
        <p:spPr bwMode="auto">
          <a:xfrm>
            <a:off x="43281" y="17920"/>
            <a:ext cx="1217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b="1">
                <a:solidFill>
                  <a:srgbClr val="000099"/>
                </a:solidFill>
                <a:latin typeface="Arial" charset="0"/>
                <a:ea typeface="標楷體" pitchFamily="65" charset="-120"/>
              </a:defRPr>
            </a:lvl1pPr>
            <a:lvl2pPr marL="742950" indent="-285750" eaLnBrk="0" hangingPunct="0">
              <a:spcBef>
                <a:spcPct val="20000"/>
              </a:spcBef>
              <a:buChar char="–"/>
              <a:defRPr kumimoji="1" sz="2800">
                <a:solidFill>
                  <a:schemeClr val="tx1"/>
                </a:solidFill>
                <a:latin typeface="Arial" charset="0"/>
                <a:ea typeface="標楷體" pitchFamily="65" charset="-120"/>
              </a:defRPr>
            </a:lvl2pPr>
            <a:lvl3pPr marL="1143000" indent="-228600" eaLnBrk="0" hangingPunct="0">
              <a:spcBef>
                <a:spcPct val="20000"/>
              </a:spcBef>
              <a:buChar char="•"/>
              <a:defRPr kumimoji="1" sz="2400">
                <a:solidFill>
                  <a:schemeClr val="tx1"/>
                </a:solidFill>
                <a:latin typeface="Arial" charset="0"/>
                <a:ea typeface="標楷體" pitchFamily="65" charset="-120"/>
              </a:defRPr>
            </a:lvl3pPr>
            <a:lvl4pPr marL="1600200" indent="-228600" eaLnBrk="0" hangingPunct="0">
              <a:spcBef>
                <a:spcPct val="20000"/>
              </a:spcBef>
              <a:buChar char="–"/>
              <a:defRPr kumimoji="1" sz="2000">
                <a:solidFill>
                  <a:schemeClr val="tx1"/>
                </a:solidFill>
                <a:latin typeface="Arial" charset="0"/>
                <a:ea typeface="標楷體" pitchFamily="65" charset="-120"/>
              </a:defRPr>
            </a:lvl4pPr>
            <a:lvl5pPr marL="2057400" indent="-228600" eaLnBrk="0" hangingPunct="0">
              <a:spcBef>
                <a:spcPct val="20000"/>
              </a:spcBef>
              <a:buChar char="»"/>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9pPr>
          </a:lstStyle>
          <a:p>
            <a:pPr algn="ctr" eaLnBrk="1" fontAlgn="base" hangingPunct="1">
              <a:spcBef>
                <a:spcPct val="50000"/>
              </a:spcBef>
              <a:spcAft>
                <a:spcPct val="0"/>
              </a:spcAft>
              <a:buFontTx/>
              <a:buNone/>
            </a:pPr>
            <a:r>
              <a:rPr kumimoji="0" lang="en-US" altLang="zh-TW" sz="1400" dirty="0">
                <a:solidFill>
                  <a:srgbClr val="FF3300"/>
                </a:solidFill>
                <a:latin typeface="微軟正黑體" panose="020B0604030504040204" pitchFamily="34" charset="-120"/>
                <a:ea typeface="微軟正黑體" panose="020B0604030504040204" pitchFamily="34" charset="-120"/>
              </a:rPr>
              <a:t>&lt;</a:t>
            </a:r>
            <a:r>
              <a:rPr kumimoji="0" lang="zh-TW" altLang="en-US" sz="1400" dirty="0">
                <a:solidFill>
                  <a:srgbClr val="FF3300"/>
                </a:solidFill>
                <a:latin typeface="微軟正黑體" panose="020B0604030504040204" pitchFamily="34" charset="-120"/>
                <a:ea typeface="微軟正黑體" panose="020B0604030504040204" pitchFamily="34" charset="-120"/>
              </a:rPr>
              <a:t>觀察指標</a:t>
            </a:r>
            <a:r>
              <a:rPr kumimoji="0" lang="en-US" altLang="zh-TW" sz="1400" dirty="0">
                <a:solidFill>
                  <a:srgbClr val="FF3300"/>
                </a:solidFill>
                <a:latin typeface="微軟正黑體" panose="020B0604030504040204" pitchFamily="34" charset="-120"/>
                <a:ea typeface="微軟正黑體" panose="020B0604030504040204" pitchFamily="34" charset="-120"/>
              </a:rPr>
              <a:t>&gt; </a:t>
            </a:r>
          </a:p>
        </p:txBody>
      </p:sp>
      <p:graphicFrame>
        <p:nvGraphicFramePr>
          <p:cNvPr id="3" name="表格 2"/>
          <p:cNvGraphicFramePr>
            <a:graphicFrameLocks noGrp="1"/>
          </p:cNvGraphicFramePr>
          <p:nvPr/>
        </p:nvGraphicFramePr>
        <p:xfrm>
          <a:off x="351367" y="1408867"/>
          <a:ext cx="8325908" cy="4955356"/>
        </p:xfrm>
        <a:graphic>
          <a:graphicData uri="http://schemas.openxmlformats.org/drawingml/2006/table">
            <a:tbl>
              <a:tblPr firstRow="1" firstCol="1" bandRow="1">
                <a:tableStyleId>{5C22544A-7EE6-4342-B048-85BDC9FD1C3A}</a:tableStyleId>
              </a:tblPr>
              <a:tblGrid>
                <a:gridCol w="914417">
                  <a:extLst>
                    <a:ext uri="{9D8B030D-6E8A-4147-A177-3AD203B41FA5}">
                      <a16:colId xmlns:a16="http://schemas.microsoft.com/office/drawing/2014/main" val="20000"/>
                    </a:ext>
                  </a:extLst>
                </a:gridCol>
                <a:gridCol w="7411491">
                  <a:extLst>
                    <a:ext uri="{9D8B030D-6E8A-4147-A177-3AD203B41FA5}">
                      <a16:colId xmlns:a16="http://schemas.microsoft.com/office/drawing/2014/main" val="20001"/>
                    </a:ext>
                  </a:extLst>
                </a:gridCol>
              </a:tblGrid>
              <a:tr h="232359">
                <a:tc>
                  <a:txBody>
                    <a:bodyPr/>
                    <a:lstStyle/>
                    <a:p>
                      <a:pPr algn="ctr">
                        <a:lnSpc>
                          <a:spcPts val="1800"/>
                        </a:lnSpc>
                        <a:spcAft>
                          <a:spcPts val="0"/>
                        </a:spcAft>
                      </a:pPr>
                      <a:r>
                        <a:rPr lang="zh-TW" sz="1400" kern="100" dirty="0">
                          <a:effectLst/>
                          <a:latin typeface="微軟正黑體" panose="020B0604030504040204" pitchFamily="34" charset="-120"/>
                          <a:ea typeface="微軟正黑體" panose="020B0604030504040204" pitchFamily="34" charset="-120"/>
                          <a:cs typeface="Arial" panose="020B0604020202020204" pitchFamily="34" charset="0"/>
                        </a:rPr>
                        <a:t>時間</a:t>
                      </a:r>
                    </a:p>
                  </a:txBody>
                  <a:tcPr marL="68580" marR="68580" marT="0" marB="0" anchor="ctr"/>
                </a:tc>
                <a:tc>
                  <a:txBody>
                    <a:bodyPr/>
                    <a:lstStyle/>
                    <a:p>
                      <a:pPr algn="ctr">
                        <a:lnSpc>
                          <a:spcPts val="1800"/>
                        </a:lnSpc>
                        <a:spcAft>
                          <a:spcPts val="0"/>
                        </a:spcAft>
                      </a:pPr>
                      <a:r>
                        <a:rPr lang="zh-TW" sz="1400" kern="100" dirty="0">
                          <a:effectLst/>
                          <a:latin typeface="微軟正黑體" panose="020B0604030504040204" pitchFamily="34" charset="-120"/>
                          <a:ea typeface="微軟正黑體" panose="020B0604030504040204" pitchFamily="34" charset="-120"/>
                          <a:cs typeface="Arial" panose="020B0604020202020204" pitchFamily="34" charset="0"/>
                        </a:rPr>
                        <a:t>重要事件</a:t>
                      </a:r>
                    </a:p>
                  </a:txBody>
                  <a:tcPr marL="68580" marR="68580" marT="0" marB="0" anchor="ctr"/>
                </a:tc>
                <a:extLst>
                  <a:ext uri="{0D108BD9-81ED-4DB2-BD59-A6C34878D82A}">
                    <a16:rowId xmlns:a16="http://schemas.microsoft.com/office/drawing/2014/main" val="10000"/>
                  </a:ext>
                </a:extLst>
              </a:tr>
              <a:tr h="871225">
                <a:tc>
                  <a:txBody>
                    <a:bodyPr/>
                    <a:lstStyle/>
                    <a:p>
                      <a:pPr marL="0" algn="l" defTabSz="914400" rtl="0" eaLnBrk="1" latinLnBrk="0" hangingPunct="1">
                        <a:lnSpc>
                          <a:spcPts val="1800"/>
                        </a:lnSpc>
                        <a:spcAft>
                          <a:spcPts val="0"/>
                        </a:spcAft>
                      </a:pPr>
                      <a:r>
                        <a:rPr lang="zh-TW" altLang="en-US" sz="1800" b="1" kern="100" dirty="0">
                          <a:solidFill>
                            <a:schemeClr val="lt1"/>
                          </a:solidFill>
                          <a:effectLst/>
                          <a:latin typeface="微軟正黑體" panose="020B0604030504040204" pitchFamily="34" charset="-120"/>
                          <a:ea typeface="微軟正黑體" panose="020B0604030504040204" pitchFamily="34" charset="-120"/>
                          <a:cs typeface="Arial" panose="020B0604020202020204" pitchFamily="34" charset="0"/>
                        </a:rPr>
                        <a:t>九月</a:t>
                      </a:r>
                      <a:endParaRPr lang="zh-TW" sz="1800" b="1" kern="100" dirty="0">
                        <a:solidFill>
                          <a:schemeClr val="lt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tc>
                <a:tc>
                  <a:txBody>
                    <a:bodyPr/>
                    <a:lstStyle/>
                    <a:p>
                      <a:pPr marL="0" marR="0" lvl="0" indent="-360000" algn="l" defTabSz="914400" rtl="0" eaLnBrk="1" fontAlgn="auto" latinLnBrk="0" hangingPunct="1">
                        <a:lnSpc>
                          <a:spcPts val="1800"/>
                        </a:lnSpc>
                        <a:spcBef>
                          <a:spcPts val="0"/>
                        </a:spcBef>
                        <a:spcAft>
                          <a:spcPts val="0"/>
                        </a:spcAft>
                        <a:buClrTx/>
                        <a:buSzTx/>
                        <a:buFont typeface="Wingdings"/>
                        <a:buChar char=""/>
                        <a:tabLst/>
                        <a:defRPr/>
                      </a:pPr>
                      <a:r>
                        <a:rPr lang="zh-TW" altLang="en-US" sz="1400" b="0" kern="100" dirty="0">
                          <a:solidFill>
                            <a:schemeClr val="tx1"/>
                          </a:solidFill>
                          <a:effectLst/>
                          <a:latin typeface="+mn-lt"/>
                          <a:ea typeface="微軟正黑體" panose="020B0604030504040204" pitchFamily="34" charset="-120"/>
                          <a:cs typeface="Arial" panose="020B0604020202020204" pitchFamily="34" charset="0"/>
                        </a:rPr>
                        <a:t>返校需求</a:t>
                      </a:r>
                      <a:r>
                        <a:rPr lang="zh-TW" altLang="en-US" sz="1400" b="0" u="none" kern="100" dirty="0">
                          <a:solidFill>
                            <a:schemeClr val="tx1"/>
                          </a:solidFill>
                          <a:effectLst/>
                          <a:latin typeface="+mn-lt"/>
                          <a:ea typeface="微軟正黑體" panose="020B0604030504040204" pitchFamily="34" charset="-120"/>
                          <a:cs typeface="Arial" panose="020B0604020202020204" pitchFamily="34" charset="0"/>
                        </a:rPr>
                        <a:t>、</a:t>
                      </a:r>
                      <a:r>
                        <a:rPr lang="en-US" altLang="zh-TW" sz="1400" b="0" u="none" kern="100" dirty="0">
                          <a:solidFill>
                            <a:schemeClr val="tx1"/>
                          </a:solidFill>
                          <a:effectLst/>
                          <a:latin typeface="+mn-lt"/>
                          <a:ea typeface="微軟正黑體" panose="020B0604030504040204" pitchFamily="34" charset="-120"/>
                          <a:cs typeface="Arial" panose="020B0604020202020204" pitchFamily="34" charset="0"/>
                        </a:rPr>
                        <a:t>9/9</a:t>
                      </a:r>
                      <a:r>
                        <a:rPr lang="zh-TW" altLang="en-US" sz="1400" b="0" u="none" kern="100" dirty="0">
                          <a:solidFill>
                            <a:schemeClr val="tx1"/>
                          </a:solidFill>
                          <a:effectLst/>
                          <a:latin typeface="+mn-lt"/>
                          <a:ea typeface="微軟正黑體" panose="020B0604030504040204" pitchFamily="34" charset="-120"/>
                          <a:cs typeface="Arial" panose="020B0604020202020204" pitchFamily="34" charset="0"/>
                        </a:rPr>
                        <a:t>蘋果秋季發表會、</a:t>
                      </a:r>
                      <a:r>
                        <a:rPr lang="en-US" altLang="zh-TW" sz="1400" b="0" u="none" kern="100" dirty="0">
                          <a:solidFill>
                            <a:schemeClr val="tx1"/>
                          </a:solidFill>
                          <a:effectLst/>
                          <a:latin typeface="+mn-lt"/>
                          <a:ea typeface="微軟正黑體" panose="020B0604030504040204" pitchFamily="34" charset="-120"/>
                          <a:cs typeface="Arial" panose="020B0604020202020204" pitchFamily="34" charset="0"/>
                        </a:rPr>
                        <a:t>9/5~9/9</a:t>
                      </a:r>
                      <a:r>
                        <a:rPr lang="zh-TW" altLang="en-US" sz="1400" b="0" u="none" kern="100" dirty="0">
                          <a:solidFill>
                            <a:schemeClr val="tx1"/>
                          </a:solidFill>
                          <a:effectLst/>
                          <a:latin typeface="+mn-lt"/>
                          <a:ea typeface="微軟正黑體" panose="020B0604030504040204" pitchFamily="34" charset="-120"/>
                          <a:cs typeface="Arial" panose="020B0604020202020204" pitchFamily="34" charset="0"/>
                        </a:rPr>
                        <a:t>歐洲最大消費性電子展</a:t>
                      </a:r>
                      <a:r>
                        <a:rPr lang="en-US" altLang="zh-TW" sz="1400" b="0" u="none" kern="100" dirty="0">
                          <a:solidFill>
                            <a:schemeClr val="tx1"/>
                          </a:solidFill>
                          <a:effectLst/>
                          <a:latin typeface="+mn-lt"/>
                          <a:ea typeface="微軟正黑體" panose="020B0604030504040204" pitchFamily="34" charset="-120"/>
                          <a:cs typeface="Arial" panose="020B0604020202020204" pitchFamily="34" charset="0"/>
                        </a:rPr>
                        <a:t>IFA</a:t>
                      </a:r>
                    </a:p>
                    <a:p>
                      <a:pPr marL="0" marR="0" lvl="0" indent="-360000" algn="l" defTabSz="914400" rtl="0" eaLnBrk="1" fontAlgn="auto" latinLnBrk="0" hangingPunct="1">
                        <a:lnSpc>
                          <a:spcPts val="1800"/>
                        </a:lnSpc>
                        <a:spcBef>
                          <a:spcPts val="0"/>
                        </a:spcBef>
                        <a:spcAft>
                          <a:spcPts val="0"/>
                        </a:spcAft>
                        <a:buClrTx/>
                        <a:buSzTx/>
                        <a:buFont typeface="Wingdings"/>
                        <a:buChar char=""/>
                        <a:tabLst/>
                        <a:defRPr/>
                      </a:pPr>
                      <a:r>
                        <a:rPr lang="en-US" altLang="zh-TW" sz="1400" b="0" u="none" kern="100" dirty="0">
                          <a:solidFill>
                            <a:schemeClr val="tx1"/>
                          </a:solidFill>
                          <a:effectLst/>
                          <a:latin typeface="+mn-lt"/>
                          <a:ea typeface="微軟正黑體" panose="020B0604030504040204" pitchFamily="34" charset="-120"/>
                          <a:cs typeface="Arial" panose="020B0604020202020204" pitchFamily="34" charset="0"/>
                        </a:rPr>
                        <a:t>9/11</a:t>
                      </a:r>
                      <a:r>
                        <a:rPr lang="zh-TW" altLang="en-US" sz="1400" b="0" u="none" kern="100" dirty="0">
                          <a:solidFill>
                            <a:schemeClr val="tx1"/>
                          </a:solidFill>
                          <a:effectLst/>
                          <a:latin typeface="+mn-lt"/>
                          <a:ea typeface="微軟正黑體" panose="020B0604030504040204" pitchFamily="34" charset="-120"/>
                          <a:cs typeface="Arial" panose="020B0604020202020204" pitchFamily="34" charset="0"/>
                        </a:rPr>
                        <a:t>歐洲央行利率會議、</a:t>
                      </a:r>
                      <a:r>
                        <a:rPr lang="en-US" altLang="zh-TW" sz="1600" b="1" u="sng" kern="100" dirty="0">
                          <a:solidFill>
                            <a:srgbClr val="0000FF"/>
                          </a:solidFill>
                          <a:effectLst/>
                          <a:latin typeface="+mn-lt"/>
                          <a:ea typeface="微軟正黑體" panose="020B0604030504040204" pitchFamily="34" charset="-120"/>
                          <a:cs typeface="Arial" panose="020B0604020202020204" pitchFamily="34" charset="0"/>
                        </a:rPr>
                        <a:t>9/16~17</a:t>
                      </a:r>
                      <a:r>
                        <a:rPr lang="zh-TW" altLang="en-US" sz="1600" b="1" u="sng" kern="100" dirty="0">
                          <a:solidFill>
                            <a:srgbClr val="0000FF"/>
                          </a:solidFill>
                          <a:effectLst/>
                          <a:latin typeface="+mn-lt"/>
                          <a:ea typeface="微軟正黑體" panose="020B0604030504040204" pitchFamily="34" charset="-120"/>
                          <a:cs typeface="Arial" panose="020B0604020202020204" pitchFamily="34" charset="0"/>
                        </a:rPr>
                        <a:t>聯準會利率會議</a:t>
                      </a:r>
                      <a:r>
                        <a:rPr lang="en-US" altLang="zh-TW" sz="1600" b="1" u="sng" kern="100" dirty="0">
                          <a:solidFill>
                            <a:srgbClr val="0000FF"/>
                          </a:solidFill>
                          <a:effectLst/>
                          <a:latin typeface="+mn-lt"/>
                          <a:ea typeface="微軟正黑體" panose="020B0604030504040204" pitchFamily="34" charset="-120"/>
                          <a:cs typeface="Arial" panose="020B0604020202020204" pitchFamily="34" charset="0"/>
                        </a:rPr>
                        <a:t>+</a:t>
                      </a:r>
                      <a:r>
                        <a:rPr lang="zh-TW" altLang="en-US" sz="1600" b="1" u="sng" kern="100" dirty="0">
                          <a:solidFill>
                            <a:srgbClr val="0000FF"/>
                          </a:solidFill>
                          <a:effectLst/>
                          <a:latin typeface="+mn-lt"/>
                          <a:ea typeface="微軟正黑體" panose="020B0604030504040204" pitchFamily="34" charset="-120"/>
                          <a:cs typeface="Arial" panose="020B0604020202020204" pitchFamily="34" charset="0"/>
                        </a:rPr>
                        <a:t>主席</a:t>
                      </a:r>
                      <a:r>
                        <a:rPr lang="zh-TW" altLang="zh-TW" sz="1600" b="1" u="sng" kern="100" dirty="0">
                          <a:solidFill>
                            <a:srgbClr val="0000FF"/>
                          </a:solidFill>
                          <a:effectLst/>
                          <a:latin typeface="+mn-lt"/>
                          <a:ea typeface="微軟正黑體" panose="020B0604030504040204" pitchFamily="34" charset="-120"/>
                          <a:cs typeface="Arial" panose="020B0604020202020204" pitchFamily="34" charset="0"/>
                        </a:rPr>
                        <a:t>記者會</a:t>
                      </a:r>
                      <a:r>
                        <a:rPr lang="en-US" altLang="zh-TW" sz="1600" b="1" u="sng" kern="100" dirty="0">
                          <a:solidFill>
                            <a:srgbClr val="0000FF"/>
                          </a:solidFill>
                          <a:effectLst/>
                          <a:latin typeface="+mn-lt"/>
                          <a:ea typeface="微軟正黑體" panose="020B0604030504040204" pitchFamily="34" charset="-120"/>
                          <a:cs typeface="Arial" panose="020B0604020202020204" pitchFamily="34" charset="0"/>
                        </a:rPr>
                        <a:t>+</a:t>
                      </a:r>
                      <a:r>
                        <a:rPr lang="zh-TW" altLang="zh-TW" sz="1600" b="1" u="sng" kern="100" dirty="0">
                          <a:solidFill>
                            <a:srgbClr val="0000FF"/>
                          </a:solidFill>
                          <a:effectLst/>
                          <a:latin typeface="+mn-lt"/>
                          <a:ea typeface="微軟正黑體" panose="020B0604030504040204" pitchFamily="34" charset="-120"/>
                          <a:cs typeface="Arial" panose="020B0604020202020204" pitchFamily="34" charset="0"/>
                        </a:rPr>
                        <a:t>經濟展望</a:t>
                      </a:r>
                      <a:r>
                        <a:rPr lang="en-US" altLang="zh-TW" sz="1600" b="1" u="sng" kern="100" dirty="0">
                          <a:solidFill>
                            <a:srgbClr val="0000FF"/>
                          </a:solidFill>
                          <a:effectLst/>
                          <a:latin typeface="+mn-lt"/>
                          <a:ea typeface="微軟正黑體" panose="020B0604030504040204" pitchFamily="34" charset="-120"/>
                          <a:cs typeface="Arial" panose="020B0604020202020204" pitchFamily="34" charset="0"/>
                        </a:rPr>
                        <a:t>+</a:t>
                      </a:r>
                      <a:r>
                        <a:rPr lang="zh-TW" altLang="en-US" sz="1600" b="1" u="sng" kern="100" dirty="0">
                          <a:solidFill>
                            <a:srgbClr val="0000FF"/>
                          </a:solidFill>
                          <a:effectLst/>
                          <a:latin typeface="+mn-lt"/>
                          <a:ea typeface="微軟正黑體" panose="020B0604030504040204" pitchFamily="34" charset="-120"/>
                          <a:cs typeface="Arial" panose="020B0604020202020204" pitchFamily="34" charset="0"/>
                        </a:rPr>
                        <a:t>利率點陣圖</a:t>
                      </a:r>
                      <a:r>
                        <a:rPr lang="zh-TW" altLang="en-US" sz="1400" b="0" kern="100" dirty="0">
                          <a:solidFill>
                            <a:schemeClr val="tx1"/>
                          </a:solidFill>
                          <a:effectLst/>
                          <a:latin typeface="+mn-lt"/>
                          <a:ea typeface="微軟正黑體" panose="020B0604030504040204" pitchFamily="34" charset="-120"/>
                          <a:cs typeface="Arial" panose="020B0604020202020204" pitchFamily="34" charset="0"/>
                        </a:rPr>
                        <a:t>、</a:t>
                      </a:r>
                      <a:r>
                        <a:rPr lang="en-US" altLang="zh-TW" sz="1400" b="0" u="none" kern="100" dirty="0">
                          <a:solidFill>
                            <a:schemeClr val="tx1"/>
                          </a:solidFill>
                          <a:effectLst/>
                          <a:latin typeface="+mn-lt"/>
                          <a:ea typeface="微軟正黑體" panose="020B0604030504040204" pitchFamily="34" charset="-120"/>
                          <a:cs typeface="Arial" panose="020B0604020202020204" pitchFamily="34" charset="0"/>
                        </a:rPr>
                        <a:t>9/18</a:t>
                      </a:r>
                      <a:r>
                        <a:rPr lang="zh-TW" altLang="en-US" sz="1400" b="0" u="none" kern="100" dirty="0">
                          <a:solidFill>
                            <a:schemeClr val="tx1"/>
                          </a:solidFill>
                          <a:effectLst/>
                          <a:latin typeface="+mn-lt"/>
                          <a:ea typeface="微軟正黑體" panose="020B0604030504040204" pitchFamily="34" charset="-120"/>
                          <a:cs typeface="Arial" panose="020B0604020202020204" pitchFamily="34" charset="0"/>
                        </a:rPr>
                        <a:t>英國央行利率會議、</a:t>
                      </a:r>
                      <a:r>
                        <a:rPr lang="en-US" altLang="zh-TW" sz="1400" b="0" u="none" kern="100" dirty="0">
                          <a:solidFill>
                            <a:schemeClr val="tx1"/>
                          </a:solidFill>
                          <a:effectLst/>
                          <a:latin typeface="+mn-lt"/>
                          <a:ea typeface="微軟正黑體" panose="020B0604030504040204" pitchFamily="34" charset="-120"/>
                          <a:cs typeface="Arial" panose="020B0604020202020204" pitchFamily="34" charset="0"/>
                        </a:rPr>
                        <a:t>9/19</a:t>
                      </a:r>
                      <a:r>
                        <a:rPr lang="zh-TW" altLang="en-US" sz="1400" b="0" u="none" kern="100" dirty="0">
                          <a:solidFill>
                            <a:schemeClr val="tx1"/>
                          </a:solidFill>
                          <a:effectLst/>
                          <a:latin typeface="+mn-lt"/>
                          <a:ea typeface="微軟正黑體" panose="020B0604030504040204" pitchFamily="34" charset="-120"/>
                          <a:cs typeface="Arial" panose="020B0604020202020204" pitchFamily="34" charset="0"/>
                        </a:rPr>
                        <a:t>日本央行利率會議</a:t>
                      </a:r>
                      <a:endParaRPr lang="en-US" altLang="zh-TW" sz="1400" b="1" u="none" kern="100" dirty="0">
                        <a:solidFill>
                          <a:srgbClr val="006600"/>
                        </a:solidFill>
                        <a:effectLst/>
                        <a:latin typeface="+mn-lt"/>
                        <a:ea typeface="微軟正黑體" panose="020B0604030504040204" pitchFamily="34" charset="-120"/>
                        <a:cs typeface="Arial" panose="020B0604020202020204" pitchFamily="34" charset="0"/>
                      </a:endParaRPr>
                    </a:p>
                  </a:txBody>
                  <a:tcPr marL="68580" marR="68580" marT="0" marB="0" anchor="ctr"/>
                </a:tc>
                <a:extLst>
                  <a:ext uri="{0D108BD9-81ED-4DB2-BD59-A6C34878D82A}">
                    <a16:rowId xmlns:a16="http://schemas.microsoft.com/office/drawing/2014/main" val="2074685410"/>
                  </a:ext>
                </a:extLst>
              </a:tr>
              <a:tr h="1012376">
                <a:tc>
                  <a:txBody>
                    <a:bodyPr/>
                    <a:lstStyle/>
                    <a:p>
                      <a:pPr marL="0" algn="l" defTabSz="914400" rtl="0" eaLnBrk="1" latinLnBrk="0" hangingPunct="1">
                        <a:lnSpc>
                          <a:spcPts val="1800"/>
                        </a:lnSpc>
                        <a:spcAft>
                          <a:spcPts val="0"/>
                        </a:spcAft>
                      </a:pPr>
                      <a:r>
                        <a:rPr lang="zh-TW" altLang="en-US" sz="1800" b="1" kern="100" dirty="0">
                          <a:solidFill>
                            <a:schemeClr val="lt1"/>
                          </a:solidFill>
                          <a:effectLst/>
                          <a:latin typeface="微軟正黑體" panose="020B0604030504040204" pitchFamily="34" charset="-120"/>
                          <a:ea typeface="微軟正黑體" panose="020B0604030504040204" pitchFamily="34" charset="-120"/>
                          <a:cs typeface="Arial" panose="020B0604020202020204" pitchFamily="34" charset="0"/>
                        </a:rPr>
                        <a:t>十月</a:t>
                      </a:r>
                      <a:endParaRPr lang="zh-TW" sz="1800" b="1" kern="100" dirty="0">
                        <a:solidFill>
                          <a:schemeClr val="lt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tc>
                <a:tc>
                  <a:txBody>
                    <a:bodyPr/>
                    <a:lstStyle/>
                    <a:p>
                      <a:pPr marL="0" marR="0" lvl="0" indent="-360000" algn="l" defTabSz="914400" rtl="0" eaLnBrk="1" fontAlgn="auto" latinLnBrk="0" hangingPunct="1">
                        <a:lnSpc>
                          <a:spcPts val="1800"/>
                        </a:lnSpc>
                        <a:spcBef>
                          <a:spcPts val="0"/>
                        </a:spcBef>
                        <a:spcAft>
                          <a:spcPts val="0"/>
                        </a:spcAft>
                        <a:buClrTx/>
                        <a:buSzTx/>
                        <a:buFont typeface="Wingdings"/>
                        <a:buChar char=""/>
                        <a:tabLst/>
                        <a:defRPr/>
                      </a:pPr>
                      <a:r>
                        <a:rPr lang="zh-TW" altLang="en-US" sz="1400" b="0" u="none" kern="100" dirty="0">
                          <a:solidFill>
                            <a:schemeClr val="tx1"/>
                          </a:solidFill>
                          <a:effectLst/>
                          <a:latin typeface="+mn-lt"/>
                          <a:ea typeface="微軟正黑體" panose="020B0604030504040204" pitchFamily="34" charset="-120"/>
                          <a:cs typeface="Arial" panose="020B0604020202020204" pitchFamily="34" charset="0"/>
                        </a:rPr>
                        <a:t>企業財報、</a:t>
                      </a:r>
                      <a:r>
                        <a:rPr lang="en-US" altLang="zh-TW" sz="1400" b="0" u="none" kern="100" dirty="0">
                          <a:solidFill>
                            <a:schemeClr val="tx1"/>
                          </a:solidFill>
                          <a:effectLst/>
                          <a:latin typeface="+mn-lt"/>
                          <a:ea typeface="微軟正黑體" panose="020B0604030504040204" pitchFamily="34" charset="-120"/>
                          <a:cs typeface="Arial" panose="020B0604020202020204" pitchFamily="34" charset="0"/>
                        </a:rPr>
                        <a:t>IMF</a:t>
                      </a:r>
                      <a:r>
                        <a:rPr lang="zh-TW" altLang="en-US" sz="1400" b="0" u="none" kern="100" dirty="0">
                          <a:solidFill>
                            <a:schemeClr val="tx1"/>
                          </a:solidFill>
                          <a:effectLst/>
                          <a:latin typeface="+mn-lt"/>
                          <a:ea typeface="微軟正黑體" panose="020B0604030504040204" pitchFamily="34" charset="-120"/>
                          <a:cs typeface="Arial" panose="020B0604020202020204" pitchFamily="34" charset="0"/>
                        </a:rPr>
                        <a:t>更新經濟展望</a:t>
                      </a:r>
                      <a:endParaRPr lang="en-US" altLang="zh-TW" sz="1400" b="0" u="none" kern="100" dirty="0">
                        <a:solidFill>
                          <a:schemeClr val="tx1"/>
                        </a:solidFill>
                        <a:effectLst/>
                        <a:latin typeface="+mn-lt"/>
                        <a:ea typeface="微軟正黑體" panose="020B0604030504040204" pitchFamily="34" charset="-120"/>
                        <a:cs typeface="Arial" panose="020B0604020202020204" pitchFamily="34" charset="0"/>
                      </a:endParaRPr>
                    </a:p>
                    <a:p>
                      <a:pPr marL="0" marR="0" lvl="0" indent="-360000" algn="l" defTabSz="914400" rtl="0" eaLnBrk="1" fontAlgn="auto" latinLnBrk="0" hangingPunct="1">
                        <a:lnSpc>
                          <a:spcPts val="1800"/>
                        </a:lnSpc>
                        <a:spcBef>
                          <a:spcPts val="0"/>
                        </a:spcBef>
                        <a:spcAft>
                          <a:spcPts val="0"/>
                        </a:spcAft>
                        <a:buClrTx/>
                        <a:buSzTx/>
                        <a:buFont typeface="Wingdings"/>
                        <a:buChar char=""/>
                        <a:tabLst/>
                        <a:defRPr/>
                      </a:pPr>
                      <a:r>
                        <a:rPr lang="en-US" altLang="zh-TW" sz="1400" b="1" kern="100" dirty="0">
                          <a:solidFill>
                            <a:schemeClr val="tx1"/>
                          </a:solidFill>
                          <a:effectLst/>
                          <a:latin typeface="+mn-lt"/>
                          <a:ea typeface="微軟正黑體" panose="020B0604030504040204" pitchFamily="34" charset="-120"/>
                          <a:cs typeface="Arial" panose="020B0604020202020204" pitchFamily="34" charset="0"/>
                        </a:rPr>
                        <a:t>10/17~19</a:t>
                      </a:r>
                      <a:r>
                        <a:rPr lang="zh-TW" altLang="en-US" sz="1400" b="1" kern="100" dirty="0">
                          <a:solidFill>
                            <a:schemeClr val="tx1"/>
                          </a:solidFill>
                          <a:effectLst/>
                          <a:latin typeface="+mn-lt"/>
                          <a:ea typeface="微軟正黑體" panose="020B0604030504040204" pitchFamily="34" charset="-120"/>
                          <a:cs typeface="Arial" panose="020B0604020202020204" pitchFamily="34" charset="0"/>
                        </a:rPr>
                        <a:t>國際貨幣基金</a:t>
                      </a:r>
                      <a:r>
                        <a:rPr lang="en-US" altLang="zh-TW" sz="1400" b="1" kern="100" dirty="0">
                          <a:solidFill>
                            <a:schemeClr val="tx1"/>
                          </a:solidFill>
                          <a:effectLst/>
                          <a:latin typeface="+mn-lt"/>
                          <a:ea typeface="微軟正黑體" panose="020B0604030504040204" pitchFamily="34" charset="-120"/>
                          <a:cs typeface="Arial" panose="020B0604020202020204" pitchFamily="34" charset="0"/>
                        </a:rPr>
                        <a:t>/</a:t>
                      </a:r>
                      <a:r>
                        <a:rPr lang="zh-TW" altLang="en-US" sz="1400" b="1" kern="100" dirty="0">
                          <a:solidFill>
                            <a:schemeClr val="tx1"/>
                          </a:solidFill>
                          <a:effectLst/>
                          <a:latin typeface="+mn-lt"/>
                          <a:ea typeface="微軟正黑體" panose="020B0604030504040204" pitchFamily="34" charset="-120"/>
                          <a:cs typeface="Arial" panose="020B0604020202020204" pitchFamily="34" charset="0"/>
                        </a:rPr>
                        <a:t>世界銀行年會</a:t>
                      </a:r>
                      <a:endParaRPr lang="en-US" altLang="zh-TW" sz="1400" b="1" kern="100" dirty="0">
                        <a:solidFill>
                          <a:schemeClr val="tx1"/>
                        </a:solidFill>
                        <a:effectLst/>
                        <a:latin typeface="+mn-lt"/>
                        <a:ea typeface="微軟正黑體" panose="020B0604030504040204" pitchFamily="34" charset="-120"/>
                        <a:cs typeface="Arial" panose="020B0604020202020204" pitchFamily="34" charset="0"/>
                      </a:endParaRPr>
                    </a:p>
                    <a:p>
                      <a:pPr marL="0" marR="0" lvl="0" indent="-360000" algn="l" defTabSz="914400" rtl="0" eaLnBrk="1" fontAlgn="auto" latinLnBrk="0" hangingPunct="1">
                        <a:lnSpc>
                          <a:spcPts val="1800"/>
                        </a:lnSpc>
                        <a:spcBef>
                          <a:spcPts val="0"/>
                        </a:spcBef>
                        <a:spcAft>
                          <a:spcPts val="0"/>
                        </a:spcAft>
                        <a:buClrTx/>
                        <a:buSzTx/>
                        <a:buFont typeface="Wingdings"/>
                        <a:buChar char=""/>
                        <a:tabLst/>
                        <a:defRPr/>
                      </a:pPr>
                      <a:r>
                        <a:rPr lang="en-US" altLang="zh-TW" sz="1400" b="1" u="sng" kern="100" dirty="0">
                          <a:solidFill>
                            <a:srgbClr val="0000FF"/>
                          </a:solidFill>
                          <a:effectLst/>
                          <a:latin typeface="+mn-lt"/>
                          <a:ea typeface="微軟正黑體" panose="020B0604030504040204" pitchFamily="34" charset="-120"/>
                          <a:cs typeface="Arial" panose="020B0604020202020204" pitchFamily="34" charset="0"/>
                        </a:rPr>
                        <a:t>10/28~29</a:t>
                      </a:r>
                      <a:r>
                        <a:rPr lang="zh-TW" altLang="en-US" sz="1400" b="1" u="sng" kern="100" dirty="0">
                          <a:solidFill>
                            <a:srgbClr val="0000FF"/>
                          </a:solidFill>
                          <a:effectLst/>
                          <a:latin typeface="+mn-lt"/>
                          <a:ea typeface="微軟正黑體" panose="020B0604030504040204" pitchFamily="34" charset="-120"/>
                          <a:cs typeface="Arial" panose="020B0604020202020204" pitchFamily="34" charset="0"/>
                        </a:rPr>
                        <a:t>聯準會利率會議</a:t>
                      </a:r>
                      <a:r>
                        <a:rPr lang="en-US" altLang="zh-TW" sz="1400" b="1" u="sng" kern="100" dirty="0">
                          <a:solidFill>
                            <a:srgbClr val="0000FF"/>
                          </a:solidFill>
                          <a:effectLst/>
                          <a:latin typeface="+mn-lt"/>
                          <a:ea typeface="微軟正黑體" panose="020B0604030504040204" pitchFamily="34" charset="-120"/>
                          <a:cs typeface="Arial" panose="020B0604020202020204" pitchFamily="34" charset="0"/>
                        </a:rPr>
                        <a:t>+</a:t>
                      </a:r>
                      <a:r>
                        <a:rPr lang="zh-TW" altLang="en-US" sz="1400" b="1" u="sng" kern="100" dirty="0">
                          <a:solidFill>
                            <a:srgbClr val="0000FF"/>
                          </a:solidFill>
                          <a:effectLst/>
                          <a:latin typeface="+mn-lt"/>
                          <a:ea typeface="微軟正黑體" panose="020B0604030504040204" pitchFamily="34" charset="-120"/>
                          <a:cs typeface="Arial" panose="020B0604020202020204" pitchFamily="34" charset="0"/>
                        </a:rPr>
                        <a:t>主席</a:t>
                      </a:r>
                      <a:r>
                        <a:rPr lang="zh-TW" altLang="zh-TW" sz="1400" b="1" u="sng" kern="100" dirty="0">
                          <a:solidFill>
                            <a:srgbClr val="0000FF"/>
                          </a:solidFill>
                          <a:effectLst/>
                          <a:latin typeface="+mn-lt"/>
                          <a:ea typeface="微軟正黑體" panose="020B0604030504040204" pitchFamily="34" charset="-120"/>
                          <a:cs typeface="Arial" panose="020B0604020202020204" pitchFamily="34" charset="0"/>
                        </a:rPr>
                        <a:t>記者會</a:t>
                      </a:r>
                      <a:r>
                        <a:rPr lang="zh-TW" altLang="en-US" sz="1400" b="0" u="none" kern="100" dirty="0">
                          <a:solidFill>
                            <a:schemeClr val="tx1"/>
                          </a:solidFill>
                          <a:effectLst/>
                          <a:latin typeface="+mn-lt"/>
                          <a:ea typeface="微軟正黑體" panose="020B0604030504040204" pitchFamily="34" charset="-120"/>
                          <a:cs typeface="Arial" panose="020B0604020202020204" pitchFamily="34" charset="0"/>
                        </a:rPr>
                        <a:t>、</a:t>
                      </a:r>
                      <a:r>
                        <a:rPr lang="en-US" altLang="zh-TW" sz="1400" b="0" u="none" kern="100" dirty="0">
                          <a:solidFill>
                            <a:schemeClr val="tx1"/>
                          </a:solidFill>
                          <a:effectLst/>
                          <a:latin typeface="+mn-lt"/>
                          <a:ea typeface="微軟正黑體" panose="020B0604030504040204" pitchFamily="34" charset="-120"/>
                          <a:cs typeface="Arial" panose="020B0604020202020204" pitchFamily="34" charset="0"/>
                        </a:rPr>
                        <a:t>10/30</a:t>
                      </a:r>
                      <a:r>
                        <a:rPr lang="zh-TW" altLang="en-US" sz="1400" b="0" u="none" kern="100" dirty="0">
                          <a:solidFill>
                            <a:schemeClr val="tx1"/>
                          </a:solidFill>
                          <a:effectLst/>
                          <a:latin typeface="+mn-lt"/>
                          <a:ea typeface="微軟正黑體" panose="020B0604030504040204" pitchFamily="34" charset="-120"/>
                          <a:cs typeface="Arial" panose="020B0604020202020204" pitchFamily="34" charset="0"/>
                        </a:rPr>
                        <a:t>歐洲央行利率會議</a:t>
                      </a:r>
                      <a:endParaRPr lang="en-US" altLang="zh-TW" sz="1400" b="1" kern="100" dirty="0">
                        <a:solidFill>
                          <a:srgbClr val="006600"/>
                        </a:solidFill>
                        <a:effectLst/>
                        <a:latin typeface="+mn-lt"/>
                        <a:ea typeface="微軟正黑體" panose="020B0604030504040204" pitchFamily="34" charset="-120"/>
                        <a:cs typeface="Arial" panose="020B0604020202020204" pitchFamily="34" charset="0"/>
                      </a:endParaRPr>
                    </a:p>
                  </a:txBody>
                  <a:tcPr marL="68580" marR="68580" marT="0" marB="0" anchor="ctr"/>
                </a:tc>
                <a:extLst>
                  <a:ext uri="{0D108BD9-81ED-4DB2-BD59-A6C34878D82A}">
                    <a16:rowId xmlns:a16="http://schemas.microsoft.com/office/drawing/2014/main" val="2737866836"/>
                  </a:ext>
                </a:extLst>
              </a:tr>
              <a:tr h="1012376">
                <a:tc>
                  <a:txBody>
                    <a:bodyPr/>
                    <a:lstStyle/>
                    <a:p>
                      <a:pPr marL="0" algn="l" defTabSz="914400" rtl="0" eaLnBrk="1" latinLnBrk="0" hangingPunct="1">
                        <a:lnSpc>
                          <a:spcPts val="1800"/>
                        </a:lnSpc>
                        <a:spcAft>
                          <a:spcPts val="0"/>
                        </a:spcAft>
                      </a:pPr>
                      <a:r>
                        <a:rPr lang="zh-TW" altLang="en-US" sz="1800" b="1" kern="100" dirty="0">
                          <a:solidFill>
                            <a:schemeClr val="lt1"/>
                          </a:solidFill>
                          <a:effectLst/>
                          <a:latin typeface="微軟正黑體" panose="020B0604030504040204" pitchFamily="34" charset="-120"/>
                          <a:ea typeface="微軟正黑體" panose="020B0604030504040204" pitchFamily="34" charset="-120"/>
                          <a:cs typeface="Arial" panose="020B0604020202020204" pitchFamily="34" charset="0"/>
                        </a:rPr>
                        <a:t>十一月</a:t>
                      </a:r>
                      <a:endParaRPr lang="zh-TW" sz="1800" b="1" kern="100" dirty="0">
                        <a:solidFill>
                          <a:schemeClr val="lt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tc>
                <a:tc>
                  <a:txBody>
                    <a:bodyPr/>
                    <a:lstStyle/>
                    <a:p>
                      <a:pPr marL="0" marR="0" lvl="0" indent="-360000" algn="l" defTabSz="914400" rtl="0" eaLnBrk="1" fontAlgn="auto" latinLnBrk="0" hangingPunct="1">
                        <a:lnSpc>
                          <a:spcPts val="1800"/>
                        </a:lnSpc>
                        <a:spcBef>
                          <a:spcPts val="0"/>
                        </a:spcBef>
                        <a:spcAft>
                          <a:spcPts val="0"/>
                        </a:spcAft>
                        <a:buClrTx/>
                        <a:buSzTx/>
                        <a:buFont typeface="Wingdings"/>
                        <a:buChar char=""/>
                        <a:tabLst/>
                        <a:defRPr/>
                      </a:pPr>
                      <a:r>
                        <a:rPr lang="en-US" altLang="zh-TW" sz="1400" b="0" kern="100" dirty="0">
                          <a:solidFill>
                            <a:schemeClr val="tx1"/>
                          </a:solidFill>
                          <a:effectLst/>
                          <a:latin typeface="+mn-lt"/>
                          <a:ea typeface="微軟正黑體" panose="020B0604030504040204" pitchFamily="34" charset="-120"/>
                          <a:cs typeface="Arial" panose="020B0604020202020204" pitchFamily="34" charset="0"/>
                        </a:rPr>
                        <a:t>11/6</a:t>
                      </a:r>
                      <a:r>
                        <a:rPr lang="zh-TW" altLang="en-US" sz="1400" b="0" kern="100" dirty="0">
                          <a:solidFill>
                            <a:schemeClr val="tx1"/>
                          </a:solidFill>
                          <a:effectLst/>
                          <a:latin typeface="+mn-lt"/>
                          <a:ea typeface="微軟正黑體" panose="020B0604030504040204" pitchFamily="34" charset="-120"/>
                          <a:cs typeface="Arial" panose="020B0604020202020204" pitchFamily="34" charset="0"/>
                        </a:rPr>
                        <a:t>英國央行利率會議</a:t>
                      </a:r>
                      <a:endParaRPr lang="en-US" altLang="zh-TW" sz="1400" b="0" kern="100" dirty="0">
                        <a:solidFill>
                          <a:schemeClr val="tx1"/>
                        </a:solidFill>
                        <a:effectLst/>
                        <a:latin typeface="+mn-lt"/>
                        <a:ea typeface="微軟正黑體" panose="020B0604030504040204" pitchFamily="34" charset="-120"/>
                        <a:cs typeface="Arial" panose="020B0604020202020204" pitchFamily="34" charset="0"/>
                      </a:endParaRPr>
                    </a:p>
                    <a:p>
                      <a:pPr marL="0" marR="0" lvl="0" indent="-360000" algn="l" defTabSz="914400" rtl="0" eaLnBrk="1" fontAlgn="auto" latinLnBrk="0" hangingPunct="1">
                        <a:lnSpc>
                          <a:spcPts val="1800"/>
                        </a:lnSpc>
                        <a:spcBef>
                          <a:spcPts val="0"/>
                        </a:spcBef>
                        <a:spcAft>
                          <a:spcPts val="0"/>
                        </a:spcAft>
                        <a:buClrTx/>
                        <a:buSzTx/>
                        <a:buFont typeface="Wingdings"/>
                        <a:buChar char=""/>
                        <a:tabLst/>
                        <a:defRPr/>
                      </a:pPr>
                      <a:r>
                        <a:rPr lang="zh-TW" altLang="en-US" sz="1600" b="1" dirty="0">
                          <a:solidFill>
                            <a:srgbClr val="FF0000"/>
                          </a:solidFill>
                          <a:effectLst/>
                          <a:latin typeface="Calibri" panose="020F0502020204030204" pitchFamily="34" charset="0"/>
                          <a:ea typeface="微軟正黑體" panose="020B0604030504040204" pitchFamily="34" charset="-120"/>
                          <a:cs typeface="Calibri" panose="020F0502020204030204" pitchFamily="34" charset="0"/>
                        </a:rPr>
                        <a:t>美中關稅休兵</a:t>
                      </a:r>
                      <a:r>
                        <a:rPr lang="en-US" altLang="zh-TW" sz="1600" b="1" dirty="0">
                          <a:solidFill>
                            <a:srgbClr val="FF0000"/>
                          </a:solidFill>
                          <a:effectLst/>
                          <a:latin typeface="Calibri" panose="020F0502020204030204" pitchFamily="34" charset="0"/>
                          <a:ea typeface="微軟正黑體" panose="020B0604030504040204" pitchFamily="34" charset="-120"/>
                          <a:cs typeface="Calibri" panose="020F0502020204030204" pitchFamily="34" charset="0"/>
                        </a:rPr>
                        <a:t>90</a:t>
                      </a:r>
                      <a:r>
                        <a:rPr lang="zh-TW" altLang="en-US" sz="1600" b="1" dirty="0">
                          <a:solidFill>
                            <a:srgbClr val="FF0000"/>
                          </a:solidFill>
                          <a:latin typeface="Calibri" panose="020F0502020204030204" pitchFamily="34" charset="0"/>
                          <a:ea typeface="微軟正黑體" panose="020B0604030504040204" pitchFamily="34" charset="-120"/>
                          <a:cs typeface="Calibri" panose="020F0502020204030204" pitchFamily="34" charset="0"/>
                        </a:rPr>
                        <a:t>天到期</a:t>
                      </a:r>
                      <a:r>
                        <a:rPr lang="en-US" altLang="zh-TW" sz="1600" b="1" dirty="0">
                          <a:solidFill>
                            <a:srgbClr val="FF0000"/>
                          </a:solidFill>
                          <a:latin typeface="Calibri" panose="020F0502020204030204" pitchFamily="34" charset="0"/>
                          <a:ea typeface="微軟正黑體" panose="020B0604030504040204" pitchFamily="34" charset="-120"/>
                          <a:cs typeface="Calibri" panose="020F0502020204030204" pitchFamily="34" charset="0"/>
                        </a:rPr>
                        <a:t>(</a:t>
                      </a:r>
                      <a:r>
                        <a:rPr lang="zh-TW" altLang="en-US" sz="1600" b="1" dirty="0">
                          <a:solidFill>
                            <a:srgbClr val="FF0000"/>
                          </a:solidFill>
                          <a:latin typeface="Calibri" panose="020F0502020204030204" pitchFamily="34" charset="0"/>
                          <a:ea typeface="微軟正黑體" panose="020B0604030504040204" pitchFamily="34" charset="-120"/>
                          <a:cs typeface="Calibri" panose="020F0502020204030204" pitchFamily="34" charset="0"/>
                        </a:rPr>
                        <a:t>預計</a:t>
                      </a:r>
                      <a:r>
                        <a:rPr lang="en-US" altLang="zh-TW" sz="1600" b="1" dirty="0">
                          <a:solidFill>
                            <a:srgbClr val="FF0000"/>
                          </a:solidFill>
                          <a:effectLst/>
                          <a:latin typeface="Calibri" panose="020F0502020204030204" pitchFamily="34" charset="0"/>
                          <a:ea typeface="微軟正黑體" panose="020B0604030504040204" pitchFamily="34" charset="-120"/>
                          <a:cs typeface="Calibri" panose="020F0502020204030204" pitchFamily="34" charset="0"/>
                        </a:rPr>
                        <a:t>11/10)</a:t>
                      </a:r>
                      <a:endParaRPr lang="en-US" altLang="zh-TW" sz="1600" b="1" kern="100" dirty="0">
                        <a:solidFill>
                          <a:srgbClr val="FF0000"/>
                        </a:solidFill>
                        <a:effectLst/>
                        <a:latin typeface="+mn-lt"/>
                        <a:ea typeface="微軟正黑體" panose="020B0604030504040204" pitchFamily="34" charset="-120"/>
                        <a:cs typeface="Arial" panose="020B0604020202020204" pitchFamily="34" charset="0"/>
                      </a:endParaRPr>
                    </a:p>
                    <a:p>
                      <a:pPr marL="0" marR="0" lvl="0" indent="-360000" algn="l" defTabSz="914400" rtl="0" eaLnBrk="1" fontAlgn="auto" latinLnBrk="0" hangingPunct="1">
                        <a:lnSpc>
                          <a:spcPts val="1800"/>
                        </a:lnSpc>
                        <a:spcBef>
                          <a:spcPts val="0"/>
                        </a:spcBef>
                        <a:spcAft>
                          <a:spcPts val="0"/>
                        </a:spcAft>
                        <a:buClrTx/>
                        <a:buSzTx/>
                        <a:buFont typeface="Wingdings"/>
                        <a:buChar char=""/>
                        <a:tabLst/>
                        <a:defRPr/>
                      </a:pPr>
                      <a:r>
                        <a:rPr lang="en-US" altLang="zh-TW" sz="1400" b="0" kern="100" dirty="0">
                          <a:solidFill>
                            <a:schemeClr val="tx1"/>
                          </a:solidFill>
                          <a:effectLst/>
                          <a:latin typeface="+mn-lt"/>
                          <a:ea typeface="微軟正黑體" panose="020B0604030504040204" pitchFamily="34" charset="-120"/>
                          <a:cs typeface="Arial" panose="020B0604020202020204" pitchFamily="34" charset="0"/>
                        </a:rPr>
                        <a:t>11/10~21</a:t>
                      </a:r>
                      <a:r>
                        <a:rPr lang="zh-TW" altLang="en-US" sz="1400" b="0" kern="100" dirty="0">
                          <a:solidFill>
                            <a:schemeClr val="tx1"/>
                          </a:solidFill>
                          <a:effectLst/>
                          <a:latin typeface="+mn-lt"/>
                          <a:ea typeface="微軟正黑體" panose="020B0604030504040204" pitchFamily="34" charset="-120"/>
                          <a:cs typeface="Arial" panose="020B0604020202020204" pitchFamily="34" charset="0"/>
                        </a:rPr>
                        <a:t>聯合國氣候峰會</a:t>
                      </a:r>
                      <a:r>
                        <a:rPr lang="en-US" altLang="zh-TW" sz="1400" b="0" kern="100" dirty="0">
                          <a:solidFill>
                            <a:schemeClr val="tx1"/>
                          </a:solidFill>
                          <a:effectLst/>
                          <a:latin typeface="+mn-lt"/>
                          <a:ea typeface="微軟正黑體" panose="020B0604030504040204" pitchFamily="34" charset="-120"/>
                          <a:cs typeface="Arial" panose="020B0604020202020204" pitchFamily="34" charset="0"/>
                        </a:rPr>
                        <a:t>(COP30)(</a:t>
                      </a:r>
                      <a:r>
                        <a:rPr lang="zh-TW" altLang="en-US" sz="1400" b="0" kern="100" dirty="0">
                          <a:solidFill>
                            <a:schemeClr val="tx1"/>
                          </a:solidFill>
                          <a:effectLst/>
                          <a:latin typeface="+mn-lt"/>
                          <a:ea typeface="微軟正黑體" panose="020B0604030504040204" pitchFamily="34" charset="-120"/>
                          <a:cs typeface="Arial" panose="020B0604020202020204" pitchFamily="34" charset="0"/>
                        </a:rPr>
                        <a:t>巴西帕拉州首府貝倫</a:t>
                      </a:r>
                      <a:r>
                        <a:rPr lang="en-US" altLang="zh-TW" sz="1400" b="0" kern="100" dirty="0">
                          <a:solidFill>
                            <a:schemeClr val="tx1"/>
                          </a:solidFill>
                          <a:effectLst/>
                          <a:latin typeface="+mn-lt"/>
                          <a:ea typeface="微軟正黑體" panose="020B0604030504040204" pitchFamily="34" charset="-120"/>
                          <a:cs typeface="Arial" panose="020B0604020202020204" pitchFamily="34" charset="0"/>
                        </a:rPr>
                        <a:t>)</a:t>
                      </a:r>
                    </a:p>
                    <a:p>
                      <a:pPr marL="0" marR="0" lvl="0" indent="-360000" algn="l" defTabSz="914400" rtl="0" eaLnBrk="1" fontAlgn="auto" latinLnBrk="0" hangingPunct="1">
                        <a:lnSpc>
                          <a:spcPts val="1800"/>
                        </a:lnSpc>
                        <a:spcBef>
                          <a:spcPts val="0"/>
                        </a:spcBef>
                        <a:spcAft>
                          <a:spcPts val="0"/>
                        </a:spcAft>
                        <a:buClrTx/>
                        <a:buSzTx/>
                        <a:buFont typeface="Wingdings"/>
                        <a:buChar char=""/>
                        <a:tabLst/>
                        <a:defRPr/>
                      </a:pPr>
                      <a:r>
                        <a:rPr lang="en-US" altLang="zh-TW" sz="1400" b="1" kern="100" dirty="0">
                          <a:solidFill>
                            <a:schemeClr val="tx1"/>
                          </a:solidFill>
                          <a:effectLst/>
                          <a:latin typeface="+mn-lt"/>
                          <a:ea typeface="微軟正黑體" panose="020B0604030504040204" pitchFamily="34" charset="-120"/>
                          <a:cs typeface="Arial" panose="020B0604020202020204" pitchFamily="34" charset="0"/>
                        </a:rPr>
                        <a:t>11/27~28</a:t>
                      </a:r>
                      <a:r>
                        <a:rPr lang="zh-TW" altLang="en-US" sz="1400" b="1" kern="100" dirty="0">
                          <a:solidFill>
                            <a:schemeClr val="tx1"/>
                          </a:solidFill>
                          <a:effectLst/>
                          <a:latin typeface="+mn-lt"/>
                          <a:ea typeface="微軟正黑體" panose="020B0604030504040204" pitchFamily="34" charset="-120"/>
                          <a:cs typeface="Arial" panose="020B0604020202020204" pitchFamily="34" charset="0"/>
                        </a:rPr>
                        <a:t> </a:t>
                      </a:r>
                      <a:r>
                        <a:rPr lang="en-US" altLang="zh-TW" sz="1400" b="1" kern="100" dirty="0">
                          <a:solidFill>
                            <a:schemeClr val="tx1"/>
                          </a:solidFill>
                          <a:effectLst/>
                          <a:latin typeface="+mn-lt"/>
                          <a:ea typeface="微軟正黑體" panose="020B0604030504040204" pitchFamily="34" charset="-120"/>
                          <a:cs typeface="Arial" panose="020B0604020202020204" pitchFamily="34" charset="0"/>
                        </a:rPr>
                        <a:t>G20</a:t>
                      </a:r>
                      <a:r>
                        <a:rPr lang="zh-TW" altLang="en-US" sz="1400" b="1" kern="100" dirty="0">
                          <a:solidFill>
                            <a:schemeClr val="tx1"/>
                          </a:solidFill>
                          <a:effectLst/>
                          <a:latin typeface="+mn-lt"/>
                          <a:ea typeface="微軟正黑體" panose="020B0604030504040204" pitchFamily="34" charset="-120"/>
                          <a:cs typeface="Arial" panose="020B0604020202020204" pitchFamily="34" charset="0"/>
                        </a:rPr>
                        <a:t>會議於南非舉行</a:t>
                      </a:r>
                      <a:endParaRPr lang="en-US" altLang="zh-TW" sz="1400" b="1" kern="100" dirty="0">
                        <a:solidFill>
                          <a:schemeClr val="tx1"/>
                        </a:solidFill>
                        <a:effectLst/>
                        <a:latin typeface="+mn-lt"/>
                        <a:ea typeface="微軟正黑體" panose="020B0604030504040204" pitchFamily="34" charset="-120"/>
                        <a:cs typeface="Arial" panose="020B0604020202020204" pitchFamily="34" charset="0"/>
                      </a:endParaRPr>
                    </a:p>
                  </a:txBody>
                  <a:tcPr marL="68580" marR="68580" marT="0" marB="0" anchor="ctr"/>
                </a:tc>
                <a:extLst>
                  <a:ext uri="{0D108BD9-81ED-4DB2-BD59-A6C34878D82A}">
                    <a16:rowId xmlns:a16="http://schemas.microsoft.com/office/drawing/2014/main" val="2579813458"/>
                  </a:ext>
                </a:extLst>
              </a:tr>
              <a:tr h="814644">
                <a:tc>
                  <a:txBody>
                    <a:bodyPr/>
                    <a:lstStyle/>
                    <a:p>
                      <a:pPr marL="0" algn="l" defTabSz="914400" rtl="0" eaLnBrk="1" latinLnBrk="0" hangingPunct="1">
                        <a:lnSpc>
                          <a:spcPts val="1800"/>
                        </a:lnSpc>
                        <a:spcAft>
                          <a:spcPts val="0"/>
                        </a:spcAft>
                      </a:pPr>
                      <a:r>
                        <a:rPr lang="zh-TW" altLang="en-US" sz="1800" b="1" kern="100" dirty="0">
                          <a:solidFill>
                            <a:schemeClr val="lt1"/>
                          </a:solidFill>
                          <a:effectLst/>
                          <a:latin typeface="微軟正黑體" panose="020B0604030504040204" pitchFamily="34" charset="-120"/>
                          <a:ea typeface="微軟正黑體" panose="020B0604030504040204" pitchFamily="34" charset="-120"/>
                          <a:cs typeface="Arial" panose="020B0604020202020204" pitchFamily="34" charset="0"/>
                        </a:rPr>
                        <a:t>十二月</a:t>
                      </a:r>
                      <a:endParaRPr lang="zh-TW" sz="1800" b="1" kern="100" dirty="0">
                        <a:solidFill>
                          <a:schemeClr val="lt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tc>
                <a:tc>
                  <a:txBody>
                    <a:bodyPr/>
                    <a:lstStyle/>
                    <a:p>
                      <a:pPr marL="0" marR="0" lvl="0" indent="-360000" algn="l" defTabSz="914400" rtl="0" eaLnBrk="1" fontAlgn="auto" latinLnBrk="0" hangingPunct="1">
                        <a:lnSpc>
                          <a:spcPts val="1800"/>
                        </a:lnSpc>
                        <a:spcBef>
                          <a:spcPts val="0"/>
                        </a:spcBef>
                        <a:spcAft>
                          <a:spcPts val="0"/>
                        </a:spcAft>
                        <a:buClrTx/>
                        <a:buSzTx/>
                        <a:buFont typeface="Wingdings"/>
                        <a:buChar char=""/>
                        <a:tabLst/>
                        <a:defRPr/>
                      </a:pPr>
                      <a:r>
                        <a:rPr lang="zh-TW" altLang="en-US" sz="1400" b="0" kern="100" dirty="0">
                          <a:solidFill>
                            <a:schemeClr val="tx1"/>
                          </a:solidFill>
                          <a:effectLst/>
                          <a:latin typeface="+mn-lt"/>
                          <a:ea typeface="微軟正黑體" panose="020B0604030504040204" pitchFamily="34" charset="-120"/>
                          <a:cs typeface="Arial" panose="020B0604020202020204" pitchFamily="34" charset="0"/>
                        </a:rPr>
                        <a:t>中國中央經濟工作會議</a:t>
                      </a:r>
                      <a:endParaRPr lang="en-US" altLang="zh-TW" sz="1400" b="0" kern="100" dirty="0">
                        <a:solidFill>
                          <a:schemeClr val="tx1"/>
                        </a:solidFill>
                        <a:effectLst/>
                        <a:latin typeface="+mn-lt"/>
                        <a:ea typeface="微軟正黑體" panose="020B0604030504040204" pitchFamily="34" charset="-120"/>
                        <a:cs typeface="Arial" panose="020B0604020202020204" pitchFamily="34" charset="0"/>
                      </a:endParaRPr>
                    </a:p>
                    <a:p>
                      <a:pPr marL="0" marR="0" lvl="0" indent="-360000" algn="l" defTabSz="914400" rtl="0" eaLnBrk="1" fontAlgn="auto" latinLnBrk="0" hangingPunct="1">
                        <a:lnSpc>
                          <a:spcPts val="1800"/>
                        </a:lnSpc>
                        <a:spcBef>
                          <a:spcPts val="0"/>
                        </a:spcBef>
                        <a:spcAft>
                          <a:spcPts val="0"/>
                        </a:spcAft>
                        <a:buClrTx/>
                        <a:buSzTx/>
                        <a:buFont typeface="Wingdings"/>
                        <a:buChar char=""/>
                        <a:tabLst/>
                        <a:defRPr/>
                      </a:pPr>
                      <a:r>
                        <a:rPr lang="en-US" altLang="zh-TW" sz="1400" b="1" u="sng" kern="100" dirty="0">
                          <a:solidFill>
                            <a:srgbClr val="0000FF"/>
                          </a:solidFill>
                          <a:effectLst/>
                          <a:latin typeface="+mn-lt"/>
                          <a:ea typeface="微軟正黑體" panose="020B0604030504040204" pitchFamily="34" charset="-120"/>
                          <a:cs typeface="Arial" panose="020B0604020202020204" pitchFamily="34" charset="0"/>
                        </a:rPr>
                        <a:t>12/9~10</a:t>
                      </a:r>
                      <a:r>
                        <a:rPr lang="zh-TW" altLang="en-US" sz="1400" b="1" u="sng" kern="100" dirty="0">
                          <a:solidFill>
                            <a:srgbClr val="0000FF"/>
                          </a:solidFill>
                          <a:effectLst/>
                          <a:latin typeface="+mn-lt"/>
                          <a:ea typeface="微軟正黑體" panose="020B0604030504040204" pitchFamily="34" charset="-120"/>
                          <a:cs typeface="Arial" panose="020B0604020202020204" pitchFamily="34" charset="0"/>
                        </a:rPr>
                        <a:t>聯準會利率會議</a:t>
                      </a:r>
                      <a:r>
                        <a:rPr lang="en-US" altLang="zh-TW" sz="1400" b="1" u="sng" kern="100" dirty="0">
                          <a:solidFill>
                            <a:srgbClr val="0000FF"/>
                          </a:solidFill>
                          <a:effectLst/>
                          <a:latin typeface="+mn-lt"/>
                          <a:ea typeface="微軟正黑體" panose="020B0604030504040204" pitchFamily="34" charset="-120"/>
                          <a:cs typeface="Arial" panose="020B0604020202020204" pitchFamily="34" charset="0"/>
                        </a:rPr>
                        <a:t>+</a:t>
                      </a:r>
                      <a:r>
                        <a:rPr lang="zh-TW" altLang="en-US" sz="1400" b="1" u="sng" kern="100" dirty="0">
                          <a:solidFill>
                            <a:srgbClr val="0000FF"/>
                          </a:solidFill>
                          <a:effectLst/>
                          <a:latin typeface="+mn-lt"/>
                          <a:ea typeface="微軟正黑體" panose="020B0604030504040204" pitchFamily="34" charset="-120"/>
                          <a:cs typeface="Arial" panose="020B0604020202020204" pitchFamily="34" charset="0"/>
                        </a:rPr>
                        <a:t>主席</a:t>
                      </a:r>
                      <a:r>
                        <a:rPr lang="zh-TW" altLang="zh-TW" sz="1400" b="1" u="sng" kern="100" dirty="0">
                          <a:solidFill>
                            <a:srgbClr val="0000FF"/>
                          </a:solidFill>
                          <a:effectLst/>
                          <a:latin typeface="+mn-lt"/>
                          <a:ea typeface="微軟正黑體" panose="020B0604030504040204" pitchFamily="34" charset="-120"/>
                          <a:cs typeface="Arial" panose="020B0604020202020204" pitchFamily="34" charset="0"/>
                        </a:rPr>
                        <a:t>記者會</a:t>
                      </a:r>
                      <a:r>
                        <a:rPr lang="en-US" altLang="zh-TW" sz="1400" b="1" u="sng" kern="100" dirty="0">
                          <a:solidFill>
                            <a:srgbClr val="0000FF"/>
                          </a:solidFill>
                          <a:effectLst/>
                          <a:latin typeface="+mn-lt"/>
                          <a:ea typeface="微軟正黑體" panose="020B0604030504040204" pitchFamily="34" charset="-120"/>
                          <a:cs typeface="Arial" panose="020B0604020202020204" pitchFamily="34" charset="0"/>
                        </a:rPr>
                        <a:t>+</a:t>
                      </a:r>
                      <a:r>
                        <a:rPr lang="zh-TW" altLang="zh-TW" sz="1400" b="1" u="sng" kern="100" dirty="0">
                          <a:solidFill>
                            <a:srgbClr val="0000FF"/>
                          </a:solidFill>
                          <a:effectLst/>
                          <a:latin typeface="+mn-lt"/>
                          <a:ea typeface="微軟正黑體" panose="020B0604030504040204" pitchFamily="34" charset="-120"/>
                          <a:cs typeface="Arial" panose="020B0604020202020204" pitchFamily="34" charset="0"/>
                        </a:rPr>
                        <a:t>經濟展望</a:t>
                      </a:r>
                      <a:r>
                        <a:rPr lang="en-US" altLang="zh-TW" sz="1400" b="1" u="sng" kern="100" dirty="0">
                          <a:solidFill>
                            <a:srgbClr val="0000FF"/>
                          </a:solidFill>
                          <a:effectLst/>
                          <a:latin typeface="+mn-lt"/>
                          <a:ea typeface="微軟正黑體" panose="020B0604030504040204" pitchFamily="34" charset="-120"/>
                          <a:cs typeface="Arial" panose="020B0604020202020204" pitchFamily="34" charset="0"/>
                        </a:rPr>
                        <a:t>+</a:t>
                      </a:r>
                      <a:r>
                        <a:rPr lang="zh-TW" altLang="en-US" sz="1400" b="1" u="sng" kern="100" dirty="0">
                          <a:solidFill>
                            <a:srgbClr val="0000FF"/>
                          </a:solidFill>
                          <a:effectLst/>
                          <a:latin typeface="+mn-lt"/>
                          <a:ea typeface="微軟正黑體" panose="020B0604030504040204" pitchFamily="34" charset="-120"/>
                          <a:cs typeface="Arial" panose="020B0604020202020204" pitchFamily="34" charset="0"/>
                        </a:rPr>
                        <a:t>利率點陣圖</a:t>
                      </a:r>
                      <a:r>
                        <a:rPr lang="zh-TW" altLang="en-US" sz="1400" b="0" u="none" kern="100" dirty="0">
                          <a:solidFill>
                            <a:schemeClr val="tx1"/>
                          </a:solidFill>
                          <a:effectLst/>
                          <a:latin typeface="+mn-lt"/>
                          <a:ea typeface="微軟正黑體" panose="020B0604030504040204" pitchFamily="34" charset="-120"/>
                          <a:cs typeface="Arial" panose="020B0604020202020204" pitchFamily="34" charset="0"/>
                        </a:rPr>
                        <a:t>、</a:t>
                      </a:r>
                      <a:r>
                        <a:rPr lang="en-US" altLang="zh-TW" sz="1400" b="0" u="none" kern="100" dirty="0">
                          <a:solidFill>
                            <a:schemeClr val="tx1"/>
                          </a:solidFill>
                          <a:effectLst/>
                          <a:latin typeface="+mn-lt"/>
                          <a:ea typeface="微軟正黑體" panose="020B0604030504040204" pitchFamily="34" charset="-120"/>
                          <a:cs typeface="Arial" panose="020B0604020202020204" pitchFamily="34" charset="0"/>
                        </a:rPr>
                        <a:t>12/18</a:t>
                      </a:r>
                      <a:r>
                        <a:rPr lang="zh-TW" altLang="en-US" sz="1400" b="0" u="none" kern="100" dirty="0">
                          <a:solidFill>
                            <a:schemeClr val="tx1"/>
                          </a:solidFill>
                          <a:effectLst/>
                          <a:latin typeface="+mn-lt"/>
                          <a:ea typeface="微軟正黑體" panose="020B0604030504040204" pitchFamily="34" charset="-120"/>
                          <a:cs typeface="Arial" panose="020B0604020202020204" pitchFamily="34" charset="0"/>
                        </a:rPr>
                        <a:t>英國</a:t>
                      </a:r>
                      <a:r>
                        <a:rPr lang="en-US" altLang="zh-TW" sz="1400" b="0" u="none" kern="100" dirty="0">
                          <a:solidFill>
                            <a:schemeClr val="tx1"/>
                          </a:solidFill>
                          <a:effectLst/>
                          <a:latin typeface="+mn-lt"/>
                          <a:ea typeface="微軟正黑體" panose="020B0604030504040204" pitchFamily="34" charset="-120"/>
                          <a:cs typeface="Arial" panose="020B0604020202020204" pitchFamily="34" charset="0"/>
                        </a:rPr>
                        <a:t>/</a:t>
                      </a:r>
                      <a:r>
                        <a:rPr lang="zh-TW" altLang="en-US" sz="1400" b="0" u="none" kern="100" dirty="0">
                          <a:solidFill>
                            <a:schemeClr val="tx1"/>
                          </a:solidFill>
                          <a:effectLst/>
                          <a:latin typeface="+mn-lt"/>
                          <a:ea typeface="微軟正黑體" panose="020B0604030504040204" pitchFamily="34" charset="-120"/>
                          <a:cs typeface="Arial" panose="020B0604020202020204" pitchFamily="34" charset="0"/>
                        </a:rPr>
                        <a:t>歐洲央行利率會議、</a:t>
                      </a:r>
                      <a:r>
                        <a:rPr lang="en-US" altLang="zh-TW" sz="1400" b="0" u="none" kern="100" dirty="0">
                          <a:solidFill>
                            <a:schemeClr val="tx1"/>
                          </a:solidFill>
                          <a:effectLst/>
                          <a:latin typeface="+mn-lt"/>
                          <a:ea typeface="微軟正黑體" panose="020B0604030504040204" pitchFamily="34" charset="-120"/>
                          <a:cs typeface="Arial" panose="020B0604020202020204" pitchFamily="34" charset="0"/>
                        </a:rPr>
                        <a:t>12/19</a:t>
                      </a:r>
                      <a:r>
                        <a:rPr lang="zh-TW" altLang="en-US" sz="1400" b="0" u="none" kern="100" dirty="0">
                          <a:solidFill>
                            <a:schemeClr val="tx1"/>
                          </a:solidFill>
                          <a:effectLst/>
                          <a:latin typeface="+mn-lt"/>
                          <a:ea typeface="微軟正黑體" panose="020B0604030504040204" pitchFamily="34" charset="-120"/>
                          <a:cs typeface="Arial" panose="020B0604020202020204" pitchFamily="34" charset="0"/>
                        </a:rPr>
                        <a:t>日本央行利率會議</a:t>
                      </a:r>
                      <a:endParaRPr lang="en-US" altLang="zh-TW" sz="1400" b="1" kern="100" dirty="0">
                        <a:solidFill>
                          <a:srgbClr val="006600"/>
                        </a:solidFill>
                        <a:effectLst/>
                        <a:latin typeface="+mn-lt"/>
                        <a:ea typeface="微軟正黑體" panose="020B0604030504040204" pitchFamily="34" charset="-120"/>
                        <a:cs typeface="Arial" panose="020B0604020202020204" pitchFamily="34" charset="0"/>
                      </a:endParaRPr>
                    </a:p>
                  </a:txBody>
                  <a:tcPr marL="68580" marR="68580" marT="0" marB="0" anchor="ctr"/>
                </a:tc>
                <a:extLst>
                  <a:ext uri="{0D108BD9-81ED-4DB2-BD59-A6C34878D82A}">
                    <a16:rowId xmlns:a16="http://schemas.microsoft.com/office/drawing/2014/main" val="2233458868"/>
                  </a:ext>
                </a:extLst>
              </a:tr>
              <a:tr h="1012376">
                <a:tc>
                  <a:txBody>
                    <a:bodyPr/>
                    <a:lstStyle/>
                    <a:p>
                      <a:pPr marL="0" algn="l" defTabSz="914400" rtl="0" eaLnBrk="1" latinLnBrk="0" hangingPunct="1">
                        <a:lnSpc>
                          <a:spcPts val="1800"/>
                        </a:lnSpc>
                        <a:spcAft>
                          <a:spcPts val="0"/>
                        </a:spcAft>
                      </a:pPr>
                      <a:r>
                        <a:rPr lang="zh-TW" altLang="en-US" sz="1800" b="1" kern="100" dirty="0">
                          <a:solidFill>
                            <a:schemeClr val="lt1"/>
                          </a:solidFill>
                          <a:effectLst/>
                          <a:latin typeface="微軟正黑體" panose="020B0604030504040204" pitchFamily="34" charset="-120"/>
                          <a:ea typeface="微軟正黑體" panose="020B0604030504040204" pitchFamily="34" charset="-120"/>
                          <a:cs typeface="Arial" panose="020B0604020202020204" pitchFamily="34" charset="0"/>
                        </a:rPr>
                        <a:t>其他</a:t>
                      </a:r>
                      <a:endParaRPr lang="zh-TW" sz="1800" b="1" kern="100" dirty="0">
                        <a:solidFill>
                          <a:schemeClr val="lt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tc>
                <a:tc>
                  <a:txBody>
                    <a:bodyPr/>
                    <a:lstStyle/>
                    <a:p>
                      <a:pPr marL="0" lvl="0" indent="-360000" algn="l" defTabSz="914400" rtl="0" eaLnBrk="1" latinLnBrk="0" hangingPunct="1">
                        <a:lnSpc>
                          <a:spcPts val="1800"/>
                        </a:lnSpc>
                        <a:spcAft>
                          <a:spcPts val="0"/>
                        </a:spcAft>
                        <a:buFont typeface="Wingdings"/>
                        <a:buChar char=""/>
                      </a:pPr>
                      <a:r>
                        <a:rPr lang="zh-TW" altLang="en-US" sz="1600" b="1" u="sng" kern="100" dirty="0">
                          <a:solidFill>
                            <a:srgbClr val="FF0000"/>
                          </a:solidFill>
                          <a:effectLst/>
                          <a:latin typeface="+mn-lt"/>
                          <a:ea typeface="微軟正黑體" panose="020B0604030504040204" pitchFamily="34" charset="-120"/>
                          <a:cs typeface="Arial" panose="020B0604020202020204" pitchFamily="34" charset="0"/>
                        </a:rPr>
                        <a:t>關稅餘波盪漾、川普對等關稅法律戰、川普預計提名下任聯準會主席人選</a:t>
                      </a:r>
                      <a:endParaRPr lang="en-US" altLang="zh-TW" sz="1600" b="1" u="sng" kern="100" dirty="0">
                        <a:solidFill>
                          <a:srgbClr val="FF0000"/>
                        </a:solidFill>
                        <a:effectLst/>
                        <a:latin typeface="+mn-lt"/>
                        <a:ea typeface="微軟正黑體" panose="020B0604030504040204" pitchFamily="34" charset="-120"/>
                        <a:cs typeface="Arial" panose="020B0604020202020204" pitchFamily="34" charset="0"/>
                      </a:endParaRPr>
                    </a:p>
                    <a:p>
                      <a:pPr marL="0" lvl="0" indent="-360000" algn="l" defTabSz="914400" rtl="0" eaLnBrk="1" latinLnBrk="0" hangingPunct="1">
                        <a:lnSpc>
                          <a:spcPts val="1800"/>
                        </a:lnSpc>
                        <a:spcAft>
                          <a:spcPts val="0"/>
                        </a:spcAft>
                        <a:buFont typeface="Wingdings"/>
                        <a:buChar char=""/>
                      </a:pPr>
                      <a:r>
                        <a:rPr lang="zh-TW" altLang="en-US" sz="1400" b="1" u="none" kern="100" dirty="0">
                          <a:solidFill>
                            <a:schemeClr val="tx1"/>
                          </a:solidFill>
                          <a:effectLst/>
                          <a:latin typeface="+mn-lt"/>
                          <a:ea typeface="微軟正黑體" panose="020B0604030504040204" pitchFamily="34" charset="-120"/>
                          <a:cs typeface="Arial" panose="020B0604020202020204" pitchFamily="34" charset="0"/>
                        </a:rPr>
                        <a:t>地緣政治情勢</a:t>
                      </a:r>
                      <a:r>
                        <a:rPr lang="en-US" altLang="zh-TW" sz="1400" b="1" u="none" kern="100" dirty="0">
                          <a:solidFill>
                            <a:schemeClr val="tx1"/>
                          </a:solidFill>
                          <a:effectLst/>
                          <a:latin typeface="+mn-lt"/>
                          <a:ea typeface="微軟正黑體" panose="020B0604030504040204" pitchFamily="34" charset="-120"/>
                          <a:cs typeface="Arial" panose="020B0604020202020204" pitchFamily="34" charset="0"/>
                        </a:rPr>
                        <a:t>(</a:t>
                      </a:r>
                      <a:r>
                        <a:rPr lang="zh-TW" altLang="en-US" sz="1600" b="1" u="none" kern="100" dirty="0">
                          <a:solidFill>
                            <a:srgbClr val="FF0000"/>
                          </a:solidFill>
                          <a:effectLst/>
                          <a:latin typeface="+mn-lt"/>
                          <a:ea typeface="微軟正黑體" panose="020B0604030504040204" pitchFamily="34" charset="-120"/>
                          <a:cs typeface="Arial" panose="020B0604020202020204" pitchFamily="34" charset="0"/>
                        </a:rPr>
                        <a:t>俄烏停火契機</a:t>
                      </a:r>
                      <a:r>
                        <a:rPr lang="en-US" altLang="zh-TW" sz="1400" b="1" u="none" kern="100" dirty="0">
                          <a:solidFill>
                            <a:schemeClr val="tx1"/>
                          </a:solidFill>
                          <a:effectLst/>
                          <a:latin typeface="+mn-lt"/>
                          <a:ea typeface="微軟正黑體" panose="020B0604030504040204" pitchFamily="34" charset="-120"/>
                          <a:cs typeface="Arial" panose="020B0604020202020204" pitchFamily="34" charset="0"/>
                        </a:rPr>
                        <a:t>/</a:t>
                      </a:r>
                      <a:r>
                        <a:rPr lang="zh-TW" altLang="en-US" sz="1400" b="1" u="none" kern="100" dirty="0">
                          <a:solidFill>
                            <a:schemeClr val="tx1"/>
                          </a:solidFill>
                          <a:effectLst/>
                          <a:latin typeface="+mn-lt"/>
                          <a:ea typeface="微軟正黑體" panose="020B0604030504040204" pitchFamily="34" charset="-120"/>
                          <a:cs typeface="Arial" panose="020B0604020202020204" pitchFamily="34" charset="0"/>
                        </a:rPr>
                        <a:t>美中關係</a:t>
                      </a:r>
                      <a:r>
                        <a:rPr lang="en-US" altLang="zh-TW" sz="1400" b="1" u="none" kern="100" dirty="0">
                          <a:solidFill>
                            <a:schemeClr val="tx1"/>
                          </a:solidFill>
                          <a:effectLst/>
                          <a:latin typeface="+mn-lt"/>
                          <a:ea typeface="微軟正黑體" panose="020B0604030504040204" pitchFamily="34" charset="-120"/>
                          <a:cs typeface="Arial" panose="020B0604020202020204" pitchFamily="34" charset="0"/>
                        </a:rPr>
                        <a:t>)</a:t>
                      </a:r>
                      <a:r>
                        <a:rPr lang="zh-TW" altLang="en-US" sz="1400" b="1" kern="100" dirty="0">
                          <a:solidFill>
                            <a:schemeClr val="tx1"/>
                          </a:solidFill>
                          <a:effectLst/>
                          <a:latin typeface="+mn-lt"/>
                          <a:ea typeface="微軟正黑體" panose="020B0604030504040204" pitchFamily="34" charset="-120"/>
                          <a:cs typeface="Arial" panose="020B0604020202020204" pitchFamily="34" charset="0"/>
                        </a:rPr>
                        <a:t>、</a:t>
                      </a:r>
                      <a:r>
                        <a:rPr lang="en-US" altLang="zh-TW" sz="1400" b="1" kern="100" dirty="0">
                          <a:solidFill>
                            <a:schemeClr val="tx1"/>
                          </a:solidFill>
                          <a:effectLst/>
                          <a:latin typeface="+mn-lt"/>
                          <a:ea typeface="微軟正黑體" panose="020B0604030504040204" pitchFamily="34" charset="-120"/>
                          <a:cs typeface="Arial" panose="020B0604020202020204" pitchFamily="34" charset="0"/>
                        </a:rPr>
                        <a:t>OPEC+</a:t>
                      </a:r>
                      <a:r>
                        <a:rPr lang="zh-TW" altLang="en-US" sz="1400" b="1" kern="100" dirty="0">
                          <a:solidFill>
                            <a:schemeClr val="tx1"/>
                          </a:solidFill>
                          <a:effectLst/>
                          <a:latin typeface="+mn-lt"/>
                          <a:ea typeface="微軟正黑體" panose="020B0604030504040204" pitchFamily="34" charset="-120"/>
                          <a:cs typeface="Arial" panose="020B0604020202020204" pitchFamily="34" charset="0"/>
                        </a:rPr>
                        <a:t>每月產量會議</a:t>
                      </a:r>
                      <a:endParaRPr lang="en-US" altLang="zh-TW" sz="1400" b="0" kern="100" dirty="0">
                        <a:solidFill>
                          <a:schemeClr val="tx1"/>
                        </a:solidFill>
                        <a:effectLst/>
                        <a:latin typeface="+mn-lt"/>
                        <a:ea typeface="微軟正黑體" panose="020B0604030504040204" pitchFamily="34" charset="-120"/>
                        <a:cs typeface="Arial" panose="020B0604020202020204" pitchFamily="34" charset="0"/>
                      </a:endParaRPr>
                    </a:p>
                  </a:txBody>
                  <a:tcPr marL="68580" marR="68580" marT="0" marB="0" anchor="ctr"/>
                </a:tc>
                <a:extLst>
                  <a:ext uri="{0D108BD9-81ED-4DB2-BD59-A6C34878D82A}">
                    <a16:rowId xmlns:a16="http://schemas.microsoft.com/office/drawing/2014/main" val="2535692638"/>
                  </a:ext>
                </a:extLst>
              </a:tr>
            </a:tbl>
          </a:graphicData>
        </a:graphic>
      </p:graphicFrame>
    </p:spTree>
    <p:extLst>
      <p:ext uri="{BB962C8B-B14F-4D97-AF65-F5344CB8AC3E}">
        <p14:creationId xmlns:p14="http://schemas.microsoft.com/office/powerpoint/2010/main" val="2182628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496" y="0"/>
            <a:ext cx="9108504" cy="1143000"/>
          </a:xfrm>
        </p:spPr>
        <p:txBody>
          <a:bodyPr/>
          <a:lstStyle/>
          <a:p>
            <a:r>
              <a:rPr lang="zh-TW" altLang="en-US" sz="3400" dirty="0"/>
              <a:t>歷史經驗</a:t>
            </a:r>
            <a:r>
              <a:rPr lang="en-US" altLang="zh-TW" sz="3400" dirty="0"/>
              <a:t>:</a:t>
            </a:r>
            <a:r>
              <a:rPr lang="zh-TW" altLang="en-US" sz="3400" dirty="0"/>
              <a:t> </a:t>
            </a:r>
            <a:r>
              <a:rPr lang="en-US" altLang="zh-TW" sz="3400" dirty="0"/>
              <a:t>Q4</a:t>
            </a:r>
            <a:r>
              <a:rPr lang="zh-TW" altLang="en-US" sz="3400" dirty="0"/>
              <a:t>旺季行情可期</a:t>
            </a:r>
          </a:p>
        </p:txBody>
      </p:sp>
      <p:sp>
        <p:nvSpPr>
          <p:cNvPr id="8" name="矩形 7"/>
          <p:cNvSpPr/>
          <p:nvPr/>
        </p:nvSpPr>
        <p:spPr>
          <a:xfrm>
            <a:off x="2551584" y="1300909"/>
            <a:ext cx="3888432" cy="369332"/>
          </a:xfrm>
          <a:prstGeom prst="rect">
            <a:avLst/>
          </a:prstGeom>
          <a:solidFill>
            <a:srgbClr val="002060"/>
          </a:solidFill>
          <a:ln>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全球主要資產各季表現</a:t>
            </a:r>
            <a:r>
              <a:rPr kumimoji="1" lang="en-US" altLang="zh-TW"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a:t>
            </a:r>
            <a:endParaRPr kumimoji="1" lang="zh-TW" altLang="zh-TW"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7" name="標題 1"/>
          <p:cNvSpPr txBox="1">
            <a:spLocks/>
          </p:cNvSpPr>
          <p:nvPr/>
        </p:nvSpPr>
        <p:spPr bwMode="auto">
          <a:xfrm>
            <a:off x="1" y="7695"/>
            <a:ext cx="1386038" cy="39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1400" b="1" kern="1200" baseline="0">
                <a:solidFill>
                  <a:srgbClr val="FF0000"/>
                </a:solidFill>
                <a:latin typeface="微軟正黑體" panose="020B0604030504040204" pitchFamily="34" charset="-120"/>
                <a:ea typeface="微軟正黑體" panose="020B0604030504040204" pitchFamily="34" charset="-120"/>
                <a:cs typeface="+mj-cs"/>
              </a:defRPr>
            </a:lvl1pPr>
          </a:lstStyle>
          <a:p>
            <a:r>
              <a:rPr lang="en-US" altLang="zh-TW" dirty="0"/>
              <a:t>&lt;</a:t>
            </a:r>
            <a:r>
              <a:rPr lang="zh-TW" altLang="en-US" dirty="0"/>
              <a:t>季節性因素</a:t>
            </a:r>
            <a:r>
              <a:rPr lang="en-US" altLang="zh-TW" dirty="0"/>
              <a:t>&gt;</a:t>
            </a:r>
            <a:endParaRPr lang="zh-TW" altLang="en-US" dirty="0"/>
          </a:p>
        </p:txBody>
      </p:sp>
      <p:graphicFrame>
        <p:nvGraphicFramePr>
          <p:cNvPr id="14" name="表格 13"/>
          <p:cNvGraphicFramePr>
            <a:graphicFrameLocks noGrp="1"/>
          </p:cNvGraphicFramePr>
          <p:nvPr/>
        </p:nvGraphicFramePr>
        <p:xfrm>
          <a:off x="492872" y="1621587"/>
          <a:ext cx="7069976" cy="4547573"/>
        </p:xfrm>
        <a:graphic>
          <a:graphicData uri="http://schemas.openxmlformats.org/drawingml/2006/table">
            <a:tbl>
              <a:tblPr firstRow="1" bandRow="1">
                <a:tableStyleId>{5C22544A-7EE6-4342-B048-85BDC9FD1C3A}</a:tableStyleId>
              </a:tblPr>
              <a:tblGrid>
                <a:gridCol w="2762884">
                  <a:extLst>
                    <a:ext uri="{9D8B030D-6E8A-4147-A177-3AD203B41FA5}">
                      <a16:colId xmlns:a16="http://schemas.microsoft.com/office/drawing/2014/main" val="319699223"/>
                    </a:ext>
                  </a:extLst>
                </a:gridCol>
                <a:gridCol w="1076773">
                  <a:extLst>
                    <a:ext uri="{9D8B030D-6E8A-4147-A177-3AD203B41FA5}">
                      <a16:colId xmlns:a16="http://schemas.microsoft.com/office/drawing/2014/main" val="1979529292"/>
                    </a:ext>
                  </a:extLst>
                </a:gridCol>
                <a:gridCol w="1076773">
                  <a:extLst>
                    <a:ext uri="{9D8B030D-6E8A-4147-A177-3AD203B41FA5}">
                      <a16:colId xmlns:a16="http://schemas.microsoft.com/office/drawing/2014/main" val="1938238777"/>
                    </a:ext>
                  </a:extLst>
                </a:gridCol>
                <a:gridCol w="1076773">
                  <a:extLst>
                    <a:ext uri="{9D8B030D-6E8A-4147-A177-3AD203B41FA5}">
                      <a16:colId xmlns:a16="http://schemas.microsoft.com/office/drawing/2014/main" val="612766350"/>
                    </a:ext>
                  </a:extLst>
                </a:gridCol>
                <a:gridCol w="1076773">
                  <a:extLst>
                    <a:ext uri="{9D8B030D-6E8A-4147-A177-3AD203B41FA5}">
                      <a16:colId xmlns:a16="http://schemas.microsoft.com/office/drawing/2014/main" val="4075336655"/>
                    </a:ext>
                  </a:extLst>
                </a:gridCol>
              </a:tblGrid>
              <a:tr h="321987">
                <a:tc>
                  <a:txBody>
                    <a:bodyPr/>
                    <a:lstStyle/>
                    <a:p>
                      <a:r>
                        <a:rPr lang="zh-TW" altLang="en-US" sz="1400" b="1" dirty="0">
                          <a:latin typeface="微軟正黑體" panose="020B0604030504040204" pitchFamily="34" charset="-120"/>
                          <a:ea typeface="微軟正黑體" panose="020B0604030504040204" pitchFamily="34" charset="-120"/>
                        </a:rPr>
                        <a:t>指數</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平均報酬率</a:t>
                      </a:r>
                      <a:r>
                        <a:rPr lang="en-US" altLang="zh-TW" sz="1400" b="1" dirty="0">
                          <a:latin typeface="微軟正黑體" panose="020B0604030504040204" pitchFamily="34" charset="-120"/>
                          <a:ea typeface="微軟正黑體" panose="020B0604030504040204" pitchFamily="34" charset="-120"/>
                        </a:rPr>
                        <a:t>%</a:t>
                      </a:r>
                      <a:endParaRPr lang="zh-TW" altLang="en-US" sz="1400" b="1" dirty="0">
                        <a:latin typeface="微軟正黑體" panose="020B0604030504040204" pitchFamily="34" charset="-120"/>
                        <a:ea typeface="微軟正黑體" panose="020B0604030504040204" pitchFamily="34" charset="-120"/>
                      </a:endParaRPr>
                    </a:p>
                  </a:txBody>
                  <a:tcPr/>
                </a:tc>
                <a:tc>
                  <a:txBody>
                    <a:bodyPr/>
                    <a:lstStyle/>
                    <a:p>
                      <a:pPr algn="ctr" fontAlgn="ctr"/>
                      <a:r>
                        <a:rPr lang="en-US" sz="1400" b="1" i="0" u="none" strike="noStrike" dirty="0">
                          <a:solidFill>
                            <a:srgbClr val="FFFFFF"/>
                          </a:solidFill>
                          <a:effectLst/>
                          <a:latin typeface="微軟正黑體" panose="020B0604030504040204" pitchFamily="34" charset="-120"/>
                          <a:ea typeface="微軟正黑體" panose="020B0604030504040204" pitchFamily="34" charset="-120"/>
                        </a:rPr>
                        <a:t>Q1</a:t>
                      </a:r>
                    </a:p>
                  </a:txBody>
                  <a:tcPr marL="9525" marR="9525" marT="9525" marB="0" anchor="ctr"/>
                </a:tc>
                <a:tc>
                  <a:txBody>
                    <a:bodyPr/>
                    <a:lstStyle/>
                    <a:p>
                      <a:pPr algn="ctr" fontAlgn="ctr"/>
                      <a:r>
                        <a:rPr lang="en-US" sz="1400" b="1" i="0" u="none" strike="noStrike" dirty="0">
                          <a:solidFill>
                            <a:srgbClr val="FFFFFF"/>
                          </a:solidFill>
                          <a:effectLst/>
                          <a:latin typeface="微軟正黑體" panose="020B0604030504040204" pitchFamily="34" charset="-120"/>
                          <a:ea typeface="微軟正黑體" panose="020B0604030504040204" pitchFamily="34" charset="-120"/>
                        </a:rPr>
                        <a:t>Q2</a:t>
                      </a:r>
                    </a:p>
                  </a:txBody>
                  <a:tcPr marL="9525" marR="9525" marT="9525" marB="0" anchor="ctr"/>
                </a:tc>
                <a:tc>
                  <a:txBody>
                    <a:bodyPr/>
                    <a:lstStyle/>
                    <a:p>
                      <a:pPr algn="ctr" fontAlgn="ctr"/>
                      <a:r>
                        <a:rPr lang="en-US" sz="1400" b="1" i="0" u="none" strike="noStrike" dirty="0">
                          <a:solidFill>
                            <a:srgbClr val="FFFFFF"/>
                          </a:solidFill>
                          <a:effectLst/>
                          <a:latin typeface="微軟正黑體" panose="020B0604030504040204" pitchFamily="34" charset="-120"/>
                          <a:ea typeface="微軟正黑體" panose="020B0604030504040204" pitchFamily="34" charset="-120"/>
                        </a:rPr>
                        <a:t>Q3</a:t>
                      </a:r>
                    </a:p>
                  </a:txBody>
                  <a:tcPr marL="9525" marR="9525" marT="9525" marB="0" anchor="ctr"/>
                </a:tc>
                <a:tc>
                  <a:txBody>
                    <a:bodyPr/>
                    <a:lstStyle/>
                    <a:p>
                      <a:pPr algn="ctr" fontAlgn="ctr"/>
                      <a:r>
                        <a:rPr lang="en-US" sz="1400" b="1" i="0" u="none" strike="noStrike" dirty="0">
                          <a:solidFill>
                            <a:srgbClr val="FFFFFF"/>
                          </a:solidFill>
                          <a:effectLst/>
                          <a:latin typeface="微軟正黑體" panose="020B0604030504040204" pitchFamily="34" charset="-120"/>
                          <a:ea typeface="微軟正黑體" panose="020B0604030504040204" pitchFamily="34" charset="-120"/>
                        </a:rPr>
                        <a:t>Q4</a:t>
                      </a:r>
                    </a:p>
                  </a:txBody>
                  <a:tcPr marL="9525" marR="9525" marT="9525" marB="0" anchor="ctr"/>
                </a:tc>
                <a:extLst>
                  <a:ext uri="{0D108BD9-81ED-4DB2-BD59-A6C34878D82A}">
                    <a16:rowId xmlns:a16="http://schemas.microsoft.com/office/drawing/2014/main" val="1697791703"/>
                  </a:ext>
                </a:extLst>
              </a:tr>
              <a:tr h="235453">
                <a:tc>
                  <a:txBody>
                    <a:bodyPr/>
                    <a:lstStyle/>
                    <a:p>
                      <a:pPr marL="0" algn="l" defTabSz="914400" rtl="0" eaLnBrk="1" fontAlgn="ctr" latinLnBrk="0" hangingPunct="1"/>
                      <a:r>
                        <a:rPr lang="zh-TW" altLang="en-US"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亞洲</a:t>
                      </a:r>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a:t>
                      </a:r>
                      <a:r>
                        <a:rPr lang="zh-TW" altLang="en-US"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除日本</a:t>
                      </a:r>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a:t>
                      </a:r>
                      <a:r>
                        <a:rPr lang="zh-TW" altLang="en-US"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指數</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1.55%</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2.14%</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FF0000"/>
                          </a:solidFill>
                          <a:effectLst/>
                          <a:latin typeface="微軟正黑體" panose="020B0604030504040204" pitchFamily="34" charset="-120"/>
                          <a:ea typeface="微軟正黑體" panose="020B0604030504040204" pitchFamily="34" charset="-120"/>
                          <a:cs typeface="+mn-cs"/>
                        </a:rPr>
                        <a:t>-1.06%</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3.71%</a:t>
                      </a:r>
                    </a:p>
                  </a:txBody>
                  <a:tcPr marL="9525" marR="9525" marT="9525" marB="0" anchor="ctr"/>
                </a:tc>
                <a:extLst>
                  <a:ext uri="{0D108BD9-81ED-4DB2-BD59-A6C34878D82A}">
                    <a16:rowId xmlns:a16="http://schemas.microsoft.com/office/drawing/2014/main" val="3997003321"/>
                  </a:ext>
                </a:extLst>
              </a:tr>
              <a:tr h="235453">
                <a:tc>
                  <a:txBody>
                    <a:bodyPr/>
                    <a:lstStyle/>
                    <a:p>
                      <a:pPr marL="0" algn="l" defTabSz="914400" rtl="0" eaLnBrk="1" fontAlgn="ctr" latinLnBrk="0" hangingPunct="1"/>
                      <a:r>
                        <a:rPr lang="zh-TW" altLang="en-US"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亞太區</a:t>
                      </a:r>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a:t>
                      </a:r>
                      <a:r>
                        <a:rPr lang="zh-TW" altLang="en-US"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除日本</a:t>
                      </a:r>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a:t>
                      </a:r>
                      <a:r>
                        <a:rPr lang="zh-TW" altLang="en-US"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小型企業指數</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0.69%</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3.20%</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FF0000"/>
                          </a:solidFill>
                          <a:effectLst/>
                          <a:latin typeface="微軟正黑體" panose="020B0604030504040204" pitchFamily="34" charset="-120"/>
                          <a:ea typeface="微軟正黑體" panose="020B0604030504040204" pitchFamily="34" charset="-120"/>
                          <a:cs typeface="+mn-cs"/>
                        </a:rPr>
                        <a:t>-0.13%</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3.96%</a:t>
                      </a:r>
                    </a:p>
                  </a:txBody>
                  <a:tcPr marL="9525" marR="9525" marT="9525" marB="0" anchor="ctr"/>
                </a:tc>
                <a:extLst>
                  <a:ext uri="{0D108BD9-81ED-4DB2-BD59-A6C34878D82A}">
                    <a16:rowId xmlns:a16="http://schemas.microsoft.com/office/drawing/2014/main" val="803912155"/>
                  </a:ext>
                </a:extLst>
              </a:tr>
              <a:tr h="235453">
                <a:tc>
                  <a:txBody>
                    <a:bodyPr/>
                    <a:lstStyle/>
                    <a:p>
                      <a:pPr marL="0" algn="l" defTabSz="914400" rtl="0" eaLnBrk="1" fontAlgn="ctr" latinLnBrk="0" hangingPunct="1"/>
                      <a:r>
                        <a:rPr lang="zh-TW" altLang="en-US"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上證指數</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1.11%</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0.97%</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FF0000"/>
                          </a:solidFill>
                          <a:effectLst/>
                          <a:latin typeface="微軟正黑體" panose="020B0604030504040204" pitchFamily="34" charset="-120"/>
                          <a:ea typeface="微軟正黑體" panose="020B0604030504040204" pitchFamily="34" charset="-120"/>
                          <a:cs typeface="+mn-cs"/>
                        </a:rPr>
                        <a:t>-1.88%</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1.95%</a:t>
                      </a:r>
                    </a:p>
                  </a:txBody>
                  <a:tcPr marL="9525" marR="9525" marT="9525" marB="0" anchor="ctr"/>
                </a:tc>
                <a:extLst>
                  <a:ext uri="{0D108BD9-81ED-4DB2-BD59-A6C34878D82A}">
                    <a16:rowId xmlns:a16="http://schemas.microsoft.com/office/drawing/2014/main" val="2740495409"/>
                  </a:ext>
                </a:extLst>
              </a:tr>
              <a:tr h="235453">
                <a:tc>
                  <a:txBody>
                    <a:bodyPr/>
                    <a:lstStyle/>
                    <a:p>
                      <a:pPr marL="0" algn="l" defTabSz="914400" rtl="0" eaLnBrk="1" fontAlgn="ctr" latinLnBrk="0" hangingPunct="1"/>
                      <a:r>
                        <a:rPr lang="zh-TW" altLang="en-US"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中國</a:t>
                      </a:r>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10/40</a:t>
                      </a:r>
                      <a:r>
                        <a:rPr lang="zh-TW" altLang="en-US"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指數</a:t>
                      </a:r>
                    </a:p>
                  </a:txBody>
                  <a:tcPr marL="9525" marR="9525" marT="9525" marB="0" anchor="ctr"/>
                </a:tc>
                <a:tc>
                  <a:txBody>
                    <a:bodyPr/>
                    <a:lstStyle/>
                    <a:p>
                      <a:pPr marL="0" algn="ctr" defTabSz="914400" rtl="0" eaLnBrk="1" fontAlgn="ctr" latinLnBrk="0" hangingPunct="1"/>
                      <a:r>
                        <a:rPr lang="en-US" altLang="zh-TW" sz="1400" b="0" i="0" u="none" strike="noStrike" kern="1200">
                          <a:solidFill>
                            <a:srgbClr val="000000"/>
                          </a:solidFill>
                          <a:effectLst/>
                          <a:latin typeface="微軟正黑體" panose="020B0604030504040204" pitchFamily="34" charset="-120"/>
                          <a:ea typeface="微軟正黑體" panose="020B0604030504040204" pitchFamily="34" charset="-120"/>
                          <a:cs typeface="+mn-cs"/>
                        </a:rPr>
                        <a:t>1.19%</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2.82%</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FF0000"/>
                          </a:solidFill>
                          <a:effectLst/>
                          <a:latin typeface="微軟正黑體" panose="020B0604030504040204" pitchFamily="34" charset="-120"/>
                          <a:ea typeface="微軟正黑體" panose="020B0604030504040204" pitchFamily="34" charset="-120"/>
                          <a:cs typeface="+mn-cs"/>
                        </a:rPr>
                        <a:t>-1.28%</a:t>
                      </a:r>
                    </a:p>
                  </a:txBody>
                  <a:tcPr marL="9525" marR="9525" marT="9525" marB="0" anchor="ctr"/>
                </a:tc>
                <a:tc>
                  <a:txBody>
                    <a:bodyPr/>
                    <a:lstStyle/>
                    <a:p>
                      <a:pPr marL="0" algn="ctr" defTabSz="914400" rtl="0" eaLnBrk="1" fontAlgn="ctr" latinLnBrk="0" hangingPunct="1"/>
                      <a:r>
                        <a:rPr lang="en-US" altLang="zh-TW" sz="1400" b="0" i="0" u="none" strike="noStrike" kern="1200">
                          <a:solidFill>
                            <a:srgbClr val="000000"/>
                          </a:solidFill>
                          <a:effectLst/>
                          <a:latin typeface="微軟正黑體" panose="020B0604030504040204" pitchFamily="34" charset="-120"/>
                          <a:ea typeface="微軟正黑體" panose="020B0604030504040204" pitchFamily="34" charset="-120"/>
                          <a:cs typeface="+mn-cs"/>
                        </a:rPr>
                        <a:t>1.66%</a:t>
                      </a:r>
                    </a:p>
                  </a:txBody>
                  <a:tcPr marL="9525" marR="9525" marT="9525" marB="0" anchor="ctr"/>
                </a:tc>
                <a:extLst>
                  <a:ext uri="{0D108BD9-81ED-4DB2-BD59-A6C34878D82A}">
                    <a16:rowId xmlns:a16="http://schemas.microsoft.com/office/drawing/2014/main" val="949418342"/>
                  </a:ext>
                </a:extLst>
              </a:tr>
              <a:tr h="235453">
                <a:tc>
                  <a:txBody>
                    <a:bodyPr/>
                    <a:lstStyle/>
                    <a:p>
                      <a:pPr marL="0" algn="l" defTabSz="914400" rtl="0" eaLnBrk="1" fontAlgn="ctr" latinLnBrk="0" hangingPunct="1"/>
                      <a:r>
                        <a:rPr lang="zh-TW" altLang="en-US" sz="1400" b="1"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台灣加權股價指數</a:t>
                      </a:r>
                    </a:p>
                  </a:txBody>
                  <a:tcPr marL="9525" marR="9525" marT="9525" marB="0" anchor="ctr"/>
                </a:tc>
                <a:tc>
                  <a:txBody>
                    <a:bodyPr/>
                    <a:lstStyle/>
                    <a:p>
                      <a:pPr marL="0" algn="ctr" defTabSz="914400" rtl="0" eaLnBrk="1" fontAlgn="ctr" latinLnBrk="0" hangingPunct="1"/>
                      <a:r>
                        <a:rPr lang="en-US" altLang="zh-TW" sz="1400" b="1"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4.20%</a:t>
                      </a:r>
                    </a:p>
                  </a:txBody>
                  <a:tcPr marL="9525" marR="9525" marT="9525" marB="0" anchor="ctr"/>
                </a:tc>
                <a:tc>
                  <a:txBody>
                    <a:bodyPr/>
                    <a:lstStyle/>
                    <a:p>
                      <a:pPr marL="0" algn="ctr" defTabSz="914400" rtl="0" eaLnBrk="1" fontAlgn="ctr" latinLnBrk="0" hangingPunct="1"/>
                      <a:r>
                        <a:rPr lang="en-US" altLang="zh-TW" sz="1400" b="1"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4.35%</a:t>
                      </a:r>
                    </a:p>
                  </a:txBody>
                  <a:tcPr marL="9525" marR="9525" marT="9525" marB="0" anchor="ctr"/>
                </a:tc>
                <a:tc>
                  <a:txBody>
                    <a:bodyPr/>
                    <a:lstStyle/>
                    <a:p>
                      <a:pPr marL="0" algn="ctr" defTabSz="914400" rtl="0" eaLnBrk="1" fontAlgn="ctr" latinLnBrk="0" hangingPunct="1"/>
                      <a:r>
                        <a:rPr lang="en-US" altLang="zh-TW" sz="1400" b="1"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0.84%</a:t>
                      </a:r>
                    </a:p>
                  </a:txBody>
                  <a:tcPr marL="9525" marR="9525" marT="9525" marB="0" anchor="ctr"/>
                </a:tc>
                <a:tc>
                  <a:txBody>
                    <a:bodyPr/>
                    <a:lstStyle/>
                    <a:p>
                      <a:pPr marL="0" algn="ctr" defTabSz="914400" rtl="0" eaLnBrk="1" fontAlgn="ctr" latinLnBrk="0" hangingPunct="1"/>
                      <a:r>
                        <a:rPr lang="en-US" altLang="zh-TW" sz="1400" b="1"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4.96%</a:t>
                      </a:r>
                    </a:p>
                  </a:txBody>
                  <a:tcPr marL="9525" marR="9525" marT="9525" marB="0" anchor="ctr"/>
                </a:tc>
                <a:extLst>
                  <a:ext uri="{0D108BD9-81ED-4DB2-BD59-A6C34878D82A}">
                    <a16:rowId xmlns:a16="http://schemas.microsoft.com/office/drawing/2014/main" val="3112158064"/>
                  </a:ext>
                </a:extLst>
              </a:tr>
              <a:tr h="235453">
                <a:tc>
                  <a:txBody>
                    <a:bodyPr/>
                    <a:lstStyle/>
                    <a:p>
                      <a:pPr marL="0" algn="l" defTabSz="914400" rtl="0" eaLnBrk="1" fontAlgn="ctr" latinLnBrk="0" hangingPunct="1"/>
                      <a:r>
                        <a:rPr lang="zh-TW" altLang="en-US"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印度指數</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FF0000"/>
                          </a:solidFill>
                          <a:effectLst/>
                          <a:latin typeface="微軟正黑體" panose="020B0604030504040204" pitchFamily="34" charset="-120"/>
                          <a:ea typeface="微軟正黑體" panose="020B0604030504040204" pitchFamily="34" charset="-120"/>
                          <a:cs typeface="+mn-cs"/>
                        </a:rPr>
                        <a:t>-0.77%</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3.98%</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3.96%</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3.52%</a:t>
                      </a:r>
                    </a:p>
                  </a:txBody>
                  <a:tcPr marL="9525" marR="9525" marT="9525" marB="0" anchor="ctr"/>
                </a:tc>
                <a:extLst>
                  <a:ext uri="{0D108BD9-81ED-4DB2-BD59-A6C34878D82A}">
                    <a16:rowId xmlns:a16="http://schemas.microsoft.com/office/drawing/2014/main" val="1009393451"/>
                  </a:ext>
                </a:extLst>
              </a:tr>
              <a:tr h="235453">
                <a:tc>
                  <a:txBody>
                    <a:bodyPr/>
                    <a:lstStyle/>
                    <a:p>
                      <a:pPr marL="0" algn="l" defTabSz="914400" rtl="0" eaLnBrk="1" fontAlgn="ctr" latinLnBrk="0" hangingPunct="1"/>
                      <a:r>
                        <a:rPr lang="zh-TW" altLang="en-US" sz="1400" b="1"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新興歐洲指數 </a:t>
                      </a:r>
                    </a:p>
                  </a:txBody>
                  <a:tcPr marL="9525" marR="9525" marT="9525" marB="0" anchor="ctr"/>
                </a:tc>
                <a:tc>
                  <a:txBody>
                    <a:bodyPr/>
                    <a:lstStyle/>
                    <a:p>
                      <a:pPr marL="0" algn="ctr" defTabSz="914400" rtl="0" eaLnBrk="1" fontAlgn="ctr" latinLnBrk="0" hangingPunct="1"/>
                      <a:r>
                        <a:rPr lang="en-US" altLang="zh-TW" sz="1400" b="1" i="0" u="none" strike="noStrike" kern="1200" dirty="0">
                          <a:solidFill>
                            <a:srgbClr val="FF0000"/>
                          </a:solidFill>
                          <a:effectLst/>
                          <a:latin typeface="微軟正黑體" panose="020B0604030504040204" pitchFamily="34" charset="-120"/>
                          <a:ea typeface="微軟正黑體" panose="020B0604030504040204" pitchFamily="34" charset="-120"/>
                          <a:cs typeface="+mn-cs"/>
                        </a:rPr>
                        <a:t>-5.93%</a:t>
                      </a:r>
                    </a:p>
                  </a:txBody>
                  <a:tcPr marL="9525" marR="9525" marT="9525" marB="0" anchor="ctr"/>
                </a:tc>
                <a:tc>
                  <a:txBody>
                    <a:bodyPr/>
                    <a:lstStyle/>
                    <a:p>
                      <a:pPr marL="0" algn="ctr" defTabSz="914400" rtl="0" eaLnBrk="1" fontAlgn="ctr" latinLnBrk="0" hangingPunct="1"/>
                      <a:r>
                        <a:rPr lang="en-US" altLang="zh-TW" sz="1400" b="1"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3.61%</a:t>
                      </a:r>
                    </a:p>
                  </a:txBody>
                  <a:tcPr marL="9525" marR="9525" marT="9525" marB="0" anchor="ctr"/>
                </a:tc>
                <a:tc>
                  <a:txBody>
                    <a:bodyPr/>
                    <a:lstStyle/>
                    <a:p>
                      <a:pPr marL="0" algn="ctr" defTabSz="914400" rtl="0" eaLnBrk="1" fontAlgn="ctr" latinLnBrk="0" hangingPunct="1"/>
                      <a:r>
                        <a:rPr lang="en-US" altLang="zh-TW" sz="1400" b="1" i="0" u="none" strike="noStrike" kern="1200" dirty="0">
                          <a:solidFill>
                            <a:srgbClr val="FF0000"/>
                          </a:solidFill>
                          <a:effectLst/>
                          <a:latin typeface="微軟正黑體" panose="020B0604030504040204" pitchFamily="34" charset="-120"/>
                          <a:ea typeface="微軟正黑體" panose="020B0604030504040204" pitchFamily="34" charset="-120"/>
                          <a:cs typeface="+mn-cs"/>
                        </a:rPr>
                        <a:t>-0.53%</a:t>
                      </a:r>
                    </a:p>
                  </a:txBody>
                  <a:tcPr marL="9525" marR="9525" marT="9525" marB="0" anchor="ctr"/>
                </a:tc>
                <a:tc>
                  <a:txBody>
                    <a:bodyPr/>
                    <a:lstStyle/>
                    <a:p>
                      <a:pPr marL="0" algn="ctr" defTabSz="914400" rtl="0" eaLnBrk="1" fontAlgn="ctr" latinLnBrk="0" hangingPunct="1"/>
                      <a:r>
                        <a:rPr lang="en-US" altLang="zh-TW" sz="1400" b="1"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7.58%</a:t>
                      </a:r>
                    </a:p>
                  </a:txBody>
                  <a:tcPr marL="9525" marR="9525" marT="9525" marB="0" anchor="ctr"/>
                </a:tc>
                <a:extLst>
                  <a:ext uri="{0D108BD9-81ED-4DB2-BD59-A6C34878D82A}">
                    <a16:rowId xmlns:a16="http://schemas.microsoft.com/office/drawing/2014/main" val="4260054957"/>
                  </a:ext>
                </a:extLst>
              </a:tr>
              <a:tr h="235453">
                <a:tc>
                  <a:txBody>
                    <a:bodyPr/>
                    <a:lstStyle/>
                    <a:p>
                      <a:pPr marL="0" algn="l" defTabSz="914400" rtl="0" eaLnBrk="1" fontAlgn="ctr" latinLnBrk="0" hangingPunct="1"/>
                      <a:r>
                        <a:rPr lang="zh-TW" altLang="en-US"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全球公債</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0.15%</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-0.61%</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0.02%</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0.18%</a:t>
                      </a:r>
                    </a:p>
                  </a:txBody>
                  <a:tcPr marL="9525" marR="9525" marT="9525" marB="0" anchor="ctr"/>
                </a:tc>
                <a:extLst>
                  <a:ext uri="{0D108BD9-81ED-4DB2-BD59-A6C34878D82A}">
                    <a16:rowId xmlns:a16="http://schemas.microsoft.com/office/drawing/2014/main" val="1632261189"/>
                  </a:ext>
                </a:extLst>
              </a:tr>
              <a:tr h="87577">
                <a:tc>
                  <a:txBody>
                    <a:bodyPr/>
                    <a:lstStyle/>
                    <a:p>
                      <a:pPr marL="0" algn="l" defTabSz="914400" rtl="0" eaLnBrk="1" fontAlgn="ctr" latinLnBrk="0" hangingPunct="1"/>
                      <a:r>
                        <a:rPr lang="zh-TW" altLang="en-US"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全球複合債</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FF0000"/>
                          </a:solidFill>
                          <a:effectLst/>
                          <a:latin typeface="微軟正黑體" panose="020B0604030504040204" pitchFamily="34" charset="-120"/>
                          <a:ea typeface="微軟正黑體" panose="020B0604030504040204" pitchFamily="34" charset="-120"/>
                          <a:cs typeface="+mn-cs"/>
                        </a:rPr>
                        <a:t>-0.07%</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-0.14%</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0.15%</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0.49%</a:t>
                      </a:r>
                    </a:p>
                  </a:txBody>
                  <a:tcPr marL="9525" marR="9525" marT="9525" marB="0" anchor="ctr"/>
                </a:tc>
                <a:extLst>
                  <a:ext uri="{0D108BD9-81ED-4DB2-BD59-A6C34878D82A}">
                    <a16:rowId xmlns:a16="http://schemas.microsoft.com/office/drawing/2014/main" val="3278286395"/>
                  </a:ext>
                </a:extLst>
              </a:tr>
              <a:tr h="235453">
                <a:tc>
                  <a:txBody>
                    <a:bodyPr/>
                    <a:lstStyle/>
                    <a:p>
                      <a:pPr marL="0" algn="l" defTabSz="914400" rtl="0" eaLnBrk="1" fontAlgn="ctr" latinLnBrk="0" hangingPunct="1"/>
                      <a:r>
                        <a:rPr lang="zh-TW" altLang="en-US" sz="1400" b="1"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全球非投資等級債</a:t>
                      </a:r>
                    </a:p>
                  </a:txBody>
                  <a:tcPr marL="9525" marR="9525" marT="9525" marB="0" anchor="ctr"/>
                </a:tc>
                <a:tc>
                  <a:txBody>
                    <a:bodyPr/>
                    <a:lstStyle/>
                    <a:p>
                      <a:pPr marL="0" algn="ctr" defTabSz="914400" rtl="0" eaLnBrk="1" fontAlgn="ctr" latinLnBrk="0" hangingPunct="1"/>
                      <a:r>
                        <a:rPr lang="en-US" altLang="zh-TW" sz="1400" b="1" i="0" u="none" strike="noStrike" kern="1200" dirty="0">
                          <a:solidFill>
                            <a:srgbClr val="FF0000"/>
                          </a:solidFill>
                          <a:effectLst/>
                          <a:latin typeface="微軟正黑體" panose="020B0604030504040204" pitchFamily="34" charset="-120"/>
                          <a:ea typeface="微軟正黑體" panose="020B0604030504040204" pitchFamily="34" charset="-120"/>
                          <a:cs typeface="+mn-cs"/>
                        </a:rPr>
                        <a:t>-0.25%</a:t>
                      </a:r>
                    </a:p>
                  </a:txBody>
                  <a:tcPr marL="9525" marR="9525" marT="9525" marB="0" anchor="ctr"/>
                </a:tc>
                <a:tc>
                  <a:txBody>
                    <a:bodyPr/>
                    <a:lstStyle/>
                    <a:p>
                      <a:pPr marL="0" algn="ctr" defTabSz="914400" rtl="0" eaLnBrk="1" fontAlgn="ctr" latinLnBrk="0" hangingPunct="1"/>
                      <a:r>
                        <a:rPr lang="en-US" altLang="zh-TW" sz="1400" b="1"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1.61%</a:t>
                      </a:r>
                    </a:p>
                  </a:txBody>
                  <a:tcPr marL="9525" marR="9525" marT="9525" marB="0" anchor="ctr"/>
                </a:tc>
                <a:tc>
                  <a:txBody>
                    <a:bodyPr/>
                    <a:lstStyle/>
                    <a:p>
                      <a:pPr marL="0" algn="ctr" defTabSz="914400" rtl="0" eaLnBrk="1" fontAlgn="ctr" latinLnBrk="0" hangingPunct="1"/>
                      <a:r>
                        <a:rPr lang="en-US" altLang="zh-TW" sz="1400" b="1"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1.29%</a:t>
                      </a:r>
                    </a:p>
                  </a:txBody>
                  <a:tcPr marL="9525" marR="9525" marT="9525" marB="0" anchor="ctr"/>
                </a:tc>
                <a:tc>
                  <a:txBody>
                    <a:bodyPr/>
                    <a:lstStyle/>
                    <a:p>
                      <a:pPr marL="0" algn="ctr" defTabSz="914400" rtl="0" eaLnBrk="1" fontAlgn="ctr" latinLnBrk="0" hangingPunct="1"/>
                      <a:r>
                        <a:rPr lang="en-US" altLang="zh-TW" sz="1400" b="1"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2.29%</a:t>
                      </a:r>
                    </a:p>
                  </a:txBody>
                  <a:tcPr marL="9525" marR="9525" marT="9525" marB="0" anchor="ctr"/>
                </a:tc>
                <a:extLst>
                  <a:ext uri="{0D108BD9-81ED-4DB2-BD59-A6C34878D82A}">
                    <a16:rowId xmlns:a16="http://schemas.microsoft.com/office/drawing/2014/main" val="818459735"/>
                  </a:ext>
                </a:extLst>
              </a:tr>
              <a:tr h="235453">
                <a:tc>
                  <a:txBody>
                    <a:bodyPr/>
                    <a:lstStyle/>
                    <a:p>
                      <a:pPr marL="0" algn="l" defTabSz="914400" rtl="0" eaLnBrk="1" fontAlgn="ctr" latinLnBrk="0" hangingPunct="1"/>
                      <a:r>
                        <a:rPr lang="zh-TW" altLang="en-US"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歐洲綜合債</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0.18%</a:t>
                      </a:r>
                    </a:p>
                  </a:txBody>
                  <a:tcPr marL="9525" marR="9525" marT="9525" marB="0" anchor="ctr"/>
                </a:tc>
                <a:tc>
                  <a:txBody>
                    <a:bodyPr/>
                    <a:lstStyle/>
                    <a:p>
                      <a:pPr marL="0" algn="ctr" defTabSz="914400" rtl="0" eaLnBrk="1" fontAlgn="ctr" latinLnBrk="0" hangingPunct="1"/>
                      <a:r>
                        <a:rPr lang="en-US" altLang="zh-TW" sz="1400" b="0" i="0" u="none" strike="noStrike" kern="1200">
                          <a:solidFill>
                            <a:srgbClr val="000000"/>
                          </a:solidFill>
                          <a:effectLst/>
                          <a:latin typeface="微軟正黑體" panose="020B0604030504040204" pitchFamily="34" charset="-120"/>
                          <a:ea typeface="微軟正黑體" panose="020B0604030504040204" pitchFamily="34" charset="-120"/>
                          <a:cs typeface="+mn-cs"/>
                        </a:rPr>
                        <a:t>-0.56%</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0.45%</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0.35%</a:t>
                      </a:r>
                    </a:p>
                  </a:txBody>
                  <a:tcPr marL="9525" marR="9525" marT="9525" marB="0" anchor="ctr"/>
                </a:tc>
                <a:extLst>
                  <a:ext uri="{0D108BD9-81ED-4DB2-BD59-A6C34878D82A}">
                    <a16:rowId xmlns:a16="http://schemas.microsoft.com/office/drawing/2014/main" val="2308618924"/>
                  </a:ext>
                </a:extLst>
              </a:tr>
              <a:tr h="235453">
                <a:tc>
                  <a:txBody>
                    <a:bodyPr/>
                    <a:lstStyle/>
                    <a:p>
                      <a:pPr marL="0" algn="l" defTabSz="914400" rtl="0" eaLnBrk="1" fontAlgn="ctr" latinLnBrk="0" hangingPunct="1"/>
                      <a:r>
                        <a:rPr lang="zh-TW" altLang="en-US"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美國公債</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0.69%</a:t>
                      </a:r>
                    </a:p>
                  </a:txBody>
                  <a:tcPr marL="9525" marR="9525" marT="9525" marB="0" anchor="ctr"/>
                </a:tc>
                <a:tc>
                  <a:txBody>
                    <a:bodyPr/>
                    <a:lstStyle/>
                    <a:p>
                      <a:pPr marL="0" algn="ctr" defTabSz="914400" rtl="0" eaLnBrk="1" fontAlgn="ctr" latinLnBrk="0" hangingPunct="1"/>
                      <a:r>
                        <a:rPr lang="en-US" altLang="zh-TW" sz="1400" b="0" i="0" u="none" strike="noStrike" kern="1200">
                          <a:solidFill>
                            <a:srgbClr val="000000"/>
                          </a:solidFill>
                          <a:effectLst/>
                          <a:latin typeface="微軟正黑體" panose="020B0604030504040204" pitchFamily="34" charset="-120"/>
                          <a:ea typeface="微軟正黑體" panose="020B0604030504040204" pitchFamily="34" charset="-120"/>
                          <a:cs typeface="+mn-cs"/>
                        </a:rPr>
                        <a:t>0.20%</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0.13%</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FF0000"/>
                          </a:solidFill>
                          <a:effectLst/>
                          <a:latin typeface="微軟正黑體" panose="020B0604030504040204" pitchFamily="34" charset="-120"/>
                          <a:ea typeface="微軟正黑體" panose="020B0604030504040204" pitchFamily="34" charset="-120"/>
                          <a:cs typeface="+mn-cs"/>
                        </a:rPr>
                        <a:t>-0.04%</a:t>
                      </a:r>
                    </a:p>
                  </a:txBody>
                  <a:tcPr marL="9525" marR="9525" marT="9525" marB="0" anchor="ctr"/>
                </a:tc>
                <a:extLst>
                  <a:ext uri="{0D108BD9-81ED-4DB2-BD59-A6C34878D82A}">
                    <a16:rowId xmlns:a16="http://schemas.microsoft.com/office/drawing/2014/main" val="3639884847"/>
                  </a:ext>
                </a:extLst>
              </a:tr>
              <a:tr h="235453">
                <a:tc>
                  <a:txBody>
                    <a:bodyPr/>
                    <a:lstStyle/>
                    <a:p>
                      <a:pPr marL="0" algn="l" defTabSz="914400" rtl="0" eaLnBrk="1" fontAlgn="ctr" latinLnBrk="0" hangingPunct="1"/>
                      <a:r>
                        <a:rPr lang="zh-TW" altLang="en-US"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美國複合債</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0.30%</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0.42%</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0.27%</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0.50%</a:t>
                      </a:r>
                    </a:p>
                  </a:txBody>
                  <a:tcPr marL="9525" marR="9525" marT="9525" marB="0" anchor="ctr"/>
                </a:tc>
                <a:extLst>
                  <a:ext uri="{0D108BD9-81ED-4DB2-BD59-A6C34878D82A}">
                    <a16:rowId xmlns:a16="http://schemas.microsoft.com/office/drawing/2014/main" val="432774989"/>
                  </a:ext>
                </a:extLst>
              </a:tr>
              <a:tr h="235453">
                <a:tc>
                  <a:txBody>
                    <a:bodyPr/>
                    <a:lstStyle/>
                    <a:p>
                      <a:pPr marL="0" algn="l" defTabSz="914400" rtl="0" eaLnBrk="1" fontAlgn="ctr" latinLnBrk="0" hangingPunct="1"/>
                      <a:r>
                        <a:rPr lang="zh-TW" altLang="en-US"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美國投資等級債</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FF0000"/>
                          </a:solidFill>
                          <a:effectLst/>
                          <a:latin typeface="微軟正黑體" panose="020B0604030504040204" pitchFamily="34" charset="-120"/>
                          <a:ea typeface="微軟正黑體" panose="020B0604030504040204" pitchFamily="34" charset="-120"/>
                          <a:cs typeface="+mn-cs"/>
                        </a:rPr>
                        <a:t>-0.25%</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1.14%</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0.68%</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1.11%</a:t>
                      </a:r>
                    </a:p>
                  </a:txBody>
                  <a:tcPr marL="9525" marR="9525" marT="9525" marB="0" anchor="ctr"/>
                </a:tc>
                <a:extLst>
                  <a:ext uri="{0D108BD9-81ED-4DB2-BD59-A6C34878D82A}">
                    <a16:rowId xmlns:a16="http://schemas.microsoft.com/office/drawing/2014/main" val="1115224746"/>
                  </a:ext>
                </a:extLst>
              </a:tr>
              <a:tr h="235453">
                <a:tc>
                  <a:txBody>
                    <a:bodyPr/>
                    <a:lstStyle/>
                    <a:p>
                      <a:pPr marL="0" algn="l" defTabSz="914400" rtl="0" eaLnBrk="1" fontAlgn="ctr" latinLnBrk="0" hangingPunct="1"/>
                      <a:r>
                        <a:rPr lang="zh-TW" altLang="en-US" sz="1400" b="1"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美國非投資級公司債</a:t>
                      </a:r>
                    </a:p>
                  </a:txBody>
                  <a:tcPr marL="9525" marR="9525" marT="9525" marB="0" anchor="ctr"/>
                </a:tc>
                <a:tc>
                  <a:txBody>
                    <a:bodyPr/>
                    <a:lstStyle/>
                    <a:p>
                      <a:pPr marL="0" algn="ctr" defTabSz="914400" rtl="0" eaLnBrk="1" fontAlgn="ctr" latinLnBrk="0" hangingPunct="1"/>
                      <a:r>
                        <a:rPr lang="en-US" altLang="zh-TW" sz="1400" b="1" i="0" u="none" strike="noStrike" kern="1200">
                          <a:solidFill>
                            <a:srgbClr val="000000"/>
                          </a:solidFill>
                          <a:effectLst/>
                          <a:latin typeface="微軟正黑體" panose="020B0604030504040204" pitchFamily="34" charset="-120"/>
                          <a:ea typeface="微軟正黑體" panose="020B0604030504040204" pitchFamily="34" charset="-120"/>
                          <a:cs typeface="+mn-cs"/>
                        </a:rPr>
                        <a:t>0.33%</a:t>
                      </a:r>
                    </a:p>
                  </a:txBody>
                  <a:tcPr marL="9525" marR="9525" marT="9525" marB="0" anchor="ctr"/>
                </a:tc>
                <a:tc>
                  <a:txBody>
                    <a:bodyPr/>
                    <a:lstStyle/>
                    <a:p>
                      <a:pPr marL="0" algn="ctr" defTabSz="914400" rtl="0" eaLnBrk="1" fontAlgn="ctr" latinLnBrk="0" hangingPunct="1"/>
                      <a:r>
                        <a:rPr lang="en-US" altLang="zh-TW" sz="1400" b="1"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1.72%</a:t>
                      </a:r>
                    </a:p>
                  </a:txBody>
                  <a:tcPr marL="9525" marR="9525" marT="9525" marB="0" anchor="ctr"/>
                </a:tc>
                <a:tc>
                  <a:txBody>
                    <a:bodyPr/>
                    <a:lstStyle/>
                    <a:p>
                      <a:pPr marL="0" algn="ctr" defTabSz="914400" rtl="0" eaLnBrk="1" fontAlgn="ctr" latinLnBrk="0" hangingPunct="1"/>
                      <a:r>
                        <a:rPr lang="en-US" altLang="zh-TW" sz="1400" b="1"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1.70%</a:t>
                      </a:r>
                    </a:p>
                  </a:txBody>
                  <a:tcPr marL="9525" marR="9525" marT="9525" marB="0" anchor="ctr"/>
                </a:tc>
                <a:tc>
                  <a:txBody>
                    <a:bodyPr/>
                    <a:lstStyle/>
                    <a:p>
                      <a:pPr marL="0" algn="ctr" defTabSz="914400" rtl="0" eaLnBrk="1" fontAlgn="ctr" latinLnBrk="0" hangingPunct="1"/>
                      <a:r>
                        <a:rPr lang="en-US" altLang="zh-TW" sz="1400" b="1"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1.69%</a:t>
                      </a:r>
                    </a:p>
                  </a:txBody>
                  <a:tcPr marL="9525" marR="9525" marT="9525" marB="0" anchor="ctr"/>
                </a:tc>
                <a:extLst>
                  <a:ext uri="{0D108BD9-81ED-4DB2-BD59-A6C34878D82A}">
                    <a16:rowId xmlns:a16="http://schemas.microsoft.com/office/drawing/2014/main" val="1033358394"/>
                  </a:ext>
                </a:extLst>
              </a:tr>
              <a:tr h="235453">
                <a:tc>
                  <a:txBody>
                    <a:bodyPr/>
                    <a:lstStyle/>
                    <a:p>
                      <a:pPr marL="0" algn="l" defTabSz="914400" rtl="0" eaLnBrk="1" fontAlgn="ctr" latinLnBrk="0" hangingPunct="1"/>
                      <a:r>
                        <a:rPr lang="zh-TW" altLang="en-US"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美國政府抵押債</a:t>
                      </a:r>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(GNMA)</a:t>
                      </a:r>
                      <a:endParaRPr lang="zh-TW" altLang="en-US"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tc>
                <a:tc>
                  <a:txBody>
                    <a:bodyPr/>
                    <a:lstStyle/>
                    <a:p>
                      <a:pPr marL="0" algn="ctr" defTabSz="914400" rtl="0" eaLnBrk="1" fontAlgn="ctr" latinLnBrk="0" hangingPunct="1"/>
                      <a:r>
                        <a:rPr lang="en-US" altLang="zh-TW" sz="1400" b="0" i="0" u="none" strike="noStrike" kern="1200">
                          <a:solidFill>
                            <a:srgbClr val="000000"/>
                          </a:solidFill>
                          <a:effectLst/>
                          <a:latin typeface="微軟正黑體" panose="020B0604030504040204" pitchFamily="34" charset="-120"/>
                          <a:ea typeface="微軟正黑體" panose="020B0604030504040204" pitchFamily="34" charset="-120"/>
                          <a:cs typeface="+mn-cs"/>
                        </a:rPr>
                        <a:t>0.52%</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0.11%</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0.10%</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0.27%</a:t>
                      </a:r>
                    </a:p>
                  </a:txBody>
                  <a:tcPr marL="9525" marR="9525" marT="9525" marB="0" anchor="ctr"/>
                </a:tc>
                <a:extLst>
                  <a:ext uri="{0D108BD9-81ED-4DB2-BD59-A6C34878D82A}">
                    <a16:rowId xmlns:a16="http://schemas.microsoft.com/office/drawing/2014/main" val="4219849519"/>
                  </a:ext>
                </a:extLst>
              </a:tr>
              <a:tr h="235453">
                <a:tc>
                  <a:txBody>
                    <a:bodyPr/>
                    <a:lstStyle/>
                    <a:p>
                      <a:pPr marL="0" algn="l" defTabSz="914400" rtl="0" eaLnBrk="1" fontAlgn="ctr" latinLnBrk="0" hangingPunct="1"/>
                      <a:r>
                        <a:rPr lang="zh-TW" altLang="en-US"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新興國家美元主權債</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FF0000"/>
                          </a:solidFill>
                          <a:effectLst/>
                          <a:latin typeface="微軟正黑體" panose="020B0604030504040204" pitchFamily="34" charset="-120"/>
                          <a:ea typeface="微軟正黑體" panose="020B0604030504040204" pitchFamily="34" charset="-120"/>
                          <a:cs typeface="+mn-cs"/>
                        </a:rPr>
                        <a:t>-0.80%</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1.26%</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0.85%</a:t>
                      </a:r>
                    </a:p>
                  </a:txBody>
                  <a:tcPr marL="9525" marR="9525" marT="9525" marB="0" anchor="ctr"/>
                </a:tc>
                <a:tc>
                  <a:txBody>
                    <a:bodyPr/>
                    <a:lstStyle/>
                    <a:p>
                      <a:pPr marL="0" algn="ct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1.97%</a:t>
                      </a:r>
                    </a:p>
                  </a:txBody>
                  <a:tcPr marL="9525" marR="9525" marT="9525" marB="0" anchor="ctr"/>
                </a:tc>
                <a:extLst>
                  <a:ext uri="{0D108BD9-81ED-4DB2-BD59-A6C34878D82A}">
                    <a16:rowId xmlns:a16="http://schemas.microsoft.com/office/drawing/2014/main" val="2154671866"/>
                  </a:ext>
                </a:extLst>
              </a:tr>
              <a:tr h="235453">
                <a:tc>
                  <a:txBody>
                    <a:bodyPr/>
                    <a:lstStyle/>
                    <a:p>
                      <a:pPr marL="0" algn="l" defTabSz="914400" rtl="0" eaLnBrk="1" fontAlgn="ctr" latinLnBrk="0" hangingPunct="1"/>
                      <a:r>
                        <a:rPr lang="zh-TW" altLang="en-US" sz="1400" b="1"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新興市場當地貨幣政府債券</a:t>
                      </a:r>
                    </a:p>
                  </a:txBody>
                  <a:tcPr marL="9525" marR="9525" marT="9525" marB="0" anchor="ctr"/>
                </a:tc>
                <a:tc>
                  <a:txBody>
                    <a:bodyPr/>
                    <a:lstStyle/>
                    <a:p>
                      <a:pPr marL="0" algn="ctr" defTabSz="914400" rtl="0" eaLnBrk="1" fontAlgn="ctr" latinLnBrk="0" hangingPunct="1"/>
                      <a:r>
                        <a:rPr lang="en-US" altLang="zh-TW" sz="1400" b="1"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0.66%</a:t>
                      </a:r>
                    </a:p>
                  </a:txBody>
                  <a:tcPr marL="9525" marR="9525" marT="9525" marB="0" anchor="ctr"/>
                </a:tc>
                <a:tc>
                  <a:txBody>
                    <a:bodyPr/>
                    <a:lstStyle/>
                    <a:p>
                      <a:pPr marL="0" algn="ctr" defTabSz="914400" rtl="0" eaLnBrk="1" fontAlgn="ctr" latinLnBrk="0" hangingPunct="1"/>
                      <a:r>
                        <a:rPr lang="en-US" altLang="zh-TW" sz="1400" b="1" i="0" u="none" strike="noStrike" kern="1200" dirty="0">
                          <a:solidFill>
                            <a:srgbClr val="FF0000"/>
                          </a:solidFill>
                          <a:effectLst/>
                          <a:latin typeface="微軟正黑體" panose="020B0604030504040204" pitchFamily="34" charset="-120"/>
                          <a:ea typeface="微軟正黑體" panose="020B0604030504040204" pitchFamily="34" charset="-120"/>
                          <a:cs typeface="+mn-cs"/>
                        </a:rPr>
                        <a:t>-0.25%</a:t>
                      </a:r>
                    </a:p>
                  </a:txBody>
                  <a:tcPr marL="9525" marR="9525" marT="9525" marB="0" anchor="ctr"/>
                </a:tc>
                <a:tc>
                  <a:txBody>
                    <a:bodyPr/>
                    <a:lstStyle/>
                    <a:p>
                      <a:pPr marL="0" algn="ctr" defTabSz="914400" rtl="0" eaLnBrk="1" fontAlgn="ctr" latinLnBrk="0" hangingPunct="1"/>
                      <a:r>
                        <a:rPr lang="en-US" altLang="zh-TW" sz="1400" b="1" i="0" u="none" strike="noStrike" kern="1200" dirty="0">
                          <a:solidFill>
                            <a:srgbClr val="FF0000"/>
                          </a:solidFill>
                          <a:effectLst/>
                          <a:latin typeface="微軟正黑體" panose="020B0604030504040204" pitchFamily="34" charset="-120"/>
                          <a:ea typeface="微軟正黑體" panose="020B0604030504040204" pitchFamily="34" charset="-120"/>
                          <a:cs typeface="+mn-cs"/>
                        </a:rPr>
                        <a:t>-0.21%</a:t>
                      </a:r>
                    </a:p>
                  </a:txBody>
                  <a:tcPr marL="9525" marR="9525" marT="9525" marB="0" anchor="ctr"/>
                </a:tc>
                <a:tc>
                  <a:txBody>
                    <a:bodyPr/>
                    <a:lstStyle/>
                    <a:p>
                      <a:pPr marL="0" algn="ctr" defTabSz="914400" rtl="0" eaLnBrk="1" fontAlgn="ctr" latinLnBrk="0" hangingPunct="1"/>
                      <a:r>
                        <a:rPr lang="en-US" altLang="zh-TW" sz="1400" b="1"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1.87%</a:t>
                      </a:r>
                    </a:p>
                  </a:txBody>
                  <a:tcPr marL="9525" marR="9525" marT="9525" marB="0" anchor="ctr"/>
                </a:tc>
                <a:extLst>
                  <a:ext uri="{0D108BD9-81ED-4DB2-BD59-A6C34878D82A}">
                    <a16:rowId xmlns:a16="http://schemas.microsoft.com/office/drawing/2014/main" val="3515904920"/>
                  </a:ext>
                </a:extLst>
              </a:tr>
            </a:tbl>
          </a:graphicData>
        </a:graphic>
      </p:graphicFrame>
      <p:sp>
        <p:nvSpPr>
          <p:cNvPr id="3" name="Text Box 4">
            <a:extLst>
              <a:ext uri="{FF2B5EF4-FFF2-40B4-BE49-F238E27FC236}">
                <a16:creationId xmlns:a16="http://schemas.microsoft.com/office/drawing/2014/main" id="{E415A821-423E-41A0-B4CD-D82E20421B25}"/>
              </a:ext>
            </a:extLst>
          </p:cNvPr>
          <p:cNvSpPr txBox="1">
            <a:spLocks noChangeArrowheads="1"/>
          </p:cNvSpPr>
          <p:nvPr/>
        </p:nvSpPr>
        <p:spPr bwMode="auto">
          <a:xfrm>
            <a:off x="255349" y="6213032"/>
            <a:ext cx="7915275"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b="1">
                <a:solidFill>
                  <a:srgbClr val="000099"/>
                </a:solidFill>
                <a:latin typeface="Arial" charset="0"/>
                <a:ea typeface="標楷體" pitchFamily="65" charset="-120"/>
              </a:defRPr>
            </a:lvl1pPr>
            <a:lvl2pPr marL="742950" indent="-285750" eaLnBrk="0" hangingPunct="0">
              <a:spcBef>
                <a:spcPct val="20000"/>
              </a:spcBef>
              <a:buChar char="–"/>
              <a:defRPr kumimoji="1" sz="2800">
                <a:solidFill>
                  <a:schemeClr val="tx1"/>
                </a:solidFill>
                <a:latin typeface="Arial" charset="0"/>
                <a:ea typeface="標楷體" pitchFamily="65" charset="-120"/>
              </a:defRPr>
            </a:lvl2pPr>
            <a:lvl3pPr marL="1143000" indent="-228600" eaLnBrk="0" hangingPunct="0">
              <a:spcBef>
                <a:spcPct val="20000"/>
              </a:spcBef>
              <a:buChar char="•"/>
              <a:defRPr kumimoji="1" sz="2400">
                <a:solidFill>
                  <a:schemeClr val="tx1"/>
                </a:solidFill>
                <a:latin typeface="Arial" charset="0"/>
                <a:ea typeface="標楷體" pitchFamily="65" charset="-120"/>
              </a:defRPr>
            </a:lvl3pPr>
            <a:lvl4pPr marL="1600200" indent="-228600" eaLnBrk="0" hangingPunct="0">
              <a:spcBef>
                <a:spcPct val="20000"/>
              </a:spcBef>
              <a:buChar char="–"/>
              <a:defRPr kumimoji="1" sz="2000">
                <a:solidFill>
                  <a:schemeClr val="tx1"/>
                </a:solidFill>
                <a:latin typeface="Arial" charset="0"/>
                <a:ea typeface="標楷體" pitchFamily="65" charset="-120"/>
              </a:defRPr>
            </a:lvl4pPr>
            <a:lvl5pPr marL="2057400" indent="-228600" eaLnBrk="0" hangingPunct="0">
              <a:spcBef>
                <a:spcPct val="20000"/>
              </a:spcBef>
              <a:buChar char="»"/>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9pPr>
          </a:lstStyle>
          <a:p>
            <a:pPr defTabSz="914400" eaLnBrk="1" fontAlgn="base" hangingPunct="1">
              <a:spcBef>
                <a:spcPct val="0"/>
              </a:spcBef>
              <a:spcAft>
                <a:spcPct val="0"/>
              </a:spcAft>
              <a:buNone/>
              <a:defRPr/>
            </a:pPr>
            <a:r>
              <a:rPr kumimoji="1"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資料來源：</a:t>
            </a:r>
            <a:r>
              <a:rPr lang="zh-TW" altLang="en-US" sz="1050" b="0" dirty="0">
                <a:solidFill>
                  <a:prstClr val="black"/>
                </a:solidFill>
                <a:latin typeface="微軟正黑體" panose="020B0604030504040204" pitchFamily="34" charset="-120"/>
                <a:ea typeface="微軟正黑體" panose="020B0604030504040204" pitchFamily="34" charset="-120"/>
              </a:rPr>
              <a:t>理柏資訊</a:t>
            </a:r>
            <a:r>
              <a:rPr kumimoji="1"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，原幣計價，統計期間為</a:t>
            </a:r>
            <a:r>
              <a:rPr kumimoji="1" lang="en-US" altLang="zh-TW"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2015</a:t>
            </a:r>
            <a:r>
              <a:rPr kumimoji="1"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年</a:t>
            </a:r>
            <a:r>
              <a:rPr kumimoji="1" lang="en-US" altLang="zh-TW"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~2024</a:t>
            </a:r>
            <a:r>
              <a:rPr kumimoji="1"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年各季報酬率平均值</a:t>
            </a:r>
            <a:r>
              <a:rPr lang="zh-TW" altLang="en-US" sz="1050" b="0" dirty="0">
                <a:solidFill>
                  <a:prstClr val="black"/>
                </a:solidFill>
                <a:latin typeface="微軟正黑體" panose="020B0604030504040204" pitchFamily="34" charset="-120"/>
                <a:ea typeface="微軟正黑體" panose="020B0604030504040204" pitchFamily="34" charset="-120"/>
              </a:rPr>
              <a:t>，未特別標示者為</a:t>
            </a:r>
            <a:r>
              <a:rPr lang="en-US" altLang="zh-TW" sz="1050" b="0" dirty="0">
                <a:solidFill>
                  <a:prstClr val="black"/>
                </a:solidFill>
                <a:latin typeface="微軟正黑體" panose="020B0604030504040204" pitchFamily="34" charset="-120"/>
                <a:ea typeface="微軟正黑體" panose="020B0604030504040204" pitchFamily="34" charset="-120"/>
              </a:rPr>
              <a:t>MSCI</a:t>
            </a:r>
            <a:r>
              <a:rPr lang="zh-TW" altLang="en-US" sz="1050" b="0" dirty="0">
                <a:solidFill>
                  <a:prstClr val="black"/>
                </a:solidFill>
                <a:latin typeface="微軟正黑體" panose="020B0604030504040204" pitchFamily="34" charset="-120"/>
                <a:ea typeface="微軟正黑體" panose="020B0604030504040204" pitchFamily="34" charset="-120"/>
              </a:rPr>
              <a:t>股價指數或彭博債券指數</a:t>
            </a:r>
            <a:r>
              <a:rPr kumimoji="1"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lang="zh-TW" altLang="en-US" sz="1050" dirty="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指數不代表特定基金之投資成果，亦不代表對特定基金之買賣建議，</a:t>
            </a:r>
            <a:r>
              <a:rPr lang="zh-TW" altLang="zh-TW" sz="1050" dirty="0">
                <a:solidFill>
                  <a:schemeClr val="tx1"/>
                </a:solidFill>
                <a:latin typeface="微軟正黑體" panose="020B0604030504040204" pitchFamily="34" charset="-120"/>
                <a:ea typeface="微軟正黑體" panose="020B0604030504040204" pitchFamily="34" charset="-120"/>
              </a:rPr>
              <a:t>基金不同於指數，可能會有中途清算或合併等情形。投資人無法直接投資指數＞</a:t>
            </a:r>
            <a:r>
              <a:rPr lang="en-US" altLang="zh-TW" sz="1050" dirty="0">
                <a:solidFill>
                  <a:schemeClr val="tx1"/>
                </a:solidFill>
                <a:latin typeface="微軟正黑體" panose="020B0604030504040204" pitchFamily="34" charset="-120"/>
                <a:ea typeface="微軟正黑體" panose="020B0604030504040204" pitchFamily="34" charset="-120"/>
              </a:rPr>
              <a:t>&lt;</a:t>
            </a:r>
            <a:r>
              <a:rPr lang="zh-TW" altLang="zh-TW" sz="1050" dirty="0">
                <a:solidFill>
                  <a:schemeClr val="tx1"/>
                </a:solidFill>
                <a:latin typeface="微軟正黑體" panose="020B0604030504040204" pitchFamily="34" charset="-120"/>
                <a:ea typeface="微軟正黑體" panose="020B0604030504040204" pitchFamily="34" charset="-120"/>
              </a:rPr>
              <a:t>投資人申購本基金係持有基金受益憑證，而非本文提及之投資資產或標的</a:t>
            </a:r>
            <a:r>
              <a:rPr lang="en-US" altLang="zh-TW" sz="1050" dirty="0">
                <a:solidFill>
                  <a:schemeClr val="tx1"/>
                </a:solidFill>
                <a:latin typeface="微軟正黑體" panose="020B0604030504040204" pitchFamily="34" charset="-120"/>
                <a:ea typeface="微軟正黑體" panose="020B0604030504040204" pitchFamily="34" charset="-120"/>
              </a:rPr>
              <a:t>&gt;</a:t>
            </a:r>
            <a:endParaRPr kumimoji="1" lang="zh-TW" altLang="en-US" sz="1050" b="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sp>
        <p:nvSpPr>
          <p:cNvPr id="6" name="矩形 5">
            <a:extLst>
              <a:ext uri="{FF2B5EF4-FFF2-40B4-BE49-F238E27FC236}">
                <a16:creationId xmlns:a16="http://schemas.microsoft.com/office/drawing/2014/main" id="{49D6C5D8-8381-FE72-C961-90FF46234D1F}"/>
              </a:ext>
            </a:extLst>
          </p:cNvPr>
          <p:cNvSpPr/>
          <p:nvPr/>
        </p:nvSpPr>
        <p:spPr>
          <a:xfrm>
            <a:off x="6515100" y="1666876"/>
            <a:ext cx="1019175" cy="4495800"/>
          </a:xfrm>
          <a:prstGeom prst="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06822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04800"/>
            <a:ext cx="8190858" cy="553998"/>
          </a:xfrm>
        </p:spPr>
        <p:txBody>
          <a:bodyPr/>
          <a:lstStyle/>
          <a:p>
            <a:pPr algn="ctr"/>
            <a:r>
              <a:rPr lang="en-US" altLang="zh-TW" sz="3600" dirty="0"/>
              <a:t>2025</a:t>
            </a:r>
            <a:r>
              <a:rPr lang="zh-TW" altLang="en-US" sz="3600" dirty="0"/>
              <a:t>年</a:t>
            </a:r>
            <a:r>
              <a:rPr lang="en-US" altLang="zh-TW" sz="3600" dirty="0"/>
              <a:t>Q4</a:t>
            </a:r>
            <a:r>
              <a:rPr lang="zh-TW" altLang="en-US" sz="3600" dirty="0"/>
              <a:t>投資展望及策略</a:t>
            </a:r>
            <a:endParaRPr lang="en-US" altLang="zh-TW" sz="3600" b="1" dirty="0">
              <a:solidFill>
                <a:srgbClr val="0000FF"/>
              </a:solidFill>
            </a:endParaRPr>
          </a:p>
        </p:txBody>
      </p:sp>
      <p:sp>
        <p:nvSpPr>
          <p:cNvPr id="23" name="Text Box 4"/>
          <p:cNvSpPr txBox="1">
            <a:spLocks noChangeArrowheads="1"/>
          </p:cNvSpPr>
          <p:nvPr/>
        </p:nvSpPr>
        <p:spPr bwMode="auto">
          <a:xfrm>
            <a:off x="330739" y="6252398"/>
            <a:ext cx="8280523" cy="415498"/>
          </a:xfrm>
          <a:prstGeom prst="rect">
            <a:avLst/>
          </a:prstGeom>
          <a:noFill/>
          <a:ln>
            <a:noFill/>
          </a:ln>
        </p:spPr>
        <p:txBody>
          <a:bodyPr wrap="square">
            <a:spAutoFit/>
          </a:bodyPr>
          <a:lstStyle>
            <a:lvl1pPr eaLnBrk="0" hangingPunct="0">
              <a:spcBef>
                <a:spcPct val="20000"/>
              </a:spcBef>
              <a:buChar char="•"/>
              <a:defRPr kumimoji="1" sz="3200" b="1">
                <a:solidFill>
                  <a:srgbClr val="000099"/>
                </a:solidFill>
                <a:latin typeface="Arial" charset="0"/>
                <a:ea typeface="標楷體" pitchFamily="65" charset="-120"/>
              </a:defRPr>
            </a:lvl1pPr>
            <a:lvl2pPr marL="742950" indent="-285750" eaLnBrk="0" hangingPunct="0">
              <a:spcBef>
                <a:spcPct val="20000"/>
              </a:spcBef>
              <a:buChar char="–"/>
              <a:defRPr kumimoji="1" sz="2800">
                <a:solidFill>
                  <a:schemeClr val="tx1"/>
                </a:solidFill>
                <a:latin typeface="Arial" charset="0"/>
                <a:ea typeface="標楷體" pitchFamily="65" charset="-120"/>
              </a:defRPr>
            </a:lvl2pPr>
            <a:lvl3pPr marL="1143000" indent="-228600" eaLnBrk="0" hangingPunct="0">
              <a:spcBef>
                <a:spcPct val="20000"/>
              </a:spcBef>
              <a:buChar char="•"/>
              <a:defRPr kumimoji="1" sz="2400">
                <a:solidFill>
                  <a:schemeClr val="tx1"/>
                </a:solidFill>
                <a:latin typeface="Arial" charset="0"/>
                <a:ea typeface="標楷體" pitchFamily="65" charset="-120"/>
              </a:defRPr>
            </a:lvl3pPr>
            <a:lvl4pPr marL="1600200" indent="-228600" eaLnBrk="0" hangingPunct="0">
              <a:spcBef>
                <a:spcPct val="20000"/>
              </a:spcBef>
              <a:buChar char="–"/>
              <a:defRPr kumimoji="1" sz="2000">
                <a:solidFill>
                  <a:schemeClr val="tx1"/>
                </a:solidFill>
                <a:latin typeface="Arial" charset="0"/>
                <a:ea typeface="標楷體" pitchFamily="65" charset="-120"/>
              </a:defRPr>
            </a:lvl4pPr>
            <a:lvl5pPr marL="2057400" indent="-228600" eaLnBrk="0" hangingPunct="0">
              <a:spcBef>
                <a:spcPct val="20000"/>
              </a:spcBef>
              <a:buChar char="»"/>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9pPr>
          </a:lstStyle>
          <a:p>
            <a:pPr eaLnBrk="1" hangingPunct="1">
              <a:spcBef>
                <a:spcPct val="0"/>
              </a:spcBef>
              <a:buNone/>
            </a:pPr>
            <a:r>
              <a:rPr lang="zh-TW" altLang="en-US" sz="1050" b="0" i="0" dirty="0">
                <a:solidFill>
                  <a:schemeClr val="tx1"/>
                </a:solidFill>
                <a:latin typeface="微軟正黑體" panose="020B0604030504040204" pitchFamily="34" charset="-120"/>
                <a:ea typeface="微軟正黑體" panose="020B0604030504040204" pitchFamily="34" charset="-120"/>
              </a:rPr>
              <a:t>資料</a:t>
            </a:r>
            <a:r>
              <a:rPr lang="zh-TW" altLang="en-US" sz="1050" b="0" dirty="0">
                <a:solidFill>
                  <a:schemeClr val="tx1"/>
                </a:solidFill>
                <a:latin typeface="微軟正黑體" panose="020B0604030504040204" pitchFamily="34" charset="-120"/>
                <a:ea typeface="微軟正黑體" panose="020B0604030504040204" pitchFamily="34" charset="-120"/>
              </a:rPr>
              <a:t>來源</a:t>
            </a:r>
            <a:r>
              <a:rPr lang="zh-TW" altLang="en-US" sz="1050" b="0" dirty="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：富蘭克林證券投顧，</a:t>
            </a:r>
            <a:r>
              <a:rPr lang="en-US" altLang="zh-TW" sz="1050" b="0" dirty="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2025/8/25</a:t>
            </a:r>
            <a:r>
              <a:rPr lang="zh-TW" altLang="en-US" sz="1050" b="0" dirty="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1050" dirty="0">
                <a:solidFill>
                  <a:schemeClr val="tx1"/>
                </a:solidFill>
                <a:latin typeface="微軟正黑體" panose="020B0604030504040204" pitchFamily="34" charset="-120"/>
                <a:ea typeface="微軟正黑體" panose="020B0604030504040204" pitchFamily="34" charset="-120"/>
              </a:rPr>
              <a:t>&lt;</a:t>
            </a:r>
            <a:r>
              <a:rPr lang="zh-TW" altLang="zh-TW" sz="1050" dirty="0">
                <a:solidFill>
                  <a:schemeClr val="tx1"/>
                </a:solidFill>
                <a:latin typeface="微軟正黑體" panose="020B0604030504040204" pitchFamily="34" charset="-120"/>
                <a:ea typeface="微軟正黑體" panose="020B0604030504040204" pitchFamily="34" charset="-120"/>
              </a:rPr>
              <a:t>投資人申購本基金係持有基金受益憑證，而非本文提及之投資資產或標的</a:t>
            </a:r>
            <a:r>
              <a:rPr lang="en-US" altLang="zh-TW" sz="1050" dirty="0">
                <a:solidFill>
                  <a:schemeClr val="tx1"/>
                </a:solidFill>
                <a:latin typeface="微軟正黑體" panose="020B0604030504040204" pitchFamily="34" charset="-120"/>
                <a:ea typeface="微軟正黑體" panose="020B0604030504040204" pitchFamily="34" charset="-120"/>
              </a:rPr>
              <a:t>&gt; </a:t>
            </a:r>
          </a:p>
          <a:p>
            <a:pPr eaLnBrk="1" hangingPunct="1">
              <a:spcBef>
                <a:spcPct val="0"/>
              </a:spcBef>
              <a:buNone/>
            </a:pPr>
            <a:r>
              <a:rPr lang="zh-TW" altLang="en-US" sz="1050" spc="-5" dirty="0">
                <a:solidFill>
                  <a:schemeClr val="tx1"/>
                </a:solidFill>
                <a:latin typeface="微軟正黑體" panose="020B0604030504040204" pitchFamily="34" charset="-120"/>
                <a:ea typeface="微軟正黑體" panose="020B0604030504040204" pitchFamily="34" charset="-120"/>
                <a:cs typeface="微軟正黑體"/>
              </a:rPr>
              <a:t>「本</a:t>
            </a:r>
            <a:r>
              <a:rPr lang="zh-TW" altLang="en-US" sz="1050" dirty="0">
                <a:solidFill>
                  <a:schemeClr val="tx1"/>
                </a:solidFill>
                <a:latin typeface="微軟正黑體" panose="020B0604030504040204" pitchFamily="34" charset="-120"/>
                <a:ea typeface="微軟正黑體" panose="020B0604030504040204" pitchFamily="34" charset="-120"/>
                <a:cs typeface="微軟正黑體"/>
              </a:rPr>
              <a:t>文</a:t>
            </a:r>
            <a:r>
              <a:rPr lang="zh-TW" altLang="en-US" sz="1050" spc="-5" dirty="0">
                <a:solidFill>
                  <a:schemeClr val="tx1"/>
                </a:solidFill>
                <a:latin typeface="微軟正黑體" panose="020B0604030504040204" pitchFamily="34" charset="-120"/>
                <a:ea typeface="微軟正黑體" panose="020B0604030504040204" pitchFamily="34" charset="-120"/>
                <a:cs typeface="微軟正黑體"/>
              </a:rPr>
              <a:t>提及</a:t>
            </a:r>
            <a:r>
              <a:rPr lang="zh-TW" altLang="en-US" sz="1050" dirty="0">
                <a:solidFill>
                  <a:schemeClr val="tx1"/>
                </a:solidFill>
                <a:latin typeface="微軟正黑體" panose="020B0604030504040204" pitchFamily="34" charset="-120"/>
                <a:ea typeface="微軟正黑體" panose="020B0604030504040204" pitchFamily="34" charset="-120"/>
                <a:cs typeface="微軟正黑體"/>
              </a:rPr>
              <a:t>之</a:t>
            </a:r>
            <a:r>
              <a:rPr lang="zh-TW" altLang="en-US" sz="1050" spc="-5" dirty="0">
                <a:solidFill>
                  <a:schemeClr val="tx1"/>
                </a:solidFill>
                <a:latin typeface="微軟正黑體" panose="020B0604030504040204" pitchFamily="34" charset="-120"/>
                <a:ea typeface="微軟正黑體" panose="020B0604030504040204" pitchFamily="34" charset="-120"/>
                <a:cs typeface="微軟正黑體"/>
              </a:rPr>
              <a:t>經濟</a:t>
            </a:r>
            <a:r>
              <a:rPr lang="zh-TW" altLang="en-US" sz="1050" dirty="0">
                <a:solidFill>
                  <a:schemeClr val="tx1"/>
                </a:solidFill>
                <a:latin typeface="微軟正黑體" panose="020B0604030504040204" pitchFamily="34" charset="-120"/>
                <a:ea typeface="微軟正黑體" panose="020B0604030504040204" pitchFamily="34" charset="-120"/>
                <a:cs typeface="微軟正黑體"/>
              </a:rPr>
              <a:t>走</a:t>
            </a:r>
            <a:r>
              <a:rPr lang="zh-TW" altLang="en-US" sz="1050" spc="-5" dirty="0">
                <a:solidFill>
                  <a:schemeClr val="tx1"/>
                </a:solidFill>
                <a:latin typeface="微軟正黑體" panose="020B0604030504040204" pitchFamily="34" charset="-120"/>
                <a:ea typeface="微軟正黑體" panose="020B0604030504040204" pitchFamily="34" charset="-120"/>
                <a:cs typeface="微軟正黑體"/>
              </a:rPr>
              <a:t>勢預</a:t>
            </a:r>
            <a:r>
              <a:rPr lang="zh-TW" altLang="en-US" sz="1050" dirty="0">
                <a:solidFill>
                  <a:schemeClr val="tx1"/>
                </a:solidFill>
                <a:latin typeface="微軟正黑體" panose="020B0604030504040204" pitchFamily="34" charset="-120"/>
                <a:ea typeface="微軟正黑體" panose="020B0604030504040204" pitchFamily="34" charset="-120"/>
                <a:cs typeface="微軟正黑體"/>
              </a:rPr>
              <a:t>測</a:t>
            </a:r>
            <a:r>
              <a:rPr lang="zh-TW" altLang="en-US" sz="1050" spc="-5" dirty="0">
                <a:solidFill>
                  <a:schemeClr val="tx1"/>
                </a:solidFill>
                <a:latin typeface="微軟正黑體" panose="020B0604030504040204" pitchFamily="34" charset="-120"/>
                <a:ea typeface="微軟正黑體" panose="020B0604030504040204" pitchFamily="34" charset="-120"/>
                <a:cs typeface="微軟正黑體"/>
              </a:rPr>
              <a:t>不必</a:t>
            </a:r>
            <a:r>
              <a:rPr lang="zh-TW" altLang="en-US" sz="1050" dirty="0">
                <a:solidFill>
                  <a:schemeClr val="tx1"/>
                </a:solidFill>
                <a:latin typeface="微軟正黑體" panose="020B0604030504040204" pitchFamily="34" charset="-120"/>
                <a:ea typeface="微軟正黑體" panose="020B0604030504040204" pitchFamily="34" charset="-120"/>
                <a:cs typeface="微軟正黑體"/>
              </a:rPr>
              <a:t>然</a:t>
            </a:r>
            <a:r>
              <a:rPr lang="zh-TW" altLang="en-US" sz="1050" spc="-5" dirty="0">
                <a:solidFill>
                  <a:schemeClr val="tx1"/>
                </a:solidFill>
                <a:latin typeface="微軟正黑體" panose="020B0604030504040204" pitchFamily="34" charset="-120"/>
                <a:ea typeface="微軟正黑體" panose="020B0604030504040204" pitchFamily="34" charset="-120"/>
                <a:cs typeface="微軟正黑體"/>
              </a:rPr>
              <a:t>代表</a:t>
            </a:r>
            <a:r>
              <a:rPr lang="zh-TW" altLang="en-US" sz="1050" dirty="0">
                <a:solidFill>
                  <a:schemeClr val="tx1"/>
                </a:solidFill>
                <a:latin typeface="微軟正黑體" panose="020B0604030504040204" pitchFamily="34" charset="-120"/>
                <a:ea typeface="微軟正黑體" panose="020B0604030504040204" pitchFamily="34" charset="-120"/>
                <a:cs typeface="微軟正黑體"/>
              </a:rPr>
              <a:t>本</a:t>
            </a:r>
            <a:r>
              <a:rPr lang="zh-TW" altLang="en-US" sz="1050" spc="-5" dirty="0">
                <a:solidFill>
                  <a:schemeClr val="tx1"/>
                </a:solidFill>
                <a:latin typeface="微軟正黑體" panose="020B0604030504040204" pitchFamily="34" charset="-120"/>
                <a:ea typeface="微軟正黑體" panose="020B0604030504040204" pitchFamily="34" charset="-120"/>
                <a:cs typeface="微軟正黑體"/>
              </a:rPr>
              <a:t>基金</a:t>
            </a:r>
            <a:r>
              <a:rPr lang="zh-TW" altLang="en-US" sz="1050" dirty="0">
                <a:solidFill>
                  <a:schemeClr val="tx1"/>
                </a:solidFill>
                <a:latin typeface="微軟正黑體" panose="020B0604030504040204" pitchFamily="34" charset="-120"/>
                <a:ea typeface="微軟正黑體" panose="020B0604030504040204" pitchFamily="34" charset="-120"/>
                <a:cs typeface="微軟正黑體"/>
              </a:rPr>
              <a:t>之</a:t>
            </a:r>
            <a:r>
              <a:rPr lang="zh-TW" altLang="en-US" sz="1050" spc="-5" dirty="0">
                <a:solidFill>
                  <a:schemeClr val="tx1"/>
                </a:solidFill>
                <a:latin typeface="微軟正黑體" panose="020B0604030504040204" pitchFamily="34" charset="-120"/>
                <a:ea typeface="微軟正黑體" panose="020B0604030504040204" pitchFamily="34" charset="-120"/>
                <a:cs typeface="微軟正黑體"/>
              </a:rPr>
              <a:t>績效</a:t>
            </a:r>
            <a:r>
              <a:rPr lang="zh-TW" altLang="en-US" sz="1050" dirty="0">
                <a:solidFill>
                  <a:schemeClr val="tx1"/>
                </a:solidFill>
                <a:latin typeface="微軟正黑體" panose="020B0604030504040204" pitchFamily="34" charset="-120"/>
                <a:ea typeface="微軟正黑體" panose="020B0604030504040204" pitchFamily="34" charset="-120"/>
                <a:cs typeface="微軟正黑體"/>
              </a:rPr>
              <a:t>，</a:t>
            </a:r>
            <a:r>
              <a:rPr lang="zh-TW" altLang="en-US" sz="1050" spc="-5" dirty="0">
                <a:solidFill>
                  <a:schemeClr val="tx1"/>
                </a:solidFill>
                <a:latin typeface="微軟正黑體" panose="020B0604030504040204" pitchFamily="34" charset="-120"/>
                <a:ea typeface="微軟正黑體" panose="020B0604030504040204" pitchFamily="34" charset="-120"/>
                <a:cs typeface="微軟正黑體"/>
              </a:rPr>
              <a:t>本基</a:t>
            </a:r>
            <a:r>
              <a:rPr lang="zh-TW" altLang="en-US" sz="1050" dirty="0">
                <a:solidFill>
                  <a:schemeClr val="tx1"/>
                </a:solidFill>
                <a:latin typeface="微軟正黑體" panose="020B0604030504040204" pitchFamily="34" charset="-120"/>
                <a:ea typeface="微軟正黑體" panose="020B0604030504040204" pitchFamily="34" charset="-120"/>
                <a:cs typeface="微軟正黑體"/>
              </a:rPr>
              <a:t>金</a:t>
            </a:r>
            <a:r>
              <a:rPr lang="zh-TW" altLang="en-US" sz="1050" spc="-5" dirty="0">
                <a:solidFill>
                  <a:schemeClr val="tx1"/>
                </a:solidFill>
                <a:latin typeface="微軟正黑體" panose="020B0604030504040204" pitchFamily="34" charset="-120"/>
                <a:ea typeface="微軟正黑體" panose="020B0604030504040204" pitchFamily="34" charset="-120"/>
                <a:cs typeface="微軟正黑體"/>
              </a:rPr>
              <a:t>投資風險請詳閱基金公開說明書」</a:t>
            </a:r>
            <a:endParaRPr lang="en-US" altLang="zh-TW" sz="105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24" name="資料庫圖表 23"/>
          <p:cNvGraphicFramePr/>
          <p:nvPr/>
        </p:nvGraphicFramePr>
        <p:xfrm>
          <a:off x="489766" y="2009502"/>
          <a:ext cx="3940802" cy="2814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圓角矩形 24"/>
          <p:cNvSpPr/>
          <p:nvPr/>
        </p:nvSpPr>
        <p:spPr>
          <a:xfrm>
            <a:off x="1073400" y="1291390"/>
            <a:ext cx="2931863" cy="527611"/>
          </a:xfrm>
          <a:prstGeom prst="roundRect">
            <a:avLst/>
          </a:prstGeom>
          <a:solidFill>
            <a:srgbClr val="0065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rgbClr val="FFFF99"/>
                </a:solidFill>
                <a:latin typeface="微軟正黑體" panose="020B0604030504040204" pitchFamily="34" charset="-120"/>
                <a:ea typeface="微軟正黑體" panose="020B0604030504040204" pitchFamily="34" charset="-120"/>
              </a:rPr>
              <a:t>全球經濟局勢</a:t>
            </a:r>
          </a:p>
        </p:txBody>
      </p:sp>
      <p:sp>
        <p:nvSpPr>
          <p:cNvPr id="38" name="圓角矩形 37"/>
          <p:cNvSpPr/>
          <p:nvPr/>
        </p:nvSpPr>
        <p:spPr>
          <a:xfrm>
            <a:off x="5760906" y="1259632"/>
            <a:ext cx="2290674" cy="550011"/>
          </a:xfrm>
          <a:prstGeom prst="roundRect">
            <a:avLst/>
          </a:prstGeom>
          <a:solidFill>
            <a:srgbClr val="0065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rgbClr val="FFFF99"/>
                </a:solidFill>
                <a:latin typeface="微軟正黑體" panose="020B0604030504040204" pitchFamily="34" charset="-120"/>
                <a:ea typeface="微軟正黑體" panose="020B0604030504040204" pitchFamily="34" charset="-120"/>
              </a:rPr>
              <a:t>投資策略</a:t>
            </a:r>
          </a:p>
        </p:txBody>
      </p:sp>
      <p:sp>
        <p:nvSpPr>
          <p:cNvPr id="39" name="矩形 38"/>
          <p:cNvSpPr/>
          <p:nvPr/>
        </p:nvSpPr>
        <p:spPr>
          <a:xfrm>
            <a:off x="727159" y="4847409"/>
            <a:ext cx="3673642" cy="369332"/>
          </a:xfrm>
          <a:prstGeom prst="rect">
            <a:avLst/>
          </a:prstGeom>
        </p:spPr>
        <p:txBody>
          <a:bodyPr wrap="square">
            <a:spAutoFit/>
          </a:bodyPr>
          <a:lstStyle/>
          <a:p>
            <a:pPr algn="ctr"/>
            <a:endParaRPr lang="en-US" altLang="zh-TW" sz="1800" b="1" dirty="0">
              <a:solidFill>
                <a:srgbClr val="FF0000"/>
              </a:solidFill>
              <a:latin typeface="微軟正黑體" panose="020B0604030504040204" pitchFamily="34" charset="-120"/>
              <a:ea typeface="微軟正黑體" panose="020B0604030504040204" pitchFamily="34" charset="-120"/>
            </a:endParaRPr>
          </a:p>
        </p:txBody>
      </p:sp>
      <p:sp>
        <p:nvSpPr>
          <p:cNvPr id="26" name="Rectangle 4">
            <a:extLst>
              <a:ext uri="{FF2B5EF4-FFF2-40B4-BE49-F238E27FC236}">
                <a16:creationId xmlns:a16="http://schemas.microsoft.com/office/drawing/2014/main" id="{0A56A6E7-F12B-4A92-BF0E-5E2C8A08A3CE}"/>
              </a:ext>
            </a:extLst>
          </p:cNvPr>
          <p:cNvSpPr>
            <a:spLocks noChangeArrowheads="1"/>
          </p:cNvSpPr>
          <p:nvPr/>
        </p:nvSpPr>
        <p:spPr bwMode="auto">
          <a:xfrm>
            <a:off x="0" y="0"/>
            <a:ext cx="1375698" cy="307777"/>
          </a:xfrm>
          <a:prstGeom prst="rect">
            <a:avLst/>
          </a:prstGeom>
          <a:noFill/>
          <a:ln w="9525">
            <a:noFill/>
            <a:miter lim="800000"/>
            <a:headEnd/>
            <a:tailEnd/>
          </a:ln>
        </p:spPr>
        <p:txBody>
          <a:bodyPr wrap="none">
            <a:spAutoFit/>
          </a:bodyPr>
          <a:lstStyle/>
          <a:p>
            <a:r>
              <a:rPr kumimoji="0" lang="en-US" altLang="zh-TW" sz="1400" b="1" dirty="0">
                <a:solidFill>
                  <a:srgbClr val="FF3300"/>
                </a:solidFill>
                <a:latin typeface="微軟正黑體" panose="020B0604030504040204" pitchFamily="34" charset="-120"/>
                <a:ea typeface="微軟正黑體" panose="020B0604030504040204" pitchFamily="34" charset="-120"/>
              </a:rPr>
              <a:t>&lt;</a:t>
            </a:r>
            <a:r>
              <a:rPr kumimoji="0" lang="zh-TW" altLang="en-US" sz="1400" b="1" dirty="0">
                <a:solidFill>
                  <a:srgbClr val="FF3300"/>
                </a:solidFill>
                <a:latin typeface="微軟正黑體" panose="020B0604030504040204" pitchFamily="34" charset="-120"/>
                <a:ea typeface="微軟正黑體" panose="020B0604030504040204" pitchFamily="34" charset="-120"/>
              </a:rPr>
              <a:t>展望</a:t>
            </a:r>
            <a:r>
              <a:rPr kumimoji="0" lang="en-US" altLang="zh-TW" sz="1400" b="1" dirty="0">
                <a:solidFill>
                  <a:srgbClr val="FF3300"/>
                </a:solidFill>
                <a:latin typeface="微軟正黑體" panose="020B0604030504040204" pitchFamily="34" charset="-120"/>
                <a:ea typeface="微軟正黑體" panose="020B0604030504040204" pitchFamily="34" charset="-120"/>
              </a:rPr>
              <a:t>&amp;</a:t>
            </a:r>
            <a:r>
              <a:rPr kumimoji="0" lang="zh-TW" altLang="en-US" sz="1400" b="1" dirty="0">
                <a:solidFill>
                  <a:srgbClr val="FF3300"/>
                </a:solidFill>
                <a:latin typeface="微軟正黑體" panose="020B0604030504040204" pitchFamily="34" charset="-120"/>
                <a:ea typeface="微軟正黑體" panose="020B0604030504040204" pitchFamily="34" charset="-120"/>
              </a:rPr>
              <a:t>策略</a:t>
            </a:r>
            <a:r>
              <a:rPr kumimoji="0" lang="en-US" altLang="zh-TW" sz="1400" b="1" dirty="0">
                <a:solidFill>
                  <a:srgbClr val="FF3300"/>
                </a:solidFill>
                <a:latin typeface="微軟正黑體" panose="020B0604030504040204" pitchFamily="34" charset="-120"/>
                <a:ea typeface="微軟正黑體" panose="020B0604030504040204" pitchFamily="34" charset="-120"/>
              </a:rPr>
              <a:t>&gt; </a:t>
            </a:r>
            <a:endParaRPr kumimoji="0" lang="en-US" altLang="zh-TW" sz="1400" b="1" dirty="0">
              <a:solidFill>
                <a:srgbClr val="000000"/>
              </a:solidFill>
              <a:latin typeface="微軟正黑體" panose="020B0604030504040204" pitchFamily="34" charset="-120"/>
              <a:ea typeface="微軟正黑體" panose="020B0604030504040204" pitchFamily="34" charset="-120"/>
            </a:endParaRPr>
          </a:p>
        </p:txBody>
      </p:sp>
      <p:grpSp>
        <p:nvGrpSpPr>
          <p:cNvPr id="27" name="群組 26"/>
          <p:cNvGrpSpPr/>
          <p:nvPr/>
        </p:nvGrpSpPr>
        <p:grpSpPr>
          <a:xfrm>
            <a:off x="4519467" y="2368127"/>
            <a:ext cx="4767674" cy="3240000"/>
            <a:chOff x="7419197" y="1989000"/>
            <a:chExt cx="4767674" cy="3600000"/>
          </a:xfrm>
        </p:grpSpPr>
        <p:graphicFrame>
          <p:nvGraphicFramePr>
            <p:cNvPr id="33" name="資料庫圖表 32"/>
            <p:cNvGraphicFramePr/>
            <p:nvPr>
              <p:extLst>
                <p:ext uri="{D42A27DB-BD31-4B8C-83A1-F6EECF244321}">
                  <p14:modId xmlns:p14="http://schemas.microsoft.com/office/powerpoint/2010/main" val="1204063218"/>
                </p:ext>
              </p:extLst>
            </p:nvPr>
          </p:nvGraphicFramePr>
          <p:xfrm>
            <a:off x="7896000" y="1989000"/>
            <a:ext cx="4290871" cy="360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4" name="矩形 33"/>
            <p:cNvSpPr/>
            <p:nvPr/>
          </p:nvSpPr>
          <p:spPr>
            <a:xfrm>
              <a:off x="7536000" y="4604224"/>
              <a:ext cx="2262238" cy="584776"/>
            </a:xfrm>
            <a:prstGeom prst="rect">
              <a:avLst/>
            </a:prstGeom>
          </p:spPr>
          <p:txBody>
            <a:bodyPr wrap="square">
              <a:spAutoFit/>
            </a:bodyPr>
            <a:lstStyle/>
            <a:p>
              <a:pPr algn="ctr"/>
              <a:r>
                <a:rPr lang="zh-TW" altLang="en-US" sz="1600" b="1" dirty="0">
                  <a:solidFill>
                    <a:srgbClr val="0000FF"/>
                  </a:solidFill>
                  <a:latin typeface="微軟正黑體" panose="020B0604030504040204" pitchFamily="34" charset="-120"/>
                  <a:ea typeface="微軟正黑體" panose="020B0604030504040204" pitchFamily="34" charset="-120"/>
                </a:rPr>
                <a:t>靈活調整股債配置</a:t>
              </a:r>
              <a:endParaRPr lang="en-US" altLang="zh-TW" sz="1600" b="1" dirty="0">
                <a:solidFill>
                  <a:srgbClr val="0000FF"/>
                </a:solidFill>
                <a:latin typeface="微軟正黑體" panose="020B0604030504040204" pitchFamily="34" charset="-120"/>
                <a:ea typeface="微軟正黑體" panose="020B0604030504040204" pitchFamily="34" charset="-120"/>
              </a:endParaRPr>
            </a:p>
            <a:p>
              <a:pPr algn="ctr"/>
              <a:r>
                <a:rPr lang="zh-TW" altLang="en-US" sz="1600" b="1" dirty="0">
                  <a:solidFill>
                    <a:srgbClr val="0000FF"/>
                  </a:solidFill>
                  <a:latin typeface="微軟正黑體" panose="020B0604030504040204" pitchFamily="34" charset="-120"/>
                  <a:ea typeface="微軟正黑體" panose="020B0604030504040204" pitchFamily="34" charset="-120"/>
                </a:rPr>
                <a:t>全方位收益策略</a:t>
              </a:r>
              <a:endParaRPr lang="en-US" altLang="zh-TW" sz="1600" b="1" dirty="0">
                <a:solidFill>
                  <a:srgbClr val="0000FF"/>
                </a:solidFill>
                <a:latin typeface="微軟正黑體" panose="020B0604030504040204" pitchFamily="34" charset="-120"/>
                <a:ea typeface="微軟正黑體" panose="020B0604030504040204" pitchFamily="34" charset="-120"/>
              </a:endParaRPr>
            </a:p>
          </p:txBody>
        </p:sp>
        <p:sp>
          <p:nvSpPr>
            <p:cNvPr id="35" name="矩形 34"/>
            <p:cNvSpPr/>
            <p:nvPr/>
          </p:nvSpPr>
          <p:spPr>
            <a:xfrm>
              <a:off x="7896000" y="3564226"/>
              <a:ext cx="2262238" cy="649750"/>
            </a:xfrm>
            <a:prstGeom prst="rect">
              <a:avLst/>
            </a:prstGeom>
          </p:spPr>
          <p:txBody>
            <a:bodyPr wrap="square">
              <a:spAutoFit/>
            </a:bodyPr>
            <a:lstStyle/>
            <a:p>
              <a:pPr algn="ctr"/>
              <a:endParaRPr lang="en-US" altLang="zh-TW" sz="1600" b="1" dirty="0">
                <a:solidFill>
                  <a:srgbClr val="0000FF"/>
                </a:solidFill>
                <a:latin typeface="微軟正黑體" panose="020B0604030504040204" pitchFamily="34" charset="-120"/>
                <a:ea typeface="微軟正黑體" panose="020B0604030504040204" pitchFamily="34" charset="-120"/>
              </a:endParaRPr>
            </a:p>
            <a:p>
              <a:pPr algn="ctr"/>
              <a:endParaRPr lang="en-US" altLang="zh-TW" sz="1600" b="1" dirty="0">
                <a:solidFill>
                  <a:srgbClr val="0000FF"/>
                </a:solidFill>
                <a:latin typeface="微軟正黑體" panose="020B0604030504040204" pitchFamily="34" charset="-120"/>
                <a:ea typeface="微軟正黑體" panose="020B0604030504040204" pitchFamily="34" charset="-120"/>
              </a:endParaRPr>
            </a:p>
          </p:txBody>
        </p:sp>
        <p:sp>
          <p:nvSpPr>
            <p:cNvPr id="36" name="矩形 35"/>
            <p:cNvSpPr/>
            <p:nvPr/>
          </p:nvSpPr>
          <p:spPr>
            <a:xfrm>
              <a:off x="7419197" y="2445549"/>
              <a:ext cx="2622238" cy="649750"/>
            </a:xfrm>
            <a:prstGeom prst="rect">
              <a:avLst/>
            </a:prstGeom>
          </p:spPr>
          <p:txBody>
            <a:bodyPr wrap="square">
              <a:spAutoFit/>
            </a:bodyPr>
            <a:lstStyle/>
            <a:p>
              <a:pPr algn="ctr"/>
              <a:r>
                <a:rPr lang="zh-TW" altLang="en-US" sz="1600" b="1" dirty="0">
                  <a:solidFill>
                    <a:srgbClr val="0000FF"/>
                  </a:solidFill>
                  <a:latin typeface="微軟正黑體" panose="020B0604030504040204" pitchFamily="34" charset="-120"/>
                  <a:ea typeface="微軟正黑體" panose="020B0604030504040204" pitchFamily="34" charset="-120"/>
                </a:rPr>
                <a:t>科技</a:t>
              </a:r>
              <a:r>
                <a:rPr lang="en-US" altLang="zh-TW" sz="1600" b="1" dirty="0">
                  <a:solidFill>
                    <a:srgbClr val="0000FF"/>
                  </a:solidFill>
                  <a:latin typeface="微軟正黑體" panose="020B0604030504040204" pitchFamily="34" charset="-120"/>
                  <a:ea typeface="微軟正黑體" panose="020B0604030504040204" pitchFamily="34" charset="-120"/>
                </a:rPr>
                <a:t>/</a:t>
              </a:r>
              <a:r>
                <a:rPr lang="zh-TW" altLang="en-US" sz="1600" b="1" dirty="0">
                  <a:solidFill>
                    <a:srgbClr val="0000FF"/>
                  </a:solidFill>
                  <a:latin typeface="微軟正黑體" panose="020B0604030504040204" pitchFamily="34" charset="-120"/>
                  <a:ea typeface="微軟正黑體" panose="020B0604030504040204" pitchFamily="34" charset="-120"/>
                </a:rPr>
                <a:t>創新科技</a:t>
              </a:r>
              <a:endParaRPr lang="en-US" altLang="zh-TW" sz="1600" b="1" dirty="0">
                <a:solidFill>
                  <a:srgbClr val="0000FF"/>
                </a:solidFill>
                <a:latin typeface="微軟正黑體" panose="020B0604030504040204" pitchFamily="34" charset="-120"/>
                <a:ea typeface="微軟正黑體" panose="020B0604030504040204" pitchFamily="34" charset="-120"/>
              </a:endParaRPr>
            </a:p>
            <a:p>
              <a:pPr algn="ctr"/>
              <a:r>
                <a:rPr lang="zh-TW" altLang="en-US" sz="1600" b="1" dirty="0">
                  <a:solidFill>
                    <a:srgbClr val="7030A0"/>
                  </a:solidFill>
                  <a:latin typeface="微軟正黑體" panose="020B0604030504040204" pitchFamily="34" charset="-120"/>
                  <a:ea typeface="微軟正黑體" panose="020B0604030504040204" pitchFamily="34" charset="-120"/>
                </a:rPr>
                <a:t>日本</a:t>
              </a:r>
              <a:endParaRPr lang="en-US" altLang="zh-TW" sz="1600" b="1" dirty="0">
                <a:solidFill>
                  <a:srgbClr val="7030A0"/>
                </a:solidFill>
                <a:latin typeface="微軟正黑體" panose="020B0604030504040204" pitchFamily="34" charset="-120"/>
                <a:ea typeface="微軟正黑體" panose="020B0604030504040204" pitchFamily="34" charset="-120"/>
              </a:endParaRPr>
            </a:p>
          </p:txBody>
        </p:sp>
      </p:grpSp>
      <p:sp>
        <p:nvSpPr>
          <p:cNvPr id="37" name="矩形 36"/>
          <p:cNvSpPr/>
          <p:nvPr/>
        </p:nvSpPr>
        <p:spPr>
          <a:xfrm>
            <a:off x="5221336" y="1937898"/>
            <a:ext cx="3520328" cy="400110"/>
          </a:xfrm>
          <a:prstGeom prst="rect">
            <a:avLst/>
          </a:prstGeom>
        </p:spPr>
        <p:txBody>
          <a:bodyPr wrap="square">
            <a:spAutoFit/>
          </a:bodyPr>
          <a:lstStyle/>
          <a:p>
            <a:pPr algn="ctr"/>
            <a:r>
              <a:rPr lang="zh-TW" altLang="en-US" sz="2000" b="1" dirty="0">
                <a:solidFill>
                  <a:srgbClr val="6600CC"/>
                </a:solidFill>
                <a:latin typeface="微軟正黑體" panose="020B0604030504040204" pitchFamily="34" charset="-120"/>
                <a:ea typeface="微軟正黑體" panose="020B0604030504040204" pitchFamily="34" charset="-120"/>
              </a:rPr>
              <a:t>放眼全球、美國</a:t>
            </a:r>
            <a:r>
              <a:rPr lang="en-US" altLang="zh-TW" sz="2000" b="1" dirty="0">
                <a:solidFill>
                  <a:srgbClr val="6600CC"/>
                </a:solidFill>
                <a:latin typeface="微軟正黑體" panose="020B0604030504040204" pitchFamily="34" charset="-120"/>
                <a:ea typeface="微軟正黑體" panose="020B0604030504040204" pitchFamily="34" charset="-120"/>
              </a:rPr>
              <a:t>+N</a:t>
            </a:r>
          </a:p>
        </p:txBody>
      </p:sp>
      <p:sp>
        <p:nvSpPr>
          <p:cNvPr id="40" name="矩形 39"/>
          <p:cNvSpPr/>
          <p:nvPr/>
        </p:nvSpPr>
        <p:spPr>
          <a:xfrm>
            <a:off x="5512800" y="5598805"/>
            <a:ext cx="2872596" cy="369332"/>
          </a:xfrm>
          <a:prstGeom prst="rect">
            <a:avLst/>
          </a:prstGeom>
        </p:spPr>
        <p:txBody>
          <a:bodyPr wrap="square">
            <a:spAutoFit/>
          </a:bodyPr>
          <a:lstStyle/>
          <a:p>
            <a:pPr algn="ctr"/>
            <a:r>
              <a:rPr lang="zh-TW" altLang="en-US" b="1" dirty="0">
                <a:solidFill>
                  <a:srgbClr val="6600CC"/>
                </a:solidFill>
                <a:latin typeface="微軟正黑體" panose="020B0604030504040204" pitchFamily="34" charset="-120"/>
                <a:ea typeface="微軟正黑體" panose="020B0604030504040204" pitchFamily="34" charset="-120"/>
              </a:rPr>
              <a:t>黃金產業型基金</a:t>
            </a:r>
            <a:endParaRPr lang="en-US" altLang="zh-TW" b="1" dirty="0">
              <a:solidFill>
                <a:srgbClr val="6600CC"/>
              </a:solidFill>
              <a:latin typeface="微軟正黑體" panose="020B0604030504040204" pitchFamily="34" charset="-120"/>
              <a:ea typeface="微軟正黑體" panose="020B0604030504040204" pitchFamily="34" charset="-120"/>
            </a:endParaRPr>
          </a:p>
        </p:txBody>
      </p:sp>
      <p:sp>
        <p:nvSpPr>
          <p:cNvPr id="41" name="矩形 40"/>
          <p:cNvSpPr/>
          <p:nvPr/>
        </p:nvSpPr>
        <p:spPr>
          <a:xfrm>
            <a:off x="4763540" y="3730711"/>
            <a:ext cx="2466993" cy="584775"/>
          </a:xfrm>
          <a:prstGeom prst="rect">
            <a:avLst/>
          </a:prstGeom>
        </p:spPr>
        <p:txBody>
          <a:bodyPr wrap="square">
            <a:spAutoFit/>
          </a:bodyPr>
          <a:lstStyle/>
          <a:p>
            <a:pPr algn="ctr"/>
            <a:r>
              <a:rPr lang="zh-TW" altLang="en-US" sz="1600" b="1" dirty="0">
                <a:solidFill>
                  <a:srgbClr val="0000FF"/>
                </a:solidFill>
                <a:latin typeface="微軟正黑體" panose="020B0604030504040204" pitchFamily="34" charset="-120"/>
                <a:ea typeface="微軟正黑體" panose="020B0604030504040204" pitchFamily="34" charset="-120"/>
              </a:rPr>
              <a:t>美債</a:t>
            </a:r>
            <a:r>
              <a:rPr lang="en-US" altLang="zh-TW" sz="1600" b="1" dirty="0">
                <a:solidFill>
                  <a:srgbClr val="0000FF"/>
                </a:solidFill>
                <a:latin typeface="微軟正黑體" panose="020B0604030504040204" pitchFamily="34" charset="-120"/>
                <a:ea typeface="微軟正黑體" panose="020B0604030504040204" pitchFamily="34" charset="-120"/>
              </a:rPr>
              <a:t>(HY)</a:t>
            </a:r>
          </a:p>
          <a:p>
            <a:pPr algn="ctr"/>
            <a:r>
              <a:rPr lang="zh-TW" altLang="en-US" sz="1600" b="1" dirty="0">
                <a:solidFill>
                  <a:srgbClr val="7030A0"/>
                </a:solidFill>
                <a:latin typeface="微軟正黑體" panose="020B0604030504040204" pitchFamily="34" charset="-120"/>
                <a:ea typeface="微軟正黑體" panose="020B0604030504040204" pitchFamily="34" charset="-120"/>
              </a:rPr>
              <a:t>全球債</a:t>
            </a:r>
            <a:r>
              <a:rPr lang="en-US" altLang="zh-TW" sz="1600" b="1" dirty="0">
                <a:solidFill>
                  <a:srgbClr val="7030A0"/>
                </a:solidFill>
                <a:latin typeface="微軟正黑體" panose="020B0604030504040204" pitchFamily="34" charset="-120"/>
                <a:ea typeface="微軟正黑體" panose="020B0604030504040204" pitchFamily="34" charset="-120"/>
              </a:rPr>
              <a:t>/</a:t>
            </a:r>
            <a:r>
              <a:rPr lang="zh-TW" altLang="en-US" sz="1600" b="1" dirty="0">
                <a:solidFill>
                  <a:srgbClr val="7030A0"/>
                </a:solidFill>
                <a:latin typeface="微軟正黑體" panose="020B0604030504040204" pitchFamily="34" charset="-120"/>
                <a:ea typeface="微軟正黑體" panose="020B0604030504040204" pitchFamily="34" charset="-120"/>
              </a:rPr>
              <a:t>新興當地債</a:t>
            </a:r>
            <a:endParaRPr lang="en-US" altLang="zh-TW" sz="1600" b="1" dirty="0">
              <a:solidFill>
                <a:srgbClr val="7030A0"/>
              </a:solidFill>
              <a:latin typeface="微軟正黑體" panose="020B0604030504040204" pitchFamily="34" charset="-120"/>
              <a:ea typeface="微軟正黑體" panose="020B0604030504040204" pitchFamily="34" charset="-120"/>
            </a:endParaRPr>
          </a:p>
        </p:txBody>
      </p:sp>
      <p:sp>
        <p:nvSpPr>
          <p:cNvPr id="42" name="矩形 41"/>
          <p:cNvSpPr/>
          <p:nvPr/>
        </p:nvSpPr>
        <p:spPr>
          <a:xfrm>
            <a:off x="145307" y="4740969"/>
            <a:ext cx="1449421" cy="738664"/>
          </a:xfrm>
          <a:prstGeom prst="rect">
            <a:avLst/>
          </a:prstGeom>
        </p:spPr>
        <p:txBody>
          <a:bodyPr wrap="square">
            <a:spAutoFit/>
          </a:bodyPr>
          <a:lstStyle/>
          <a:p>
            <a:pPr algn="ctr" fontAlgn="base"/>
            <a:r>
              <a:rPr lang="zh-TW" altLang="en-US" sz="1400" dirty="0">
                <a:latin typeface="微軟正黑體" panose="020B0604030504040204" pitchFamily="34" charset="-120"/>
                <a:ea typeface="微軟正黑體" panose="020B0604030504040204" pitchFamily="34" charset="-120"/>
                <a:cs typeface="新細明體" panose="02020500000000000000" pitchFamily="18" charset="-120"/>
              </a:rPr>
              <a:t>關稅打亂經濟節奏、短暫放緩但仍具備韌性</a:t>
            </a:r>
            <a:endParaRPr lang="en-US" altLang="zh-TW" sz="1400" dirty="0">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43" name="矩形 42"/>
          <p:cNvSpPr/>
          <p:nvPr/>
        </p:nvSpPr>
        <p:spPr>
          <a:xfrm>
            <a:off x="1600322" y="4788796"/>
            <a:ext cx="1346348" cy="954107"/>
          </a:xfrm>
          <a:prstGeom prst="rect">
            <a:avLst/>
          </a:prstGeom>
        </p:spPr>
        <p:txBody>
          <a:bodyPr wrap="square">
            <a:spAutoFit/>
          </a:bodyPr>
          <a:lstStyle/>
          <a:p>
            <a:pPr algn="ctr" fontAlgn="base"/>
            <a:r>
              <a:rPr lang="zh-TW" altLang="en-US" sz="1400" dirty="0">
                <a:latin typeface="微軟正黑體" panose="020B0604030504040204" pitchFamily="34" charset="-120"/>
                <a:ea typeface="微軟正黑體" panose="020B0604030504040204" pitchFamily="34" charset="-120"/>
                <a:cs typeface="新細明體" panose="02020500000000000000" pitchFamily="18" charset="-120"/>
              </a:rPr>
              <a:t>聯準會九月有望重啟降息</a:t>
            </a:r>
            <a:endParaRPr lang="en-US" altLang="zh-TW" sz="1400" dirty="0">
              <a:latin typeface="微軟正黑體" panose="020B0604030504040204" pitchFamily="34" charset="-120"/>
              <a:ea typeface="微軟正黑體" panose="020B0604030504040204" pitchFamily="34" charset="-120"/>
              <a:cs typeface="新細明體" panose="02020500000000000000" pitchFamily="18" charset="-120"/>
            </a:endParaRPr>
          </a:p>
          <a:p>
            <a:pPr algn="ctr" fontAlgn="base"/>
            <a:r>
              <a:rPr lang="zh-TW" altLang="en-US" sz="1400" dirty="0">
                <a:latin typeface="微軟正黑體" panose="020B0604030504040204" pitchFamily="34" charset="-120"/>
                <a:ea typeface="微軟正黑體" panose="020B0604030504040204" pitchFamily="34" charset="-120"/>
                <a:cs typeface="新細明體" panose="02020500000000000000" pitchFamily="18" charset="-120"/>
              </a:rPr>
              <a:t>降息路徑視經濟數據而定</a:t>
            </a:r>
            <a:endParaRPr lang="en-US" altLang="zh-TW" sz="1400" dirty="0">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3" name="Text Box 4">
            <a:extLst>
              <a:ext uri="{FF2B5EF4-FFF2-40B4-BE49-F238E27FC236}">
                <a16:creationId xmlns:a16="http://schemas.microsoft.com/office/drawing/2014/main" id="{FA39F601-102D-2C7B-F1A4-6552302B5123}"/>
              </a:ext>
            </a:extLst>
          </p:cNvPr>
          <p:cNvSpPr txBox="1">
            <a:spLocks noChangeArrowheads="1"/>
          </p:cNvSpPr>
          <p:nvPr/>
        </p:nvSpPr>
        <p:spPr bwMode="auto">
          <a:xfrm>
            <a:off x="8458200" y="606267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eaLnBrk="0" hangingPunct="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eaLnBrk="0" hangingPunct="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zh-TW" sz="1800" b="1" i="0" u="none" strike="noStrike" kern="1200" cap="none" spc="0" normalizeH="0" baseline="0" noProof="0" dirty="0">
                <a:ln>
                  <a:noFill/>
                </a:ln>
                <a:solidFill>
                  <a:srgbClr val="FF0000"/>
                </a:solidFill>
                <a:effectLst/>
                <a:uLnTx/>
                <a:uFillTx/>
                <a:latin typeface="Arial" charset="0"/>
                <a:ea typeface="標楷體" pitchFamily="65" charset="-120"/>
                <a:cs typeface="Arial" charset="0"/>
                <a:sym typeface="Wingdings 2" pitchFamily="18" charset="2"/>
              </a:rPr>
              <a:t></a:t>
            </a:r>
            <a:r>
              <a:rPr kumimoji="1" lang="en-US" altLang="zh-TW" sz="2400" b="0" i="0" u="none" strike="noStrike" kern="1200" cap="none" spc="0" normalizeH="0" baseline="0" noProof="0" dirty="0">
                <a:ln>
                  <a:noFill/>
                </a:ln>
                <a:solidFill>
                  <a:srgbClr val="000000"/>
                </a:solidFill>
                <a:effectLst/>
                <a:uLnTx/>
                <a:uFillTx/>
                <a:latin typeface="Times New Roman" pitchFamily="18" charset="0"/>
                <a:ea typeface="新細明體" pitchFamily="18" charset="-120"/>
                <a:cs typeface="Arial" charset="0"/>
              </a:rPr>
              <a:t> </a:t>
            </a:r>
          </a:p>
        </p:txBody>
      </p:sp>
    </p:spTree>
    <p:extLst>
      <p:ext uri="{BB962C8B-B14F-4D97-AF65-F5344CB8AC3E}">
        <p14:creationId xmlns:p14="http://schemas.microsoft.com/office/powerpoint/2010/main" val="1044541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10" name="Text Box 4"/>
          <p:cNvSpPr txBox="1">
            <a:spLocks noChangeArrowheads="1"/>
          </p:cNvSpPr>
          <p:nvPr/>
        </p:nvSpPr>
        <p:spPr bwMode="auto">
          <a:xfrm>
            <a:off x="172937" y="6017082"/>
            <a:ext cx="81347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b="1">
                <a:solidFill>
                  <a:srgbClr val="000099"/>
                </a:solidFill>
                <a:latin typeface="Arial" charset="0"/>
                <a:ea typeface="標楷體" pitchFamily="65" charset="-120"/>
              </a:defRPr>
            </a:lvl1pPr>
            <a:lvl2pPr marL="742950" indent="-285750" eaLnBrk="0" hangingPunct="0">
              <a:spcBef>
                <a:spcPct val="20000"/>
              </a:spcBef>
              <a:buChar char="–"/>
              <a:defRPr kumimoji="1" sz="2800">
                <a:solidFill>
                  <a:schemeClr val="tx1"/>
                </a:solidFill>
                <a:latin typeface="Arial" charset="0"/>
                <a:ea typeface="標楷體" pitchFamily="65" charset="-120"/>
              </a:defRPr>
            </a:lvl2pPr>
            <a:lvl3pPr marL="1143000" indent="-228600" eaLnBrk="0" hangingPunct="0">
              <a:spcBef>
                <a:spcPct val="20000"/>
              </a:spcBef>
              <a:buChar char="•"/>
              <a:defRPr kumimoji="1" sz="2400">
                <a:solidFill>
                  <a:schemeClr val="tx1"/>
                </a:solidFill>
                <a:latin typeface="Arial" charset="0"/>
                <a:ea typeface="標楷體" pitchFamily="65" charset="-120"/>
              </a:defRPr>
            </a:lvl3pPr>
            <a:lvl4pPr marL="1600200" indent="-228600" eaLnBrk="0" hangingPunct="0">
              <a:spcBef>
                <a:spcPct val="20000"/>
              </a:spcBef>
              <a:buChar char="–"/>
              <a:defRPr kumimoji="1" sz="2000">
                <a:solidFill>
                  <a:schemeClr val="tx1"/>
                </a:solidFill>
                <a:latin typeface="Arial" charset="0"/>
                <a:ea typeface="標楷體" pitchFamily="65" charset="-120"/>
              </a:defRPr>
            </a:lvl4pPr>
            <a:lvl5pPr marL="2057400" indent="-228600" eaLnBrk="0" hangingPunct="0">
              <a:spcBef>
                <a:spcPct val="20000"/>
              </a:spcBef>
              <a:buChar char="»"/>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9pPr>
          </a:lstStyle>
          <a:p>
            <a:pPr eaLnBrk="1" fontAlgn="base" hangingPunct="1">
              <a:spcBef>
                <a:spcPct val="0"/>
              </a:spcBef>
              <a:spcAft>
                <a:spcPct val="0"/>
              </a:spcAft>
              <a:buNone/>
              <a:defRPr/>
            </a:pPr>
            <a:r>
              <a:rPr kumimoji="1"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資料來源：富蘭克林證券投顧提供，</a:t>
            </a:r>
            <a:r>
              <a:rPr kumimoji="1" lang="en-US" altLang="zh-TW"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2025</a:t>
            </a:r>
            <a:r>
              <a:rPr kumimoji="1"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年</a:t>
            </a:r>
            <a:r>
              <a:rPr kumimoji="1" lang="en-US" altLang="zh-TW"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8</a:t>
            </a:r>
            <a:r>
              <a:rPr kumimoji="1"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月，每季定調，每月</a:t>
            </a:r>
            <a:r>
              <a:rPr lang="zh-TW" altLang="en-US" sz="1050" b="0" dirty="0">
                <a:solidFill>
                  <a:prstClr val="black"/>
                </a:solidFill>
                <a:latin typeface="微軟正黑體" panose="020B0604030504040204" pitchFamily="34" charset="-120"/>
                <a:ea typeface="微軟正黑體" panose="020B0604030504040204" pitchFamily="34" charset="-120"/>
              </a:rPr>
              <a:t>微調。</a:t>
            </a:r>
            <a:endParaRPr kumimoji="1" lang="en-US" altLang="zh-TW" sz="1050" i="0"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7" name="矩形 6"/>
          <p:cNvSpPr/>
          <p:nvPr/>
        </p:nvSpPr>
        <p:spPr>
          <a:xfrm>
            <a:off x="-19050" y="6350"/>
            <a:ext cx="1998663" cy="307777"/>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400" b="1" i="0" u="none" strike="noStrike" kern="1200" cap="none" spc="0" normalizeH="0" baseline="0" noProof="0" dirty="0">
                <a:ln>
                  <a:noFill/>
                </a:ln>
                <a:solidFill>
                  <a:srgbClr val="FF3300"/>
                </a:solidFill>
                <a:effectLst/>
                <a:uLnTx/>
                <a:uFillTx/>
                <a:latin typeface="微軟正黑體" panose="020B0604030504040204" pitchFamily="34" charset="-120"/>
                <a:ea typeface="微軟正黑體" panose="020B0604030504040204" pitchFamily="34" charset="-120"/>
                <a:cs typeface="+mn-cs"/>
              </a:rPr>
              <a:t>&lt;</a:t>
            </a:r>
            <a:r>
              <a:rPr kumimoji="1" lang="zh-TW" altLang="en-US" sz="1400" b="1" i="0" u="none" strike="noStrike" kern="1200" cap="none" spc="0" normalizeH="0" baseline="0" noProof="0" dirty="0">
                <a:ln>
                  <a:noFill/>
                </a:ln>
                <a:solidFill>
                  <a:srgbClr val="FF3300"/>
                </a:solidFill>
                <a:effectLst/>
                <a:uLnTx/>
                <a:uFillTx/>
                <a:latin typeface="微軟正黑體" panose="020B0604030504040204" pitchFamily="34" charset="-120"/>
                <a:ea typeface="微軟正黑體" panose="020B0604030504040204" pitchFamily="34" charset="-120"/>
                <a:cs typeface="+mn-cs"/>
              </a:rPr>
              <a:t>投資策略</a:t>
            </a:r>
            <a:r>
              <a:rPr kumimoji="1" lang="en-US" altLang="zh-TW" sz="1400" b="1" i="0" u="none" strike="noStrike" kern="1200" cap="none" spc="0" normalizeH="0" baseline="0" noProof="0" dirty="0">
                <a:ln>
                  <a:noFill/>
                </a:ln>
                <a:solidFill>
                  <a:srgbClr val="FF3300"/>
                </a:solidFill>
                <a:effectLst/>
                <a:uLnTx/>
                <a:uFillTx/>
                <a:latin typeface="微軟正黑體" panose="020B0604030504040204" pitchFamily="34" charset="-120"/>
                <a:ea typeface="微軟正黑體" panose="020B0604030504040204" pitchFamily="34" charset="-120"/>
                <a:cs typeface="+mn-cs"/>
              </a:rPr>
              <a:t>&gt;</a:t>
            </a:r>
            <a:endParaRPr kumimoji="1" lang="zh-TW" altLang="en-US" sz="1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aphicFrame>
        <p:nvGraphicFramePr>
          <p:cNvPr id="13" name="Group 66"/>
          <p:cNvGraphicFramePr>
            <a:graphicFrameLocks noGrp="1"/>
          </p:cNvGraphicFramePr>
          <p:nvPr>
            <p:extLst>
              <p:ext uri="{D42A27DB-BD31-4B8C-83A1-F6EECF244321}">
                <p14:modId xmlns:p14="http://schemas.microsoft.com/office/powerpoint/2010/main" val="1385293040"/>
              </p:ext>
            </p:extLst>
          </p:nvPr>
        </p:nvGraphicFramePr>
        <p:xfrm>
          <a:off x="264367" y="1543050"/>
          <a:ext cx="8404145" cy="4274454"/>
        </p:xfrm>
        <a:graphic>
          <a:graphicData uri="http://schemas.openxmlformats.org/drawingml/2006/table">
            <a:tbl>
              <a:tblPr/>
              <a:tblGrid>
                <a:gridCol w="1943436">
                  <a:extLst>
                    <a:ext uri="{9D8B030D-6E8A-4147-A177-3AD203B41FA5}">
                      <a16:colId xmlns:a16="http://schemas.microsoft.com/office/drawing/2014/main" val="20000"/>
                    </a:ext>
                  </a:extLst>
                </a:gridCol>
                <a:gridCol w="6460709">
                  <a:extLst>
                    <a:ext uri="{9D8B030D-6E8A-4147-A177-3AD203B41FA5}">
                      <a16:colId xmlns:a16="http://schemas.microsoft.com/office/drawing/2014/main" val="20001"/>
                    </a:ext>
                  </a:extLst>
                </a:gridCol>
              </a:tblGrid>
              <a:tr h="390770">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altLang="en-US" sz="16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策略</a:t>
                      </a:r>
                    </a:p>
                  </a:txBody>
                  <a:tcPr marL="72000" marR="72000" marT="71942" marB="719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CC"/>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1" lang="zh-TW" altLang="en-US" sz="16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建議標的</a:t>
                      </a:r>
                    </a:p>
                  </a:txBody>
                  <a:tcPr marL="72000" marR="72000" marT="71942" marB="719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CC"/>
                    </a:solidFill>
                  </a:tcPr>
                </a:tc>
                <a:extLst>
                  <a:ext uri="{0D108BD9-81ED-4DB2-BD59-A6C34878D82A}">
                    <a16:rowId xmlns:a16="http://schemas.microsoft.com/office/drawing/2014/main" val="10000"/>
                  </a:ext>
                </a:extLst>
              </a:tr>
              <a:tr h="1423599">
                <a:tc>
                  <a:txBody>
                    <a:bodyPr/>
                    <a:lstStyle/>
                    <a:p>
                      <a:pPr marL="85725"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3200" b="1" i="0" u="none" strike="noStrike" kern="1200" cap="none" normalizeH="0" baseline="0" dirty="0">
                          <a:ln>
                            <a:noFill/>
                          </a:ln>
                          <a:solidFill>
                            <a:srgbClr val="FF3300"/>
                          </a:solidFill>
                          <a:effectLst/>
                          <a:latin typeface="微軟正黑體" panose="020B0604030504040204" pitchFamily="34" charset="-120"/>
                          <a:ea typeface="微軟正黑體" panose="020B0604030504040204" pitchFamily="34" charset="-120"/>
                          <a:cs typeface="+mn-cs"/>
                        </a:rPr>
                        <a:t>迎降息</a:t>
                      </a:r>
                      <a:endParaRPr kumimoji="1" lang="en-US" altLang="zh-TW" sz="3200" b="1" i="0" u="none" strike="noStrike" kern="1200" cap="none" normalizeH="0" baseline="0" dirty="0">
                        <a:ln>
                          <a:noFill/>
                        </a:ln>
                        <a:solidFill>
                          <a:srgbClr val="FF3300"/>
                        </a:solidFill>
                        <a:effectLst/>
                        <a:latin typeface="微軟正黑體" panose="020B0604030504040204" pitchFamily="34" charset="-120"/>
                        <a:ea typeface="微軟正黑體" panose="020B0604030504040204" pitchFamily="34" charset="-120"/>
                        <a:cs typeface="+mn-cs"/>
                      </a:endParaRPr>
                    </a:p>
                  </a:txBody>
                  <a:tcPr marL="90000" marR="90000" marT="46767" marB="46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321750" marR="0" lvl="0" indent="-285750" algn="l"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1" lang="zh-TW" altLang="en-US" sz="1600" b="1" kern="1200" dirty="0">
                          <a:solidFill>
                            <a:srgbClr val="000099"/>
                          </a:solidFill>
                          <a:latin typeface="微軟正黑體" panose="020B0604030504040204" pitchFamily="34" charset="-120"/>
                          <a:ea typeface="微軟正黑體" panose="020B0604030504040204" pitchFamily="34" charset="-120"/>
                          <a:cs typeface="+mn-cs"/>
                        </a:rPr>
                        <a:t>穩定月收益基金</a:t>
                      </a:r>
                      <a:r>
                        <a:rPr lang="en-US" altLang="zh-TW" sz="1600" b="1" u="none"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600" b="1" u="none" kern="1200" dirty="0">
                          <a:solidFill>
                            <a:schemeClr val="tx1"/>
                          </a:solidFill>
                          <a:latin typeface="微軟正黑體" panose="020B0604030504040204" pitchFamily="34" charset="-120"/>
                          <a:ea typeface="微軟正黑體" panose="020B0604030504040204" pitchFamily="34" charset="-120"/>
                          <a:cs typeface="+mn-cs"/>
                        </a:rPr>
                        <a:t>本基金有相當比重投資於非投資等級之高風險債券且基金之配息來源可能為本金</a:t>
                      </a:r>
                      <a:r>
                        <a:rPr lang="en-US" altLang="zh-TW" sz="1600" b="1" u="none" kern="1200" dirty="0">
                          <a:solidFill>
                            <a:schemeClr val="tx1"/>
                          </a:solidFill>
                          <a:latin typeface="微軟正黑體" panose="020B0604030504040204" pitchFamily="34" charset="-120"/>
                          <a:ea typeface="微軟正黑體" panose="020B0604030504040204" pitchFamily="34" charset="-120"/>
                          <a:cs typeface="+mn-cs"/>
                        </a:rPr>
                        <a:t>)</a:t>
                      </a:r>
                    </a:p>
                    <a:p>
                      <a:pPr marL="321750" marR="0" lvl="0" indent="-285750" algn="l"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1" lang="zh-TW" altLang="en-US" sz="1600" b="1" u="none" kern="1200" dirty="0">
                          <a:solidFill>
                            <a:srgbClr val="000099"/>
                          </a:solidFill>
                          <a:latin typeface="微軟正黑體" panose="020B0604030504040204" pitchFamily="34" charset="-120"/>
                          <a:ea typeface="微軟正黑體" panose="020B0604030504040204" pitchFamily="34" charset="-120"/>
                          <a:cs typeface="+mn-cs"/>
                        </a:rPr>
                        <a:t>公司債基金</a:t>
                      </a:r>
                      <a:r>
                        <a:rPr lang="en-US" altLang="zh-TW" sz="1600" b="1" u="none"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600" b="1" u="none" kern="1200" dirty="0">
                          <a:solidFill>
                            <a:schemeClr val="tx1"/>
                          </a:solidFill>
                          <a:latin typeface="微軟正黑體" panose="020B0604030504040204" pitchFamily="34" charset="-120"/>
                          <a:ea typeface="微軟正黑體" panose="020B0604030504040204" pitchFamily="34" charset="-120"/>
                          <a:cs typeface="+mn-cs"/>
                        </a:rPr>
                        <a:t>本基金主要係投資於非投資等級之高風險債券及符合美國</a:t>
                      </a:r>
                      <a:r>
                        <a:rPr lang="en-US" altLang="zh-TW" sz="1600" b="1" u="none" kern="1200" dirty="0">
                          <a:solidFill>
                            <a:schemeClr val="tx1"/>
                          </a:solidFill>
                          <a:latin typeface="微軟正黑體" panose="020B0604030504040204" pitchFamily="34" charset="-120"/>
                          <a:ea typeface="微軟正黑體" panose="020B0604030504040204" pitchFamily="34" charset="-120"/>
                          <a:cs typeface="+mn-cs"/>
                        </a:rPr>
                        <a:t>Rule 144A</a:t>
                      </a:r>
                      <a:r>
                        <a:rPr lang="zh-TW" altLang="en-US" sz="1600" b="1" u="none" kern="1200" dirty="0">
                          <a:solidFill>
                            <a:schemeClr val="tx1"/>
                          </a:solidFill>
                          <a:latin typeface="微軟正黑體" panose="020B0604030504040204" pitchFamily="34" charset="-120"/>
                          <a:ea typeface="微軟正黑體" panose="020B0604030504040204" pitchFamily="34" charset="-120"/>
                          <a:cs typeface="+mn-cs"/>
                        </a:rPr>
                        <a:t>規定之私募性質債券且基金之配息來源可能為本金</a:t>
                      </a:r>
                      <a:r>
                        <a:rPr lang="en-US" altLang="zh-TW" sz="1600" b="1" u="none" kern="1200" dirty="0">
                          <a:solidFill>
                            <a:schemeClr val="tx1"/>
                          </a:solidFill>
                          <a:latin typeface="微軟正黑體" panose="020B0604030504040204" pitchFamily="34" charset="-120"/>
                          <a:ea typeface="微軟正黑體" panose="020B0604030504040204" pitchFamily="34" charset="-120"/>
                          <a:cs typeface="+mn-cs"/>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366298843"/>
                  </a:ext>
                </a:extLst>
              </a:tr>
              <a:tr h="1666900">
                <a:tc>
                  <a:txBody>
                    <a:bodyPr/>
                    <a:lstStyle/>
                    <a:p>
                      <a:pPr marL="85725"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3200" b="1" i="0" u="none" strike="noStrike" kern="1200" cap="none" normalizeH="0" baseline="0" dirty="0">
                          <a:ln>
                            <a:noFill/>
                          </a:ln>
                          <a:solidFill>
                            <a:srgbClr val="FF3300"/>
                          </a:solidFill>
                          <a:effectLst/>
                          <a:latin typeface="微軟正黑體" panose="020B0604030504040204" pitchFamily="34" charset="-120"/>
                          <a:ea typeface="微軟正黑體" panose="020B0604030504040204" pitchFamily="34" charset="-120"/>
                          <a:cs typeface="+mn-cs"/>
                        </a:rPr>
                        <a:t>迎順風</a:t>
                      </a:r>
                      <a:endParaRPr kumimoji="1" lang="en-US" altLang="zh-TW" sz="3200" b="1" i="0" u="none" strike="noStrike" kern="1200" cap="none" normalizeH="0" baseline="0" dirty="0">
                        <a:ln>
                          <a:noFill/>
                        </a:ln>
                        <a:solidFill>
                          <a:srgbClr val="FF3300"/>
                        </a:solidFill>
                        <a:effectLst/>
                        <a:latin typeface="微軟正黑體" panose="020B0604030504040204" pitchFamily="34" charset="-120"/>
                        <a:ea typeface="微軟正黑體" panose="020B0604030504040204" pitchFamily="34" charset="-120"/>
                        <a:cs typeface="+mn-cs"/>
                      </a:endParaRPr>
                    </a:p>
                  </a:txBody>
                  <a:tcPr marL="90000" marR="90000" marT="46767" marB="46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321750" marR="0" lvl="0" indent="-285750" algn="l"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1" lang="zh-TW" altLang="en-US" sz="1600" b="1" kern="1200" dirty="0">
                          <a:solidFill>
                            <a:srgbClr val="000099"/>
                          </a:solidFill>
                          <a:latin typeface="微軟正黑體" panose="020B0604030504040204" pitchFamily="34" charset="-120"/>
                          <a:ea typeface="微軟正黑體" panose="020B0604030504040204" pitchFamily="34" charset="-120"/>
                          <a:cs typeface="+mn-cs"/>
                        </a:rPr>
                        <a:t>全球債券基金</a:t>
                      </a:r>
                      <a:r>
                        <a:rPr lang="en-US" altLang="zh-TW" sz="1600" b="1" u="none"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600" b="1" u="none" kern="1200" dirty="0">
                          <a:solidFill>
                            <a:schemeClr val="tx1"/>
                          </a:solidFill>
                          <a:latin typeface="微軟正黑體" panose="020B0604030504040204" pitchFamily="34" charset="-120"/>
                          <a:ea typeface="微軟正黑體" panose="020B0604030504040204" pitchFamily="34" charset="-120"/>
                          <a:cs typeface="+mn-cs"/>
                        </a:rPr>
                        <a:t>本基金之配息來源可能為本金</a:t>
                      </a:r>
                      <a:r>
                        <a:rPr lang="en-US" altLang="zh-TW" sz="1600" b="1" u="none" kern="1200" dirty="0">
                          <a:solidFill>
                            <a:schemeClr val="tx1"/>
                          </a:solidFill>
                          <a:latin typeface="微軟正黑體" panose="020B0604030504040204" pitchFamily="34" charset="-120"/>
                          <a:ea typeface="微軟正黑體" panose="020B0604030504040204" pitchFamily="34" charset="-120"/>
                          <a:cs typeface="+mn-cs"/>
                        </a:rPr>
                        <a:t>)/</a:t>
                      </a:r>
                      <a:r>
                        <a:rPr kumimoji="1" lang="zh-TW" altLang="en-US" sz="1600" b="1" kern="1200" dirty="0">
                          <a:solidFill>
                            <a:srgbClr val="000099"/>
                          </a:solidFill>
                          <a:latin typeface="微軟正黑體" panose="020B0604030504040204" pitchFamily="34" charset="-120"/>
                          <a:ea typeface="微軟正黑體" panose="020B0604030504040204" pitchFamily="34" charset="-120"/>
                          <a:cs typeface="+mn-cs"/>
                        </a:rPr>
                        <a:t>新興國家固定收益基金</a:t>
                      </a:r>
                      <a:r>
                        <a:rPr lang="en-US" altLang="zh-TW" sz="1600" b="1" u="none"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600" b="1" u="none" kern="1200" dirty="0">
                          <a:solidFill>
                            <a:schemeClr val="tx1"/>
                          </a:solidFill>
                          <a:latin typeface="微軟正黑體" panose="020B0604030504040204" pitchFamily="34" charset="-120"/>
                          <a:ea typeface="微軟正黑體" panose="020B0604030504040204" pitchFamily="34" charset="-120"/>
                          <a:cs typeface="+mn-cs"/>
                        </a:rPr>
                        <a:t>本基金有相當比重投資於非投資等級之高風險債券且基金之配息來源可能為本金</a:t>
                      </a:r>
                      <a:r>
                        <a:rPr lang="en-US" altLang="zh-TW" sz="1600" b="1" u="none"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600" b="1" u="none" kern="1200" dirty="0">
                          <a:solidFill>
                            <a:schemeClr val="tx1"/>
                          </a:solidFill>
                          <a:latin typeface="微軟正黑體" panose="020B0604030504040204" pitchFamily="34" charset="-120"/>
                          <a:ea typeface="微軟正黑體" panose="020B0604030504040204" pitchFamily="34" charset="-120"/>
                          <a:cs typeface="+mn-cs"/>
                        </a:rPr>
                        <a:t> </a:t>
                      </a:r>
                      <a:endParaRPr lang="en-US" altLang="zh-TW" sz="1600" b="1" u="none" kern="1200" dirty="0">
                        <a:solidFill>
                          <a:srgbClr val="C00000"/>
                        </a:solidFill>
                        <a:latin typeface="微軟正黑體" panose="020B0604030504040204" pitchFamily="34" charset="-120"/>
                        <a:ea typeface="微軟正黑體" panose="020B0604030504040204" pitchFamily="34" charset="-120"/>
                        <a:cs typeface="+mn-cs"/>
                      </a:endParaRPr>
                    </a:p>
                    <a:p>
                      <a:pPr marL="321750" marR="0" lvl="0" indent="-285750" algn="l"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1" lang="zh-TW" altLang="en-US" sz="1600" b="1" u="none" kern="1200" dirty="0">
                          <a:solidFill>
                            <a:srgbClr val="000099"/>
                          </a:solidFill>
                          <a:latin typeface="微軟正黑體" panose="020B0604030504040204" pitchFamily="34" charset="-120"/>
                          <a:ea typeface="微軟正黑體" panose="020B0604030504040204" pitchFamily="34" charset="-120"/>
                          <a:cs typeface="+mn-cs"/>
                        </a:rPr>
                        <a:t>日本基金</a:t>
                      </a:r>
                      <a:endParaRPr kumimoji="1" lang="en-US" altLang="zh-TW" sz="1600" b="1" u="none" kern="1200" dirty="0">
                        <a:solidFill>
                          <a:srgbClr val="000099"/>
                        </a:solidFill>
                        <a:latin typeface="微軟正黑體" panose="020B0604030504040204" pitchFamily="34" charset="-120"/>
                        <a:ea typeface="微軟正黑體" panose="020B0604030504040204" pitchFamily="34" charset="-120"/>
                        <a:cs typeface="+mn-cs"/>
                      </a:endParaRPr>
                    </a:p>
                    <a:p>
                      <a:pPr marL="321750" marR="0" lvl="0" indent="-285750" algn="l"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1" lang="zh-TW" altLang="en-US" sz="1600" b="1" u="none" kern="1200" dirty="0">
                          <a:solidFill>
                            <a:srgbClr val="000099"/>
                          </a:solidFill>
                          <a:latin typeface="微軟正黑體" panose="020B0604030504040204" pitchFamily="34" charset="-120"/>
                          <a:ea typeface="微軟正黑體" panose="020B0604030504040204" pitchFamily="34" charset="-120"/>
                          <a:cs typeface="+mn-cs"/>
                        </a:rPr>
                        <a:t>黃金基金</a:t>
                      </a:r>
                      <a:r>
                        <a:rPr lang="en-US" altLang="zh-TW" sz="1600" b="1" u="none"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600" b="1" u="none" kern="1200" dirty="0">
                          <a:solidFill>
                            <a:schemeClr val="tx1"/>
                          </a:solidFill>
                          <a:latin typeface="微軟正黑體" panose="020B0604030504040204" pitchFamily="34" charset="-120"/>
                          <a:ea typeface="微軟正黑體" panose="020B0604030504040204" pitchFamily="34" charset="-120"/>
                          <a:cs typeface="+mn-cs"/>
                        </a:rPr>
                        <a:t>本基金之配息來源可能為本金</a:t>
                      </a:r>
                      <a:r>
                        <a:rPr lang="en-US" altLang="zh-TW" sz="1600" b="1" u="none" kern="1200" dirty="0">
                          <a:solidFill>
                            <a:schemeClr val="tx1"/>
                          </a:solidFill>
                          <a:latin typeface="微軟正黑體" panose="020B0604030504040204" pitchFamily="34" charset="-120"/>
                          <a:ea typeface="微軟正黑體" panose="020B0604030504040204" pitchFamily="34" charset="-120"/>
                          <a:cs typeface="+mn-cs"/>
                        </a:rPr>
                        <a:t>)</a:t>
                      </a:r>
                      <a:r>
                        <a:rPr kumimoji="1" lang="zh-TW" altLang="en-US" sz="1600" b="1" u="none" kern="1200" dirty="0">
                          <a:solidFill>
                            <a:schemeClr val="tx1"/>
                          </a:solidFill>
                          <a:latin typeface="微軟正黑體" panose="020B0604030504040204" pitchFamily="34" charset="-120"/>
                          <a:ea typeface="微軟正黑體" panose="020B0604030504040204" pitchFamily="34" charset="-120"/>
                          <a:cs typeface="+mn-cs"/>
                        </a:rPr>
                        <a:t> </a:t>
                      </a:r>
                      <a:endParaRPr kumimoji="1" lang="en-US" altLang="zh-TW" sz="1600" b="1" u="none" kern="1200" dirty="0">
                        <a:solidFill>
                          <a:schemeClr val="tx1"/>
                        </a:solidFill>
                        <a:latin typeface="微軟正黑體" panose="020B0604030504040204" pitchFamily="34" charset="-120"/>
                        <a:ea typeface="微軟正黑體" panose="020B0604030504040204" pitchFamily="34" charset="-120"/>
                        <a:cs typeface="+mn-cs"/>
                      </a:endParaRPr>
                    </a:p>
                    <a:p>
                      <a:pPr marL="321750" marR="0" lvl="0" indent="-285750" algn="l"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1" lang="zh-TW" altLang="en-US" sz="1600" b="1" u="none" kern="1200" dirty="0">
                          <a:solidFill>
                            <a:srgbClr val="7030A0"/>
                          </a:solidFill>
                          <a:latin typeface="微軟正黑體" panose="020B0604030504040204" pitchFamily="34" charset="-120"/>
                          <a:ea typeface="微軟正黑體" panose="020B0604030504040204" pitchFamily="34" charset="-120"/>
                          <a:cs typeface="+mn-cs"/>
                        </a:rPr>
                        <a:t>日圓避險股份</a:t>
                      </a:r>
                      <a:r>
                        <a:rPr kumimoji="1" lang="en-US" altLang="zh-TW" sz="1600" b="1" u="none" kern="1200" dirty="0">
                          <a:solidFill>
                            <a:srgbClr val="7030A0"/>
                          </a:solidFill>
                          <a:latin typeface="微軟正黑體" panose="020B0604030504040204" pitchFamily="34" charset="-120"/>
                          <a:ea typeface="微軟正黑體" panose="020B0604030504040204" pitchFamily="34" charset="-120"/>
                          <a:cs typeface="+mn-cs"/>
                        </a:rPr>
                        <a:t>/</a:t>
                      </a:r>
                      <a:r>
                        <a:rPr kumimoji="1" lang="zh-TW" altLang="en-US" sz="1600" b="1" u="none" kern="1200" dirty="0">
                          <a:solidFill>
                            <a:srgbClr val="7030A0"/>
                          </a:solidFill>
                          <a:latin typeface="微軟正黑體" panose="020B0604030504040204" pitchFamily="34" charset="-120"/>
                          <a:ea typeface="微軟正黑體" panose="020B0604030504040204" pitchFamily="34" charset="-120"/>
                          <a:cs typeface="+mn-cs"/>
                        </a:rPr>
                        <a:t>歐元股份</a:t>
                      </a:r>
                      <a:r>
                        <a:rPr kumimoji="1" lang="en-US" altLang="zh-TW" sz="1600" b="1" u="none" kern="1200" dirty="0">
                          <a:solidFill>
                            <a:srgbClr val="7030A0"/>
                          </a:solidFill>
                          <a:latin typeface="微軟正黑體" panose="020B0604030504040204" pitchFamily="34" charset="-120"/>
                          <a:ea typeface="微軟正黑體" panose="020B0604030504040204" pitchFamily="34" charset="-120"/>
                          <a:cs typeface="+mn-cs"/>
                        </a:rPr>
                        <a:t>/</a:t>
                      </a:r>
                      <a:r>
                        <a:rPr kumimoji="1" lang="zh-TW" altLang="en-US" sz="1600" b="1" u="none" kern="1200" dirty="0">
                          <a:solidFill>
                            <a:srgbClr val="7030A0"/>
                          </a:solidFill>
                          <a:latin typeface="微軟正黑體" panose="020B0604030504040204" pitchFamily="34" charset="-120"/>
                          <a:ea typeface="微軟正黑體" panose="020B0604030504040204" pitchFamily="34" charset="-120"/>
                          <a:cs typeface="+mn-cs"/>
                        </a:rPr>
                        <a:t>澳幣避險股份</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651171890"/>
                  </a:ext>
                </a:extLst>
              </a:tr>
              <a:tr h="793185">
                <a:tc>
                  <a:txBody>
                    <a:bodyPr/>
                    <a:lstStyle/>
                    <a:p>
                      <a:pPr marL="85725"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3200" b="1" i="0" u="none" strike="noStrike" kern="1200" cap="none" normalizeH="0" baseline="0" dirty="0">
                          <a:ln>
                            <a:noFill/>
                          </a:ln>
                          <a:solidFill>
                            <a:srgbClr val="FF3300"/>
                          </a:solidFill>
                          <a:effectLst/>
                          <a:latin typeface="微軟正黑體" panose="020B0604030504040204" pitchFamily="34" charset="-120"/>
                          <a:ea typeface="微軟正黑體" panose="020B0604030504040204" pitchFamily="34" charset="-120"/>
                          <a:cs typeface="+mn-cs"/>
                        </a:rPr>
                        <a:t>迎旺季</a:t>
                      </a:r>
                      <a:endParaRPr kumimoji="1" lang="en-US" altLang="zh-TW" sz="3200" b="1" i="0" u="none" strike="noStrike" kern="1200" cap="none" normalizeH="0" baseline="0" dirty="0">
                        <a:ln>
                          <a:noFill/>
                        </a:ln>
                        <a:solidFill>
                          <a:srgbClr val="FF3300"/>
                        </a:solidFill>
                        <a:effectLst/>
                        <a:latin typeface="微軟正黑體" panose="020B0604030504040204" pitchFamily="34" charset="-120"/>
                        <a:ea typeface="微軟正黑體" panose="020B0604030504040204" pitchFamily="34" charset="-120"/>
                        <a:cs typeface="+mn-cs"/>
                      </a:endParaRPr>
                    </a:p>
                  </a:txBody>
                  <a:tcPr marL="90000" marR="90000" marT="46767" marB="46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321750" marR="0" lvl="0" indent="-285750" algn="l"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1" lang="zh-TW" altLang="en-US" sz="1600" b="1" u="none" kern="1200" dirty="0">
                          <a:solidFill>
                            <a:srgbClr val="000099"/>
                          </a:solidFill>
                          <a:latin typeface="微軟正黑體" panose="020B0604030504040204" pitchFamily="34" charset="-120"/>
                          <a:ea typeface="微軟正黑體" panose="020B0604030504040204" pitchFamily="34" charset="-120"/>
                          <a:cs typeface="+mn-cs"/>
                        </a:rPr>
                        <a:t>科技基金</a:t>
                      </a:r>
                      <a:r>
                        <a:rPr kumimoji="1" lang="en-US" altLang="zh-TW" sz="1600" b="1" u="none" kern="1200" dirty="0">
                          <a:solidFill>
                            <a:schemeClr val="tx1"/>
                          </a:solidFill>
                          <a:latin typeface="微軟正黑體" panose="020B0604030504040204" pitchFamily="34" charset="-120"/>
                          <a:ea typeface="微軟正黑體" panose="020B0604030504040204" pitchFamily="34" charset="-120"/>
                          <a:cs typeface="+mn-cs"/>
                        </a:rPr>
                        <a:t>(</a:t>
                      </a:r>
                      <a:r>
                        <a:rPr kumimoji="1" lang="zh-TW" altLang="en-US" sz="1600" b="1" u="none" kern="1200" dirty="0">
                          <a:solidFill>
                            <a:schemeClr val="tx1"/>
                          </a:solidFill>
                          <a:latin typeface="微軟正黑體" panose="020B0604030504040204" pitchFamily="34" charset="-120"/>
                          <a:ea typeface="微軟正黑體" panose="020B0604030504040204" pitchFamily="34" charset="-120"/>
                          <a:cs typeface="+mn-cs"/>
                        </a:rPr>
                        <a:t>本基金之配息來源可能為本金</a:t>
                      </a:r>
                      <a:r>
                        <a:rPr kumimoji="1" lang="en-US" altLang="zh-TW" sz="1600" b="1" u="none" kern="1200" dirty="0">
                          <a:solidFill>
                            <a:schemeClr val="tx1"/>
                          </a:solidFill>
                          <a:latin typeface="微軟正黑體" panose="020B0604030504040204" pitchFamily="34" charset="-120"/>
                          <a:ea typeface="微軟正黑體" panose="020B0604030504040204" pitchFamily="34" charset="-120"/>
                          <a:cs typeface="+mn-cs"/>
                        </a:rPr>
                        <a:t>)</a:t>
                      </a:r>
                      <a:r>
                        <a:rPr kumimoji="1" lang="en-US" altLang="zh-TW" sz="1600" b="1" u="none" kern="1200" dirty="0">
                          <a:solidFill>
                            <a:srgbClr val="000099"/>
                          </a:solidFill>
                          <a:latin typeface="微軟正黑體" panose="020B0604030504040204" pitchFamily="34" charset="-120"/>
                          <a:ea typeface="微軟正黑體" panose="020B0604030504040204" pitchFamily="34" charset="-120"/>
                          <a:cs typeface="+mn-cs"/>
                        </a:rPr>
                        <a:t>/</a:t>
                      </a:r>
                      <a:r>
                        <a:rPr kumimoji="1" lang="zh-TW" altLang="en-US" sz="1600" b="1" u="none" kern="1200" dirty="0">
                          <a:solidFill>
                            <a:srgbClr val="000099"/>
                          </a:solidFill>
                          <a:latin typeface="微軟正黑體" panose="020B0604030504040204" pitchFamily="34" charset="-120"/>
                          <a:ea typeface="微軟正黑體" panose="020B0604030504040204" pitchFamily="34" charset="-120"/>
                          <a:cs typeface="+mn-cs"/>
                        </a:rPr>
                        <a:t>創新科技基金</a:t>
                      </a:r>
                      <a:endParaRPr kumimoji="1" lang="en-US" altLang="zh-TW" sz="1600" b="1" u="none" kern="1200" dirty="0">
                        <a:solidFill>
                          <a:srgbClr val="000099"/>
                        </a:solidFill>
                        <a:latin typeface="微軟正黑體" panose="020B0604030504040204" pitchFamily="34" charset="-120"/>
                        <a:ea typeface="微軟正黑體" panose="020B0604030504040204" pitchFamily="34" charset="-120"/>
                        <a:cs typeface="+mn-cs"/>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900859823"/>
                  </a:ext>
                </a:extLst>
              </a:tr>
            </a:tbl>
          </a:graphicData>
        </a:graphic>
      </p:graphicFrame>
      <p:sp>
        <p:nvSpPr>
          <p:cNvPr id="14" name="標題 1"/>
          <p:cNvSpPr txBox="1">
            <a:spLocks/>
          </p:cNvSpPr>
          <p:nvPr/>
        </p:nvSpPr>
        <p:spPr>
          <a:xfrm>
            <a:off x="111318" y="309755"/>
            <a:ext cx="8860169" cy="906462"/>
          </a:xfrm>
          <a:prstGeom prst="rect">
            <a:avLst/>
          </a:prstGeom>
        </p:spPr>
        <p:txBody>
          <a:bodyPr/>
          <a:lstStyle>
            <a:lvl1pPr algn="ctr" defTabSz="914400" rtl="0" eaLnBrk="1" latinLnBrk="0" hangingPunct="1">
              <a:spcBef>
                <a:spcPct val="0"/>
              </a:spcBef>
              <a:buNone/>
              <a:defRPr sz="4000" b="1" kern="1200">
                <a:solidFill>
                  <a:srgbClr val="000099"/>
                </a:solidFill>
                <a:latin typeface="微軟正黑體" panose="020B0604030504040204" pitchFamily="34" charset="-120"/>
                <a:ea typeface="微軟正黑體" panose="020B0604030504040204" pitchFamily="34" charset="-120"/>
                <a:cs typeface="+mj-cs"/>
              </a:defRPr>
            </a:lvl1pPr>
          </a:lstStyle>
          <a:p>
            <a:pPr lvl="0">
              <a:defRPr/>
            </a:pPr>
            <a:r>
              <a:rPr lang="en-US" altLang="zh-TW" sz="3600" dirty="0"/>
              <a:t>Q4:</a:t>
            </a:r>
            <a:r>
              <a:rPr lang="zh-TW" altLang="en-US" sz="3600" dirty="0"/>
              <a:t> 三迎策略，掌握政策及旺季行情</a:t>
            </a:r>
            <a:endParaRPr lang="zh-TW" altLang="en-US" sz="3600" dirty="0">
              <a:solidFill>
                <a:srgbClr val="FF0000"/>
              </a:solidFill>
            </a:endParaRPr>
          </a:p>
        </p:txBody>
      </p:sp>
      <p:sp>
        <p:nvSpPr>
          <p:cNvPr id="6" name="Text Box 4"/>
          <p:cNvSpPr txBox="1">
            <a:spLocks noChangeArrowheads="1"/>
          </p:cNvSpPr>
          <p:nvPr/>
        </p:nvSpPr>
        <p:spPr bwMode="auto">
          <a:xfrm>
            <a:off x="8296910" y="5976947"/>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eaLnBrk="0" hangingPunct="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eaLnBrk="0" hangingPunct="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zh-TW" sz="1800" b="1" i="0" u="none" strike="noStrike" kern="1200" cap="none" spc="0" normalizeH="0" baseline="0" noProof="0" dirty="0">
                <a:ln>
                  <a:noFill/>
                </a:ln>
                <a:solidFill>
                  <a:srgbClr val="FF0000"/>
                </a:solidFill>
                <a:effectLst/>
                <a:uLnTx/>
                <a:uFillTx/>
                <a:latin typeface="Arial" charset="0"/>
                <a:ea typeface="標楷體" pitchFamily="65" charset="-120"/>
                <a:cs typeface="Arial" charset="0"/>
                <a:sym typeface="Wingdings 2" pitchFamily="18" charset="2"/>
              </a:rPr>
              <a:t></a:t>
            </a:r>
            <a:r>
              <a:rPr kumimoji="1" lang="en-US" altLang="zh-TW" sz="2400" b="0" i="0" u="none" strike="noStrike" kern="1200" cap="none" spc="0" normalizeH="0" baseline="0" noProof="0" dirty="0">
                <a:ln>
                  <a:noFill/>
                </a:ln>
                <a:solidFill>
                  <a:srgbClr val="000000"/>
                </a:solidFill>
                <a:effectLst/>
                <a:uLnTx/>
                <a:uFillTx/>
                <a:latin typeface="Times New Roman" pitchFamily="18" charset="0"/>
                <a:ea typeface="新細明體" pitchFamily="18" charset="-120"/>
                <a:cs typeface="Arial" charset="0"/>
              </a:rPr>
              <a:t> </a:t>
            </a:r>
          </a:p>
        </p:txBody>
      </p:sp>
    </p:spTree>
    <p:extLst>
      <p:ext uri="{BB962C8B-B14F-4D97-AF65-F5344CB8AC3E}">
        <p14:creationId xmlns:p14="http://schemas.microsoft.com/office/powerpoint/2010/main" val="291412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62075" y="608445"/>
            <a:ext cx="8788974" cy="614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300"/>
              </a:lnSpc>
              <a:spcBef>
                <a:spcPts val="0"/>
              </a:spcBef>
              <a:buNone/>
            </a:pPr>
            <a:r>
              <a:rPr lang="zh-TW" altLang="zh-TW" sz="1100" b="1" dirty="0"/>
              <a:t>永續發展風險是指環境、社會或公司治理事件或情況，如果發生，可能會潛在或實際上對基金投資的價值造成重大的負面影響。永續發展風險既可以代表其自身的風險，也可以對其他風險產生影響，並且可能促成對諸如市場風險、運營風險、流動性風險或是交易對手風險的重大影響。永續發展風險可能導致投資標的的財務狀況、獲利能力或聲譽顯著惡化，進而可能嚴重影響其市場價格或流動性。有關基金之</a:t>
            </a:r>
            <a:r>
              <a:rPr lang="en-US" altLang="zh-TW" sz="1100" b="1" dirty="0"/>
              <a:t> ESG</a:t>
            </a:r>
            <a:r>
              <a:rPr lang="zh-TW" altLang="zh-TW" sz="1100" b="1" dirty="0"/>
              <a:t>資訊，投資人應於申購前詳閱基金公開說明書或投資人須知所載之基金所有特色或目標等資訊，投資人可至本公司網站</a:t>
            </a:r>
            <a:r>
              <a:rPr lang="en-US" altLang="zh-TW" sz="1100" b="1" dirty="0"/>
              <a:t>(https://www.franklin.com.tw/Regulations/esg.html)</a:t>
            </a:r>
            <a:r>
              <a:rPr lang="zh-TW" altLang="zh-TW" sz="1100" b="1" dirty="0"/>
              <a:t>「</a:t>
            </a:r>
            <a:r>
              <a:rPr lang="en-US" altLang="zh-TW" sz="1100" b="1" dirty="0"/>
              <a:t>ESG</a:t>
            </a:r>
            <a:r>
              <a:rPr lang="zh-TW" altLang="zh-TW" sz="1100" b="1" dirty="0"/>
              <a:t>基金專區」，或至基金資訊觀測站</a:t>
            </a:r>
            <a:r>
              <a:rPr lang="en-US" altLang="zh-TW" sz="1100" b="1" dirty="0"/>
              <a:t>(http://www.fundclear.com.tw)</a:t>
            </a:r>
            <a:r>
              <a:rPr lang="zh-TW" altLang="zh-TW" sz="1100" b="1" dirty="0"/>
              <a:t>「</a:t>
            </a:r>
            <a:r>
              <a:rPr lang="en-US" altLang="zh-TW" sz="1100" b="1" dirty="0"/>
              <a:t>ESG</a:t>
            </a:r>
            <a:r>
              <a:rPr lang="zh-TW" altLang="zh-TW" sz="1100" b="1" dirty="0"/>
              <a:t>基金專區」查閱。重要</a:t>
            </a:r>
            <a:r>
              <a:rPr lang="en-US" altLang="zh-TW" sz="1100" b="1" dirty="0"/>
              <a:t>ESG </a:t>
            </a:r>
            <a:r>
              <a:rPr lang="zh-TW" altLang="zh-TW" sz="1100" b="1" dirty="0"/>
              <a:t>發行資訊相關說明，請詳本基金投資人須知第二部分之一般資訊，定期評估資訊</a:t>
            </a:r>
            <a:r>
              <a:rPr lang="en-US" altLang="zh-TW" sz="1100" b="1" dirty="0"/>
              <a:t>(</a:t>
            </a:r>
            <a:r>
              <a:rPr lang="zh-TW" altLang="zh-TW" sz="1100" b="1" dirty="0"/>
              <a:t>含最新盡職治理參與情形</a:t>
            </a:r>
            <a:r>
              <a:rPr lang="en-US" altLang="zh-TW" sz="1100" b="1" dirty="0"/>
              <a:t>)</a:t>
            </a:r>
            <a:r>
              <a:rPr lang="zh-TW" altLang="zh-TW" sz="1100" b="1" dirty="0"/>
              <a:t>將於本公司網站</a:t>
            </a:r>
            <a:r>
              <a:rPr lang="en-US" altLang="zh-TW" sz="1100" b="1" dirty="0"/>
              <a:t>(https://www.franklin.com.tw/Regulations/esg.html)</a:t>
            </a:r>
            <a:r>
              <a:rPr lang="zh-TW" altLang="zh-TW" sz="1100" b="1" dirty="0"/>
              <a:t>公告。</a:t>
            </a:r>
            <a:endParaRPr lang="zh-TW" altLang="zh-TW" sz="1100" dirty="0"/>
          </a:p>
          <a:p>
            <a:pPr marL="0" indent="0">
              <a:lnSpc>
                <a:spcPts val="1300"/>
              </a:lnSpc>
              <a:spcBef>
                <a:spcPts val="0"/>
              </a:spcBef>
              <a:buFont typeface="Arial" panose="020B0604020202020204" pitchFamily="34" charset="0"/>
              <a:buNone/>
            </a:pPr>
            <a:r>
              <a:rPr lang="zh-TW" altLang="en-US" sz="1100" b="1" u="sng" dirty="0">
                <a:solidFill>
                  <a:srgbClr val="0000FF"/>
                </a:solidFill>
                <a:latin typeface="Arial" charset="0"/>
                <a:cs typeface="Arial" charset="0"/>
              </a:rPr>
              <a:t>投資中國比重指掛牌於大陸及香港地區中國企業之投資比重，依規定境外基金投資大陸地區證券市場之有價證券以掛牌上市有價證券為限，直接及間接投資前述有價證券總金額不得超過本基金淨資產價值之</a:t>
            </a:r>
            <a:r>
              <a:rPr lang="en-US" altLang="zh-TW" sz="1100" b="1" u="sng" dirty="0">
                <a:solidFill>
                  <a:srgbClr val="0000FF"/>
                </a:solidFill>
                <a:latin typeface="Arial" charset="0"/>
                <a:cs typeface="Arial" charset="0"/>
              </a:rPr>
              <a:t>20%</a:t>
            </a:r>
            <a:r>
              <a:rPr lang="zh-TW" altLang="en-US" sz="1100" b="1" u="sng" dirty="0">
                <a:solidFill>
                  <a:srgbClr val="0000FF"/>
                </a:solidFill>
                <a:latin typeface="Arial" charset="0"/>
                <a:cs typeface="Arial" charset="0"/>
              </a:rPr>
              <a:t>，另投資香港地區紅籌股及</a:t>
            </a:r>
            <a:r>
              <a:rPr lang="en-US" altLang="zh-TW" sz="1100" b="1" u="sng" dirty="0">
                <a:solidFill>
                  <a:srgbClr val="0000FF"/>
                </a:solidFill>
                <a:latin typeface="Arial" charset="0"/>
                <a:cs typeface="Arial" charset="0"/>
              </a:rPr>
              <a:t>H</a:t>
            </a:r>
            <a:r>
              <a:rPr lang="zh-TW" altLang="en-US" sz="1100" b="1" u="sng" dirty="0">
                <a:solidFill>
                  <a:srgbClr val="0000FF"/>
                </a:solidFill>
                <a:latin typeface="Arial" charset="0"/>
                <a:cs typeface="Arial" charset="0"/>
              </a:rPr>
              <a:t>股並無限制。本基金並非完全投資於大陸地區之有價證券，投資人仍須留意中國市場特定政治、經濟與市場之投資風險。 </a:t>
            </a:r>
            <a:endParaRPr lang="zh-TW" altLang="en-US" sz="1100" b="1" u="sng" dirty="0">
              <a:solidFill>
                <a:srgbClr val="FF0000"/>
              </a:solidFill>
              <a:latin typeface="Times New Roman" pitchFamily="18" charset="0"/>
              <a:cs typeface="Arial" charset="0"/>
            </a:endParaRPr>
          </a:p>
          <a:p>
            <a:pPr marL="0" indent="0">
              <a:lnSpc>
                <a:spcPts val="1300"/>
              </a:lnSpc>
              <a:spcBef>
                <a:spcPts val="0"/>
              </a:spcBef>
              <a:buFont typeface="Arial" panose="020B0604020202020204" pitchFamily="34" charset="0"/>
              <a:buNone/>
            </a:pPr>
            <a:r>
              <a:rPr lang="zh-TW" altLang="en-US" sz="1100" b="1" dirty="0">
                <a:solidFill>
                  <a:srgbClr val="000000"/>
                </a:solidFill>
                <a:latin typeface="Times New Roman" pitchFamily="18" charset="0"/>
                <a:cs typeface="Arial" charset="0"/>
              </a:rPr>
              <a:t>新興市場警語：</a:t>
            </a:r>
            <a:r>
              <a:rPr lang="zh-TW" altLang="zh-TW" sz="1100" b="1" dirty="0">
                <a:solidFill>
                  <a:srgbClr val="000000"/>
                </a:solidFill>
                <a:latin typeface="Times New Roman" pitchFamily="18" charset="0"/>
                <a:cs typeface="Arial" charset="0"/>
              </a:rPr>
              <a:t>本基金之主要投資風險除包含一般股票型基金之投資組合跌價與匯率風險外，與成熟市場相比須承受較高之政治與金融管理風險，而因市值及制度性因素，流動性風險也相對較高，新興市場投資組合波動性普遍高於成熟市場。基金投資均涉及風險且不負任何抵抗投資虧損之擔保。投資風險之詳細資料請參閱基金公開說明書。</a:t>
            </a:r>
          </a:p>
          <a:p>
            <a:pPr marL="0" indent="0">
              <a:lnSpc>
                <a:spcPts val="1300"/>
              </a:lnSpc>
              <a:spcBef>
                <a:spcPts val="0"/>
              </a:spcBef>
              <a:buNone/>
            </a:pPr>
            <a:r>
              <a:rPr lang="zh-TW" altLang="en-US" sz="1100" b="1" dirty="0">
                <a:solidFill>
                  <a:srgbClr val="0000FF"/>
                </a:solidFill>
                <a:latin typeface="Times New Roman" pitchFamily="18" charset="0"/>
                <a:cs typeface="Arial" charset="0"/>
              </a:rPr>
              <a:t>非投資等級債券基金警語：本基金經金融監督管理委員會核准，惟不表示絕無風險。由於非投資等級債券之信用評等未達投資等級或未經信用評等，且對利率變動的敏感度甚高，故本基金可能會因利率上升、市場流動性下降，或債券發行機構違約不支付本金、利息或破產而蒙受虧損。本基金不適合無法承擔相關風險之投資人。基金經理公司以往之經理績效不保證基金之最低投資收益；基金經理公司除盡善良管理人之注意義務外，不負責本基金之盈虧，亦不保證最低之收益，投資人申購前應詳閱基金公開說明書。本基金較適合投資屬性中風險承受度較高之投資人，投資人投資以非投資等級債券為訴求之基金不宜占其投資組合過高之比重，投資人應審慎評估。</a:t>
            </a:r>
            <a:endParaRPr lang="en-US" altLang="zh-TW" sz="1100" b="1" dirty="0">
              <a:solidFill>
                <a:srgbClr val="0000FF"/>
              </a:solidFill>
              <a:latin typeface="Times New Roman" pitchFamily="18" charset="0"/>
              <a:cs typeface="Arial" charset="0"/>
            </a:endParaRPr>
          </a:p>
          <a:p>
            <a:pPr marL="0" indent="0">
              <a:lnSpc>
                <a:spcPts val="1300"/>
              </a:lnSpc>
              <a:spcBef>
                <a:spcPts val="0"/>
              </a:spcBef>
              <a:buNone/>
            </a:pPr>
            <a:r>
              <a:rPr lang="zh-TW" altLang="en-US" sz="1100" b="1" dirty="0">
                <a:solidFill>
                  <a:srgbClr val="0000FF"/>
                </a:solidFill>
                <a:latin typeface="Times New Roman" pitchFamily="18" charset="0"/>
                <a:cs typeface="Arial" charset="0"/>
              </a:rPr>
              <a:t>部分基金有相當比重或主要投資於符合美國</a:t>
            </a:r>
            <a:r>
              <a:rPr lang="en-US" altLang="zh-TW" sz="1100" b="1" dirty="0">
                <a:solidFill>
                  <a:srgbClr val="0000FF"/>
                </a:solidFill>
                <a:latin typeface="Times New Roman" pitchFamily="18" charset="0"/>
                <a:cs typeface="Arial" charset="0"/>
              </a:rPr>
              <a:t>Rule 144A</a:t>
            </a:r>
            <a:r>
              <a:rPr lang="zh-TW" altLang="en-US" sz="1100" b="1" dirty="0">
                <a:solidFill>
                  <a:srgbClr val="0000FF"/>
                </a:solidFill>
                <a:latin typeface="Times New Roman" pitchFamily="18" charset="0"/>
                <a:cs typeface="Arial" charset="0"/>
              </a:rPr>
              <a:t>規定之私募性質債券，較可能發生流動性不足，財務訊息揭露不完整或因價格不透明導致波動性較大之風險，投資人須留意相關風險。</a:t>
            </a:r>
          </a:p>
          <a:p>
            <a:pPr marL="0" indent="0">
              <a:lnSpc>
                <a:spcPts val="1300"/>
              </a:lnSpc>
              <a:spcBef>
                <a:spcPts val="0"/>
              </a:spcBef>
              <a:buNone/>
            </a:pPr>
            <a:r>
              <a:rPr lang="zh-TW" altLang="zh-TW" sz="1100" b="1" dirty="0">
                <a:solidFill>
                  <a:srgbClr val="000000"/>
                </a:solidFill>
              </a:rPr>
              <a:t>投資人申購本基金係持有基金受益憑證，而非本文提及之投資資產或標的</a:t>
            </a:r>
            <a:r>
              <a:rPr lang="zh-TW" altLang="en-US" sz="1100" b="1" dirty="0">
                <a:solidFill>
                  <a:srgbClr val="000000"/>
                </a:solidFill>
              </a:rPr>
              <a:t>。</a:t>
            </a:r>
            <a:endParaRPr lang="en-US" altLang="zh-TW" sz="1100" b="1" dirty="0">
              <a:solidFill>
                <a:srgbClr val="000000"/>
              </a:solidFill>
            </a:endParaRPr>
          </a:p>
          <a:p>
            <a:pPr marL="0" indent="0">
              <a:lnSpc>
                <a:spcPts val="1300"/>
              </a:lnSpc>
              <a:spcBef>
                <a:spcPts val="0"/>
              </a:spcBef>
              <a:buNone/>
            </a:pPr>
            <a:r>
              <a:rPr lang="zh-TW" altLang="en-US" sz="1100" b="1" dirty="0">
                <a:solidFill>
                  <a:srgbClr val="000000"/>
                </a:solidFill>
              </a:rPr>
              <a:t>基金配息不代表基金實際報酬，且過去配息不代表未來配息；基金淨值可能因市場因素而上下波動，投資人於獲配息時，宜一併注意基金淨值之變動。基金的配息可能由基金的收益或本金中支付。任何涉及由本金支出的部份，可能導致原始投資金額減損。本基金進行配息前未先扣除應負擔之費用。由本金支付配息之相關資料已揭露於本公司網站，投資人可至本公司網站</a:t>
            </a:r>
            <a:r>
              <a:rPr lang="en-US" altLang="zh-TW" sz="1100" b="1" dirty="0">
                <a:solidFill>
                  <a:srgbClr val="000000"/>
                </a:solidFill>
              </a:rPr>
              <a:t>(http://www.Franklin.com.tw)</a:t>
            </a:r>
            <a:r>
              <a:rPr lang="zh-TW" altLang="en-US" sz="1100" b="1" dirty="0">
                <a:solidFill>
                  <a:srgbClr val="000000"/>
                </a:solidFill>
              </a:rPr>
              <a:t>查閱。</a:t>
            </a:r>
          </a:p>
          <a:p>
            <a:pPr marL="0" indent="0">
              <a:lnSpc>
                <a:spcPts val="1300"/>
              </a:lnSpc>
              <a:spcBef>
                <a:spcPts val="0"/>
              </a:spcBef>
              <a:buNone/>
            </a:pPr>
            <a:r>
              <a:rPr lang="zh-TW" altLang="zh-TW" sz="1100" b="1" dirty="0">
                <a:solidFill>
                  <a:srgbClr val="000000"/>
                </a:solidFill>
              </a:rPr>
              <a:t>增益配息型類股：股票型基金之配息來源為基金投資標的所配發之股票股利，因投資標的股利發放頻率及日期不一，造成基金每月收到之股票股利收入將不平均。若當期收到投資標的之股利收入大於預計配息率，則基金僅由股利收入發放配息。若當期收到投資標的之股利收入低於預計配息率，則投資經理人得利用前期保留之股利收入，於必要時，亦得自本金配息，使配息率穩定。投資經理人將定期審視投資標的股利率水準及基金績效而調整配息率，使基金配息率貼近股利率，避免配息過度侵蝕本金之情形。增益配息類股的配息可能由基金的收益或本金中支付。任何涉及由本金支出的部份，可能導致原始投資金額減損。由本金支付配息之相關資料已揭露於本公司網站，投資人可至本公司網站</a:t>
            </a:r>
            <a:r>
              <a:rPr lang="en-US" altLang="zh-TW" sz="1100" b="1" dirty="0">
                <a:solidFill>
                  <a:srgbClr val="000000"/>
                </a:solidFill>
              </a:rPr>
              <a:t>( </a:t>
            </a:r>
            <a:r>
              <a:rPr lang="en-US" altLang="zh-TW" sz="1100" b="1" dirty="0">
                <a:solidFill>
                  <a:srgbClr val="000000"/>
                </a:solidFill>
                <a:hlinkClick r:id="rId2"/>
              </a:rPr>
              <a:t>http://www.Franklin.com.tw</a:t>
            </a:r>
            <a:r>
              <a:rPr lang="en-US" altLang="zh-TW" sz="1100" b="1" dirty="0">
                <a:solidFill>
                  <a:srgbClr val="000000"/>
                </a:solidFill>
              </a:rPr>
              <a:t> )</a:t>
            </a:r>
            <a:r>
              <a:rPr lang="zh-TW" altLang="zh-TW" sz="1100" b="1" dirty="0">
                <a:solidFill>
                  <a:srgbClr val="000000"/>
                </a:solidFill>
              </a:rPr>
              <a:t>查閱。境外基金機構針對本基金配息政策設有相關控管機制，視實際收到股息收益及評估未來市場狀況以決定當期配息水準，惟配息發放並非保證，配息金額並非不變，亦不保證配息率水準。</a:t>
            </a:r>
            <a:endParaRPr lang="en-US" altLang="zh-TW" sz="1100" b="1" dirty="0">
              <a:solidFill>
                <a:srgbClr val="000000"/>
              </a:solidFill>
            </a:endParaRPr>
          </a:p>
          <a:p>
            <a:pPr marL="0" indent="0">
              <a:lnSpc>
                <a:spcPts val="1300"/>
              </a:lnSpc>
              <a:spcBef>
                <a:spcPts val="0"/>
              </a:spcBef>
              <a:buFont typeface="Arial" panose="020B0604020202020204" pitchFamily="34" charset="0"/>
              <a:buNone/>
            </a:pPr>
            <a:r>
              <a:rPr lang="zh-TW" altLang="zh-TW" sz="1100" b="1" dirty="0">
                <a:solidFill>
                  <a:srgbClr val="000099"/>
                </a:solidFill>
              </a:rPr>
              <a:t>股票型基金配息機制說明：本基金主要配息來源為股息收益，配息也可能從基金資本中支付。境外基金機構針對本基金配息政策設有相關控管機制，視實際收到股息收益及評估未來市場狀況以決定當期配息水準，惟配息發放並非保證，配息金額並非不變，亦不保證配息率水準。</a:t>
            </a:r>
            <a:endParaRPr lang="zh-TW" altLang="en-US" sz="1100" b="1" dirty="0">
              <a:solidFill>
                <a:srgbClr val="000000"/>
              </a:solidFill>
            </a:endParaRPr>
          </a:p>
          <a:p>
            <a:pPr marL="0" indent="0">
              <a:lnSpc>
                <a:spcPts val="1300"/>
              </a:lnSpc>
              <a:spcBef>
                <a:spcPts val="0"/>
              </a:spcBef>
              <a:buFont typeface="Arial" panose="020B0604020202020204" pitchFamily="34" charset="0"/>
              <a:buNone/>
            </a:pPr>
            <a:r>
              <a:rPr lang="zh-TW" altLang="en-US" sz="1100" b="1" dirty="0">
                <a:solidFill>
                  <a:srgbClr val="000000"/>
                </a:solidFill>
              </a:rPr>
              <a:t>基金轉換若涉及不同計價幣別基金之轉換，交易當日轉入及轉出之基金股份皆以同一日淨值計算。</a:t>
            </a:r>
          </a:p>
          <a:p>
            <a:pPr marL="0" indent="0">
              <a:lnSpc>
                <a:spcPts val="1300"/>
              </a:lnSpc>
              <a:spcBef>
                <a:spcPts val="0"/>
              </a:spcBef>
              <a:buFont typeface="Arial" panose="020B0604020202020204" pitchFamily="34" charset="0"/>
              <a:buNone/>
            </a:pPr>
            <a:r>
              <a:rPr lang="zh-TW" altLang="en-US" sz="1100" b="1" dirty="0">
                <a:solidFill>
                  <a:srgbClr val="000000"/>
                </a:solidFill>
              </a:rPr>
              <a:t>定期定額報酬率：理柏資訊假設每月</a:t>
            </a:r>
            <a:r>
              <a:rPr lang="en-US" altLang="zh-TW" sz="1100" b="1" dirty="0">
                <a:solidFill>
                  <a:srgbClr val="000000"/>
                </a:solidFill>
              </a:rPr>
              <a:t>1</a:t>
            </a:r>
            <a:r>
              <a:rPr lang="zh-TW" altLang="en-US" sz="1100" b="1" dirty="0">
                <a:solidFill>
                  <a:srgbClr val="000000"/>
                </a:solidFill>
              </a:rPr>
              <a:t>日扣款、遇例假日則以次一營業日計算。投資人因不同時間進場，將有不同之投資績效，且過去績效不代表未來績效之保證。</a:t>
            </a:r>
          </a:p>
          <a:p>
            <a:pPr marL="0" indent="0">
              <a:lnSpc>
                <a:spcPts val="1300"/>
              </a:lnSpc>
              <a:spcBef>
                <a:spcPts val="0"/>
              </a:spcBef>
              <a:buFont typeface="Arial" panose="020B0604020202020204" pitchFamily="34" charset="0"/>
              <a:buNone/>
            </a:pPr>
            <a:r>
              <a:rPr lang="zh-TW" altLang="en-US" sz="1100" b="1" dirty="0">
                <a:solidFill>
                  <a:srgbClr val="000000"/>
                </a:solidFill>
              </a:rPr>
              <a:t>關於基金報酬率：基金過去績效不代表未來績效之保證。</a:t>
            </a:r>
            <a:endParaRPr lang="en-US" altLang="zh-TW" sz="1100" b="1" dirty="0">
              <a:solidFill>
                <a:srgbClr val="000000"/>
              </a:solidFill>
            </a:endParaRPr>
          </a:p>
        </p:txBody>
      </p:sp>
      <p:sp>
        <p:nvSpPr>
          <p:cNvPr id="2" name="標題 1"/>
          <p:cNvSpPr>
            <a:spLocks noGrp="1"/>
          </p:cNvSpPr>
          <p:nvPr>
            <p:ph type="title"/>
          </p:nvPr>
        </p:nvSpPr>
        <p:spPr/>
        <p:txBody>
          <a:bodyPr/>
          <a:lstStyle/>
          <a:p>
            <a:r>
              <a:rPr lang="zh-TW" altLang="en-US" dirty="0"/>
              <a:t>風險警語</a:t>
            </a:r>
          </a:p>
        </p:txBody>
      </p:sp>
    </p:spTree>
    <p:extLst>
      <p:ext uri="{BB962C8B-B14F-4D97-AF65-F5344CB8AC3E}">
        <p14:creationId xmlns:p14="http://schemas.microsoft.com/office/powerpoint/2010/main" val="691177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87337" y="707365"/>
            <a:ext cx="8569325" cy="59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eaLnBrk="0" hangingPunct="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eaLnBrk="0" hangingPunct="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eaLnBrk="1" hangingPunct="1">
              <a:spcBef>
                <a:spcPct val="0"/>
              </a:spcBef>
              <a:buFontTx/>
              <a:buNone/>
            </a:pPr>
            <a:r>
              <a:rPr kumimoji="0" lang="zh-TW" altLang="en-US" sz="2000" b="1" dirty="0">
                <a:solidFill>
                  <a:srgbClr val="000000"/>
                </a:solidFill>
                <a:latin typeface="微軟正黑體" panose="020B0604030504040204" pitchFamily="34" charset="-120"/>
                <a:ea typeface="微軟正黑體" panose="020B0604030504040204" pitchFamily="34" charset="-120"/>
              </a:rPr>
              <a:t>本公司所提供之資訊，僅供接收人之參考用途。本公司當盡力提供正確之資訊，所載資料均來自或本諸我們相信可靠之來源，但對其完整性、即時性和正確性不做任何擔保，如有錯漏或疏忽，本公司或關係企業與其任何董事或受僱人，並不負任何法律責任。任何人因信賴此等資料而做出或改變投資決策，須自行承擔結果。本基金經金融監督管理委員會核准或申報生效在國內募集及銷售，惟不表示絕無風險。基金經理公司以往之經理績效不保證基金之最低投資收益；基金經理公司除盡善良管理人之注意義務外，不負責本基金之盈虧，亦不保證最低之收益，投資人申購前應詳閱基金公開說明書。本文提及之經濟走勢預測不必然代表本基金之績效，本基金投資風險請詳閱基金公開說明書。 </a:t>
            </a:r>
            <a:r>
              <a:rPr kumimoji="0" lang="en-US" altLang="zh-TW" sz="2000" b="1" dirty="0">
                <a:solidFill>
                  <a:srgbClr val="000000"/>
                </a:solidFill>
                <a:latin typeface="微軟正黑體" panose="020B0604030504040204" pitchFamily="34" charset="-120"/>
                <a:ea typeface="微軟正黑體" panose="020B0604030504040204" pitchFamily="34" charset="-120"/>
              </a:rPr>
              <a:t>【</a:t>
            </a:r>
            <a:r>
              <a:rPr kumimoji="0" lang="zh-TW" altLang="en-US" sz="2000" b="1" dirty="0">
                <a:solidFill>
                  <a:srgbClr val="000000"/>
                </a:solidFill>
                <a:latin typeface="微軟正黑體" panose="020B0604030504040204" pitchFamily="34" charset="-120"/>
                <a:ea typeface="微軟正黑體" panose="020B0604030504040204" pitchFamily="34" charset="-120"/>
              </a:rPr>
              <a:t>富蘭克林證券投顧獨立經營管理</a:t>
            </a:r>
            <a:r>
              <a:rPr kumimoji="0" lang="en-US" altLang="zh-TW" sz="2000" b="1" dirty="0">
                <a:solidFill>
                  <a:srgbClr val="000000"/>
                </a:solidFill>
                <a:latin typeface="微軟正黑體" panose="020B0604030504040204" pitchFamily="34" charset="-120"/>
                <a:ea typeface="微軟正黑體" panose="020B0604030504040204" pitchFamily="34" charset="-120"/>
              </a:rPr>
              <a:t>】</a:t>
            </a:r>
            <a:r>
              <a:rPr kumimoji="0" lang="zh-TW" altLang="en-US" sz="2000" dirty="0">
                <a:solidFill>
                  <a:srgbClr val="000000"/>
                </a:solidFill>
                <a:latin typeface="微軟正黑體" panose="020B0604030504040204" pitchFamily="34" charset="-120"/>
                <a:ea typeface="微軟正黑體" panose="020B0604030504040204" pitchFamily="34" charset="-120"/>
              </a:rPr>
              <a:t>投資基金所應承擔之相關風險及應負擔之費用</a:t>
            </a:r>
            <a:r>
              <a:rPr kumimoji="0" lang="en-US" altLang="zh-TW" sz="2000" dirty="0">
                <a:solidFill>
                  <a:srgbClr val="000000"/>
                </a:solidFill>
                <a:latin typeface="微軟正黑體" panose="020B0604030504040204" pitchFamily="34" charset="-120"/>
                <a:ea typeface="微軟正黑體" panose="020B0604030504040204" pitchFamily="34" charset="-120"/>
              </a:rPr>
              <a:t>(</a:t>
            </a:r>
            <a:r>
              <a:rPr kumimoji="0" lang="zh-TW" altLang="en-US" sz="2000" dirty="0">
                <a:solidFill>
                  <a:srgbClr val="000000"/>
                </a:solidFill>
                <a:latin typeface="微軟正黑體" panose="020B0604030504040204" pitchFamily="34" charset="-120"/>
                <a:ea typeface="微軟正黑體" panose="020B0604030504040204" pitchFamily="34" charset="-120"/>
              </a:rPr>
              <a:t>含分銷費用</a:t>
            </a:r>
            <a:r>
              <a:rPr kumimoji="0" lang="en-US" altLang="zh-TW" sz="2000" dirty="0">
                <a:solidFill>
                  <a:srgbClr val="000000"/>
                </a:solidFill>
                <a:latin typeface="微軟正黑體" panose="020B0604030504040204" pitchFamily="34" charset="-120"/>
                <a:ea typeface="微軟正黑體" panose="020B0604030504040204" pitchFamily="34" charset="-120"/>
              </a:rPr>
              <a:t>)</a:t>
            </a:r>
            <a:r>
              <a:rPr kumimoji="0" lang="zh-TW" altLang="en-US" sz="2000" dirty="0">
                <a:solidFill>
                  <a:srgbClr val="000000"/>
                </a:solidFill>
                <a:latin typeface="微軟正黑體" panose="020B0604030504040204" pitchFamily="34" charset="-120"/>
                <a:ea typeface="微軟正黑體" panose="020B0604030504040204" pitchFamily="34" charset="-120"/>
              </a:rPr>
              <a:t>已揭露於基金公開說明書及投資人須知中，投資人可至境外基金資訊觀測站</a:t>
            </a:r>
            <a:r>
              <a:rPr kumimoji="0" lang="en-US" altLang="zh-TW" sz="2000" dirty="0">
                <a:solidFill>
                  <a:srgbClr val="000000"/>
                </a:solidFill>
                <a:latin typeface="微軟正黑體" panose="020B0604030504040204" pitchFamily="34" charset="-120"/>
                <a:ea typeface="微軟正黑體" panose="020B0604030504040204" pitchFamily="34" charset="-120"/>
              </a:rPr>
              <a:t>(http://www.fundclear.com.tw)</a:t>
            </a:r>
            <a:r>
              <a:rPr kumimoji="0" lang="zh-TW" altLang="en-US" sz="2000" dirty="0">
                <a:solidFill>
                  <a:srgbClr val="000000"/>
                </a:solidFill>
                <a:latin typeface="微軟正黑體" panose="020B0604030504040204" pitchFamily="34" charset="-120"/>
                <a:ea typeface="微軟正黑體" panose="020B0604030504040204" pitchFamily="34" charset="-120"/>
              </a:rPr>
              <a:t>下載，或逕向本公司網站</a:t>
            </a:r>
            <a:r>
              <a:rPr kumimoji="0" lang="en-US" altLang="zh-TW" sz="2000" dirty="0">
                <a:solidFill>
                  <a:srgbClr val="000000"/>
                </a:solidFill>
                <a:latin typeface="微軟正黑體" panose="020B0604030504040204" pitchFamily="34" charset="-120"/>
                <a:ea typeface="微軟正黑體" panose="020B0604030504040204" pitchFamily="34" charset="-120"/>
              </a:rPr>
              <a:t>(http://www.Franklin.com.tw)</a:t>
            </a:r>
            <a:r>
              <a:rPr kumimoji="0" lang="zh-TW" altLang="en-US" sz="2000" dirty="0">
                <a:solidFill>
                  <a:srgbClr val="000000"/>
                </a:solidFill>
                <a:latin typeface="微軟正黑體" panose="020B0604030504040204" pitchFamily="34" charset="-120"/>
                <a:ea typeface="微軟正黑體" panose="020B0604030504040204" pitchFamily="34" charset="-120"/>
              </a:rPr>
              <a:t>查閱。 </a:t>
            </a:r>
          </a:p>
          <a:p>
            <a:pPr algn="ctr" eaLnBrk="1" hangingPunct="1">
              <a:spcBef>
                <a:spcPct val="0"/>
              </a:spcBef>
              <a:buFontTx/>
              <a:buNone/>
            </a:pPr>
            <a:r>
              <a:rPr kumimoji="0" lang="zh-TW" altLang="en-US" sz="1400" dirty="0">
                <a:solidFill>
                  <a:srgbClr val="000000"/>
                </a:solidFill>
                <a:latin typeface="微軟正黑體" panose="020B0604030504040204" pitchFamily="34" charset="-120"/>
                <a:ea typeface="微軟正黑體" panose="020B0604030504040204" pitchFamily="34" charset="-120"/>
              </a:rPr>
              <a:t>富蘭克林證券投資顧問股份有限公司  </a:t>
            </a:r>
          </a:p>
          <a:p>
            <a:pPr algn="ctr" eaLnBrk="1" hangingPunct="1">
              <a:spcBef>
                <a:spcPct val="0"/>
              </a:spcBef>
              <a:buFontTx/>
              <a:buNone/>
            </a:pPr>
            <a:r>
              <a:rPr kumimoji="0" lang="zh-TW" altLang="en-US" sz="1400" dirty="0">
                <a:solidFill>
                  <a:srgbClr val="000000"/>
                </a:solidFill>
                <a:latin typeface="微軟正黑體" panose="020B0604030504040204" pitchFamily="34" charset="-120"/>
                <a:ea typeface="微軟正黑體" panose="020B0604030504040204" pitchFamily="34" charset="-120"/>
              </a:rPr>
              <a:t>地址：台北市忠孝東路四段</a:t>
            </a:r>
            <a:r>
              <a:rPr kumimoji="0" lang="en-US" altLang="zh-TW" sz="1400" dirty="0">
                <a:solidFill>
                  <a:srgbClr val="000000"/>
                </a:solidFill>
                <a:latin typeface="微軟正黑體" panose="020B0604030504040204" pitchFamily="34" charset="-120"/>
                <a:ea typeface="微軟正黑體" panose="020B0604030504040204" pitchFamily="34" charset="-120"/>
              </a:rPr>
              <a:t>87</a:t>
            </a:r>
            <a:r>
              <a:rPr kumimoji="0" lang="zh-TW" altLang="en-US" sz="1400" dirty="0">
                <a:solidFill>
                  <a:srgbClr val="000000"/>
                </a:solidFill>
                <a:latin typeface="微軟正黑體" panose="020B0604030504040204" pitchFamily="34" charset="-120"/>
                <a:ea typeface="微軟正黑體" panose="020B0604030504040204" pitchFamily="34" charset="-120"/>
              </a:rPr>
              <a:t>號</a:t>
            </a:r>
            <a:r>
              <a:rPr kumimoji="0" lang="en-US" altLang="zh-TW" sz="1400" dirty="0">
                <a:solidFill>
                  <a:srgbClr val="000000"/>
                </a:solidFill>
                <a:latin typeface="微軟正黑體" panose="020B0604030504040204" pitchFamily="34" charset="-120"/>
                <a:ea typeface="微軟正黑體" panose="020B0604030504040204" pitchFamily="34" charset="-120"/>
              </a:rPr>
              <a:t>8</a:t>
            </a:r>
            <a:r>
              <a:rPr kumimoji="0" lang="zh-TW" altLang="en-US" sz="1400" dirty="0">
                <a:solidFill>
                  <a:srgbClr val="000000"/>
                </a:solidFill>
                <a:latin typeface="微軟正黑體" panose="020B0604030504040204" pitchFamily="34" charset="-120"/>
                <a:ea typeface="微軟正黑體" panose="020B0604030504040204" pitchFamily="34" charset="-120"/>
              </a:rPr>
              <a:t>樓</a:t>
            </a:r>
          </a:p>
          <a:p>
            <a:pPr algn="ctr" eaLnBrk="1" hangingPunct="1">
              <a:spcBef>
                <a:spcPct val="0"/>
              </a:spcBef>
              <a:buFontTx/>
              <a:buNone/>
            </a:pPr>
            <a:r>
              <a:rPr kumimoji="0" lang="zh-TW" altLang="en-US" sz="1400" dirty="0">
                <a:solidFill>
                  <a:srgbClr val="000000"/>
                </a:solidFill>
                <a:latin typeface="微軟正黑體" panose="020B0604030504040204" pitchFamily="34" charset="-120"/>
                <a:ea typeface="微軟正黑體" panose="020B0604030504040204" pitchFamily="34" charset="-120"/>
              </a:rPr>
              <a:t>主管機關核准之營業執照字號：</a:t>
            </a:r>
            <a:r>
              <a:rPr lang="en-US" altLang="zh-TW" sz="1400" dirty="0">
                <a:solidFill>
                  <a:srgbClr val="000000"/>
                </a:solidFill>
                <a:latin typeface="微軟正黑體" panose="020B0604030504040204" pitchFamily="34" charset="-120"/>
                <a:ea typeface="微軟正黑體" panose="020B0604030504040204" pitchFamily="34" charset="-120"/>
              </a:rPr>
              <a:t>114</a:t>
            </a:r>
            <a:r>
              <a:rPr lang="zh-TW" altLang="en-US" sz="1400" dirty="0">
                <a:solidFill>
                  <a:srgbClr val="000000"/>
                </a:solidFill>
                <a:latin typeface="微軟正黑體" panose="020B0604030504040204" pitchFamily="34" charset="-120"/>
                <a:ea typeface="微軟正黑體" panose="020B0604030504040204" pitchFamily="34" charset="-120"/>
              </a:rPr>
              <a:t>金管投顧新字第</a:t>
            </a:r>
            <a:r>
              <a:rPr lang="en-US" altLang="zh-TW" sz="1400" dirty="0">
                <a:solidFill>
                  <a:srgbClr val="000000"/>
                </a:solidFill>
                <a:latin typeface="微軟正黑體" panose="020B0604030504040204" pitchFamily="34" charset="-120"/>
                <a:ea typeface="微軟正黑體" panose="020B0604030504040204" pitchFamily="34" charset="-120"/>
              </a:rPr>
              <a:t>018</a:t>
            </a:r>
            <a:r>
              <a:rPr lang="zh-TW" altLang="en-US" sz="1400" dirty="0">
                <a:solidFill>
                  <a:srgbClr val="000000"/>
                </a:solidFill>
                <a:latin typeface="微軟正黑體" panose="020B0604030504040204" pitchFamily="34" charset="-120"/>
                <a:ea typeface="微軟正黑體" panose="020B0604030504040204" pitchFamily="34" charset="-120"/>
              </a:rPr>
              <a:t>號</a:t>
            </a:r>
          </a:p>
          <a:p>
            <a:pPr algn="ctr" eaLnBrk="1" hangingPunct="1">
              <a:spcBef>
                <a:spcPct val="0"/>
              </a:spcBef>
              <a:buFontTx/>
              <a:buNone/>
            </a:pPr>
            <a:r>
              <a:rPr kumimoji="0" lang="zh-TW" altLang="en-US" sz="1400" dirty="0">
                <a:solidFill>
                  <a:srgbClr val="000000"/>
                </a:solidFill>
                <a:latin typeface="微軟正黑體" panose="020B0604030504040204" pitchFamily="34" charset="-120"/>
                <a:ea typeface="微軟正黑體" panose="020B0604030504040204" pitchFamily="34" charset="-120"/>
              </a:rPr>
              <a:t>電話：</a:t>
            </a:r>
            <a:r>
              <a:rPr kumimoji="0" lang="en-US" altLang="zh-TW" sz="1400" dirty="0">
                <a:solidFill>
                  <a:srgbClr val="000000"/>
                </a:solidFill>
                <a:latin typeface="微軟正黑體" panose="020B0604030504040204" pitchFamily="34" charset="-120"/>
                <a:ea typeface="微軟正黑體" panose="020B0604030504040204" pitchFamily="34" charset="-120"/>
              </a:rPr>
              <a:t>﹝02﹞2781-0088</a:t>
            </a:r>
            <a:r>
              <a:rPr kumimoji="0" lang="zh-TW" altLang="en-US" sz="1400" dirty="0">
                <a:solidFill>
                  <a:srgbClr val="000000"/>
                </a:solidFill>
                <a:latin typeface="微軟正黑體" panose="020B0604030504040204" pitchFamily="34" charset="-120"/>
                <a:ea typeface="微軟正黑體" panose="020B0604030504040204" pitchFamily="34" charset="-120"/>
              </a:rPr>
              <a:t>　傳真：</a:t>
            </a:r>
            <a:r>
              <a:rPr kumimoji="0" lang="en-US" altLang="zh-TW" sz="1400" dirty="0">
                <a:solidFill>
                  <a:srgbClr val="000000"/>
                </a:solidFill>
                <a:latin typeface="微軟正黑體" panose="020B0604030504040204" pitchFamily="34" charset="-120"/>
                <a:ea typeface="微軟正黑體" panose="020B0604030504040204" pitchFamily="34" charset="-120"/>
              </a:rPr>
              <a:t>﹝02﹞2781-7788</a:t>
            </a:r>
            <a:r>
              <a:rPr kumimoji="0" lang="zh-TW" altLang="en-US" sz="1400" dirty="0">
                <a:solidFill>
                  <a:srgbClr val="000000"/>
                </a:solidFill>
                <a:latin typeface="微軟正黑體" panose="020B0604030504040204" pitchFamily="34" charset="-120"/>
                <a:ea typeface="微軟正黑體" panose="020B0604030504040204" pitchFamily="34" charset="-120"/>
              </a:rPr>
              <a:t>　</a:t>
            </a:r>
            <a:endParaRPr kumimoji="0" lang="en-US" altLang="zh-TW" sz="1400" dirty="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endParaRPr kumimoji="0" lang="zh-TW" altLang="en-US" sz="1400" dirty="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kumimoji="0" lang="zh-TW" altLang="en-US" sz="2600" b="1" dirty="0">
                <a:solidFill>
                  <a:srgbClr val="000099"/>
                </a:solidFill>
                <a:latin typeface="微軟正黑體" panose="020B0604030504040204" pitchFamily="34" charset="-120"/>
                <a:ea typeface="微軟正黑體" panose="020B0604030504040204" pitchFamily="34" charset="-120"/>
              </a:rPr>
              <a:t>基金理財網 </a:t>
            </a:r>
            <a:r>
              <a:rPr kumimoji="0" lang="en-US" altLang="zh-TW" sz="2600" b="1" dirty="0">
                <a:solidFill>
                  <a:srgbClr val="000099"/>
                </a:solidFill>
                <a:latin typeface="微軟正黑體" panose="020B0604030504040204" pitchFamily="34" charset="-120"/>
                <a:ea typeface="微軟正黑體" panose="020B0604030504040204" pitchFamily="34" charset="-120"/>
              </a:rPr>
              <a:t>www.Franklin.com.tw </a:t>
            </a:r>
          </a:p>
          <a:p>
            <a:pPr indent="1617663" eaLnBrk="1" hangingPunct="1">
              <a:spcBef>
                <a:spcPct val="0"/>
              </a:spcBef>
              <a:buFontTx/>
              <a:buNone/>
            </a:pPr>
            <a:r>
              <a:rPr lang="zh-TW" altLang="en-US" sz="2600" b="1" dirty="0">
                <a:solidFill>
                  <a:srgbClr val="000099"/>
                </a:solidFill>
                <a:latin typeface="微軟正黑體" panose="020B0604030504040204" pitchFamily="34" charset="-120"/>
                <a:ea typeface="微軟正黑體" panose="020B0604030504040204" pitchFamily="34" charset="-120"/>
              </a:rPr>
              <a:t>基金專線 </a:t>
            </a:r>
            <a:r>
              <a:rPr lang="en-US" altLang="zh-TW" sz="2600" b="1" dirty="0">
                <a:solidFill>
                  <a:srgbClr val="000099"/>
                </a:solidFill>
                <a:latin typeface="微軟正黑體" panose="020B0604030504040204" pitchFamily="34" charset="-120"/>
                <a:ea typeface="微軟正黑體" panose="020B0604030504040204" pitchFamily="34" charset="-120"/>
              </a:rPr>
              <a:t>0800-885-888</a:t>
            </a:r>
            <a:r>
              <a:rPr kumimoji="0" lang="en-US" altLang="zh-TW" sz="2600" b="1" dirty="0">
                <a:solidFill>
                  <a:srgbClr val="000099"/>
                </a:solidFill>
                <a:latin typeface="微軟正黑體" panose="020B0604030504040204" pitchFamily="34" charset="-120"/>
                <a:ea typeface="微軟正黑體" panose="020B0604030504040204" pitchFamily="34" charset="-120"/>
              </a:rPr>
              <a:t>  </a:t>
            </a:r>
          </a:p>
        </p:txBody>
      </p:sp>
      <p:sp>
        <p:nvSpPr>
          <p:cNvPr id="2" name="標題 1"/>
          <p:cNvSpPr>
            <a:spLocks noGrp="1"/>
          </p:cNvSpPr>
          <p:nvPr>
            <p:ph type="title"/>
          </p:nvPr>
        </p:nvSpPr>
        <p:spPr/>
        <p:txBody>
          <a:bodyPr/>
          <a:lstStyle/>
          <a:p>
            <a:r>
              <a:rPr lang="zh-TW" altLang="en-US" dirty="0"/>
              <a:t>風險警語</a:t>
            </a:r>
          </a:p>
        </p:txBody>
      </p:sp>
      <p:pic>
        <p:nvPicPr>
          <p:cNvPr id="3" name="圖片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85701" y="6154614"/>
            <a:ext cx="2154458" cy="401487"/>
          </a:xfrm>
          <a:prstGeom prst="rect">
            <a:avLst/>
          </a:prstGeom>
        </p:spPr>
      </p:pic>
    </p:spTree>
    <p:extLst>
      <p:ext uri="{BB962C8B-B14F-4D97-AF65-F5344CB8AC3E}">
        <p14:creationId xmlns:p14="http://schemas.microsoft.com/office/powerpoint/2010/main" val="3320862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9A2AF-D475-0F3C-F77A-FEA66FA1D4C1}"/>
            </a:ext>
          </a:extLst>
        </p:cNvPr>
        <p:cNvGrpSpPr/>
        <p:nvPr/>
      </p:nvGrpSpPr>
      <p:grpSpPr>
        <a:xfrm>
          <a:off x="0" y="0"/>
          <a:ext cx="0" cy="0"/>
          <a:chOff x="0" y="0"/>
          <a:chExt cx="0" cy="0"/>
        </a:xfrm>
      </p:grpSpPr>
      <p:pic>
        <p:nvPicPr>
          <p:cNvPr id="21" name="圖片 20">
            <a:extLst>
              <a:ext uri="{FF2B5EF4-FFF2-40B4-BE49-F238E27FC236}">
                <a16:creationId xmlns:a16="http://schemas.microsoft.com/office/drawing/2014/main" id="{BA8AE1F9-34E8-21C9-4C1C-2DA217950D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69516" y="4946409"/>
            <a:ext cx="257162" cy="171130"/>
          </a:xfrm>
          <a:prstGeom prst="rect">
            <a:avLst/>
          </a:prstGeom>
        </p:spPr>
      </p:pic>
      <p:pic>
        <p:nvPicPr>
          <p:cNvPr id="32" name="圖片 31">
            <a:extLst>
              <a:ext uri="{FF2B5EF4-FFF2-40B4-BE49-F238E27FC236}">
                <a16:creationId xmlns:a16="http://schemas.microsoft.com/office/drawing/2014/main" id="{BCFE2132-C0E5-60DD-F495-1612D4207D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32981" y="4562802"/>
            <a:ext cx="146598" cy="145034"/>
          </a:xfrm>
          <a:prstGeom prst="rect">
            <a:avLst/>
          </a:prstGeom>
        </p:spPr>
      </p:pic>
      <p:graphicFrame>
        <p:nvGraphicFramePr>
          <p:cNvPr id="5" name="表格 4">
            <a:extLst>
              <a:ext uri="{FF2B5EF4-FFF2-40B4-BE49-F238E27FC236}">
                <a16:creationId xmlns:a16="http://schemas.microsoft.com/office/drawing/2014/main" id="{E37F2098-98F1-EBCD-41FA-1C0E2D14498C}"/>
              </a:ext>
            </a:extLst>
          </p:cNvPr>
          <p:cNvGraphicFramePr>
            <a:graphicFrameLocks noGrp="1"/>
          </p:cNvGraphicFramePr>
          <p:nvPr/>
        </p:nvGraphicFramePr>
        <p:xfrm>
          <a:off x="498348" y="2852935"/>
          <a:ext cx="3790470" cy="1586180"/>
        </p:xfrm>
        <a:graphic>
          <a:graphicData uri="http://schemas.openxmlformats.org/drawingml/2006/table">
            <a:tbl>
              <a:tblPr>
                <a:tableStyleId>{3B4B98B0-60AC-42C2-AFA5-B58CD77FA1E5}</a:tableStyleId>
              </a:tblPr>
              <a:tblGrid>
                <a:gridCol w="652904">
                  <a:extLst>
                    <a:ext uri="{9D8B030D-6E8A-4147-A177-3AD203B41FA5}">
                      <a16:colId xmlns:a16="http://schemas.microsoft.com/office/drawing/2014/main" val="3496079338"/>
                    </a:ext>
                  </a:extLst>
                </a:gridCol>
                <a:gridCol w="1360523">
                  <a:extLst>
                    <a:ext uri="{9D8B030D-6E8A-4147-A177-3AD203B41FA5}">
                      <a16:colId xmlns:a16="http://schemas.microsoft.com/office/drawing/2014/main" val="979898553"/>
                    </a:ext>
                  </a:extLst>
                </a:gridCol>
                <a:gridCol w="1124139">
                  <a:extLst>
                    <a:ext uri="{9D8B030D-6E8A-4147-A177-3AD203B41FA5}">
                      <a16:colId xmlns:a16="http://schemas.microsoft.com/office/drawing/2014/main" val="3909660317"/>
                    </a:ext>
                  </a:extLst>
                </a:gridCol>
                <a:gridCol w="652904">
                  <a:extLst>
                    <a:ext uri="{9D8B030D-6E8A-4147-A177-3AD203B41FA5}">
                      <a16:colId xmlns:a16="http://schemas.microsoft.com/office/drawing/2014/main" val="2441197395"/>
                    </a:ext>
                  </a:extLst>
                </a:gridCol>
              </a:tblGrid>
              <a:tr h="80008">
                <a:tc gridSpan="4">
                  <a:txBody>
                    <a:bodyPr/>
                    <a:lstStyle/>
                    <a:p>
                      <a:pPr algn="ctr" fontAlgn="ctr"/>
                      <a:r>
                        <a:rPr lang="zh-TW" altLang="en-US" sz="1100" b="1" u="none" strike="noStrike" dirty="0">
                          <a:effectLst/>
                          <a:latin typeface="微軟正黑體" panose="020B0604030504040204" pitchFamily="34" charset="-120"/>
                          <a:ea typeface="微軟正黑體" panose="020B0604030504040204" pitchFamily="34" charset="-120"/>
                        </a:rPr>
                        <a:t>一、達成協議國家</a:t>
                      </a:r>
                      <a:endPar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zh-TW" altLang="en-US" sz="1200" b="0" i="0" u="none" strike="noStrike" dirty="0">
                        <a:solidFill>
                          <a:srgbClr val="000000"/>
                        </a:solidFill>
                        <a:effectLst/>
                        <a:latin typeface="微軟正黑體 Light" panose="020B0304030504040204" pitchFamily="34" charset="-120"/>
                        <a:ea typeface="微軟正黑體 Light" panose="020B0304030504040204" pitchFamily="34" charset="-120"/>
                      </a:endParaRPr>
                    </a:p>
                  </a:txBody>
                  <a:tcPr marL="9525" marR="9525" marT="9525" marB="0" anchor="ctr"/>
                </a:tc>
                <a:tc hMerge="1">
                  <a:txBody>
                    <a:bodyPr/>
                    <a:lstStyle/>
                    <a:p>
                      <a:endParaRPr lang="zh-TW" altLang="en-US"/>
                    </a:p>
                  </a:txBody>
                  <a:tcPr/>
                </a:tc>
                <a:tc hMerge="1">
                  <a:txBody>
                    <a:bodyPr/>
                    <a:lstStyle/>
                    <a:p>
                      <a:pPr algn="l" fontAlgn="ctr"/>
                      <a:endParaRPr lang="zh-TW" altLang="en-US" sz="1400" b="0" i="0" u="none" strike="noStrike" dirty="0">
                        <a:solidFill>
                          <a:srgbClr val="000000"/>
                        </a:solidFill>
                        <a:effectLst/>
                        <a:latin typeface="微軟正黑體 Light" panose="020B0304030504040204" pitchFamily="34" charset="-120"/>
                        <a:ea typeface="微軟正黑體 Light" panose="020B03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5106230"/>
                  </a:ext>
                </a:extLst>
              </a:tr>
              <a:tr h="80008">
                <a:tc>
                  <a:txBody>
                    <a:bodyPr/>
                    <a:lstStyle/>
                    <a:p>
                      <a:pPr algn="ctr" fontAlgn="ctr"/>
                      <a:r>
                        <a:rPr lang="zh-TW" altLang="en-US" sz="1100" b="1" u="none" strike="noStrike" dirty="0">
                          <a:effectLst/>
                          <a:latin typeface="微軟正黑體" panose="020B0604030504040204" pitchFamily="34" charset="-120"/>
                          <a:ea typeface="微軟正黑體" panose="020B0604030504040204" pitchFamily="34" charset="-120"/>
                        </a:rPr>
                        <a:t>國家</a:t>
                      </a:r>
                      <a:endPar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b="1" u="none" strike="noStrike" dirty="0">
                          <a:effectLst/>
                          <a:latin typeface="微軟正黑體" panose="020B0604030504040204" pitchFamily="34" charset="-120"/>
                          <a:ea typeface="微軟正黑體" panose="020B0604030504040204" pitchFamily="34" charset="-120"/>
                        </a:rPr>
                        <a:t>4/2</a:t>
                      </a:r>
                      <a:r>
                        <a:rPr lang="zh-TW" altLang="en-US" sz="1100" b="1" u="none" strike="noStrike" dirty="0">
                          <a:effectLst/>
                          <a:latin typeface="微軟正黑體" panose="020B0604030504040204" pitchFamily="34" charset="-120"/>
                          <a:ea typeface="微軟正黑體" panose="020B0604030504040204" pitchFamily="34" charset="-120"/>
                        </a:rPr>
                        <a:t>對等關稅</a:t>
                      </a:r>
                      <a:endPar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b="1" u="none" strike="noStrike" dirty="0">
                          <a:effectLst/>
                          <a:latin typeface="微軟正黑體" panose="020B0604030504040204" pitchFamily="34" charset="-120"/>
                          <a:ea typeface="微軟正黑體" panose="020B0604030504040204" pitchFamily="34" charset="-120"/>
                        </a:rPr>
                        <a:t>最新關稅</a:t>
                      </a:r>
                      <a:endPar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b="1" u="none" strike="noStrike" dirty="0">
                          <a:effectLst/>
                          <a:latin typeface="微軟正黑體" panose="020B0604030504040204" pitchFamily="34" charset="-120"/>
                          <a:ea typeface="微軟正黑體" panose="020B0604030504040204" pitchFamily="34" charset="-120"/>
                        </a:rPr>
                        <a:t>差異</a:t>
                      </a:r>
                      <a:endPar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4538216"/>
                  </a:ext>
                </a:extLst>
              </a:tr>
              <a:tr h="80008">
                <a:tc>
                  <a:txBody>
                    <a:bodyPr/>
                    <a:lstStyle/>
                    <a:p>
                      <a:pPr algn="ctr" fontAlgn="ctr"/>
                      <a:r>
                        <a:rPr lang="zh-TW" altLang="en-US" sz="1100" b="1" u="none" strike="noStrike" dirty="0">
                          <a:effectLst/>
                          <a:latin typeface="微軟正黑體" panose="020B0604030504040204" pitchFamily="34" charset="-120"/>
                          <a:ea typeface="微軟正黑體" panose="020B0604030504040204" pitchFamily="34" charset="-120"/>
                        </a:rPr>
                        <a:t>越南</a:t>
                      </a:r>
                      <a:endPar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a:effectLst/>
                          <a:latin typeface="微軟正黑體" panose="020B0604030504040204" pitchFamily="34" charset="-120"/>
                          <a:ea typeface="微軟正黑體" panose="020B0604030504040204" pitchFamily="34" charset="-120"/>
                        </a:rPr>
                        <a:t>46%</a:t>
                      </a:r>
                      <a:endParaRPr lang="en-US" altLang="zh-TW"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20%</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-26%</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5699591"/>
                  </a:ext>
                </a:extLst>
              </a:tr>
              <a:tr h="80008">
                <a:tc>
                  <a:txBody>
                    <a:bodyPr/>
                    <a:lstStyle/>
                    <a:p>
                      <a:pPr algn="ctr" fontAlgn="ctr"/>
                      <a:r>
                        <a:rPr lang="zh-TW" altLang="en-US" sz="1100" b="1" u="none" strike="noStrike" dirty="0">
                          <a:effectLst/>
                          <a:latin typeface="微軟正黑體" panose="020B0604030504040204" pitchFamily="34" charset="-120"/>
                          <a:ea typeface="微軟正黑體" panose="020B0604030504040204" pitchFamily="34" charset="-120"/>
                        </a:rPr>
                        <a:t>印尼</a:t>
                      </a:r>
                      <a:endPar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32%</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19%</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-13%</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9314817"/>
                  </a:ext>
                </a:extLst>
              </a:tr>
              <a:tr h="80008">
                <a:tc>
                  <a:txBody>
                    <a:bodyPr/>
                    <a:lstStyle/>
                    <a:p>
                      <a:pPr algn="ctr" fontAlgn="ctr"/>
                      <a:r>
                        <a:rPr lang="zh-TW" altLang="en-US" sz="1100" b="1" u="none" strike="noStrike" dirty="0">
                          <a:effectLst/>
                          <a:latin typeface="微軟正黑體" panose="020B0604030504040204" pitchFamily="34" charset="-120"/>
                          <a:ea typeface="微軟正黑體" panose="020B0604030504040204" pitchFamily="34" charset="-120"/>
                        </a:rPr>
                        <a:t>菲律賓</a:t>
                      </a:r>
                      <a:endPar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17%</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19%</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a:effectLst/>
                          <a:latin typeface="微軟正黑體" panose="020B0604030504040204" pitchFamily="34" charset="-120"/>
                          <a:ea typeface="微軟正黑體" panose="020B0604030504040204" pitchFamily="34" charset="-120"/>
                        </a:rPr>
                        <a:t>+2</a:t>
                      </a:r>
                      <a:r>
                        <a:rPr lang="en-US" altLang="zh-TW" sz="1100" u="none" strike="noStrike" dirty="0">
                          <a:effectLst/>
                          <a:latin typeface="微軟正黑體" panose="020B0604030504040204" pitchFamily="34" charset="-120"/>
                          <a:ea typeface="微軟正黑體" panose="020B0604030504040204" pitchFamily="34" charset="-120"/>
                        </a:rPr>
                        <a:t>%</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7543897"/>
                  </a:ext>
                </a:extLst>
              </a:tr>
              <a:tr h="80008">
                <a:tc>
                  <a:txBody>
                    <a:bodyPr/>
                    <a:lstStyle/>
                    <a:p>
                      <a:pPr algn="ctr" fontAlgn="ctr"/>
                      <a:r>
                        <a:rPr lang="zh-TW" altLang="en-US" sz="1100" b="1" u="none" strike="noStrike" dirty="0">
                          <a:effectLst/>
                          <a:latin typeface="微軟正黑體" panose="020B0604030504040204" pitchFamily="34" charset="-120"/>
                          <a:ea typeface="微軟正黑體" panose="020B0604030504040204" pitchFamily="34" charset="-120"/>
                        </a:rPr>
                        <a:t>日本</a:t>
                      </a:r>
                      <a:endPar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24%</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15%</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-9%</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0271109"/>
                  </a:ext>
                </a:extLst>
              </a:tr>
              <a:tr h="80008">
                <a:tc>
                  <a:txBody>
                    <a:bodyPr/>
                    <a:lstStyle/>
                    <a:p>
                      <a:pPr algn="ctr" fontAlgn="ctr"/>
                      <a:r>
                        <a:rPr lang="zh-TW" altLang="en-US" sz="1100" b="1" u="none" strike="noStrike" dirty="0">
                          <a:effectLst/>
                          <a:latin typeface="微軟正黑體" panose="020B0604030504040204" pitchFamily="34" charset="-120"/>
                          <a:ea typeface="微軟正黑體" panose="020B0604030504040204" pitchFamily="34" charset="-120"/>
                        </a:rPr>
                        <a:t>歐盟</a:t>
                      </a:r>
                      <a:endPar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20%</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15%</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-5%</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5725852"/>
                  </a:ext>
                </a:extLst>
              </a:tr>
              <a:tr h="80008">
                <a:tc>
                  <a:txBody>
                    <a:bodyPr/>
                    <a:lstStyle/>
                    <a:p>
                      <a:pPr algn="ctr" fontAlgn="ctr"/>
                      <a:r>
                        <a:rPr lang="zh-TW" altLang="en-US" sz="1100" b="1" u="none" strike="noStrike" dirty="0">
                          <a:effectLst/>
                          <a:latin typeface="微軟正黑體" panose="020B0604030504040204" pitchFamily="34" charset="-120"/>
                          <a:ea typeface="微軟正黑體" panose="020B0604030504040204" pitchFamily="34" charset="-120"/>
                        </a:rPr>
                        <a:t>南韓</a:t>
                      </a:r>
                      <a:endPar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25%</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15%</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a:effectLst/>
                          <a:latin typeface="微軟正黑體" panose="020B0604030504040204" pitchFamily="34" charset="-120"/>
                          <a:ea typeface="微軟正黑體" panose="020B0604030504040204" pitchFamily="34" charset="-120"/>
                        </a:rPr>
                        <a:t>-10%</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9325999"/>
                  </a:ext>
                </a:extLst>
              </a:tr>
              <a:tr h="80008">
                <a:tc>
                  <a:txBody>
                    <a:bodyPr/>
                    <a:lstStyle/>
                    <a:p>
                      <a:pPr algn="ctr" fontAlgn="ctr"/>
                      <a:r>
                        <a:rPr lang="zh-TW" altLang="en-US" sz="1100" b="1" u="none" strike="noStrike" dirty="0">
                          <a:effectLst/>
                          <a:latin typeface="微軟正黑體" panose="020B0604030504040204" pitchFamily="34" charset="-120"/>
                          <a:ea typeface="微軟正黑體" panose="020B0604030504040204" pitchFamily="34" charset="-120"/>
                        </a:rPr>
                        <a:t>英國</a:t>
                      </a:r>
                      <a:endPar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10%</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10%</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0%</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3343141"/>
                  </a:ext>
                </a:extLst>
              </a:tr>
            </a:tbl>
          </a:graphicData>
        </a:graphic>
      </p:graphicFrame>
      <p:sp>
        <p:nvSpPr>
          <p:cNvPr id="8" name="文字方塊 7">
            <a:extLst>
              <a:ext uri="{FF2B5EF4-FFF2-40B4-BE49-F238E27FC236}">
                <a16:creationId xmlns:a16="http://schemas.microsoft.com/office/drawing/2014/main" id="{8FAD8398-6677-7D3B-3843-1421684C5399}"/>
              </a:ext>
            </a:extLst>
          </p:cNvPr>
          <p:cNvSpPr txBox="1"/>
          <p:nvPr/>
        </p:nvSpPr>
        <p:spPr>
          <a:xfrm>
            <a:off x="107504" y="6453336"/>
            <a:ext cx="5306888" cy="253916"/>
          </a:xfrm>
          <a:prstGeom prst="rect">
            <a:avLst/>
          </a:prstGeom>
          <a:noFill/>
        </p:spPr>
        <p:txBody>
          <a:bodyPr wrap="square" rtlCol="0">
            <a:spAutoFit/>
          </a:bodyPr>
          <a:lstStyle/>
          <a:p>
            <a:r>
              <a:rPr lang="zh-TW" altLang="en-US" sz="1050" dirty="0">
                <a:latin typeface="微軟正黑體" panose="020B0604030504040204" pitchFamily="34" charset="-120"/>
                <a:ea typeface="微軟正黑體" panose="020B0604030504040204" pitchFamily="34" charset="-120"/>
              </a:rPr>
              <a:t>資料來源：白宮，外電報導，富蘭克林證券投顧整理，截至</a:t>
            </a:r>
            <a:r>
              <a:rPr lang="en-US" altLang="zh-TW" sz="1050" dirty="0">
                <a:latin typeface="微軟正黑體" panose="020B0604030504040204" pitchFamily="34" charset="-120"/>
                <a:ea typeface="微軟正黑體" panose="020B0604030504040204" pitchFamily="34" charset="-120"/>
              </a:rPr>
              <a:t>2025/8/19</a:t>
            </a:r>
            <a:r>
              <a:rPr lang="zh-TW" altLang="en-US" sz="1050" dirty="0">
                <a:latin typeface="微軟正黑體" panose="020B0604030504040204" pitchFamily="34" charset="-120"/>
                <a:ea typeface="微軟正黑體" panose="020B0604030504040204" pitchFamily="34" charset="-120"/>
              </a:rPr>
              <a:t>。</a:t>
            </a:r>
            <a:endParaRPr lang="en-US" altLang="zh-TW" sz="1050" dirty="0">
              <a:latin typeface="微軟正黑體" panose="020B0604030504040204" pitchFamily="34" charset="-120"/>
              <a:ea typeface="微軟正黑體" panose="020B0604030504040204" pitchFamily="34" charset="-120"/>
            </a:endParaRPr>
          </a:p>
        </p:txBody>
      </p:sp>
      <p:sp>
        <p:nvSpPr>
          <p:cNvPr id="10" name="Text Box 4">
            <a:extLst>
              <a:ext uri="{FF2B5EF4-FFF2-40B4-BE49-F238E27FC236}">
                <a16:creationId xmlns:a16="http://schemas.microsoft.com/office/drawing/2014/main" id="{CDEA18DA-B33D-12FA-4EAB-DA10E3F71EDB}"/>
              </a:ext>
            </a:extLst>
          </p:cNvPr>
          <p:cNvSpPr txBox="1">
            <a:spLocks noChangeArrowheads="1"/>
          </p:cNvSpPr>
          <p:nvPr/>
        </p:nvSpPr>
        <p:spPr bwMode="auto">
          <a:xfrm>
            <a:off x="0" y="0"/>
            <a:ext cx="1691679"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6pPr>
            <a:lvl7pPr marL="29718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7pPr>
            <a:lvl8pPr marL="34290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8pPr>
            <a:lvl9pPr marL="38862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9pPr>
          </a:lstStyle>
          <a:p>
            <a:pPr eaLnBrk="1" fontAlgn="base" hangingPunct="1">
              <a:spcBef>
                <a:spcPct val="50000"/>
              </a:spcBef>
              <a:spcAft>
                <a:spcPct val="0"/>
              </a:spcAft>
              <a:defRPr/>
            </a:pP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&lt;</a:t>
            </a:r>
            <a:r>
              <a:rPr lang="zh-TW" altLang="en-US"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關稅</a:t>
            </a: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&gt;</a:t>
            </a:r>
          </a:p>
        </p:txBody>
      </p:sp>
      <p:pic>
        <p:nvPicPr>
          <p:cNvPr id="13" name="圖片 12">
            <a:extLst>
              <a:ext uri="{FF2B5EF4-FFF2-40B4-BE49-F238E27FC236}">
                <a16:creationId xmlns:a16="http://schemas.microsoft.com/office/drawing/2014/main" id="{ACA00DBD-25A4-3359-D53B-8D4578578EB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3813" y="3743395"/>
            <a:ext cx="132980" cy="132544"/>
          </a:xfrm>
          <a:prstGeom prst="rect">
            <a:avLst/>
          </a:prstGeom>
        </p:spPr>
      </p:pic>
      <p:pic>
        <p:nvPicPr>
          <p:cNvPr id="14" name="圖片 13">
            <a:extLst>
              <a:ext uri="{FF2B5EF4-FFF2-40B4-BE49-F238E27FC236}">
                <a16:creationId xmlns:a16="http://schemas.microsoft.com/office/drawing/2014/main" id="{F1FE2897-1D66-FCC6-B6D1-12E73BC895A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6481" y="4121641"/>
            <a:ext cx="125769" cy="125097"/>
          </a:xfrm>
          <a:prstGeom prst="rect">
            <a:avLst/>
          </a:prstGeom>
        </p:spPr>
      </p:pic>
      <p:pic>
        <p:nvPicPr>
          <p:cNvPr id="15" name="圖片 14">
            <a:extLst>
              <a:ext uri="{FF2B5EF4-FFF2-40B4-BE49-F238E27FC236}">
                <a16:creationId xmlns:a16="http://schemas.microsoft.com/office/drawing/2014/main" id="{F1DDB7EF-DA98-6BA3-4451-45AE7F517B1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5630" y="4298501"/>
            <a:ext cx="119919" cy="122116"/>
          </a:xfrm>
          <a:prstGeom prst="rect">
            <a:avLst/>
          </a:prstGeom>
        </p:spPr>
      </p:pic>
      <p:pic>
        <p:nvPicPr>
          <p:cNvPr id="17" name="圖片 16">
            <a:extLst>
              <a:ext uri="{FF2B5EF4-FFF2-40B4-BE49-F238E27FC236}">
                <a16:creationId xmlns:a16="http://schemas.microsoft.com/office/drawing/2014/main" id="{C9F05A42-A7D4-A7C7-19F8-5A09595A1F9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25142" y="4760992"/>
            <a:ext cx="158402" cy="158100"/>
          </a:xfrm>
          <a:prstGeom prst="rect">
            <a:avLst/>
          </a:prstGeom>
        </p:spPr>
      </p:pic>
      <p:pic>
        <p:nvPicPr>
          <p:cNvPr id="19" name="圖片 18">
            <a:extLst>
              <a:ext uri="{FF2B5EF4-FFF2-40B4-BE49-F238E27FC236}">
                <a16:creationId xmlns:a16="http://schemas.microsoft.com/office/drawing/2014/main" id="{B024D721-47C1-5617-5996-8AB70A95D8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26642" y="3437763"/>
            <a:ext cx="195023" cy="195023"/>
          </a:xfrm>
          <a:prstGeom prst="rect">
            <a:avLst/>
          </a:prstGeom>
        </p:spPr>
      </p:pic>
      <p:pic>
        <p:nvPicPr>
          <p:cNvPr id="23" name="圖片 22">
            <a:extLst>
              <a:ext uri="{FF2B5EF4-FFF2-40B4-BE49-F238E27FC236}">
                <a16:creationId xmlns:a16="http://schemas.microsoft.com/office/drawing/2014/main" id="{D9D75551-4803-5F3B-A9DF-B19CB7F1F2A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85798" y="3210339"/>
            <a:ext cx="140635" cy="141760"/>
          </a:xfrm>
          <a:prstGeom prst="rect">
            <a:avLst/>
          </a:prstGeom>
        </p:spPr>
      </p:pic>
      <p:pic>
        <p:nvPicPr>
          <p:cNvPr id="26" name="圖片 25">
            <a:extLst>
              <a:ext uri="{FF2B5EF4-FFF2-40B4-BE49-F238E27FC236}">
                <a16:creationId xmlns:a16="http://schemas.microsoft.com/office/drawing/2014/main" id="{E72DA675-EC15-C947-7BDF-C55AD7995B5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65123" y="5158159"/>
            <a:ext cx="155793" cy="155793"/>
          </a:xfrm>
          <a:prstGeom prst="rect">
            <a:avLst/>
          </a:prstGeom>
        </p:spPr>
      </p:pic>
      <p:pic>
        <p:nvPicPr>
          <p:cNvPr id="27" name="圖片 26">
            <a:extLst>
              <a:ext uri="{FF2B5EF4-FFF2-40B4-BE49-F238E27FC236}">
                <a16:creationId xmlns:a16="http://schemas.microsoft.com/office/drawing/2014/main" id="{7DE1B437-1993-2AF4-54A3-71618F6681A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86106" y="3387391"/>
            <a:ext cx="129090" cy="129090"/>
          </a:xfrm>
          <a:prstGeom prst="rect">
            <a:avLst/>
          </a:prstGeom>
        </p:spPr>
      </p:pic>
      <p:pic>
        <p:nvPicPr>
          <p:cNvPr id="30" name="圖片 29">
            <a:extLst>
              <a:ext uri="{FF2B5EF4-FFF2-40B4-BE49-F238E27FC236}">
                <a16:creationId xmlns:a16="http://schemas.microsoft.com/office/drawing/2014/main" id="{8CBE95F4-CE5C-A8FA-0901-8D9F5D030364}"/>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520838" y="4021831"/>
            <a:ext cx="172734" cy="169598"/>
          </a:xfrm>
          <a:prstGeom prst="rect">
            <a:avLst/>
          </a:prstGeom>
        </p:spPr>
      </p:pic>
      <p:pic>
        <p:nvPicPr>
          <p:cNvPr id="31" name="圖片 30">
            <a:extLst>
              <a:ext uri="{FF2B5EF4-FFF2-40B4-BE49-F238E27FC236}">
                <a16:creationId xmlns:a16="http://schemas.microsoft.com/office/drawing/2014/main" id="{0191B6C8-2D95-6C77-7FD4-A28D336C4079}"/>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283583" y="3928723"/>
            <a:ext cx="131842" cy="131378"/>
          </a:xfrm>
          <a:prstGeom prst="rect">
            <a:avLst/>
          </a:prstGeom>
        </p:spPr>
      </p:pic>
      <p:graphicFrame>
        <p:nvGraphicFramePr>
          <p:cNvPr id="6" name="表格 5">
            <a:extLst>
              <a:ext uri="{FF2B5EF4-FFF2-40B4-BE49-F238E27FC236}">
                <a16:creationId xmlns:a16="http://schemas.microsoft.com/office/drawing/2014/main" id="{5C3D86CC-4D3D-7006-9482-FBE752C10277}"/>
              </a:ext>
            </a:extLst>
          </p:cNvPr>
          <p:cNvGraphicFramePr>
            <a:graphicFrameLocks noGrp="1"/>
          </p:cNvGraphicFramePr>
          <p:nvPr/>
        </p:nvGraphicFramePr>
        <p:xfrm>
          <a:off x="4746820" y="2852936"/>
          <a:ext cx="4091378" cy="2533812"/>
        </p:xfrm>
        <a:graphic>
          <a:graphicData uri="http://schemas.openxmlformats.org/drawingml/2006/table">
            <a:tbl>
              <a:tblPr>
                <a:tableStyleId>{3B4B98B0-60AC-42C2-AFA5-B58CD77FA1E5}</a:tableStyleId>
              </a:tblPr>
              <a:tblGrid>
                <a:gridCol w="712699">
                  <a:extLst>
                    <a:ext uri="{9D8B030D-6E8A-4147-A177-3AD203B41FA5}">
                      <a16:colId xmlns:a16="http://schemas.microsoft.com/office/drawing/2014/main" val="1702485820"/>
                    </a:ext>
                  </a:extLst>
                </a:gridCol>
                <a:gridCol w="1304915">
                  <a:extLst>
                    <a:ext uri="{9D8B030D-6E8A-4147-A177-3AD203B41FA5}">
                      <a16:colId xmlns:a16="http://schemas.microsoft.com/office/drawing/2014/main" val="1039133262"/>
                    </a:ext>
                  </a:extLst>
                </a:gridCol>
                <a:gridCol w="1145588">
                  <a:extLst>
                    <a:ext uri="{9D8B030D-6E8A-4147-A177-3AD203B41FA5}">
                      <a16:colId xmlns:a16="http://schemas.microsoft.com/office/drawing/2014/main" val="2752299782"/>
                    </a:ext>
                  </a:extLst>
                </a:gridCol>
                <a:gridCol w="928176">
                  <a:extLst>
                    <a:ext uri="{9D8B030D-6E8A-4147-A177-3AD203B41FA5}">
                      <a16:colId xmlns:a16="http://schemas.microsoft.com/office/drawing/2014/main" val="86431956"/>
                    </a:ext>
                  </a:extLst>
                </a:gridCol>
              </a:tblGrid>
              <a:tr h="189697">
                <a:tc>
                  <a:txBody>
                    <a:bodyPr/>
                    <a:lstStyle/>
                    <a:p>
                      <a:pPr algn="ctr" fontAlgn="ctr"/>
                      <a:r>
                        <a:rPr lang="zh-TW" altLang="en-US" sz="1100" b="1" u="none" strike="noStrike" dirty="0">
                          <a:effectLst/>
                          <a:latin typeface="微軟正黑體" panose="020B0604030504040204" pitchFamily="34" charset="-120"/>
                          <a:ea typeface="微軟正黑體" panose="020B0604030504040204" pitchFamily="34" charset="-120"/>
                        </a:rPr>
                        <a:t>國家</a:t>
                      </a:r>
                      <a:endPar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b="1" u="none" strike="noStrike" dirty="0">
                          <a:effectLst/>
                          <a:latin typeface="微軟正黑體" panose="020B0604030504040204" pitchFamily="34" charset="-120"/>
                          <a:ea typeface="微軟正黑體" panose="020B0604030504040204" pitchFamily="34" charset="-120"/>
                        </a:rPr>
                        <a:t>4/2</a:t>
                      </a:r>
                      <a:r>
                        <a:rPr lang="zh-TW" altLang="en-US" sz="1100" b="1" u="none" strike="noStrike" dirty="0">
                          <a:effectLst/>
                          <a:latin typeface="微軟正黑體" panose="020B0604030504040204" pitchFamily="34" charset="-120"/>
                          <a:ea typeface="微軟正黑體" panose="020B0604030504040204" pitchFamily="34" charset="-120"/>
                        </a:rPr>
                        <a:t>對等關稅</a:t>
                      </a:r>
                      <a:endPar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b="1" u="none" strike="noStrike" dirty="0">
                          <a:effectLst/>
                          <a:latin typeface="微軟正黑體" panose="020B0604030504040204" pitchFamily="34" charset="-120"/>
                          <a:ea typeface="微軟正黑體" panose="020B0604030504040204" pitchFamily="34" charset="-120"/>
                        </a:rPr>
                        <a:t>最新關稅</a:t>
                      </a:r>
                      <a:endPar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b="1" u="none" strike="noStrike" dirty="0">
                          <a:effectLst/>
                          <a:latin typeface="微軟正黑體" panose="020B0604030504040204" pitchFamily="34" charset="-120"/>
                          <a:ea typeface="微軟正黑體" panose="020B0604030504040204" pitchFamily="34" charset="-120"/>
                        </a:rPr>
                        <a:t>差異</a:t>
                      </a:r>
                      <a:endPar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0565970"/>
                  </a:ext>
                </a:extLst>
              </a:tr>
              <a:tr h="189697">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100" b="1" u="none" strike="noStrike" dirty="0">
                          <a:effectLst/>
                          <a:latin typeface="微軟正黑體" panose="020B0604030504040204" pitchFamily="34" charset="-120"/>
                          <a:ea typeface="微軟正黑體" panose="020B0604030504040204" pitchFamily="34" charset="-120"/>
                        </a:rPr>
                        <a:t>二、高關稅國家</a:t>
                      </a:r>
                      <a:r>
                        <a:rPr lang="en-US" altLang="zh-TW" sz="1100" b="1" u="none" strike="noStrike" dirty="0">
                          <a:effectLst/>
                          <a:latin typeface="微軟正黑體" panose="020B0604030504040204" pitchFamily="34" charset="-120"/>
                          <a:ea typeface="微軟正黑體" panose="020B0604030504040204" pitchFamily="34" charset="-120"/>
                        </a:rPr>
                        <a:t>(40%</a:t>
                      </a:r>
                      <a:r>
                        <a:rPr lang="zh-TW" altLang="en-US" sz="1100" b="1" u="none" strike="noStrike" dirty="0">
                          <a:effectLst/>
                          <a:latin typeface="微軟正黑體" panose="020B0604030504040204" pitchFamily="34" charset="-120"/>
                          <a:ea typeface="微軟正黑體" panose="020B0604030504040204" pitchFamily="34" charset="-120"/>
                        </a:rPr>
                        <a:t>以上</a:t>
                      </a:r>
                      <a:r>
                        <a:rPr lang="en-US" altLang="zh-TW" sz="1100" b="1" u="none" strike="noStrike" dirty="0">
                          <a:effectLst/>
                          <a:latin typeface="微軟正黑體" panose="020B0604030504040204" pitchFamily="34" charset="-120"/>
                          <a:ea typeface="微軟正黑體" panose="020B0604030504040204" pitchFamily="34" charset="-120"/>
                        </a:rPr>
                        <a:t>)</a:t>
                      </a:r>
                      <a:endPar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6201862"/>
                  </a:ext>
                </a:extLst>
              </a:tr>
              <a:tr h="189697">
                <a:tc>
                  <a:txBody>
                    <a:bodyPr/>
                    <a:lstStyle/>
                    <a:p>
                      <a:pPr algn="ctr" fontAlgn="ctr"/>
                      <a:r>
                        <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rPr>
                        <a:t>印度</a:t>
                      </a: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rPr>
                        <a:t>26%</a:t>
                      </a:r>
                      <a:endParaRPr lang="zh-TW" altLang="en-US"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rPr>
                        <a:t>50%</a:t>
                      </a: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rPr>
                        <a:t>+24%</a:t>
                      </a: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291757"/>
                  </a:ext>
                </a:extLst>
              </a:tr>
              <a:tr h="189697">
                <a:tc>
                  <a:txBody>
                    <a:bodyPr/>
                    <a:lstStyle/>
                    <a:p>
                      <a:pPr algn="ctr" fontAlgn="ctr"/>
                      <a:r>
                        <a:rPr lang="zh-TW" altLang="en-US" sz="1100" b="1" u="none" strike="noStrike" dirty="0">
                          <a:effectLst/>
                          <a:latin typeface="微軟正黑體" panose="020B0604030504040204" pitchFamily="34" charset="-120"/>
                          <a:ea typeface="微軟正黑體" panose="020B0604030504040204" pitchFamily="34" charset="-120"/>
                        </a:rPr>
                        <a:t>巴西</a:t>
                      </a:r>
                      <a:endPar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10%</a:t>
                      </a:r>
                      <a:endParaRPr lang="zh-TW" altLang="en-US"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50%</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+40%</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4586148"/>
                  </a:ext>
                </a:extLst>
              </a:tr>
              <a:tr h="187918">
                <a:tc gridSpan="4">
                  <a:txBody>
                    <a:bodyPr/>
                    <a:lstStyle/>
                    <a:p>
                      <a:pPr algn="ctr" fontAlgn="ctr"/>
                      <a:r>
                        <a:rPr lang="zh-TW" altLang="en-US" sz="1100" b="1" u="none" strike="noStrike" dirty="0">
                          <a:effectLst/>
                          <a:latin typeface="微軟正黑體" panose="020B0604030504040204" pitchFamily="34" charset="-120"/>
                          <a:ea typeface="微軟正黑體" panose="020B0604030504040204" pitchFamily="34" charset="-120"/>
                        </a:rPr>
                        <a:t>三、中高關稅國家</a:t>
                      </a:r>
                      <a:r>
                        <a:rPr lang="en-US" altLang="zh-TW" sz="1100" b="1" u="none" strike="noStrike" dirty="0">
                          <a:effectLst/>
                          <a:latin typeface="微軟正黑體" panose="020B0604030504040204" pitchFamily="34" charset="-120"/>
                          <a:ea typeface="微軟正黑體" panose="020B0604030504040204" pitchFamily="34" charset="-120"/>
                        </a:rPr>
                        <a:t>(30%~39%)</a:t>
                      </a:r>
                      <a:endPar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zh-TW" altLang="en-US"/>
                    </a:p>
                  </a:txBody>
                  <a:tcPr/>
                </a:tc>
                <a:extLst>
                  <a:ext uri="{0D108BD9-81ED-4DB2-BD59-A6C34878D82A}">
                    <a16:rowId xmlns:a16="http://schemas.microsoft.com/office/drawing/2014/main" val="1574049676"/>
                  </a:ext>
                </a:extLst>
              </a:tr>
              <a:tr h="187918">
                <a:tc>
                  <a:txBody>
                    <a:bodyPr/>
                    <a:lstStyle/>
                    <a:p>
                      <a:pPr algn="ctr" fontAlgn="ctr"/>
                      <a:r>
                        <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rPr>
                        <a:t>瑞士</a:t>
                      </a: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rPr>
                        <a:t>31%</a:t>
                      </a:r>
                      <a:endParaRPr lang="zh-TW" altLang="en-US"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rPr>
                        <a:t>39%</a:t>
                      </a: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rPr>
                        <a:t>+8%</a:t>
                      </a: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5425917"/>
                  </a:ext>
                </a:extLst>
              </a:tr>
              <a:tr h="187918">
                <a:tc>
                  <a:txBody>
                    <a:bodyPr/>
                    <a:lstStyle/>
                    <a:p>
                      <a:pPr algn="ctr" fontAlgn="ctr"/>
                      <a:r>
                        <a:rPr lang="zh-TW" altLang="en-US" sz="1100" b="1" u="none" strike="noStrike" dirty="0">
                          <a:effectLst/>
                          <a:latin typeface="微軟正黑體" panose="020B0604030504040204" pitchFamily="34" charset="-120"/>
                          <a:ea typeface="微軟正黑體" panose="020B0604030504040204" pitchFamily="34" charset="-120"/>
                        </a:rPr>
                        <a:t>加拿大</a:t>
                      </a:r>
                      <a:endPar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25%</a:t>
                      </a:r>
                      <a:endParaRPr lang="zh-TW" altLang="en-US"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35%</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+10%</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8498167"/>
                  </a:ext>
                </a:extLst>
              </a:tr>
              <a:tr h="187918">
                <a:tc>
                  <a:txBody>
                    <a:bodyPr/>
                    <a:lstStyle/>
                    <a:p>
                      <a:pPr algn="ctr" fontAlgn="ctr"/>
                      <a:r>
                        <a:rPr lang="zh-TW" altLang="en-US" sz="1100" b="1" u="none" strike="noStrike" dirty="0">
                          <a:effectLst/>
                          <a:latin typeface="微軟正黑體" panose="020B0604030504040204" pitchFamily="34" charset="-120"/>
                          <a:ea typeface="微軟正黑體" panose="020B0604030504040204" pitchFamily="34" charset="-120"/>
                        </a:rPr>
                        <a:t>南非</a:t>
                      </a:r>
                      <a:endPar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30%</a:t>
                      </a:r>
                      <a:endParaRPr lang="zh-TW" altLang="en-US"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30%</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0%</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8734213"/>
                  </a:ext>
                </a:extLst>
              </a:tr>
              <a:tr h="187918">
                <a:tc gridSpan="4">
                  <a:txBody>
                    <a:bodyPr/>
                    <a:lstStyle/>
                    <a:p>
                      <a:pPr algn="ctr" fontAlgn="ctr"/>
                      <a:r>
                        <a:rPr lang="zh-TW" altLang="en-US" sz="1100" b="1" u="none" strike="noStrike" dirty="0">
                          <a:effectLst/>
                          <a:latin typeface="微軟正黑體" panose="020B0604030504040204" pitchFamily="34" charset="-120"/>
                          <a:ea typeface="微軟正黑體" panose="020B0604030504040204" pitchFamily="34" charset="-120"/>
                        </a:rPr>
                        <a:t>四、中低關稅國家</a:t>
                      </a:r>
                      <a:r>
                        <a:rPr lang="en-US" altLang="zh-TW" sz="1100" b="1" u="none" strike="noStrike" dirty="0">
                          <a:effectLst/>
                          <a:latin typeface="微軟正黑體" panose="020B0604030504040204" pitchFamily="34" charset="-120"/>
                          <a:ea typeface="微軟正黑體" panose="020B0604030504040204" pitchFamily="34" charset="-120"/>
                        </a:rPr>
                        <a:t>(29%</a:t>
                      </a:r>
                      <a:r>
                        <a:rPr lang="zh-TW" altLang="en-US" sz="1100" b="1" u="none" strike="noStrike" dirty="0">
                          <a:effectLst/>
                          <a:latin typeface="微軟正黑體" panose="020B0604030504040204" pitchFamily="34" charset="-120"/>
                          <a:ea typeface="微軟正黑體" panose="020B0604030504040204" pitchFamily="34" charset="-120"/>
                        </a:rPr>
                        <a:t>以下</a:t>
                      </a:r>
                      <a:r>
                        <a:rPr lang="en-US" altLang="zh-TW" sz="1100" b="1" u="none" strike="noStrike" dirty="0">
                          <a:effectLst/>
                          <a:latin typeface="微軟正黑體" panose="020B0604030504040204" pitchFamily="34" charset="-120"/>
                          <a:ea typeface="微軟正黑體" panose="020B0604030504040204" pitchFamily="34" charset="-120"/>
                        </a:rPr>
                        <a:t>)</a:t>
                      </a:r>
                      <a:endPar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zh-TW" altLang="en-US"/>
                    </a:p>
                  </a:txBody>
                  <a:tcPr/>
                </a:tc>
                <a:extLst>
                  <a:ext uri="{0D108BD9-81ED-4DB2-BD59-A6C34878D82A}">
                    <a16:rowId xmlns:a16="http://schemas.microsoft.com/office/drawing/2014/main" val="2364989513"/>
                  </a:ext>
                </a:extLst>
              </a:tr>
              <a:tr h="187918">
                <a:tc>
                  <a:txBody>
                    <a:bodyPr/>
                    <a:lstStyle/>
                    <a:p>
                      <a:pPr algn="ctr" fontAlgn="ctr"/>
                      <a:r>
                        <a:rPr lang="zh-TW" altLang="en-US" sz="1100" b="1" u="none" strike="noStrike" dirty="0">
                          <a:effectLst/>
                          <a:latin typeface="微軟正黑體" panose="020B0604030504040204" pitchFamily="34" charset="-120"/>
                          <a:ea typeface="微軟正黑體" panose="020B0604030504040204" pitchFamily="34" charset="-120"/>
                        </a:rPr>
                        <a:t>墨西哥</a:t>
                      </a:r>
                      <a:endPar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25%</a:t>
                      </a:r>
                      <a:endParaRPr lang="zh-TW" altLang="en-US"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25%</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0%</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3330756"/>
                  </a:ext>
                </a:extLst>
              </a:tr>
              <a:tr h="271680">
                <a:tc>
                  <a:txBody>
                    <a:bodyPr/>
                    <a:lstStyle/>
                    <a:p>
                      <a:pPr algn="ctr" fontAlgn="ctr"/>
                      <a:r>
                        <a:rPr lang="zh-TW" altLang="en-US" sz="1100" b="1" u="none" strike="noStrike" dirty="0">
                          <a:effectLst/>
                          <a:latin typeface="微軟正黑體" panose="020B0604030504040204" pitchFamily="34" charset="-120"/>
                          <a:ea typeface="微軟正黑體" panose="020B0604030504040204" pitchFamily="34" charset="-120"/>
                        </a:rPr>
                        <a:t>馬來西亞</a:t>
                      </a:r>
                      <a:endPar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24%</a:t>
                      </a:r>
                      <a:endParaRPr lang="zh-TW" altLang="en-US"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25%</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+1%</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9201924"/>
                  </a:ext>
                </a:extLst>
              </a:tr>
              <a:tr h="187918">
                <a:tc>
                  <a:txBody>
                    <a:bodyPr/>
                    <a:lstStyle/>
                    <a:p>
                      <a:pPr algn="ctr" fontAlgn="ctr"/>
                      <a:r>
                        <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rPr>
                        <a:t>台灣</a:t>
                      </a: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rPr>
                        <a:t>32%</a:t>
                      </a:r>
                      <a:endParaRPr lang="zh-TW" altLang="en-US"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rPr>
                        <a:t>20%</a:t>
                      </a: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rPr>
                        <a:t>-12%</a:t>
                      </a: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656558"/>
                  </a:ext>
                </a:extLst>
              </a:tr>
              <a:tr h="187918">
                <a:tc>
                  <a:txBody>
                    <a:bodyPr/>
                    <a:lstStyle/>
                    <a:p>
                      <a:pPr algn="ctr" fontAlgn="ctr"/>
                      <a:r>
                        <a:rPr lang="zh-TW" altLang="en-US" sz="1100" b="1" u="none" strike="noStrike" dirty="0">
                          <a:effectLst/>
                          <a:latin typeface="微軟正黑體" panose="020B0604030504040204" pitchFamily="34" charset="-120"/>
                          <a:ea typeface="微軟正黑體" panose="020B0604030504040204" pitchFamily="34" charset="-120"/>
                        </a:rPr>
                        <a:t>泰國</a:t>
                      </a:r>
                      <a:endPar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49%</a:t>
                      </a:r>
                      <a:endParaRPr lang="zh-TW" altLang="en-US"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19%</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u="none" strike="noStrike" dirty="0">
                          <a:effectLst/>
                          <a:latin typeface="微軟正黑體" panose="020B0604030504040204" pitchFamily="34" charset="-120"/>
                          <a:ea typeface="微軟正黑體" panose="020B0604030504040204" pitchFamily="34" charset="-120"/>
                        </a:rPr>
                        <a:t>-30%</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9681095"/>
                  </a:ext>
                </a:extLst>
              </a:tr>
            </a:tbl>
          </a:graphicData>
        </a:graphic>
      </p:graphicFrame>
      <p:pic>
        <p:nvPicPr>
          <p:cNvPr id="7" name="圖片 6">
            <a:extLst>
              <a:ext uri="{FF2B5EF4-FFF2-40B4-BE49-F238E27FC236}">
                <a16:creationId xmlns:a16="http://schemas.microsoft.com/office/drawing/2014/main" id="{6E77EACC-6CFC-B0E6-0B0E-16B71B44851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flipV="1">
            <a:off x="4523232" y="4222523"/>
            <a:ext cx="162490" cy="162490"/>
          </a:xfrm>
          <a:prstGeom prst="rect">
            <a:avLst/>
          </a:prstGeom>
        </p:spPr>
      </p:pic>
      <p:pic>
        <p:nvPicPr>
          <p:cNvPr id="9" name="圖片 8">
            <a:extLst>
              <a:ext uri="{FF2B5EF4-FFF2-40B4-BE49-F238E27FC236}">
                <a16:creationId xmlns:a16="http://schemas.microsoft.com/office/drawing/2014/main" id="{F5285CC0-844A-3A4D-515E-F4C0B223FD0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54595" y="3576388"/>
            <a:ext cx="187942" cy="125066"/>
          </a:xfrm>
          <a:prstGeom prst="rect">
            <a:avLst/>
          </a:prstGeom>
        </p:spPr>
      </p:pic>
      <p:sp>
        <p:nvSpPr>
          <p:cNvPr id="35" name="文字方塊 34">
            <a:extLst>
              <a:ext uri="{FF2B5EF4-FFF2-40B4-BE49-F238E27FC236}">
                <a16:creationId xmlns:a16="http://schemas.microsoft.com/office/drawing/2014/main" id="{0C61BB7E-DA44-F78D-F250-0D1DC05BAF42}"/>
              </a:ext>
            </a:extLst>
          </p:cNvPr>
          <p:cNvSpPr txBox="1"/>
          <p:nvPr/>
        </p:nvSpPr>
        <p:spPr>
          <a:xfrm>
            <a:off x="1526622" y="5744545"/>
            <a:ext cx="6793290" cy="646331"/>
          </a:xfrm>
          <a:prstGeom prst="rect">
            <a:avLst/>
          </a:prstGeom>
          <a:noFill/>
          <a:ln>
            <a:solidFill>
              <a:schemeClr val="tx1"/>
            </a:solidFill>
          </a:ln>
        </p:spPr>
        <p:txBody>
          <a:bodyPr wrap="square" rtlCol="0">
            <a:spAutoFit/>
          </a:bodyPr>
          <a:lstStyle/>
          <a:p>
            <a:pPr algn="ctr"/>
            <a:r>
              <a:rPr lang="zh-TW" altLang="en-US" sz="1200" b="1" dirty="0">
                <a:latin typeface="微軟正黑體" panose="020B0604030504040204" pitchFamily="34" charset="-120"/>
                <a:ea typeface="微軟正黑體" panose="020B0604030504040204" pitchFamily="34" charset="-120"/>
              </a:rPr>
              <a:t>未來觀察：特定產業關稅 </a:t>
            </a:r>
            <a:r>
              <a:rPr lang="en-US" altLang="zh-TW" sz="1200" b="1" dirty="0">
                <a:latin typeface="微軟正黑體" panose="020B0604030504040204" pitchFamily="34" charset="-120"/>
                <a:ea typeface="微軟正黑體" panose="020B0604030504040204" pitchFamily="34" charset="-120"/>
              </a:rPr>
              <a:t>(232</a:t>
            </a:r>
            <a:r>
              <a:rPr lang="zh-TW" altLang="en-US" sz="1200" b="1" dirty="0">
                <a:latin typeface="微軟正黑體" panose="020B0604030504040204" pitchFamily="34" charset="-120"/>
                <a:ea typeface="微軟正黑體" panose="020B0604030504040204" pitchFamily="34" charset="-120"/>
              </a:rPr>
              <a:t>調查</a:t>
            </a:r>
            <a:r>
              <a:rPr lang="en-US" altLang="zh-TW" sz="1200" b="1" dirty="0">
                <a:latin typeface="微軟正黑體" panose="020B0604030504040204" pitchFamily="34" charset="-120"/>
                <a:ea typeface="微軟正黑體" panose="020B0604030504040204" pitchFamily="34" charset="-120"/>
              </a:rPr>
              <a:t>)</a:t>
            </a:r>
          </a:p>
          <a:p>
            <a:pPr algn="ctr"/>
            <a:r>
              <a:rPr lang="zh-TW" altLang="en-US" sz="1200" dirty="0">
                <a:latin typeface="微軟正黑體" panose="020B0604030504040204" pitchFamily="34" charset="-120"/>
                <a:ea typeface="微軟正黑體" panose="020B0604030504040204" pitchFamily="34" charset="-120"/>
              </a:rPr>
              <a:t>鋼鋁</a:t>
            </a:r>
            <a:r>
              <a:rPr lang="en-US" altLang="zh-TW" sz="1200" dirty="0">
                <a:latin typeface="微軟正黑體" panose="020B0604030504040204" pitchFamily="34" charset="-120"/>
                <a:ea typeface="微軟正黑體" panose="020B0604030504040204" pitchFamily="34" charset="-120"/>
              </a:rPr>
              <a:t>50%/</a:t>
            </a:r>
            <a:r>
              <a:rPr lang="zh-TW" altLang="en-US" sz="1200" dirty="0">
                <a:latin typeface="微軟正黑體" panose="020B0604030504040204" pitchFamily="34" charset="-120"/>
                <a:ea typeface="微軟正黑體" panose="020B0604030504040204" pitchFamily="34" charset="-120"/>
              </a:rPr>
              <a:t>汽車</a:t>
            </a:r>
            <a:r>
              <a:rPr lang="en-US" altLang="zh-TW" sz="1200" dirty="0">
                <a:latin typeface="微軟正黑體" panose="020B0604030504040204" pitchFamily="34" charset="-120"/>
                <a:ea typeface="微軟正黑體" panose="020B0604030504040204" pitchFamily="34" charset="-120"/>
              </a:rPr>
              <a:t>25%(</a:t>
            </a:r>
            <a:r>
              <a:rPr lang="zh-TW" altLang="en-US" sz="1200" dirty="0">
                <a:latin typeface="微軟正黑體" panose="020B0604030504040204" pitchFamily="34" charset="-120"/>
                <a:ea typeface="微軟正黑體" panose="020B0604030504040204" pitchFamily="34" charset="-120"/>
              </a:rPr>
              <a:t>已生效</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、銅</a:t>
            </a:r>
            <a:r>
              <a:rPr lang="en-US" altLang="zh-TW" sz="1200" dirty="0">
                <a:latin typeface="微軟正黑體" panose="020B0604030504040204" pitchFamily="34" charset="-120"/>
                <a:ea typeface="微軟正黑體" panose="020B0604030504040204" pitchFamily="34" charset="-120"/>
              </a:rPr>
              <a:t>50%(</a:t>
            </a:r>
            <a:r>
              <a:rPr lang="zh-TW" altLang="en-US" sz="1200" dirty="0">
                <a:latin typeface="微軟正黑體" panose="020B0604030504040204" pitchFamily="34" charset="-120"/>
                <a:ea typeface="微軟正黑體" panose="020B0604030504040204" pitchFamily="34" charset="-120"/>
              </a:rPr>
              <a:t>已生效</a:t>
            </a:r>
            <a:r>
              <a:rPr lang="en-US" altLang="zh-TW" sz="1200" dirty="0">
                <a:latin typeface="微軟正黑體" panose="020B0604030504040204" pitchFamily="34" charset="-120"/>
                <a:ea typeface="微軟正黑體" panose="020B0604030504040204" pitchFamily="34" charset="-120"/>
              </a:rPr>
              <a:t>)</a:t>
            </a:r>
          </a:p>
          <a:p>
            <a:pPr algn="ctr"/>
            <a:r>
              <a:rPr lang="zh-TW" altLang="en-US" sz="1200" dirty="0">
                <a:solidFill>
                  <a:srgbClr val="0000FF"/>
                </a:solidFill>
                <a:latin typeface="微軟正黑體" panose="020B0604030504040204" pitchFamily="34" charset="-120"/>
                <a:ea typeface="微軟正黑體" panose="020B0604030504040204" pitchFamily="34" charset="-120"/>
              </a:rPr>
              <a:t>半導體</a:t>
            </a:r>
            <a:r>
              <a:rPr lang="en-US" altLang="zh-TW" sz="1200" dirty="0">
                <a:solidFill>
                  <a:srgbClr val="0000FF"/>
                </a:solidFill>
                <a:latin typeface="微軟正黑體" panose="020B0604030504040204" pitchFamily="34" charset="-120"/>
                <a:ea typeface="微軟正黑體" panose="020B0604030504040204" pitchFamily="34" charset="-120"/>
              </a:rPr>
              <a:t>(</a:t>
            </a:r>
            <a:r>
              <a:rPr lang="zh-TW" altLang="en-US" sz="1200" dirty="0">
                <a:solidFill>
                  <a:srgbClr val="0000FF"/>
                </a:solidFill>
                <a:latin typeface="微軟正黑體" panose="020B0604030504040204" pitchFamily="34" charset="-120"/>
                <a:ea typeface="微軟正黑體" panose="020B0604030504040204" pitchFamily="34" charset="-120"/>
              </a:rPr>
              <a:t>川普揚言加徵</a:t>
            </a:r>
            <a:r>
              <a:rPr lang="en-US" altLang="zh-TW" sz="1200" dirty="0">
                <a:solidFill>
                  <a:srgbClr val="0000FF"/>
                </a:solidFill>
                <a:latin typeface="微軟正黑體" panose="020B0604030504040204" pitchFamily="34" charset="-120"/>
                <a:ea typeface="微軟正黑體" panose="020B0604030504040204" pitchFamily="34" charset="-120"/>
              </a:rPr>
              <a:t>300%</a:t>
            </a:r>
            <a:r>
              <a:rPr lang="zh-TW" altLang="en-US" sz="1200" dirty="0">
                <a:solidFill>
                  <a:srgbClr val="0000FF"/>
                </a:solidFill>
                <a:latin typeface="微軟正黑體" panose="020B0604030504040204" pitchFamily="34" charset="-120"/>
                <a:ea typeface="微軟正黑體" panose="020B0604030504040204" pitchFamily="34" charset="-120"/>
              </a:rPr>
              <a:t>，美國生產可豁免，細節待公布</a:t>
            </a:r>
            <a:r>
              <a:rPr lang="en-US" altLang="zh-TW" sz="1200" dirty="0">
                <a:solidFill>
                  <a:srgbClr val="0000FF"/>
                </a:solidFill>
                <a:latin typeface="微軟正黑體" panose="020B0604030504040204" pitchFamily="34" charset="-120"/>
                <a:ea typeface="微軟正黑體" panose="020B0604030504040204" pitchFamily="34" charset="-120"/>
              </a:rPr>
              <a:t>) </a:t>
            </a:r>
            <a:r>
              <a:rPr lang="zh-TW" altLang="en-US" sz="1200" dirty="0">
                <a:solidFill>
                  <a:srgbClr val="0000FF"/>
                </a:solidFill>
                <a:latin typeface="微軟正黑體" panose="020B0604030504040204" pitchFamily="34" charset="-120"/>
                <a:ea typeface="微軟正黑體" panose="020B0604030504040204" pitchFamily="34" charset="-120"/>
              </a:rPr>
              <a:t>、藥品</a:t>
            </a:r>
            <a:r>
              <a:rPr lang="en-US" altLang="zh-TW" sz="1200" dirty="0">
                <a:solidFill>
                  <a:srgbClr val="0000FF"/>
                </a:solidFill>
                <a:latin typeface="微軟正黑體" panose="020B0604030504040204" pitchFamily="34" charset="-120"/>
                <a:ea typeface="微軟正黑體" panose="020B0604030504040204" pitchFamily="34" charset="-120"/>
              </a:rPr>
              <a:t>(</a:t>
            </a:r>
            <a:r>
              <a:rPr lang="zh-TW" altLang="en-US" sz="1200" dirty="0">
                <a:solidFill>
                  <a:srgbClr val="0000FF"/>
                </a:solidFill>
                <a:latin typeface="微軟正黑體" panose="020B0604030504040204" pitchFamily="34" charset="-120"/>
                <a:ea typeface="微軟正黑體" panose="020B0604030504040204" pitchFamily="34" charset="-120"/>
              </a:rPr>
              <a:t>最高</a:t>
            </a:r>
            <a:r>
              <a:rPr lang="en-US" altLang="zh-TW" sz="1200" dirty="0">
                <a:solidFill>
                  <a:srgbClr val="0000FF"/>
                </a:solidFill>
                <a:latin typeface="微軟正黑體" panose="020B0604030504040204" pitchFamily="34" charset="-120"/>
                <a:ea typeface="微軟正黑體" panose="020B0604030504040204" pitchFamily="34" charset="-120"/>
              </a:rPr>
              <a:t>200%)</a:t>
            </a:r>
            <a:r>
              <a:rPr lang="zh-TW" altLang="en-US" sz="1200" dirty="0">
                <a:solidFill>
                  <a:srgbClr val="0000FF"/>
                </a:solidFill>
                <a:latin typeface="微軟正黑體" panose="020B0604030504040204" pitchFamily="34" charset="-120"/>
                <a:ea typeface="微軟正黑體" panose="020B0604030504040204" pitchFamily="34" charset="-120"/>
              </a:rPr>
              <a:t>、關鍵礦物</a:t>
            </a:r>
            <a:r>
              <a:rPr lang="en-US" altLang="zh-TW" sz="1200" dirty="0">
                <a:solidFill>
                  <a:srgbClr val="0000FF"/>
                </a:solidFill>
                <a:latin typeface="微軟正黑體" panose="020B0604030504040204" pitchFamily="34" charset="-120"/>
                <a:ea typeface="微軟正黑體" panose="020B0604030504040204" pitchFamily="34" charset="-120"/>
              </a:rPr>
              <a:t>(?)</a:t>
            </a:r>
            <a:endParaRPr lang="zh-TW" altLang="en-US" sz="1200" dirty="0">
              <a:solidFill>
                <a:srgbClr val="0000FF"/>
              </a:solidFill>
              <a:latin typeface="微軟正黑體" panose="020B0604030504040204" pitchFamily="34" charset="-120"/>
              <a:ea typeface="微軟正黑體" panose="020B0604030504040204" pitchFamily="34" charset="-120"/>
            </a:endParaRPr>
          </a:p>
        </p:txBody>
      </p:sp>
      <p:pic>
        <p:nvPicPr>
          <p:cNvPr id="20" name="圖片 19">
            <a:extLst>
              <a:ext uri="{FF2B5EF4-FFF2-40B4-BE49-F238E27FC236}">
                <a16:creationId xmlns:a16="http://schemas.microsoft.com/office/drawing/2014/main" id="{8883F266-C7DB-5CBE-EE7F-37484224938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500768" y="3810725"/>
            <a:ext cx="202908" cy="202908"/>
          </a:xfrm>
          <a:prstGeom prst="rect">
            <a:avLst/>
          </a:prstGeom>
        </p:spPr>
      </p:pic>
      <p:graphicFrame>
        <p:nvGraphicFramePr>
          <p:cNvPr id="22" name="表格 21">
            <a:extLst>
              <a:ext uri="{FF2B5EF4-FFF2-40B4-BE49-F238E27FC236}">
                <a16:creationId xmlns:a16="http://schemas.microsoft.com/office/drawing/2014/main" id="{E6220DB0-F6FA-F033-C5D1-7CD8E787F0D1}"/>
              </a:ext>
            </a:extLst>
          </p:cNvPr>
          <p:cNvGraphicFramePr>
            <a:graphicFrameLocks noGrp="1"/>
          </p:cNvGraphicFramePr>
          <p:nvPr/>
        </p:nvGraphicFramePr>
        <p:xfrm>
          <a:off x="498348" y="4509118"/>
          <a:ext cx="3785621" cy="792088"/>
        </p:xfrm>
        <a:graphic>
          <a:graphicData uri="http://schemas.openxmlformats.org/drawingml/2006/table">
            <a:tbl>
              <a:tblPr>
                <a:tableStyleId>{3B4B98B0-60AC-42C2-AFA5-B58CD77FA1E5}</a:tableStyleId>
              </a:tblPr>
              <a:tblGrid>
                <a:gridCol w="499988">
                  <a:extLst>
                    <a:ext uri="{9D8B030D-6E8A-4147-A177-3AD203B41FA5}">
                      <a16:colId xmlns:a16="http://schemas.microsoft.com/office/drawing/2014/main" val="553435805"/>
                    </a:ext>
                  </a:extLst>
                </a:gridCol>
                <a:gridCol w="987350">
                  <a:extLst>
                    <a:ext uri="{9D8B030D-6E8A-4147-A177-3AD203B41FA5}">
                      <a16:colId xmlns:a16="http://schemas.microsoft.com/office/drawing/2014/main" val="4071121298"/>
                    </a:ext>
                  </a:extLst>
                </a:gridCol>
                <a:gridCol w="1216913">
                  <a:extLst>
                    <a:ext uri="{9D8B030D-6E8A-4147-A177-3AD203B41FA5}">
                      <a16:colId xmlns:a16="http://schemas.microsoft.com/office/drawing/2014/main" val="2588842190"/>
                    </a:ext>
                  </a:extLst>
                </a:gridCol>
                <a:gridCol w="1081370">
                  <a:extLst>
                    <a:ext uri="{9D8B030D-6E8A-4147-A177-3AD203B41FA5}">
                      <a16:colId xmlns:a16="http://schemas.microsoft.com/office/drawing/2014/main" val="861691593"/>
                    </a:ext>
                  </a:extLst>
                </a:gridCol>
              </a:tblGrid>
              <a:tr h="198022">
                <a:tc>
                  <a:txBody>
                    <a:bodyPr/>
                    <a:lstStyle/>
                    <a:p>
                      <a:pPr algn="ctr" fontAlgn="ctr"/>
                      <a:endPar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rPr>
                        <a:t>投資美國</a:t>
                      </a:r>
                      <a:endPar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rPr>
                        <a:t>採購能源</a:t>
                      </a:r>
                      <a:endPar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rPr>
                        <a:t>採購農產品</a:t>
                      </a:r>
                      <a:endPar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4171766"/>
                  </a:ext>
                </a:extLst>
              </a:tr>
              <a:tr h="198022">
                <a:tc>
                  <a:txBody>
                    <a:bodyPr/>
                    <a:lstStyle/>
                    <a:p>
                      <a:pPr algn="ctr" fontAlgn="ctr"/>
                      <a:r>
                        <a:rPr lang="zh-TW" altLang="en-US" sz="1100" b="1" u="none" strike="noStrike" dirty="0">
                          <a:effectLst/>
                          <a:latin typeface="微軟正黑體" panose="020B0604030504040204" pitchFamily="34" charset="-120"/>
                          <a:ea typeface="微軟正黑體" panose="020B0604030504040204" pitchFamily="34" charset="-120"/>
                        </a:rPr>
                        <a:t>日本</a:t>
                      </a:r>
                      <a:endPar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rPr>
                        <a:t>5500</a:t>
                      </a:r>
                      <a:r>
                        <a:rPr lang="zh-TW" altLang="en-US" sz="1100" b="0" i="0" u="none" strike="noStrike" dirty="0">
                          <a:solidFill>
                            <a:srgbClr val="000000"/>
                          </a:solidFill>
                          <a:effectLst/>
                          <a:latin typeface="微軟正黑體" panose="020B0604030504040204" pitchFamily="34" charset="-120"/>
                          <a:ea typeface="微軟正黑體" panose="020B0604030504040204" pitchFamily="34" charset="-120"/>
                        </a:rPr>
                        <a:t>億美元</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100" b="0" i="0" u="none" strike="noStrike" dirty="0">
                          <a:solidFill>
                            <a:srgbClr val="000000"/>
                          </a:solidFill>
                          <a:effectLst/>
                          <a:latin typeface="微軟正黑體" panose="020B0604030504040204" pitchFamily="34" charset="-120"/>
                          <a:ea typeface="微軟正黑體" panose="020B0604030504040204" pitchFamily="34" charset="-120"/>
                        </a:rPr>
                        <a:t>採購美國能源</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rPr>
                        <a:t>80</a:t>
                      </a:r>
                      <a:r>
                        <a:rPr lang="zh-TW" altLang="en-US" sz="1100" b="0" i="0" u="none" strike="noStrike" dirty="0">
                          <a:solidFill>
                            <a:srgbClr val="000000"/>
                          </a:solidFill>
                          <a:effectLst/>
                          <a:latin typeface="微軟正黑體" panose="020B0604030504040204" pitchFamily="34" charset="-120"/>
                          <a:ea typeface="微軟正黑體" panose="020B0604030504040204" pitchFamily="34" charset="-120"/>
                        </a:rPr>
                        <a:t>億美元農產品</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5125210"/>
                  </a:ext>
                </a:extLst>
              </a:tr>
              <a:tr h="198022">
                <a:tc>
                  <a:txBody>
                    <a:bodyPr/>
                    <a:lstStyle/>
                    <a:p>
                      <a:pPr algn="ctr" fontAlgn="ctr"/>
                      <a:r>
                        <a:rPr lang="zh-TW" altLang="en-US" sz="1100" b="1" u="none" strike="noStrike" dirty="0">
                          <a:effectLst/>
                          <a:latin typeface="微軟正黑體" panose="020B0604030504040204" pitchFamily="34" charset="-120"/>
                          <a:ea typeface="微軟正黑體" panose="020B0604030504040204" pitchFamily="34" charset="-120"/>
                        </a:rPr>
                        <a:t>南韓</a:t>
                      </a:r>
                      <a:endPar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rPr>
                        <a:t>3500</a:t>
                      </a:r>
                      <a:r>
                        <a:rPr lang="zh-TW" altLang="en-US" sz="1100" b="0" i="0" u="none" strike="noStrike" dirty="0">
                          <a:solidFill>
                            <a:srgbClr val="000000"/>
                          </a:solidFill>
                          <a:effectLst/>
                          <a:latin typeface="微軟正黑體" panose="020B0604030504040204" pitchFamily="34" charset="-120"/>
                          <a:ea typeface="微軟正黑體" panose="020B0604030504040204" pitchFamily="34" charset="-120"/>
                        </a:rPr>
                        <a:t>億美元</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rPr>
                        <a:t>1000</a:t>
                      </a:r>
                      <a:r>
                        <a:rPr lang="zh-TW" altLang="en-US" sz="1100" b="0" i="0" u="none" strike="noStrike" dirty="0">
                          <a:solidFill>
                            <a:srgbClr val="000000"/>
                          </a:solidFill>
                          <a:effectLst/>
                          <a:latin typeface="微軟正黑體" panose="020B0604030504040204" pitchFamily="34" charset="-120"/>
                          <a:ea typeface="微軟正黑體" panose="020B0604030504040204" pitchFamily="34" charset="-120"/>
                        </a:rPr>
                        <a:t>億美元能源</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100" b="0" i="0" u="none" strike="noStrike" dirty="0">
                          <a:solidFill>
                            <a:srgbClr val="000000"/>
                          </a:solidFill>
                          <a:effectLst/>
                          <a:latin typeface="微軟正黑體" panose="020B0604030504040204" pitchFamily="34" charset="-120"/>
                          <a:ea typeface="微軟正黑體" panose="020B0604030504040204" pitchFamily="34" charset="-120"/>
                        </a:rPr>
                        <a:t>全面開放</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5319493"/>
                  </a:ext>
                </a:extLst>
              </a:tr>
              <a:tr h="198022">
                <a:tc>
                  <a:txBody>
                    <a:bodyPr/>
                    <a:lstStyle/>
                    <a:p>
                      <a:pPr algn="ctr" fontAlgn="ctr"/>
                      <a:r>
                        <a:rPr lang="zh-TW" altLang="en-US" sz="1100" b="1" u="none" strike="noStrike" dirty="0">
                          <a:effectLst/>
                          <a:latin typeface="微軟正黑體" panose="020B0604030504040204" pitchFamily="34" charset="-120"/>
                          <a:ea typeface="微軟正黑體" panose="020B0604030504040204" pitchFamily="34" charset="-120"/>
                        </a:rPr>
                        <a:t>歐盟</a:t>
                      </a:r>
                      <a:endPar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rPr>
                        <a:t>6000</a:t>
                      </a:r>
                      <a:r>
                        <a:rPr lang="zh-TW" altLang="en-US" sz="1100" b="0" i="0" u="none" strike="noStrike" dirty="0">
                          <a:solidFill>
                            <a:srgbClr val="000000"/>
                          </a:solidFill>
                          <a:effectLst/>
                          <a:latin typeface="微軟正黑體" panose="020B0604030504040204" pitchFamily="34" charset="-120"/>
                          <a:ea typeface="微軟正黑體" panose="020B0604030504040204" pitchFamily="34" charset="-120"/>
                        </a:rPr>
                        <a:t>億美元</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rPr>
                        <a:t>7500</a:t>
                      </a:r>
                      <a:r>
                        <a:rPr lang="zh-TW" altLang="en-US" sz="1100" b="0" i="0" u="none" strike="noStrike" dirty="0">
                          <a:solidFill>
                            <a:srgbClr val="000000"/>
                          </a:solidFill>
                          <a:effectLst/>
                          <a:latin typeface="微軟正黑體" panose="020B0604030504040204" pitchFamily="34" charset="-120"/>
                          <a:ea typeface="微軟正黑體" panose="020B0604030504040204" pitchFamily="34" charset="-120"/>
                        </a:rPr>
                        <a:t>億美元能源</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b="0" i="0" u="none" strike="noStrike" dirty="0">
                          <a:solidFill>
                            <a:srgbClr val="000000"/>
                          </a:solidFill>
                          <a:effectLst/>
                          <a:latin typeface="微軟正黑體" panose="020B0604030504040204" pitchFamily="34" charset="-120"/>
                          <a:ea typeface="微軟正黑體" panose="020B0604030504040204" pitchFamily="34" charset="-120"/>
                        </a:rPr>
                        <a:t>全面開放</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864" marR="7864" marT="7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5649387"/>
                  </a:ext>
                </a:extLst>
              </a:tr>
            </a:tbl>
          </a:graphicData>
        </a:graphic>
      </p:graphicFrame>
      <p:sp>
        <p:nvSpPr>
          <p:cNvPr id="24" name="文字方塊 2">
            <a:extLst>
              <a:ext uri="{FF2B5EF4-FFF2-40B4-BE49-F238E27FC236}">
                <a16:creationId xmlns:a16="http://schemas.microsoft.com/office/drawing/2014/main" id="{87B81592-DA41-5494-9BEA-B590F923D4B5}"/>
              </a:ext>
            </a:extLst>
          </p:cNvPr>
          <p:cNvSpPr txBox="1">
            <a:spLocks noChangeArrowheads="1"/>
          </p:cNvSpPr>
          <p:nvPr/>
        </p:nvSpPr>
        <p:spPr bwMode="auto">
          <a:xfrm>
            <a:off x="1907704" y="2492896"/>
            <a:ext cx="5562044" cy="338554"/>
          </a:xfrm>
          <a:prstGeom prst="rect">
            <a:avLst/>
          </a:prstGeom>
          <a:solidFill>
            <a:srgbClr val="002060"/>
          </a:solidFill>
          <a:ln>
            <a:noFill/>
          </a:ln>
        </p:spPr>
        <p:txBody>
          <a:bodyPr wrap="square">
            <a:spAutoFit/>
          </a:bodyPr>
          <a:lstStyle>
            <a:lvl1pPr eaLnBrk="0" hangingPunct="0">
              <a:buBlip>
                <a:blip r:embed="rId17"/>
              </a:buBlip>
              <a:defRPr kumimoji="1" sz="3200">
                <a:solidFill>
                  <a:schemeClr val="tx1"/>
                </a:solidFill>
                <a:latin typeface="Arial" charset="0"/>
                <a:ea typeface="標楷體" pitchFamily="65" charset="-120"/>
              </a:defRPr>
            </a:lvl1pPr>
            <a:lvl2pPr marL="742950" indent="-285750" eaLnBrk="0" hangingPunct="0">
              <a:buBlip>
                <a:blip r:embed="rId18"/>
              </a:buBlip>
              <a:defRPr kumimoji="1" sz="2800">
                <a:solidFill>
                  <a:schemeClr val="tx1"/>
                </a:solidFill>
                <a:latin typeface="Arial" charset="0"/>
                <a:ea typeface="標楷體" pitchFamily="65" charset="-120"/>
              </a:defRPr>
            </a:lvl2pPr>
            <a:lvl3pPr marL="1143000" indent="-228600" eaLnBrk="0" hangingPunct="0">
              <a:buBlip>
                <a:blip r:embed="rId18"/>
              </a:buBlip>
              <a:defRPr kumimoji="1" sz="2400">
                <a:solidFill>
                  <a:schemeClr val="tx1"/>
                </a:solidFill>
                <a:latin typeface="Arial" charset="0"/>
                <a:ea typeface="標楷體" pitchFamily="65" charset="-120"/>
              </a:defRPr>
            </a:lvl3pPr>
            <a:lvl4pPr marL="1600200" indent="-228600" eaLnBrk="0" hangingPunct="0">
              <a:buBlip>
                <a:blip r:embed="rId18"/>
              </a:buBlip>
              <a:defRPr kumimoji="1" sz="2000">
                <a:solidFill>
                  <a:schemeClr val="tx1"/>
                </a:solidFill>
                <a:latin typeface="Arial" charset="0"/>
                <a:ea typeface="標楷體" pitchFamily="65" charset="-120"/>
              </a:defRPr>
            </a:lvl4pPr>
            <a:lvl5pPr marL="2057400" indent="-228600" eaLnBrk="0" hangingPunct="0">
              <a:buBlip>
                <a:blip r:embed="rId18"/>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18"/>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18"/>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18"/>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18"/>
              </a:buBlip>
              <a:defRPr kumimoji="1" sz="2000">
                <a:solidFill>
                  <a:schemeClr val="tx1"/>
                </a:solidFill>
                <a:latin typeface="Arial" charset="0"/>
                <a:ea typeface="標楷體" pitchFamily="65" charset="-120"/>
              </a:defRPr>
            </a:lvl9pPr>
          </a:lstStyle>
          <a:p>
            <a:pPr algn="ctr">
              <a:buFontTx/>
              <a:buNone/>
            </a:pPr>
            <a:r>
              <a:rPr lang="zh-TW" altLang="en-US" sz="1600" b="1" dirty="0">
                <a:solidFill>
                  <a:prstClr val="white"/>
                </a:solidFill>
                <a:latin typeface="微軟正黑體" panose="020B0604030504040204" pitchFamily="34" charset="-120"/>
                <a:ea typeface="微軟正黑體" panose="020B0604030504040204" pitchFamily="34" charset="-120"/>
              </a:rPr>
              <a:t>美國對各國宣布</a:t>
            </a:r>
            <a:r>
              <a:rPr lang="en-US" altLang="zh-TW" sz="1600" b="1" dirty="0">
                <a:solidFill>
                  <a:prstClr val="white"/>
                </a:solidFill>
                <a:latin typeface="微軟正黑體" panose="020B0604030504040204" pitchFamily="34" charset="-120"/>
                <a:ea typeface="微軟正黑體" panose="020B0604030504040204" pitchFamily="34" charset="-120"/>
              </a:rPr>
              <a:t>/</a:t>
            </a:r>
            <a:r>
              <a:rPr lang="zh-TW" altLang="en-US" sz="1600" b="1" dirty="0">
                <a:solidFill>
                  <a:prstClr val="white"/>
                </a:solidFill>
                <a:latin typeface="微軟正黑體" panose="020B0604030504040204" pitchFamily="34" charset="-120"/>
                <a:ea typeface="微軟正黑體" panose="020B0604030504040204" pitchFamily="34" charset="-120"/>
              </a:rPr>
              <a:t>課徵的關稅</a:t>
            </a:r>
            <a:r>
              <a:rPr lang="en-US" altLang="zh-TW" sz="1600" b="1" dirty="0">
                <a:solidFill>
                  <a:prstClr val="white"/>
                </a:solidFill>
                <a:latin typeface="微軟正黑體" panose="020B0604030504040204" pitchFamily="34" charset="-120"/>
                <a:ea typeface="微軟正黑體" panose="020B0604030504040204" pitchFamily="34" charset="-120"/>
              </a:rPr>
              <a:t>(</a:t>
            </a:r>
            <a:r>
              <a:rPr lang="zh-TW" altLang="en-US" sz="1600" b="1" dirty="0">
                <a:solidFill>
                  <a:prstClr val="white"/>
                </a:solidFill>
                <a:latin typeface="微軟正黑體" panose="020B0604030504040204" pitchFamily="34" charset="-120"/>
                <a:ea typeface="微軟正黑體" panose="020B0604030504040204" pitchFamily="34" charset="-120"/>
              </a:rPr>
              <a:t>僅列示主要國家</a:t>
            </a:r>
            <a:r>
              <a:rPr lang="en-US" altLang="zh-TW" sz="1600" b="1" dirty="0">
                <a:solidFill>
                  <a:prstClr val="white"/>
                </a:solidFill>
                <a:latin typeface="微軟正黑體" panose="020B0604030504040204" pitchFamily="34" charset="-120"/>
                <a:ea typeface="微軟正黑體" panose="020B0604030504040204" pitchFamily="34" charset="-120"/>
              </a:rPr>
              <a:t>)</a:t>
            </a:r>
            <a:endParaRPr lang="zh-TW" altLang="en-US" sz="1600" b="1" dirty="0">
              <a:solidFill>
                <a:prstClr val="white"/>
              </a:solidFill>
              <a:latin typeface="微軟正黑體" panose="020B0604030504040204" pitchFamily="34" charset="-120"/>
              <a:ea typeface="微軟正黑體" panose="020B0604030504040204" pitchFamily="34" charset="-120"/>
            </a:endParaRPr>
          </a:p>
        </p:txBody>
      </p:sp>
      <p:sp>
        <p:nvSpPr>
          <p:cNvPr id="16" name="文字方塊 2">
            <a:extLst>
              <a:ext uri="{FF2B5EF4-FFF2-40B4-BE49-F238E27FC236}">
                <a16:creationId xmlns:a16="http://schemas.microsoft.com/office/drawing/2014/main" id="{337CF51E-DD9E-C435-9EE5-971829D6CEAB}"/>
              </a:ext>
            </a:extLst>
          </p:cNvPr>
          <p:cNvSpPr txBox="1">
            <a:spLocks noChangeArrowheads="1"/>
          </p:cNvSpPr>
          <p:nvPr/>
        </p:nvSpPr>
        <p:spPr bwMode="auto">
          <a:xfrm>
            <a:off x="1889795" y="1329283"/>
            <a:ext cx="5562044" cy="338554"/>
          </a:xfrm>
          <a:prstGeom prst="rect">
            <a:avLst/>
          </a:prstGeom>
          <a:solidFill>
            <a:srgbClr val="002060"/>
          </a:solidFill>
          <a:ln>
            <a:noFill/>
          </a:ln>
        </p:spPr>
        <p:txBody>
          <a:bodyPr wrap="square">
            <a:spAutoFit/>
          </a:bodyPr>
          <a:lstStyle>
            <a:lvl1pPr eaLnBrk="0" hangingPunct="0">
              <a:buBlip>
                <a:blip r:embed="rId17"/>
              </a:buBlip>
              <a:defRPr kumimoji="1" sz="3200">
                <a:solidFill>
                  <a:schemeClr val="tx1"/>
                </a:solidFill>
                <a:latin typeface="Arial" charset="0"/>
                <a:ea typeface="標楷體" pitchFamily="65" charset="-120"/>
              </a:defRPr>
            </a:lvl1pPr>
            <a:lvl2pPr marL="742950" indent="-285750" eaLnBrk="0" hangingPunct="0">
              <a:buBlip>
                <a:blip r:embed="rId18"/>
              </a:buBlip>
              <a:defRPr kumimoji="1" sz="2800">
                <a:solidFill>
                  <a:schemeClr val="tx1"/>
                </a:solidFill>
                <a:latin typeface="Arial" charset="0"/>
                <a:ea typeface="標楷體" pitchFamily="65" charset="-120"/>
              </a:defRPr>
            </a:lvl2pPr>
            <a:lvl3pPr marL="1143000" indent="-228600" eaLnBrk="0" hangingPunct="0">
              <a:buBlip>
                <a:blip r:embed="rId18"/>
              </a:buBlip>
              <a:defRPr kumimoji="1" sz="2400">
                <a:solidFill>
                  <a:schemeClr val="tx1"/>
                </a:solidFill>
                <a:latin typeface="Arial" charset="0"/>
                <a:ea typeface="標楷體" pitchFamily="65" charset="-120"/>
              </a:defRPr>
            </a:lvl3pPr>
            <a:lvl4pPr marL="1600200" indent="-228600" eaLnBrk="0" hangingPunct="0">
              <a:buBlip>
                <a:blip r:embed="rId18"/>
              </a:buBlip>
              <a:defRPr kumimoji="1" sz="2000">
                <a:solidFill>
                  <a:schemeClr val="tx1"/>
                </a:solidFill>
                <a:latin typeface="Arial" charset="0"/>
                <a:ea typeface="標楷體" pitchFamily="65" charset="-120"/>
              </a:defRPr>
            </a:lvl4pPr>
            <a:lvl5pPr marL="2057400" indent="-228600" eaLnBrk="0" hangingPunct="0">
              <a:buBlip>
                <a:blip r:embed="rId18"/>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18"/>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18"/>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18"/>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18"/>
              </a:buBlip>
              <a:defRPr kumimoji="1" sz="2000">
                <a:solidFill>
                  <a:schemeClr val="tx1"/>
                </a:solidFill>
                <a:latin typeface="Arial" charset="0"/>
                <a:ea typeface="標楷體" pitchFamily="65" charset="-120"/>
              </a:defRPr>
            </a:lvl9pPr>
          </a:lstStyle>
          <a:p>
            <a:pPr algn="ctr">
              <a:buFontTx/>
              <a:buNone/>
            </a:pPr>
            <a:r>
              <a:rPr lang="zh-TW" altLang="en-US" sz="1600" b="1" dirty="0">
                <a:solidFill>
                  <a:prstClr val="white"/>
                </a:solidFill>
                <a:latin typeface="微軟正黑體" panose="020B0604030504040204" pitchFamily="34" charset="-120"/>
                <a:ea typeface="微軟正黑體" panose="020B0604030504040204" pitchFamily="34" charset="-120"/>
              </a:rPr>
              <a:t>美國關稅談判三關鍵</a:t>
            </a:r>
          </a:p>
        </p:txBody>
      </p:sp>
      <p:graphicFrame>
        <p:nvGraphicFramePr>
          <p:cNvPr id="18" name="表格 17">
            <a:extLst>
              <a:ext uri="{FF2B5EF4-FFF2-40B4-BE49-F238E27FC236}">
                <a16:creationId xmlns:a16="http://schemas.microsoft.com/office/drawing/2014/main" id="{A577F565-DF07-2165-B4EB-406DBA4E7F50}"/>
              </a:ext>
            </a:extLst>
          </p:cNvPr>
          <p:cNvGraphicFramePr>
            <a:graphicFrameLocks noGrp="1"/>
          </p:cNvGraphicFramePr>
          <p:nvPr/>
        </p:nvGraphicFramePr>
        <p:xfrm>
          <a:off x="1907704" y="1715589"/>
          <a:ext cx="5544616" cy="705300"/>
        </p:xfrm>
        <a:graphic>
          <a:graphicData uri="http://schemas.openxmlformats.org/drawingml/2006/table">
            <a:tbl>
              <a:tblPr>
                <a:tableStyleId>{5C22544A-7EE6-4342-B048-85BDC9FD1C3A}</a:tableStyleId>
              </a:tblPr>
              <a:tblGrid>
                <a:gridCol w="1008112">
                  <a:extLst>
                    <a:ext uri="{9D8B030D-6E8A-4147-A177-3AD203B41FA5}">
                      <a16:colId xmlns:a16="http://schemas.microsoft.com/office/drawing/2014/main" val="2304422597"/>
                    </a:ext>
                  </a:extLst>
                </a:gridCol>
                <a:gridCol w="4536504">
                  <a:extLst>
                    <a:ext uri="{9D8B030D-6E8A-4147-A177-3AD203B41FA5}">
                      <a16:colId xmlns:a16="http://schemas.microsoft.com/office/drawing/2014/main" val="1320329508"/>
                    </a:ext>
                  </a:extLst>
                </a:gridCol>
              </a:tblGrid>
              <a:tr h="235100">
                <a:tc>
                  <a:txBody>
                    <a:bodyPr/>
                    <a:lstStyle/>
                    <a:p>
                      <a:pPr algn="ctr" fontAlgn="b"/>
                      <a:r>
                        <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rPr>
                        <a:t>開放市場</a:t>
                      </a:r>
                      <a:endPar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5">
                        <a:lumMod val="20000"/>
                        <a:lumOff val="80000"/>
                      </a:schemeClr>
                    </a:solidFill>
                  </a:tcPr>
                </a:tc>
                <a:tc>
                  <a:txBody>
                    <a:bodyPr/>
                    <a:lstStyle/>
                    <a:p>
                      <a:pPr algn="ctr" fontAlgn="b"/>
                      <a:r>
                        <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rPr>
                        <a:t>排除關稅與非關稅壁壘</a:t>
                      </a: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rPr>
                        <a:t>如：法規、行政流程阻礙</a:t>
                      </a: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9525" marR="9525" marT="9525" marB="0" anchor="ctr">
                    <a:solidFill>
                      <a:schemeClr val="bg1"/>
                    </a:solidFill>
                  </a:tcPr>
                </a:tc>
                <a:extLst>
                  <a:ext uri="{0D108BD9-81ED-4DB2-BD59-A6C34878D82A}">
                    <a16:rowId xmlns:a16="http://schemas.microsoft.com/office/drawing/2014/main" val="2463699307"/>
                  </a:ext>
                </a:extLst>
              </a:tr>
              <a:tr h="235100">
                <a:tc>
                  <a:txBody>
                    <a:bodyPr/>
                    <a:lstStyle/>
                    <a:p>
                      <a:pPr algn="ctr" fontAlgn="b"/>
                      <a:r>
                        <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rPr>
                        <a:t>平衡貿易</a:t>
                      </a:r>
                    </a:p>
                  </a:txBody>
                  <a:tcPr marL="9525" marR="9525" marT="9525" marB="0" anchor="ctr">
                    <a:solidFill>
                      <a:schemeClr val="accent5">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rPr>
                        <a:t>增加進口美國商品</a:t>
                      </a: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rPr>
                        <a:t>如：農產品、汽車</a:t>
                      </a: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rPr>
                        <a:t>、能源</a:t>
                      </a: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rPr>
                        <a:t>如：天然氣</a:t>
                      </a: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rPr>
                        <a:t>、國防產品</a:t>
                      </a:r>
                      <a:endPar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bg1"/>
                    </a:solidFill>
                  </a:tcPr>
                </a:tc>
                <a:extLst>
                  <a:ext uri="{0D108BD9-81ED-4DB2-BD59-A6C34878D82A}">
                    <a16:rowId xmlns:a16="http://schemas.microsoft.com/office/drawing/2014/main" val="4100996382"/>
                  </a:ext>
                </a:extLst>
              </a:tr>
              <a:tr h="235100">
                <a:tc>
                  <a:txBody>
                    <a:bodyPr/>
                    <a:lstStyle/>
                    <a:p>
                      <a:pPr algn="ctr" fontAlgn="b"/>
                      <a:r>
                        <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rPr>
                        <a:t>美國政策</a:t>
                      </a:r>
                    </a:p>
                  </a:txBody>
                  <a:tcPr marL="9525" marR="9525" marT="9525" marB="0" anchor="ctr">
                    <a:solidFill>
                      <a:schemeClr val="accent5">
                        <a:lumMod val="20000"/>
                        <a:lumOff val="80000"/>
                      </a:schemeClr>
                    </a:solidFill>
                  </a:tcPr>
                </a:tc>
                <a:tc>
                  <a:txBody>
                    <a:bodyPr/>
                    <a:lstStyle/>
                    <a:p>
                      <a:pPr algn="ctr" fontAlgn="b"/>
                      <a:r>
                        <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rPr>
                        <a:t>讓美國再次偉大</a:t>
                      </a: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(MAGA)+</a:t>
                      </a:r>
                      <a:r>
                        <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rPr>
                        <a:t>投資美國</a:t>
                      </a: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rPr>
                        <a:t>美國製造</a:t>
                      </a: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rPr>
                        <a:t>圍堵中國</a:t>
                      </a:r>
                      <a:endPar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bg1"/>
                    </a:solidFill>
                  </a:tcPr>
                </a:tc>
                <a:extLst>
                  <a:ext uri="{0D108BD9-81ED-4DB2-BD59-A6C34878D82A}">
                    <a16:rowId xmlns:a16="http://schemas.microsoft.com/office/drawing/2014/main" val="1021395821"/>
                  </a:ext>
                </a:extLst>
              </a:tr>
            </a:tbl>
          </a:graphicData>
        </a:graphic>
      </p:graphicFrame>
      <p:sp>
        <p:nvSpPr>
          <p:cNvPr id="29" name="文字方塊 2">
            <a:extLst>
              <a:ext uri="{FF2B5EF4-FFF2-40B4-BE49-F238E27FC236}">
                <a16:creationId xmlns:a16="http://schemas.microsoft.com/office/drawing/2014/main" id="{A2ADAD93-F6F8-4288-3CE0-B04163D794AE}"/>
              </a:ext>
            </a:extLst>
          </p:cNvPr>
          <p:cNvSpPr txBox="1">
            <a:spLocks noChangeArrowheads="1"/>
          </p:cNvSpPr>
          <p:nvPr/>
        </p:nvSpPr>
        <p:spPr bwMode="auto">
          <a:xfrm>
            <a:off x="1907704" y="5373216"/>
            <a:ext cx="5562044" cy="338554"/>
          </a:xfrm>
          <a:prstGeom prst="rect">
            <a:avLst/>
          </a:prstGeom>
          <a:solidFill>
            <a:srgbClr val="002060"/>
          </a:solidFill>
          <a:ln>
            <a:noFill/>
          </a:ln>
        </p:spPr>
        <p:txBody>
          <a:bodyPr wrap="square">
            <a:spAutoFit/>
          </a:bodyPr>
          <a:lstStyle>
            <a:lvl1pPr eaLnBrk="0" hangingPunct="0">
              <a:buBlip>
                <a:blip r:embed="rId17"/>
              </a:buBlip>
              <a:defRPr kumimoji="1" sz="3200">
                <a:solidFill>
                  <a:schemeClr val="tx1"/>
                </a:solidFill>
                <a:latin typeface="Arial" charset="0"/>
                <a:ea typeface="標楷體" pitchFamily="65" charset="-120"/>
              </a:defRPr>
            </a:lvl1pPr>
            <a:lvl2pPr marL="742950" indent="-285750" eaLnBrk="0" hangingPunct="0">
              <a:buBlip>
                <a:blip r:embed="rId18"/>
              </a:buBlip>
              <a:defRPr kumimoji="1" sz="2800">
                <a:solidFill>
                  <a:schemeClr val="tx1"/>
                </a:solidFill>
                <a:latin typeface="Arial" charset="0"/>
                <a:ea typeface="標楷體" pitchFamily="65" charset="-120"/>
              </a:defRPr>
            </a:lvl2pPr>
            <a:lvl3pPr marL="1143000" indent="-228600" eaLnBrk="0" hangingPunct="0">
              <a:buBlip>
                <a:blip r:embed="rId18"/>
              </a:buBlip>
              <a:defRPr kumimoji="1" sz="2400">
                <a:solidFill>
                  <a:schemeClr val="tx1"/>
                </a:solidFill>
                <a:latin typeface="Arial" charset="0"/>
                <a:ea typeface="標楷體" pitchFamily="65" charset="-120"/>
              </a:defRPr>
            </a:lvl3pPr>
            <a:lvl4pPr marL="1600200" indent="-228600" eaLnBrk="0" hangingPunct="0">
              <a:buBlip>
                <a:blip r:embed="rId18"/>
              </a:buBlip>
              <a:defRPr kumimoji="1" sz="2000">
                <a:solidFill>
                  <a:schemeClr val="tx1"/>
                </a:solidFill>
                <a:latin typeface="Arial" charset="0"/>
                <a:ea typeface="標楷體" pitchFamily="65" charset="-120"/>
              </a:defRPr>
            </a:lvl4pPr>
            <a:lvl5pPr marL="2057400" indent="-228600" eaLnBrk="0" hangingPunct="0">
              <a:buBlip>
                <a:blip r:embed="rId18"/>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18"/>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18"/>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18"/>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18"/>
              </a:buBlip>
              <a:defRPr kumimoji="1" sz="2000">
                <a:solidFill>
                  <a:schemeClr val="tx1"/>
                </a:solidFill>
                <a:latin typeface="Arial" charset="0"/>
                <a:ea typeface="標楷體" pitchFamily="65" charset="-120"/>
              </a:defRPr>
            </a:lvl9pPr>
          </a:lstStyle>
          <a:p>
            <a:pPr algn="ctr">
              <a:buFontTx/>
              <a:buNone/>
            </a:pPr>
            <a:r>
              <a:rPr lang="zh-TW" altLang="en-US" sz="1600" b="1" dirty="0">
                <a:solidFill>
                  <a:prstClr val="white"/>
                </a:solidFill>
                <a:latin typeface="微軟正黑體" panose="020B0604030504040204" pitchFamily="34" charset="-120"/>
                <a:ea typeface="微軟正黑體" panose="020B0604030504040204" pitchFamily="34" charset="-120"/>
              </a:rPr>
              <a:t>特定產業關稅</a:t>
            </a:r>
          </a:p>
        </p:txBody>
      </p:sp>
      <p:sp>
        <p:nvSpPr>
          <p:cNvPr id="33" name="標題 1">
            <a:extLst>
              <a:ext uri="{FF2B5EF4-FFF2-40B4-BE49-F238E27FC236}">
                <a16:creationId xmlns:a16="http://schemas.microsoft.com/office/drawing/2014/main" id="{F00740ED-02A6-D96D-35B2-AA5CFBCEEB81}"/>
              </a:ext>
            </a:extLst>
          </p:cNvPr>
          <p:cNvSpPr txBox="1">
            <a:spLocks/>
          </p:cNvSpPr>
          <p:nvPr/>
        </p:nvSpPr>
        <p:spPr bwMode="auto">
          <a:xfrm>
            <a:off x="0" y="274638"/>
            <a:ext cx="91440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914400" rtl="0" eaLnBrk="1" latinLnBrk="0" hangingPunct="1">
              <a:lnSpc>
                <a:spcPct val="90000"/>
              </a:lnSpc>
              <a:spcBef>
                <a:spcPct val="0"/>
              </a:spcBef>
              <a:buNone/>
              <a:defRPr sz="3600" b="1" kern="1200" baseline="0">
                <a:solidFill>
                  <a:srgbClr val="000099"/>
                </a:solidFill>
                <a:latin typeface="微軟正黑體" panose="020B0604030504040204" pitchFamily="34" charset="-120"/>
                <a:ea typeface="微軟正黑體" panose="020B0604030504040204" pitchFamily="34" charset="-120"/>
                <a:cs typeface="+mj-cs"/>
              </a:defRPr>
            </a:lvl1pPr>
          </a:lstStyle>
          <a:p>
            <a:r>
              <a:rPr lang="zh-TW" altLang="en-US" dirty="0"/>
              <a:t>對等關稅大致底定，消息面餘波盪漾</a:t>
            </a:r>
          </a:p>
        </p:txBody>
      </p:sp>
      <p:sp>
        <p:nvSpPr>
          <p:cNvPr id="36" name="文字方塊 35">
            <a:extLst>
              <a:ext uri="{FF2B5EF4-FFF2-40B4-BE49-F238E27FC236}">
                <a16:creationId xmlns:a16="http://schemas.microsoft.com/office/drawing/2014/main" id="{2D852813-4748-7534-7439-98D8AB199F70}"/>
              </a:ext>
            </a:extLst>
          </p:cNvPr>
          <p:cNvSpPr txBox="1"/>
          <p:nvPr/>
        </p:nvSpPr>
        <p:spPr>
          <a:xfrm>
            <a:off x="251520" y="1556792"/>
            <a:ext cx="1440160" cy="830997"/>
          </a:xfrm>
          <a:prstGeom prst="rect">
            <a:avLst/>
          </a:prstGeom>
          <a:noFill/>
        </p:spPr>
        <p:txBody>
          <a:bodyPr wrap="square">
            <a:spAutoFit/>
          </a:bodyPr>
          <a:lstStyle/>
          <a:p>
            <a:r>
              <a:rPr lang="zh-TW" altLang="en-US" sz="1200" b="1" i="0" dirty="0">
                <a:solidFill>
                  <a:srgbClr val="000000"/>
                </a:solidFill>
                <a:effectLst/>
                <a:latin typeface="微軟正黑體" panose="020B0604030504040204" pitchFamily="34" charset="-120"/>
                <a:ea typeface="微軟正黑體" panose="020B0604030504040204" pitchFamily="34" charset="-120"/>
              </a:rPr>
              <a:t>美國總統川普公布新對等關稅，近</a:t>
            </a:r>
            <a:r>
              <a:rPr lang="en-US" altLang="zh-TW" sz="1200" b="1" i="0" dirty="0">
                <a:solidFill>
                  <a:srgbClr val="000000"/>
                </a:solidFill>
                <a:effectLst/>
                <a:latin typeface="微軟正黑體" panose="020B0604030504040204" pitchFamily="34" charset="-120"/>
                <a:ea typeface="微軟正黑體" panose="020B0604030504040204" pitchFamily="34" charset="-120"/>
              </a:rPr>
              <a:t>70</a:t>
            </a:r>
            <a:r>
              <a:rPr lang="zh-TW" altLang="en-US" sz="1200" b="1" i="0" dirty="0">
                <a:solidFill>
                  <a:srgbClr val="000000"/>
                </a:solidFill>
                <a:effectLst/>
                <a:latin typeface="微軟正黑體" panose="020B0604030504040204" pitchFamily="34" charset="-120"/>
                <a:ea typeface="微軟正黑體" panose="020B0604030504040204" pitchFamily="34" charset="-120"/>
              </a:rPr>
              <a:t>國面臨</a:t>
            </a:r>
            <a:r>
              <a:rPr lang="en-US" altLang="zh-TW" sz="1200" b="1" i="0" dirty="0">
                <a:solidFill>
                  <a:srgbClr val="000000"/>
                </a:solidFill>
                <a:effectLst/>
                <a:latin typeface="微軟正黑體" panose="020B0604030504040204" pitchFamily="34" charset="-120"/>
                <a:ea typeface="微軟正黑體" panose="020B0604030504040204" pitchFamily="34" charset="-120"/>
              </a:rPr>
              <a:t>10%-41%</a:t>
            </a:r>
            <a:r>
              <a:rPr lang="zh-TW" altLang="en-US" sz="1200" b="1" i="0" dirty="0">
                <a:solidFill>
                  <a:srgbClr val="000000"/>
                </a:solidFill>
                <a:effectLst/>
                <a:latin typeface="微軟正黑體" panose="020B0604030504040204" pitchFamily="34" charset="-120"/>
                <a:ea typeface="微軟正黑體" panose="020B0604030504040204" pitchFamily="34" charset="-120"/>
              </a:rPr>
              <a:t>稅率，</a:t>
            </a:r>
            <a:r>
              <a:rPr lang="en-US" altLang="zh-TW" sz="1200" b="1" i="0" dirty="0">
                <a:solidFill>
                  <a:srgbClr val="000000"/>
                </a:solidFill>
                <a:effectLst/>
                <a:latin typeface="微軟正黑體" panose="020B0604030504040204" pitchFamily="34" charset="-120"/>
                <a:ea typeface="微軟正黑體" panose="020B0604030504040204" pitchFamily="34" charset="-120"/>
              </a:rPr>
              <a:t>8/7</a:t>
            </a:r>
            <a:r>
              <a:rPr lang="zh-TW" altLang="en-US" sz="1200" b="1" i="0" dirty="0">
                <a:solidFill>
                  <a:srgbClr val="000000"/>
                </a:solidFill>
                <a:effectLst/>
                <a:latin typeface="微軟正黑體" panose="020B0604030504040204" pitchFamily="34" charset="-120"/>
                <a:ea typeface="微軟正黑體" panose="020B0604030504040204" pitchFamily="34" charset="-120"/>
              </a:rPr>
              <a:t>起生效</a:t>
            </a:r>
            <a:endParaRPr lang="zh-TW" altLang="en-US" sz="1200" b="1" dirty="0">
              <a:latin typeface="微軟正黑體" panose="020B0604030504040204" pitchFamily="34" charset="-120"/>
              <a:ea typeface="微軟正黑體" panose="020B0604030504040204" pitchFamily="34" charset="-120"/>
            </a:endParaRPr>
          </a:p>
        </p:txBody>
      </p:sp>
      <p:pic>
        <p:nvPicPr>
          <p:cNvPr id="2" name="圖片 1">
            <a:extLst>
              <a:ext uri="{FF2B5EF4-FFF2-40B4-BE49-F238E27FC236}">
                <a16:creationId xmlns:a16="http://schemas.microsoft.com/office/drawing/2014/main" id="{99D1064C-413C-786C-5C56-C456429805CF}"/>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4498847" y="3217579"/>
            <a:ext cx="235175" cy="235175"/>
          </a:xfrm>
          <a:prstGeom prst="rect">
            <a:avLst/>
          </a:prstGeom>
        </p:spPr>
      </p:pic>
    </p:spTree>
    <p:extLst>
      <p:ext uri="{BB962C8B-B14F-4D97-AF65-F5344CB8AC3E}">
        <p14:creationId xmlns:p14="http://schemas.microsoft.com/office/powerpoint/2010/main" val="2164811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B99FDF7-069B-E2E7-DFEF-C941F7411553}"/>
              </a:ext>
            </a:extLst>
          </p:cNvPr>
          <p:cNvSpPr>
            <a:spLocks noGrp="1"/>
          </p:cNvSpPr>
          <p:nvPr>
            <p:ph type="title"/>
          </p:nvPr>
        </p:nvSpPr>
        <p:spPr>
          <a:xfrm>
            <a:off x="214489" y="274638"/>
            <a:ext cx="8472311" cy="906462"/>
          </a:xfrm>
        </p:spPr>
        <p:txBody>
          <a:bodyPr/>
          <a:lstStyle/>
          <a:p>
            <a:r>
              <a:rPr lang="zh-TW" altLang="en-US" dirty="0"/>
              <a:t>市場焦點：從關稅轉向經濟數據、聯準會</a:t>
            </a:r>
          </a:p>
        </p:txBody>
      </p:sp>
      <p:pic>
        <p:nvPicPr>
          <p:cNvPr id="5" name="圖片 4">
            <a:extLst>
              <a:ext uri="{FF2B5EF4-FFF2-40B4-BE49-F238E27FC236}">
                <a16:creationId xmlns:a16="http://schemas.microsoft.com/office/drawing/2014/main" id="{6E432A4B-13CB-D9E4-7186-649C19264B05}"/>
              </a:ext>
            </a:extLst>
          </p:cNvPr>
          <p:cNvPicPr>
            <a:picLocks noChangeAspect="1"/>
          </p:cNvPicPr>
          <p:nvPr/>
        </p:nvPicPr>
        <p:blipFill>
          <a:blip r:embed="rId2"/>
          <a:stretch>
            <a:fillRect/>
          </a:stretch>
        </p:blipFill>
        <p:spPr>
          <a:xfrm>
            <a:off x="0" y="2080576"/>
            <a:ext cx="9144000" cy="2696848"/>
          </a:xfrm>
          <a:prstGeom prst="rect">
            <a:avLst/>
          </a:prstGeom>
        </p:spPr>
      </p:pic>
      <p:sp>
        <p:nvSpPr>
          <p:cNvPr id="6" name="文字方塊 2">
            <a:extLst>
              <a:ext uri="{FF2B5EF4-FFF2-40B4-BE49-F238E27FC236}">
                <a16:creationId xmlns:a16="http://schemas.microsoft.com/office/drawing/2014/main" id="{CE71BB58-FE61-1C6D-BCE8-5A90B76B51A8}"/>
              </a:ext>
            </a:extLst>
          </p:cNvPr>
          <p:cNvSpPr txBox="1">
            <a:spLocks noChangeArrowheads="1"/>
          </p:cNvSpPr>
          <p:nvPr/>
        </p:nvSpPr>
        <p:spPr bwMode="auto">
          <a:xfrm>
            <a:off x="247650" y="1626518"/>
            <a:ext cx="3790950" cy="369332"/>
          </a:xfrm>
          <a:prstGeom prst="rect">
            <a:avLst/>
          </a:prstGeom>
          <a:solidFill>
            <a:srgbClr val="002060"/>
          </a:solidFill>
          <a:ln>
            <a:noFill/>
          </a:ln>
        </p:spPr>
        <p:txBody>
          <a:bodyPr wrap="square">
            <a:spAutoFit/>
          </a:bodyPr>
          <a:lstStyle>
            <a:lvl1pPr eaLnBrk="0" hangingPunct="0">
              <a:buBlip>
                <a:blip r:embed="rId3"/>
              </a:buBlip>
              <a:defRPr kumimoji="1" sz="3200">
                <a:solidFill>
                  <a:schemeClr val="tx1"/>
                </a:solidFill>
                <a:latin typeface="Arial" charset="0"/>
                <a:ea typeface="標楷體" pitchFamily="65" charset="-120"/>
              </a:defRPr>
            </a:lvl1pPr>
            <a:lvl2pPr marL="742950" indent="-285750" eaLnBrk="0" hangingPunct="0">
              <a:buBlip>
                <a:blip r:embed="rId4"/>
              </a:buBlip>
              <a:defRPr kumimoji="1" sz="2800">
                <a:solidFill>
                  <a:schemeClr val="tx1"/>
                </a:solidFill>
                <a:latin typeface="Arial" charset="0"/>
                <a:ea typeface="標楷體" pitchFamily="65" charset="-120"/>
              </a:defRPr>
            </a:lvl2pPr>
            <a:lvl3pPr marL="1143000" indent="-228600" eaLnBrk="0" hangingPunct="0">
              <a:buBlip>
                <a:blip r:embed="rId4"/>
              </a:buBlip>
              <a:defRPr kumimoji="1" sz="2400">
                <a:solidFill>
                  <a:schemeClr val="tx1"/>
                </a:solidFill>
                <a:latin typeface="Arial" charset="0"/>
                <a:ea typeface="標楷體" pitchFamily="65" charset="-120"/>
              </a:defRPr>
            </a:lvl3pPr>
            <a:lvl4pPr marL="1600200" indent="-228600" eaLnBrk="0" hangingPunct="0">
              <a:buBlip>
                <a:blip r:embed="rId4"/>
              </a:buBlip>
              <a:defRPr kumimoji="1" sz="2000">
                <a:solidFill>
                  <a:schemeClr val="tx1"/>
                </a:solidFill>
                <a:latin typeface="Arial" charset="0"/>
                <a:ea typeface="標楷體" pitchFamily="65" charset="-120"/>
              </a:defRPr>
            </a:lvl4pPr>
            <a:lvl5pPr marL="2057400" indent="-228600" eaLnBrk="0" hangingPunct="0">
              <a:buBlip>
                <a:blip r:embed="rId4"/>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9pPr>
          </a:lstStyle>
          <a:p>
            <a:pPr algn="ctr">
              <a:buFontTx/>
              <a:buNone/>
            </a:pPr>
            <a:r>
              <a:rPr lang="zh-TW" altLang="en-US" sz="1800" b="1" dirty="0">
                <a:solidFill>
                  <a:prstClr val="white"/>
                </a:solidFill>
                <a:latin typeface="微軟正黑體" panose="020B0604030504040204" pitchFamily="34" charset="-120"/>
                <a:ea typeface="微軟正黑體" panose="020B0604030504040204" pitchFamily="34" charset="-120"/>
              </a:rPr>
              <a:t>影響市場的總經及投資主題</a:t>
            </a:r>
          </a:p>
        </p:txBody>
      </p:sp>
      <p:sp>
        <p:nvSpPr>
          <p:cNvPr id="8" name="文字方塊 7">
            <a:extLst>
              <a:ext uri="{FF2B5EF4-FFF2-40B4-BE49-F238E27FC236}">
                <a16:creationId xmlns:a16="http://schemas.microsoft.com/office/drawing/2014/main" id="{C3FEF9DD-A41C-BF20-FE39-061C41337164}"/>
              </a:ext>
            </a:extLst>
          </p:cNvPr>
          <p:cNvSpPr txBox="1"/>
          <p:nvPr/>
        </p:nvSpPr>
        <p:spPr>
          <a:xfrm>
            <a:off x="144079" y="6049271"/>
            <a:ext cx="8164388" cy="415498"/>
          </a:xfrm>
          <a:prstGeom prst="rect">
            <a:avLst/>
          </a:prstGeom>
          <a:noFill/>
        </p:spPr>
        <p:txBody>
          <a:bodyPr wrap="square" rtlCol="0">
            <a:spAutoFit/>
          </a:bodyPr>
          <a:lstStyle/>
          <a:p>
            <a:r>
              <a:rPr lang="zh-TW" altLang="en-US" sz="1050" dirty="0">
                <a:latin typeface="微軟正黑體" panose="020B0604030504040204" pitchFamily="34" charset="-120"/>
                <a:ea typeface="微軟正黑體" panose="020B0604030504040204" pitchFamily="34" charset="-120"/>
              </a:rPr>
              <a:t>資料來源：</a:t>
            </a:r>
            <a:r>
              <a:rPr lang="zh-TW" altLang="zh-TW" sz="1050" dirty="0">
                <a:latin typeface="微軟正黑體" panose="020B0604030504040204" pitchFamily="34" charset="-120"/>
                <a:ea typeface="微軟正黑體" panose="020B0604030504040204" pitchFamily="34" charset="-120"/>
              </a:rPr>
              <a:t>美銀美林證券，</a:t>
            </a:r>
            <a:r>
              <a:rPr lang="en-US" altLang="zh-TW" sz="1050" dirty="0">
                <a:latin typeface="微軟正黑體" panose="020B0604030504040204" pitchFamily="34" charset="-120"/>
                <a:ea typeface="微軟正黑體" panose="020B0604030504040204" pitchFamily="34" charset="-120"/>
              </a:rPr>
              <a:t>2025/8/8</a:t>
            </a:r>
            <a:r>
              <a:rPr lang="zh-TW" altLang="en-US" sz="1050" dirty="0">
                <a:latin typeface="微軟正黑體" panose="020B0604030504040204" pitchFamily="34" charset="-120"/>
                <a:ea typeface="微軟正黑體" panose="020B0604030504040204" pitchFamily="34" charset="-120"/>
              </a:rPr>
              <a:t>。依據彭博資訊，八月份美銀美林全球匯率及利率經理人調查報告於</a:t>
            </a:r>
            <a:r>
              <a:rPr lang="en-US" altLang="zh-TW" sz="1050" dirty="0">
                <a:latin typeface="微軟正黑體" panose="020B0604030504040204" pitchFamily="34" charset="-120"/>
                <a:ea typeface="微軟正黑體" panose="020B0604030504040204" pitchFamily="34" charset="-120"/>
              </a:rPr>
              <a:t>8/1~8/6</a:t>
            </a:r>
            <a:r>
              <a:rPr lang="zh-TW" altLang="en-US" sz="1050" dirty="0">
                <a:latin typeface="微軟正黑體" panose="020B0604030504040204" pitchFamily="34" charset="-120"/>
                <a:ea typeface="微軟正黑體" panose="020B0604030504040204" pitchFamily="34" charset="-120"/>
              </a:rPr>
              <a:t>進行，對</a:t>
            </a:r>
            <a:r>
              <a:rPr lang="en-US" altLang="zh-TW" sz="1050" dirty="0">
                <a:latin typeface="微軟正黑體" panose="020B0604030504040204" pitchFamily="34" charset="-120"/>
                <a:ea typeface="微軟正黑體" panose="020B0604030504040204" pitchFamily="34" charset="-120"/>
              </a:rPr>
              <a:t>42</a:t>
            </a:r>
            <a:r>
              <a:rPr lang="zh-TW" altLang="en-US" sz="1050" dirty="0">
                <a:latin typeface="微軟正黑體" panose="020B0604030504040204" pitchFamily="34" charset="-120"/>
                <a:ea typeface="微軟正黑體" panose="020B0604030504040204" pitchFamily="34" charset="-120"/>
              </a:rPr>
              <a:t>位全球固定收益基金經理人進行調查。富蘭克林證券投顧整理，</a:t>
            </a:r>
            <a:r>
              <a:rPr lang="en-US" altLang="zh-TW" sz="1050" dirty="0">
                <a:latin typeface="微軟正黑體" panose="020B0604030504040204" pitchFamily="34" charset="-120"/>
                <a:ea typeface="微軟正黑體" panose="020B0604030504040204" pitchFamily="34" charset="-120"/>
              </a:rPr>
              <a:t>2025/8/11</a:t>
            </a:r>
            <a:r>
              <a:rPr lang="zh-TW" altLang="en-US" sz="1050" dirty="0">
                <a:latin typeface="微軟正黑體" panose="020B0604030504040204" pitchFamily="34" charset="-120"/>
                <a:ea typeface="微軟正黑體" panose="020B0604030504040204" pitchFamily="34" charset="-120"/>
              </a:rPr>
              <a:t>。</a:t>
            </a:r>
            <a:endParaRPr lang="en-US" altLang="zh-TW" sz="1050" dirty="0">
              <a:latin typeface="微軟正黑體" panose="020B0604030504040204" pitchFamily="34" charset="-120"/>
              <a:ea typeface="微軟正黑體" panose="020B0604030504040204" pitchFamily="34" charset="-120"/>
            </a:endParaRPr>
          </a:p>
        </p:txBody>
      </p:sp>
      <p:sp>
        <p:nvSpPr>
          <p:cNvPr id="9" name="文字方塊 2">
            <a:extLst>
              <a:ext uri="{FF2B5EF4-FFF2-40B4-BE49-F238E27FC236}">
                <a16:creationId xmlns:a16="http://schemas.microsoft.com/office/drawing/2014/main" id="{35BFF141-F6B5-32D9-D5E6-EBBEA1C9EC1E}"/>
              </a:ext>
            </a:extLst>
          </p:cNvPr>
          <p:cNvSpPr txBox="1">
            <a:spLocks noChangeArrowheads="1"/>
          </p:cNvSpPr>
          <p:nvPr/>
        </p:nvSpPr>
        <p:spPr bwMode="auto">
          <a:xfrm>
            <a:off x="5010150" y="1616993"/>
            <a:ext cx="3790950" cy="369332"/>
          </a:xfrm>
          <a:prstGeom prst="rect">
            <a:avLst/>
          </a:prstGeom>
          <a:solidFill>
            <a:srgbClr val="002060"/>
          </a:solidFill>
          <a:ln>
            <a:noFill/>
          </a:ln>
        </p:spPr>
        <p:txBody>
          <a:bodyPr wrap="square">
            <a:spAutoFit/>
          </a:bodyPr>
          <a:lstStyle>
            <a:lvl1pPr eaLnBrk="0" hangingPunct="0">
              <a:buBlip>
                <a:blip r:embed="rId3"/>
              </a:buBlip>
              <a:defRPr kumimoji="1" sz="3200">
                <a:solidFill>
                  <a:schemeClr val="tx1"/>
                </a:solidFill>
                <a:latin typeface="Arial" charset="0"/>
                <a:ea typeface="標楷體" pitchFamily="65" charset="-120"/>
              </a:defRPr>
            </a:lvl1pPr>
            <a:lvl2pPr marL="742950" indent="-285750" eaLnBrk="0" hangingPunct="0">
              <a:buBlip>
                <a:blip r:embed="rId4"/>
              </a:buBlip>
              <a:defRPr kumimoji="1" sz="2800">
                <a:solidFill>
                  <a:schemeClr val="tx1"/>
                </a:solidFill>
                <a:latin typeface="Arial" charset="0"/>
                <a:ea typeface="標楷體" pitchFamily="65" charset="-120"/>
              </a:defRPr>
            </a:lvl2pPr>
            <a:lvl3pPr marL="1143000" indent="-228600" eaLnBrk="0" hangingPunct="0">
              <a:buBlip>
                <a:blip r:embed="rId4"/>
              </a:buBlip>
              <a:defRPr kumimoji="1" sz="2400">
                <a:solidFill>
                  <a:schemeClr val="tx1"/>
                </a:solidFill>
                <a:latin typeface="Arial" charset="0"/>
                <a:ea typeface="標楷體" pitchFamily="65" charset="-120"/>
              </a:defRPr>
            </a:lvl3pPr>
            <a:lvl4pPr marL="1600200" indent="-228600" eaLnBrk="0" hangingPunct="0">
              <a:buBlip>
                <a:blip r:embed="rId4"/>
              </a:buBlip>
              <a:defRPr kumimoji="1" sz="2000">
                <a:solidFill>
                  <a:schemeClr val="tx1"/>
                </a:solidFill>
                <a:latin typeface="Arial" charset="0"/>
                <a:ea typeface="標楷體" pitchFamily="65" charset="-120"/>
              </a:defRPr>
            </a:lvl4pPr>
            <a:lvl5pPr marL="2057400" indent="-228600" eaLnBrk="0" hangingPunct="0">
              <a:buBlip>
                <a:blip r:embed="rId4"/>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9pPr>
          </a:lstStyle>
          <a:p>
            <a:pPr algn="ctr">
              <a:buFontTx/>
              <a:buNone/>
            </a:pPr>
            <a:r>
              <a:rPr lang="zh-TW" altLang="en-US" sz="1800" b="1" dirty="0">
                <a:solidFill>
                  <a:prstClr val="white"/>
                </a:solidFill>
                <a:latin typeface="微軟正黑體" panose="020B0604030504040204" pitchFamily="34" charset="-120"/>
                <a:ea typeface="微軟正黑體" panose="020B0604030504040204" pitchFamily="34" charset="-120"/>
              </a:rPr>
              <a:t>聯準會獨立性風險可能產生的影響</a:t>
            </a:r>
          </a:p>
        </p:txBody>
      </p:sp>
      <p:sp>
        <p:nvSpPr>
          <p:cNvPr id="10" name="文字方塊 9">
            <a:extLst>
              <a:ext uri="{FF2B5EF4-FFF2-40B4-BE49-F238E27FC236}">
                <a16:creationId xmlns:a16="http://schemas.microsoft.com/office/drawing/2014/main" id="{6786DBB5-4D0B-4945-0372-B518F1B4255E}"/>
              </a:ext>
            </a:extLst>
          </p:cNvPr>
          <p:cNvSpPr txBox="1"/>
          <p:nvPr/>
        </p:nvSpPr>
        <p:spPr>
          <a:xfrm>
            <a:off x="0" y="2114550"/>
            <a:ext cx="1419225" cy="2450414"/>
          </a:xfrm>
          <a:prstGeom prst="rect">
            <a:avLst/>
          </a:prstGeom>
          <a:solidFill>
            <a:schemeClr val="bg1"/>
          </a:solidFill>
        </p:spPr>
        <p:txBody>
          <a:bodyPr wrap="square" rtlCol="0">
            <a:spAutoFit/>
          </a:bodyPr>
          <a:lstStyle/>
          <a:p>
            <a:pPr algn="r">
              <a:lnSpc>
                <a:spcPts val="2500"/>
              </a:lnSpc>
            </a:pPr>
            <a:r>
              <a:rPr lang="zh-TW" altLang="en-US" b="1" dirty="0">
                <a:latin typeface="微軟正黑體" panose="020B0604030504040204" pitchFamily="34" charset="-120"/>
                <a:ea typeface="微軟正黑體" panose="020B0604030504040204" pitchFamily="34" charset="-120"/>
              </a:rPr>
              <a:t>美國數據</a:t>
            </a:r>
            <a:endParaRPr lang="en-US" altLang="zh-TW" b="1" dirty="0">
              <a:latin typeface="微軟正黑體" panose="020B0604030504040204" pitchFamily="34" charset="-120"/>
              <a:ea typeface="微軟正黑體" panose="020B0604030504040204" pitchFamily="34" charset="-120"/>
            </a:endParaRPr>
          </a:p>
          <a:p>
            <a:pPr algn="r">
              <a:lnSpc>
                <a:spcPts val="1800"/>
              </a:lnSpc>
            </a:pPr>
            <a:r>
              <a:rPr lang="zh-TW" altLang="en-US" sz="1600" b="1" dirty="0">
                <a:latin typeface="微軟正黑體" panose="020B0604030504040204" pitchFamily="34" charset="-120"/>
                <a:ea typeface="微軟正黑體" panose="020B0604030504040204" pitchFamily="34" charset="-120"/>
              </a:rPr>
              <a:t>聯準會政策</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下任主席</a:t>
            </a:r>
            <a:endParaRPr lang="en-US" altLang="zh-TW" sz="1600" b="1" dirty="0">
              <a:latin typeface="微軟正黑體" panose="020B0604030504040204" pitchFamily="34" charset="-120"/>
              <a:ea typeface="微軟正黑體" panose="020B0604030504040204" pitchFamily="34" charset="-120"/>
            </a:endParaRPr>
          </a:p>
          <a:p>
            <a:pPr algn="r">
              <a:lnSpc>
                <a:spcPts val="2500"/>
              </a:lnSpc>
            </a:pPr>
            <a:r>
              <a:rPr lang="zh-TW" altLang="en-US" b="1" dirty="0">
                <a:latin typeface="微軟正黑體" panose="020B0604030504040204" pitchFamily="34" charset="-120"/>
                <a:ea typeface="微軟正黑體" panose="020B0604030504040204" pitchFamily="34" charset="-120"/>
              </a:rPr>
              <a:t>關稅</a:t>
            </a:r>
            <a:endParaRPr lang="en-US" altLang="zh-TW" b="1" dirty="0">
              <a:latin typeface="微軟正黑體" panose="020B0604030504040204" pitchFamily="34" charset="-120"/>
              <a:ea typeface="微軟正黑體" panose="020B0604030504040204" pitchFamily="34" charset="-120"/>
            </a:endParaRPr>
          </a:p>
          <a:p>
            <a:pPr algn="r">
              <a:lnSpc>
                <a:spcPts val="2500"/>
              </a:lnSpc>
            </a:pPr>
            <a:r>
              <a:rPr lang="zh-TW" altLang="en-US" dirty="0">
                <a:latin typeface="微軟正黑體" panose="020B0604030504040204" pitchFamily="34" charset="-120"/>
                <a:ea typeface="微軟正黑體" panose="020B0604030504040204" pitchFamily="34" charset="-120"/>
              </a:rPr>
              <a:t>美國財政</a:t>
            </a:r>
            <a:endParaRPr lang="en-US" altLang="zh-TW" dirty="0">
              <a:latin typeface="微軟正黑體" panose="020B0604030504040204" pitchFamily="34" charset="-120"/>
              <a:ea typeface="微軟正黑體" panose="020B0604030504040204" pitchFamily="34" charset="-120"/>
            </a:endParaRPr>
          </a:p>
          <a:p>
            <a:pPr algn="r">
              <a:lnSpc>
                <a:spcPts val="2500"/>
              </a:lnSpc>
            </a:pPr>
            <a:r>
              <a:rPr lang="zh-TW" altLang="en-US" dirty="0">
                <a:latin typeface="微軟正黑體" panose="020B0604030504040204" pitchFamily="34" charset="-120"/>
                <a:ea typeface="微軟正黑體" panose="020B0604030504040204" pitchFamily="34" charset="-120"/>
              </a:rPr>
              <a:t>地緣政治</a:t>
            </a:r>
            <a:endParaRPr lang="en-US" altLang="zh-TW" dirty="0">
              <a:latin typeface="微軟正黑體" panose="020B0604030504040204" pitchFamily="34" charset="-120"/>
              <a:ea typeface="微軟正黑體" panose="020B0604030504040204" pitchFamily="34" charset="-120"/>
            </a:endParaRPr>
          </a:p>
          <a:p>
            <a:pPr algn="r">
              <a:lnSpc>
                <a:spcPts val="2500"/>
              </a:lnSpc>
            </a:pPr>
            <a:r>
              <a:rPr lang="zh-TW" altLang="en-US" dirty="0">
                <a:latin typeface="微軟正黑體" panose="020B0604030504040204" pitchFamily="34" charset="-120"/>
                <a:ea typeface="微軟正黑體" panose="020B0604030504040204" pitchFamily="34" charset="-120"/>
              </a:rPr>
              <a:t>歐洲財政</a:t>
            </a:r>
            <a:endParaRPr lang="en-US" altLang="zh-TW" dirty="0">
              <a:latin typeface="微軟正黑體" panose="020B0604030504040204" pitchFamily="34" charset="-120"/>
              <a:ea typeface="微軟正黑體" panose="020B0604030504040204" pitchFamily="34" charset="-120"/>
            </a:endParaRPr>
          </a:p>
          <a:p>
            <a:pPr algn="r">
              <a:lnSpc>
                <a:spcPts val="2500"/>
              </a:lnSpc>
            </a:pPr>
            <a:r>
              <a:rPr lang="zh-TW" altLang="en-US" dirty="0">
                <a:latin typeface="微軟正黑體" panose="020B0604030504040204" pitchFamily="34" charset="-120"/>
                <a:ea typeface="微軟正黑體" panose="020B0604030504040204" pitchFamily="34" charset="-120"/>
              </a:rPr>
              <a:t>其他</a:t>
            </a:r>
          </a:p>
        </p:txBody>
      </p:sp>
      <p:sp>
        <p:nvSpPr>
          <p:cNvPr id="11" name="文字方塊 10">
            <a:extLst>
              <a:ext uri="{FF2B5EF4-FFF2-40B4-BE49-F238E27FC236}">
                <a16:creationId xmlns:a16="http://schemas.microsoft.com/office/drawing/2014/main" id="{05DB3326-2184-7B2E-0B00-460EC2EDD6D5}"/>
              </a:ext>
            </a:extLst>
          </p:cNvPr>
          <p:cNvSpPr txBox="1"/>
          <p:nvPr/>
        </p:nvSpPr>
        <p:spPr>
          <a:xfrm>
            <a:off x="4438650" y="2133600"/>
            <a:ext cx="2343151" cy="2915285"/>
          </a:xfrm>
          <a:prstGeom prst="rect">
            <a:avLst/>
          </a:prstGeom>
          <a:solidFill>
            <a:schemeClr val="bg1"/>
          </a:solidFill>
        </p:spPr>
        <p:txBody>
          <a:bodyPr wrap="square" rtlCol="0">
            <a:spAutoFit/>
          </a:bodyPr>
          <a:lstStyle/>
          <a:p>
            <a:pPr algn="r">
              <a:lnSpc>
                <a:spcPts val="3200"/>
              </a:lnSpc>
            </a:pPr>
            <a:r>
              <a:rPr lang="zh-TW" altLang="en-US" b="1" dirty="0">
                <a:latin typeface="微軟正黑體" panose="020B0604030504040204" pitchFamily="34" charset="-120"/>
                <a:ea typeface="微軟正黑體" panose="020B0604030504040204" pitchFamily="34" charset="-120"/>
              </a:rPr>
              <a:t>美國公債殖利率</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趨陡</a:t>
            </a:r>
            <a:r>
              <a:rPr lang="en-US" altLang="zh-TW" b="1" dirty="0">
                <a:latin typeface="微軟正黑體" panose="020B0604030504040204" pitchFamily="34" charset="-120"/>
                <a:ea typeface="微軟正黑體" panose="020B0604030504040204" pitchFamily="34" charset="-120"/>
              </a:rPr>
              <a:t>)</a:t>
            </a:r>
          </a:p>
          <a:p>
            <a:pPr algn="r">
              <a:lnSpc>
                <a:spcPts val="3200"/>
              </a:lnSpc>
            </a:pPr>
            <a:r>
              <a:rPr lang="zh-TW" altLang="en-US" b="1" dirty="0">
                <a:latin typeface="微軟正黑體" panose="020B0604030504040204" pitchFamily="34" charset="-120"/>
                <a:ea typeface="微軟正黑體" panose="020B0604030504040204" pitchFamily="34" charset="-120"/>
              </a:rPr>
              <a:t>美元</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走弱</a:t>
            </a:r>
            <a:r>
              <a:rPr lang="en-US" altLang="zh-TW" b="1" dirty="0">
                <a:latin typeface="微軟正黑體" panose="020B0604030504040204" pitchFamily="34" charset="-120"/>
                <a:ea typeface="微軟正黑體" panose="020B0604030504040204" pitchFamily="34" charset="-120"/>
              </a:rPr>
              <a:t>)</a:t>
            </a:r>
          </a:p>
          <a:p>
            <a:pPr algn="r">
              <a:lnSpc>
                <a:spcPts val="3200"/>
              </a:lnSpc>
            </a:pPr>
            <a:r>
              <a:rPr lang="zh-TW" altLang="en-US" b="1" dirty="0">
                <a:latin typeface="微軟正黑體" panose="020B0604030504040204" pitchFamily="34" charset="-120"/>
                <a:ea typeface="微軟正黑體" panose="020B0604030504040204" pitchFamily="34" charset="-120"/>
              </a:rPr>
              <a:t>美國實質利率走低</a:t>
            </a:r>
            <a:endParaRPr lang="en-US" altLang="zh-TW" b="1" dirty="0">
              <a:latin typeface="微軟正黑體" panose="020B0604030504040204" pitchFamily="34" charset="-120"/>
              <a:ea typeface="微軟正黑體" panose="020B0604030504040204" pitchFamily="34" charset="-120"/>
            </a:endParaRPr>
          </a:p>
          <a:p>
            <a:pPr algn="r">
              <a:lnSpc>
                <a:spcPts val="3200"/>
              </a:lnSpc>
            </a:pPr>
            <a:r>
              <a:rPr lang="zh-TW" altLang="en-US" sz="1400" b="1" dirty="0">
                <a:latin typeface="微軟正黑體" panose="020B0604030504040204" pitchFamily="34" charset="-120"/>
                <a:ea typeface="微軟正黑體" panose="020B0604030504040204" pitchFamily="34" charset="-120"/>
              </a:rPr>
              <a:t>美國損益兩平通膨走高</a:t>
            </a:r>
            <a:endParaRPr lang="en-US" altLang="zh-TW" sz="1400" b="1" dirty="0">
              <a:latin typeface="微軟正黑體" panose="020B0604030504040204" pitchFamily="34" charset="-120"/>
              <a:ea typeface="微軟正黑體" panose="020B0604030504040204" pitchFamily="34" charset="-120"/>
            </a:endParaRPr>
          </a:p>
          <a:p>
            <a:pPr algn="r">
              <a:lnSpc>
                <a:spcPts val="3200"/>
              </a:lnSpc>
            </a:pPr>
            <a:r>
              <a:rPr lang="zh-TW" altLang="en-US" b="1" dirty="0">
                <a:latin typeface="微軟正黑體" panose="020B0604030504040204" pitchFamily="34" charset="-120"/>
                <a:ea typeface="微軟正黑體" panose="020B0604030504040204" pitchFamily="34" charset="-120"/>
              </a:rPr>
              <a:t>股市下跌</a:t>
            </a:r>
            <a:endParaRPr lang="en-US" altLang="zh-TW" b="1" dirty="0">
              <a:latin typeface="微軟正黑體" panose="020B0604030504040204" pitchFamily="34" charset="-120"/>
              <a:ea typeface="微軟正黑體" panose="020B0604030504040204" pitchFamily="34" charset="-120"/>
            </a:endParaRPr>
          </a:p>
          <a:p>
            <a:pPr algn="r">
              <a:lnSpc>
                <a:spcPts val="3200"/>
              </a:lnSpc>
            </a:pPr>
            <a:r>
              <a:rPr lang="zh-TW" altLang="en-US" b="1" dirty="0">
                <a:latin typeface="微軟正黑體" panose="020B0604030504040204" pitchFamily="34" charset="-120"/>
                <a:ea typeface="微軟正黑體" panose="020B0604030504040204" pitchFamily="34" charset="-120"/>
              </a:rPr>
              <a:t>其他</a:t>
            </a:r>
            <a:endParaRPr lang="en-US" altLang="zh-TW" b="1" dirty="0">
              <a:latin typeface="微軟正黑體" panose="020B0604030504040204" pitchFamily="34" charset="-120"/>
              <a:ea typeface="微軟正黑體" panose="020B0604030504040204" pitchFamily="34" charset="-120"/>
            </a:endParaRPr>
          </a:p>
          <a:p>
            <a:pPr algn="r">
              <a:lnSpc>
                <a:spcPts val="3200"/>
              </a:lnSpc>
            </a:pPr>
            <a:endParaRPr lang="zh-TW" altLang="en-US" b="1" dirty="0">
              <a:latin typeface="微軟正黑體" panose="020B0604030504040204" pitchFamily="34" charset="-120"/>
              <a:ea typeface="微軟正黑體" panose="020B0604030504040204" pitchFamily="34" charset="-120"/>
            </a:endParaRPr>
          </a:p>
        </p:txBody>
      </p:sp>
      <p:sp>
        <p:nvSpPr>
          <p:cNvPr id="12" name="Rectangle 4">
            <a:extLst>
              <a:ext uri="{FF2B5EF4-FFF2-40B4-BE49-F238E27FC236}">
                <a16:creationId xmlns:a16="http://schemas.microsoft.com/office/drawing/2014/main" id="{EF906A46-479C-F970-F453-C7181A401835}"/>
              </a:ext>
            </a:extLst>
          </p:cNvPr>
          <p:cNvSpPr>
            <a:spLocks noChangeArrowheads="1"/>
          </p:cNvSpPr>
          <p:nvPr/>
        </p:nvSpPr>
        <p:spPr bwMode="auto">
          <a:xfrm>
            <a:off x="0" y="0"/>
            <a:ext cx="1217000" cy="307777"/>
          </a:xfrm>
          <a:prstGeom prst="rect">
            <a:avLst/>
          </a:prstGeom>
          <a:noFill/>
          <a:ln w="9525">
            <a:noFill/>
            <a:miter lim="800000"/>
            <a:headEnd/>
            <a:tailEnd/>
          </a:ln>
        </p:spPr>
        <p:txBody>
          <a:bodyPr wrap="none">
            <a:spAutoFit/>
          </a:bodyPr>
          <a:lstStyle/>
          <a:p>
            <a:r>
              <a:rPr kumimoji="0" lang="en-US" altLang="zh-TW" sz="1400" b="1" dirty="0">
                <a:solidFill>
                  <a:srgbClr val="FF3300"/>
                </a:solidFill>
                <a:latin typeface="微軟正黑體" panose="020B0604030504040204" pitchFamily="34" charset="-120"/>
                <a:ea typeface="微軟正黑體" panose="020B0604030504040204" pitchFamily="34" charset="-120"/>
              </a:rPr>
              <a:t>&lt;</a:t>
            </a:r>
            <a:r>
              <a:rPr lang="zh-TW" altLang="en-US" sz="1400" b="1" dirty="0">
                <a:solidFill>
                  <a:srgbClr val="FF3300"/>
                </a:solidFill>
                <a:latin typeface="微軟正黑體" panose="020B0604030504040204" pitchFamily="34" charset="-120"/>
                <a:ea typeface="微軟正黑體" panose="020B0604030504040204" pitchFamily="34" charset="-120"/>
              </a:rPr>
              <a:t>市場</a:t>
            </a:r>
            <a:r>
              <a:rPr kumimoji="0" lang="zh-TW" altLang="en-US" sz="1400" b="1" dirty="0">
                <a:solidFill>
                  <a:srgbClr val="FF3300"/>
                </a:solidFill>
                <a:latin typeface="微軟正黑體" panose="020B0604030504040204" pitchFamily="34" charset="-120"/>
                <a:ea typeface="微軟正黑體" panose="020B0604030504040204" pitchFamily="34" charset="-120"/>
              </a:rPr>
              <a:t>焦點</a:t>
            </a:r>
            <a:r>
              <a:rPr kumimoji="0" lang="en-US" altLang="zh-TW" sz="1400" b="1" dirty="0">
                <a:solidFill>
                  <a:srgbClr val="FF3300"/>
                </a:solidFill>
                <a:latin typeface="微軟正黑體" panose="020B0604030504040204" pitchFamily="34" charset="-120"/>
                <a:ea typeface="微軟正黑體" panose="020B0604030504040204" pitchFamily="34" charset="-120"/>
              </a:rPr>
              <a:t>&gt; </a:t>
            </a:r>
            <a:endParaRPr kumimoji="0" lang="en-US" altLang="zh-TW" sz="1400" b="1" dirty="0">
              <a:solidFill>
                <a:srgbClr val="000000"/>
              </a:solidFill>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a16="http://schemas.microsoft.com/office/drawing/2014/main" id="{44D7F4A1-D1F6-F976-7BDA-C0436BE5DE25}"/>
              </a:ext>
            </a:extLst>
          </p:cNvPr>
          <p:cNvSpPr/>
          <p:nvPr/>
        </p:nvSpPr>
        <p:spPr>
          <a:xfrm>
            <a:off x="114300" y="2028825"/>
            <a:ext cx="4000500" cy="1171575"/>
          </a:xfrm>
          <a:prstGeom prst="rect">
            <a:avLst/>
          </a:prstGeom>
          <a:noFill/>
          <a:ln w="28575">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C611C1CE-FB89-93FE-F910-B31FE204ABD7}"/>
              </a:ext>
            </a:extLst>
          </p:cNvPr>
          <p:cNvSpPr/>
          <p:nvPr/>
        </p:nvSpPr>
        <p:spPr>
          <a:xfrm>
            <a:off x="4505324" y="1971676"/>
            <a:ext cx="4638675" cy="1009650"/>
          </a:xfrm>
          <a:prstGeom prst="rect">
            <a:avLst/>
          </a:prstGeom>
          <a:noFill/>
          <a:ln w="28575">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97246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文字方塊 2">
            <a:extLst>
              <a:ext uri="{FF2B5EF4-FFF2-40B4-BE49-F238E27FC236}">
                <a16:creationId xmlns:a16="http://schemas.microsoft.com/office/drawing/2014/main" id="{FCF6A451-C6D2-4BCB-B9FE-38FB9A348359}"/>
              </a:ext>
            </a:extLst>
          </p:cNvPr>
          <p:cNvSpPr txBox="1">
            <a:spLocks noChangeArrowheads="1"/>
          </p:cNvSpPr>
          <p:nvPr/>
        </p:nvSpPr>
        <p:spPr bwMode="auto">
          <a:xfrm>
            <a:off x="2321317" y="1489105"/>
            <a:ext cx="4321794" cy="369332"/>
          </a:xfrm>
          <a:prstGeom prst="rect">
            <a:avLst/>
          </a:prstGeom>
          <a:solidFill>
            <a:srgbClr val="002060"/>
          </a:solidFill>
          <a:ln>
            <a:noFill/>
          </a:ln>
        </p:spPr>
        <p:txBody>
          <a:bodyPr wrap="square">
            <a:spAutoFit/>
          </a:bodyPr>
          <a:lstStyle>
            <a:lvl1pPr eaLnBrk="0" hangingPunct="0">
              <a:buBlip>
                <a:blip r:embed="rId3"/>
              </a:buBlip>
              <a:defRPr kumimoji="1" sz="3200">
                <a:solidFill>
                  <a:schemeClr val="tx1"/>
                </a:solidFill>
                <a:latin typeface="Arial" charset="0"/>
                <a:ea typeface="標楷體" pitchFamily="65" charset="-120"/>
              </a:defRPr>
            </a:lvl1pPr>
            <a:lvl2pPr marL="742950" indent="-285750" eaLnBrk="0" hangingPunct="0">
              <a:buBlip>
                <a:blip r:embed="rId4"/>
              </a:buBlip>
              <a:defRPr kumimoji="1" sz="2800">
                <a:solidFill>
                  <a:schemeClr val="tx1"/>
                </a:solidFill>
                <a:latin typeface="Arial" charset="0"/>
                <a:ea typeface="標楷體" pitchFamily="65" charset="-120"/>
              </a:defRPr>
            </a:lvl2pPr>
            <a:lvl3pPr marL="1143000" indent="-228600" eaLnBrk="0" hangingPunct="0">
              <a:buBlip>
                <a:blip r:embed="rId4"/>
              </a:buBlip>
              <a:defRPr kumimoji="1" sz="2400">
                <a:solidFill>
                  <a:schemeClr val="tx1"/>
                </a:solidFill>
                <a:latin typeface="Arial" charset="0"/>
                <a:ea typeface="標楷體" pitchFamily="65" charset="-120"/>
              </a:defRPr>
            </a:lvl3pPr>
            <a:lvl4pPr marL="1600200" indent="-228600" eaLnBrk="0" hangingPunct="0">
              <a:buBlip>
                <a:blip r:embed="rId4"/>
              </a:buBlip>
              <a:defRPr kumimoji="1" sz="2000">
                <a:solidFill>
                  <a:schemeClr val="tx1"/>
                </a:solidFill>
                <a:latin typeface="Arial" charset="0"/>
                <a:ea typeface="標楷體" pitchFamily="65" charset="-120"/>
              </a:defRPr>
            </a:lvl4pPr>
            <a:lvl5pPr marL="2057400" indent="-228600" eaLnBrk="0" hangingPunct="0">
              <a:buBlip>
                <a:blip r:embed="rId4"/>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9pPr>
          </a:lstStyle>
          <a:p>
            <a:pPr algn="ctr">
              <a:buNone/>
            </a:pPr>
            <a:r>
              <a:rPr lang="en-US" altLang="zh-TW" sz="18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2025</a:t>
            </a:r>
            <a:r>
              <a:rPr lang="zh-TW" altLang="en-US" sz="18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年主要已開發國家利率會議時間表</a:t>
            </a:r>
          </a:p>
        </p:txBody>
      </p:sp>
      <p:sp>
        <p:nvSpPr>
          <p:cNvPr id="55" name="標題 1">
            <a:extLst>
              <a:ext uri="{FF2B5EF4-FFF2-40B4-BE49-F238E27FC236}">
                <a16:creationId xmlns:a16="http://schemas.microsoft.com/office/drawing/2014/main" id="{04871083-D371-45FE-B0B3-7F931734916B}"/>
              </a:ext>
            </a:extLst>
          </p:cNvPr>
          <p:cNvSpPr txBox="1">
            <a:spLocks/>
          </p:cNvSpPr>
          <p:nvPr/>
        </p:nvSpPr>
        <p:spPr>
          <a:xfrm>
            <a:off x="92462" y="5902403"/>
            <a:ext cx="8766918" cy="653828"/>
          </a:xfrm>
          <a:prstGeom prst="rect">
            <a:avLst/>
          </a:prstGeom>
        </p:spPr>
        <p:txBody>
          <a:bodyPr vert="horz" lIns="91440" tIns="45720" rIns="91440" bIns="45720" rtlCol="0" anchor="t">
            <a:noAutofit/>
          </a:bodyPr>
          <a:lstStyle/>
          <a:p>
            <a:pPr>
              <a:lnSpc>
                <a:spcPts val="1200"/>
              </a:lnSpc>
            </a:pPr>
            <a:r>
              <a:rPr kumimoji="0" lang="zh-TW" altLang="en-US" sz="1050" b="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Arial" panose="020B0604020202020204" pitchFamily="34" charset="0"/>
              </a:rPr>
              <a:t>資料來源</a:t>
            </a:r>
            <a:r>
              <a:rPr kumimoji="0" lang="en-US" altLang="zh-TW" sz="1050" b="0" dirty="0">
                <a:latin typeface="微軟正黑體" panose="020B0604030504040204" pitchFamily="34" charset="-120"/>
                <a:ea typeface="微軟正黑體" panose="020B0604030504040204" pitchFamily="34" charset="-120"/>
                <a:cs typeface="Arial" panose="020B0604020202020204" pitchFamily="34" charset="0"/>
              </a:rPr>
              <a:t>:</a:t>
            </a:r>
            <a:r>
              <a:rPr kumimoji="0" lang="zh-TW" altLang="en-US" sz="1050" b="0" dirty="0">
                <a:latin typeface="微軟正黑體" panose="020B0604030504040204" pitchFamily="34" charset="-120"/>
                <a:ea typeface="微軟正黑體" panose="020B0604030504040204" pitchFamily="34" charset="-120"/>
                <a:cs typeface="Arial" panose="020B0604020202020204" pitchFamily="34" charset="0"/>
              </a:rPr>
              <a:t> </a:t>
            </a:r>
            <a:r>
              <a:rPr kumimoji="0" lang="zh-TW" altLang="en-US" sz="1050" dirty="0">
                <a:latin typeface="微軟正黑體" panose="020B0604030504040204" pitchFamily="34" charset="-120"/>
                <a:ea typeface="微軟正黑體" panose="020B0604030504040204" pitchFamily="34" charset="-120"/>
                <a:cs typeface="Arial" panose="020B0604020202020204" pitchFamily="34" charset="0"/>
              </a:rPr>
              <a:t>富蘭克林證券投顧整理更新</a:t>
            </a:r>
            <a:r>
              <a:rPr lang="zh-TW" altLang="en-US" sz="1050" dirty="0">
                <a:latin typeface="微軟正黑體" panose="020B0604030504040204" pitchFamily="34" charset="-120"/>
                <a:ea typeface="微軟正黑體" panose="020B0604030504040204" pitchFamily="34" charset="-120"/>
                <a:cs typeface="Arial" panose="020B0604020202020204" pitchFamily="34" charset="0"/>
              </a:rPr>
              <a:t>，</a:t>
            </a:r>
            <a:r>
              <a:rPr kumimoji="0" lang="en-US" altLang="zh-TW" sz="1050" dirty="0">
                <a:latin typeface="微軟正黑體" panose="020B0604030504040204" pitchFamily="34" charset="-120"/>
                <a:ea typeface="微軟正黑體" panose="020B0604030504040204" pitchFamily="34" charset="-120"/>
                <a:cs typeface="Arial" panose="020B0604020202020204" pitchFamily="34" charset="0"/>
              </a:rPr>
              <a:t>2025/</a:t>
            </a:r>
            <a:r>
              <a:rPr lang="en-US" altLang="zh-TW" sz="1050" dirty="0">
                <a:latin typeface="微軟正黑體" panose="020B0604030504040204" pitchFamily="34" charset="-120"/>
                <a:ea typeface="微軟正黑體" panose="020B0604030504040204" pitchFamily="34" charset="-120"/>
                <a:cs typeface="Arial" panose="020B0604020202020204" pitchFamily="34" charset="0"/>
              </a:rPr>
              <a:t>8/25</a:t>
            </a:r>
            <a:r>
              <a:rPr kumimoji="0" lang="zh-TW" altLang="en-US" sz="1050" dirty="0">
                <a:latin typeface="微軟正黑體" panose="020B0604030504040204" pitchFamily="34" charset="-120"/>
                <a:ea typeface="微軟正黑體" panose="020B0604030504040204" pitchFamily="34" charset="-120"/>
                <a:cs typeface="Arial" panose="020B0604020202020204" pitchFamily="34" charset="0"/>
              </a:rPr>
              <a:t>。</a:t>
            </a:r>
            <a:endParaRPr kumimoji="0" lang="en-US" altLang="zh-TW" sz="1050" dirty="0">
              <a:latin typeface="微軟正黑體" panose="020B0604030504040204" pitchFamily="34" charset="-120"/>
              <a:ea typeface="微軟正黑體" panose="020B0604030504040204" pitchFamily="34" charset="-120"/>
              <a:cs typeface="Arial" panose="020B0604020202020204" pitchFamily="34" charset="0"/>
            </a:endParaRPr>
          </a:p>
          <a:p>
            <a:pPr>
              <a:lnSpc>
                <a:spcPts val="1200"/>
              </a:lnSpc>
            </a:pPr>
            <a:r>
              <a:rPr kumimoji="0" lang="zh-TW" altLang="en-US" sz="105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1050" dirty="0">
                <a:latin typeface="微軟正黑體" panose="020B0604030504040204" pitchFamily="34" charset="-120"/>
                <a:ea typeface="微軟正黑體" panose="020B0604030504040204" pitchFamily="34" charset="-120"/>
                <a:cs typeface="Arial" panose="020B0604020202020204" pitchFamily="34" charset="0"/>
              </a:rPr>
              <a:t>更新經濟展望與利率點陣圖。日本央行於</a:t>
            </a:r>
            <a:r>
              <a:rPr lang="en-US" altLang="zh-TW" sz="1050" dirty="0">
                <a:solidFill>
                  <a:schemeClr val="dk1"/>
                </a:solidFill>
                <a:latin typeface="微軟正黑體" panose="020B0604030504040204" pitchFamily="34" charset="-120"/>
                <a:ea typeface="微軟正黑體" panose="020B0604030504040204" pitchFamily="34" charset="-120"/>
              </a:rPr>
              <a:t>2024</a:t>
            </a:r>
            <a:r>
              <a:rPr lang="zh-TW" altLang="en-US" sz="1050" dirty="0">
                <a:solidFill>
                  <a:schemeClr val="dk1"/>
                </a:solidFill>
                <a:latin typeface="微軟正黑體" panose="020B0604030504040204" pitchFamily="34" charset="-120"/>
                <a:ea typeface="微軟正黑體" panose="020B0604030504040204" pitchFamily="34" charset="-120"/>
              </a:rPr>
              <a:t>年</a:t>
            </a:r>
            <a:r>
              <a:rPr lang="en-US" altLang="zh-TW" sz="1050" dirty="0">
                <a:solidFill>
                  <a:schemeClr val="dk1"/>
                </a:solidFill>
                <a:latin typeface="微軟正黑體" panose="020B0604030504040204" pitchFamily="34" charset="-120"/>
                <a:ea typeface="微軟正黑體" panose="020B0604030504040204" pitchFamily="34" charset="-120"/>
              </a:rPr>
              <a:t>8-9</a:t>
            </a:r>
            <a:r>
              <a:rPr lang="zh-TW" altLang="en-US" sz="1050" dirty="0">
                <a:solidFill>
                  <a:schemeClr val="dk1"/>
                </a:solidFill>
                <a:latin typeface="微軟正黑體" panose="020B0604030504040204" pitchFamily="34" charset="-120"/>
                <a:ea typeface="微軟正黑體" panose="020B0604030504040204" pitchFamily="34" charset="-120"/>
              </a:rPr>
              <a:t>月起</a:t>
            </a:r>
            <a:r>
              <a:rPr lang="zh-TW" altLang="zh-TW" sz="1050" dirty="0">
                <a:solidFill>
                  <a:schemeClr val="dk1"/>
                </a:solidFill>
                <a:latin typeface="微軟正黑體" panose="020B0604030504040204" pitchFamily="34" charset="-120"/>
                <a:ea typeface="微軟正黑體" panose="020B0604030504040204" pitchFamily="34" charset="-120"/>
              </a:rPr>
              <a:t>將每月國債購買規模自</a:t>
            </a:r>
            <a:r>
              <a:rPr lang="en-US" altLang="zh-TW" sz="1050" dirty="0">
                <a:solidFill>
                  <a:schemeClr val="dk1"/>
                </a:solidFill>
                <a:latin typeface="微軟正黑體" panose="020B0604030504040204" pitchFamily="34" charset="-120"/>
                <a:ea typeface="微軟正黑體" panose="020B0604030504040204" pitchFamily="34" charset="-120"/>
              </a:rPr>
              <a:t>7</a:t>
            </a:r>
            <a:r>
              <a:rPr lang="zh-TW" altLang="zh-TW" sz="1050" dirty="0">
                <a:solidFill>
                  <a:schemeClr val="dk1"/>
                </a:solidFill>
                <a:latin typeface="微軟正黑體" panose="020B0604030504040204" pitchFamily="34" charset="-120"/>
                <a:ea typeface="微軟正黑體" panose="020B0604030504040204" pitchFamily="34" charset="-120"/>
              </a:rPr>
              <a:t>月的</a:t>
            </a:r>
            <a:r>
              <a:rPr lang="en-US" altLang="zh-TW" sz="1050" dirty="0">
                <a:solidFill>
                  <a:schemeClr val="dk1"/>
                </a:solidFill>
                <a:latin typeface="微軟正黑體" panose="020B0604030504040204" pitchFamily="34" charset="-120"/>
                <a:ea typeface="微軟正黑體" panose="020B0604030504040204" pitchFamily="34" charset="-120"/>
              </a:rPr>
              <a:t>5.7</a:t>
            </a:r>
            <a:r>
              <a:rPr lang="zh-TW" altLang="zh-TW" sz="1050" dirty="0">
                <a:solidFill>
                  <a:schemeClr val="dk1"/>
                </a:solidFill>
                <a:latin typeface="微軟正黑體" panose="020B0604030504040204" pitchFamily="34" charset="-120"/>
                <a:ea typeface="微軟正黑體" panose="020B0604030504040204" pitchFamily="34" charset="-120"/>
              </a:rPr>
              <a:t>兆日圓削減至</a:t>
            </a:r>
            <a:r>
              <a:rPr lang="en-US" altLang="zh-TW" sz="1050" dirty="0">
                <a:solidFill>
                  <a:schemeClr val="dk1"/>
                </a:solidFill>
                <a:latin typeface="微軟正黑體" panose="020B0604030504040204" pitchFamily="34" charset="-120"/>
                <a:ea typeface="微軟正黑體" panose="020B0604030504040204" pitchFamily="34" charset="-120"/>
              </a:rPr>
              <a:t>5.3</a:t>
            </a:r>
            <a:r>
              <a:rPr lang="zh-TW" altLang="zh-TW" sz="1050" dirty="0">
                <a:solidFill>
                  <a:schemeClr val="dk1"/>
                </a:solidFill>
                <a:latin typeface="微軟正黑體" panose="020B0604030504040204" pitchFamily="34" charset="-120"/>
                <a:ea typeface="微軟正黑體" panose="020B0604030504040204" pitchFamily="34" charset="-120"/>
              </a:rPr>
              <a:t>兆，後續每季度減碼規模為</a:t>
            </a:r>
            <a:r>
              <a:rPr lang="en-US" altLang="zh-TW" sz="1050" dirty="0">
                <a:solidFill>
                  <a:schemeClr val="dk1"/>
                </a:solidFill>
                <a:latin typeface="微軟正黑體" panose="020B0604030504040204" pitchFamily="34" charset="-120"/>
                <a:ea typeface="微軟正黑體" panose="020B0604030504040204" pitchFamily="34" charset="-120"/>
              </a:rPr>
              <a:t>0.4</a:t>
            </a:r>
            <a:r>
              <a:rPr lang="zh-TW" altLang="zh-TW" sz="1050" dirty="0">
                <a:solidFill>
                  <a:schemeClr val="dk1"/>
                </a:solidFill>
                <a:latin typeface="微軟正黑體" panose="020B0604030504040204" pitchFamily="34" charset="-120"/>
                <a:ea typeface="微軟正黑體" panose="020B0604030504040204" pitchFamily="34" charset="-120"/>
              </a:rPr>
              <a:t>兆日圓，至</a:t>
            </a:r>
            <a:r>
              <a:rPr lang="en-US" altLang="zh-TW" sz="1050" dirty="0">
                <a:solidFill>
                  <a:schemeClr val="dk1"/>
                </a:solidFill>
                <a:latin typeface="微軟正黑體" panose="020B0604030504040204" pitchFamily="34" charset="-120"/>
                <a:ea typeface="微軟正黑體" panose="020B0604030504040204" pitchFamily="34" charset="-120"/>
              </a:rPr>
              <a:t>2026</a:t>
            </a:r>
            <a:r>
              <a:rPr lang="zh-TW" altLang="zh-TW" sz="1050" dirty="0">
                <a:solidFill>
                  <a:schemeClr val="dk1"/>
                </a:solidFill>
                <a:latin typeface="微軟正黑體" panose="020B0604030504040204" pitchFamily="34" charset="-120"/>
                <a:ea typeface="微軟正黑體" panose="020B0604030504040204" pitchFamily="34" charset="-120"/>
              </a:rPr>
              <a:t>年第一季每月國債購買規模降至約</a:t>
            </a:r>
            <a:r>
              <a:rPr lang="en-US" altLang="zh-TW" sz="1050" dirty="0">
                <a:solidFill>
                  <a:schemeClr val="dk1"/>
                </a:solidFill>
                <a:latin typeface="微軟正黑體" panose="020B0604030504040204" pitchFamily="34" charset="-120"/>
                <a:ea typeface="微軟正黑體" panose="020B0604030504040204" pitchFamily="34" charset="-120"/>
              </a:rPr>
              <a:t>3</a:t>
            </a:r>
            <a:r>
              <a:rPr lang="zh-TW" altLang="zh-TW" sz="1050" dirty="0">
                <a:solidFill>
                  <a:schemeClr val="dk1"/>
                </a:solidFill>
                <a:latin typeface="微軟正黑體" panose="020B0604030504040204" pitchFamily="34" charset="-120"/>
                <a:ea typeface="微軟正黑體" panose="020B0604030504040204" pitchFamily="34" charset="-120"/>
              </a:rPr>
              <a:t>兆日圓</a:t>
            </a:r>
            <a:r>
              <a:rPr lang="zh-TW" altLang="en-US" sz="1050" dirty="0">
                <a:solidFill>
                  <a:schemeClr val="dk1"/>
                </a:solidFill>
                <a:latin typeface="微軟正黑體" panose="020B0604030504040204" pitchFamily="34" charset="-120"/>
                <a:ea typeface="微軟正黑體" panose="020B0604030504040204" pitchFamily="34" charset="-120"/>
              </a:rPr>
              <a:t>。</a:t>
            </a:r>
            <a:endParaRPr lang="zh-TW" altLang="en-US" sz="1050" dirty="0">
              <a:latin typeface="微軟正黑體" panose="020B0604030504040204" pitchFamily="34" charset="-120"/>
              <a:ea typeface="微軟正黑體" panose="020B0604030504040204" pitchFamily="34" charset="-120"/>
              <a:cs typeface="Arial" panose="020B0604020202020204" pitchFamily="34" charset="0"/>
            </a:endParaRPr>
          </a:p>
        </p:txBody>
      </p:sp>
      <p:graphicFrame>
        <p:nvGraphicFramePr>
          <p:cNvPr id="56" name="表格 55">
            <a:extLst>
              <a:ext uri="{FF2B5EF4-FFF2-40B4-BE49-F238E27FC236}">
                <a16:creationId xmlns:a16="http://schemas.microsoft.com/office/drawing/2014/main" id="{8CD4EDB4-3800-4C70-9300-6DB2030C7942}"/>
              </a:ext>
            </a:extLst>
          </p:cNvPr>
          <p:cNvGraphicFramePr>
            <a:graphicFrameLocks noGrp="1"/>
          </p:cNvGraphicFramePr>
          <p:nvPr>
            <p:extLst>
              <p:ext uri="{D42A27DB-BD31-4B8C-83A1-F6EECF244321}">
                <p14:modId xmlns:p14="http://schemas.microsoft.com/office/powerpoint/2010/main" val="636588774"/>
              </p:ext>
            </p:extLst>
          </p:nvPr>
        </p:nvGraphicFramePr>
        <p:xfrm>
          <a:off x="125647" y="1938131"/>
          <a:ext cx="9018353" cy="3587179"/>
        </p:xfrm>
        <a:graphic>
          <a:graphicData uri="http://schemas.openxmlformats.org/drawingml/2006/table">
            <a:tbl>
              <a:tblPr firstRow="1" bandRow="1">
                <a:tableStyleId>{5C22544A-7EE6-4342-B048-85BDC9FD1C3A}</a:tableStyleId>
              </a:tblPr>
              <a:tblGrid>
                <a:gridCol w="792176">
                  <a:extLst>
                    <a:ext uri="{9D8B030D-6E8A-4147-A177-3AD203B41FA5}">
                      <a16:colId xmlns:a16="http://schemas.microsoft.com/office/drawing/2014/main" val="20000"/>
                    </a:ext>
                  </a:extLst>
                </a:gridCol>
                <a:gridCol w="1204194">
                  <a:extLst>
                    <a:ext uri="{9D8B030D-6E8A-4147-A177-3AD203B41FA5}">
                      <a16:colId xmlns:a16="http://schemas.microsoft.com/office/drawing/2014/main" val="20003"/>
                    </a:ext>
                  </a:extLst>
                </a:gridCol>
                <a:gridCol w="1169581">
                  <a:extLst>
                    <a:ext uri="{9D8B030D-6E8A-4147-A177-3AD203B41FA5}">
                      <a16:colId xmlns:a16="http://schemas.microsoft.com/office/drawing/2014/main" val="20004"/>
                    </a:ext>
                  </a:extLst>
                </a:gridCol>
                <a:gridCol w="1187305">
                  <a:extLst>
                    <a:ext uri="{9D8B030D-6E8A-4147-A177-3AD203B41FA5}">
                      <a16:colId xmlns:a16="http://schemas.microsoft.com/office/drawing/2014/main" val="20006"/>
                    </a:ext>
                  </a:extLst>
                </a:gridCol>
                <a:gridCol w="1386261">
                  <a:extLst>
                    <a:ext uri="{9D8B030D-6E8A-4147-A177-3AD203B41FA5}">
                      <a16:colId xmlns:a16="http://schemas.microsoft.com/office/drawing/2014/main" val="20007"/>
                    </a:ext>
                  </a:extLst>
                </a:gridCol>
                <a:gridCol w="3278836">
                  <a:extLst>
                    <a:ext uri="{9D8B030D-6E8A-4147-A177-3AD203B41FA5}">
                      <a16:colId xmlns:a16="http://schemas.microsoft.com/office/drawing/2014/main" val="1651424814"/>
                    </a:ext>
                  </a:extLst>
                </a:gridCol>
              </a:tblGrid>
              <a:tr h="356547">
                <a:tc>
                  <a:txBody>
                    <a:bodyPr/>
                    <a:lstStyle/>
                    <a:p>
                      <a:pPr>
                        <a:lnSpc>
                          <a:spcPts val="1500"/>
                        </a:lnSpc>
                      </a:pPr>
                      <a:endParaRPr lang="zh-TW" altLang="en-US" sz="1400" dirty="0">
                        <a:latin typeface="微軟正黑體" panose="020B0604030504040204" pitchFamily="34" charset="-120"/>
                        <a:ea typeface="微軟正黑體" panose="020B0604030504040204" pitchFamily="34" charset="-120"/>
                      </a:endParaRPr>
                    </a:p>
                  </a:txBody>
                  <a:tcPr anchor="ctr"/>
                </a:tc>
                <a:tc>
                  <a:txBody>
                    <a:bodyPr/>
                    <a:lstStyle/>
                    <a:p>
                      <a:pPr algn="ctr">
                        <a:lnSpc>
                          <a:spcPts val="1500"/>
                        </a:lnSpc>
                      </a:pPr>
                      <a:r>
                        <a:rPr lang="en-US" altLang="zh-TW" sz="1400" dirty="0">
                          <a:latin typeface="微軟正黑體" panose="020B0604030504040204" pitchFamily="34" charset="-120"/>
                          <a:ea typeface="微軟正黑體" panose="020B0604030504040204" pitchFamily="34" charset="-120"/>
                        </a:rPr>
                        <a:t>Q1</a:t>
                      </a:r>
                      <a:endParaRPr lang="zh-TW" altLang="en-US" sz="1400" dirty="0">
                        <a:latin typeface="微軟正黑體" panose="020B0604030504040204" pitchFamily="34" charset="-120"/>
                        <a:ea typeface="微軟正黑體" panose="020B0604030504040204" pitchFamily="34" charset="-120"/>
                      </a:endParaRPr>
                    </a:p>
                  </a:txBody>
                  <a:tcPr anchor="ctr"/>
                </a:tc>
                <a:tc>
                  <a:txBody>
                    <a:bodyPr/>
                    <a:lstStyle/>
                    <a:p>
                      <a:pPr marL="0" algn="ctr" defTabSz="914400" rtl="0" eaLnBrk="1" latinLnBrk="0" hangingPunct="1">
                        <a:lnSpc>
                          <a:spcPts val="1500"/>
                        </a:lnSpc>
                      </a:pPr>
                      <a:r>
                        <a:rPr lang="en-US" altLang="zh-TW" sz="1400" b="1" kern="1200" dirty="0">
                          <a:solidFill>
                            <a:schemeClr val="lt1"/>
                          </a:solidFill>
                          <a:latin typeface="微軟正黑體" panose="020B0604030504040204" pitchFamily="34" charset="-120"/>
                          <a:ea typeface="微軟正黑體" panose="020B0604030504040204" pitchFamily="34" charset="-120"/>
                          <a:cs typeface="+mn-cs"/>
                        </a:rPr>
                        <a:t>Q2</a:t>
                      </a:r>
                      <a:endParaRPr lang="zh-TW" altLang="en-US" sz="1400" b="1" kern="1200" dirty="0">
                        <a:solidFill>
                          <a:schemeClr val="lt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defTabSz="914400" rtl="0" eaLnBrk="1" latinLnBrk="0" hangingPunct="1">
                        <a:lnSpc>
                          <a:spcPts val="1500"/>
                        </a:lnSpc>
                      </a:pPr>
                      <a:r>
                        <a:rPr lang="en-US" altLang="zh-TW" sz="1400" b="1" kern="1200" dirty="0">
                          <a:solidFill>
                            <a:schemeClr val="lt1"/>
                          </a:solidFill>
                          <a:latin typeface="微軟正黑體" panose="020B0604030504040204" pitchFamily="34" charset="-120"/>
                          <a:ea typeface="微軟正黑體" panose="020B0604030504040204" pitchFamily="34" charset="-120"/>
                          <a:cs typeface="+mn-cs"/>
                        </a:rPr>
                        <a:t>Q3</a:t>
                      </a:r>
                      <a:endParaRPr lang="zh-TW" altLang="en-US" sz="1400" b="1" kern="1200" dirty="0">
                        <a:solidFill>
                          <a:schemeClr val="lt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defTabSz="914400" rtl="0" eaLnBrk="1" latinLnBrk="0" hangingPunct="1">
                        <a:lnSpc>
                          <a:spcPts val="1500"/>
                        </a:lnSpc>
                      </a:pPr>
                      <a:r>
                        <a:rPr lang="en-US" altLang="zh-TW" sz="1400" b="1" kern="1200" dirty="0">
                          <a:solidFill>
                            <a:schemeClr val="lt1"/>
                          </a:solidFill>
                          <a:latin typeface="微軟正黑體" panose="020B0604030504040204" pitchFamily="34" charset="-120"/>
                          <a:ea typeface="微軟正黑體" panose="020B0604030504040204" pitchFamily="34" charset="-120"/>
                          <a:cs typeface="+mn-cs"/>
                        </a:rPr>
                        <a:t>Q4</a:t>
                      </a:r>
                      <a:endParaRPr lang="zh-TW" altLang="en-US" sz="1400" b="1" kern="1200" dirty="0">
                        <a:solidFill>
                          <a:schemeClr val="lt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defTabSz="914400" rtl="0" eaLnBrk="1" latinLnBrk="0" hangingPunct="1">
                        <a:lnSpc>
                          <a:spcPts val="1500"/>
                        </a:lnSpc>
                      </a:pPr>
                      <a:r>
                        <a:rPr lang="zh-TW" altLang="en-US" sz="1400" b="1" kern="1200" dirty="0">
                          <a:solidFill>
                            <a:schemeClr val="lt1"/>
                          </a:solidFill>
                          <a:latin typeface="微軟正黑體" panose="020B0604030504040204" pitchFamily="34" charset="-120"/>
                          <a:ea typeface="微軟正黑體" panose="020B0604030504040204" pitchFamily="34" charset="-120"/>
                          <a:cs typeface="+mn-cs"/>
                        </a:rPr>
                        <a:t>最新政策</a:t>
                      </a:r>
                    </a:p>
                  </a:txBody>
                  <a:tcPr anchor="ctr"/>
                </a:tc>
                <a:extLst>
                  <a:ext uri="{0D108BD9-81ED-4DB2-BD59-A6C34878D82A}">
                    <a16:rowId xmlns:a16="http://schemas.microsoft.com/office/drawing/2014/main" val="10000"/>
                  </a:ext>
                </a:extLst>
              </a:tr>
              <a:tr h="1021484">
                <a:tc>
                  <a:txBody>
                    <a:bodyPr/>
                    <a:lstStyle/>
                    <a:p>
                      <a:pPr>
                        <a:lnSpc>
                          <a:spcPts val="1500"/>
                        </a:lnSpc>
                      </a:pPr>
                      <a:r>
                        <a:rPr lang="zh-TW" altLang="en-US" sz="1400" dirty="0">
                          <a:latin typeface="微軟正黑體" panose="020B0604030504040204" pitchFamily="34" charset="-120"/>
                          <a:ea typeface="微軟正黑體" panose="020B0604030504040204" pitchFamily="34" charset="-120"/>
                        </a:rPr>
                        <a:t>美國</a:t>
                      </a:r>
                    </a:p>
                  </a:txBody>
                  <a:tcPr anchor="ctr"/>
                </a:tc>
                <a:tc>
                  <a:txBody>
                    <a:bodyPr/>
                    <a:lstStyle/>
                    <a:p>
                      <a:pPr algn="ctr">
                        <a:lnSpc>
                          <a:spcPts val="1500"/>
                        </a:lnSpc>
                      </a:pPr>
                      <a:r>
                        <a:rPr lang="en-US" altLang="zh-TW" sz="1400" dirty="0">
                          <a:latin typeface="微軟正黑體" panose="020B0604030504040204" pitchFamily="34" charset="-120"/>
                          <a:ea typeface="微軟正黑體" panose="020B0604030504040204" pitchFamily="34" charset="-120"/>
                        </a:rPr>
                        <a:t>1/28~29</a:t>
                      </a:r>
                      <a:r>
                        <a:rPr lang="zh-TW" altLang="en-US" sz="1400" dirty="0">
                          <a:latin typeface="微軟正黑體" panose="020B0604030504040204" pitchFamily="34" charset="-120"/>
                          <a:ea typeface="微軟正黑體" panose="020B0604030504040204" pitchFamily="34" charset="-120"/>
                        </a:rPr>
                        <a:t>、</a:t>
                      </a:r>
                      <a:r>
                        <a:rPr lang="en-US" altLang="zh-TW" sz="1400" b="1" u="sng" dirty="0">
                          <a:latin typeface="微軟正黑體" panose="020B0604030504040204" pitchFamily="34" charset="-120"/>
                          <a:ea typeface="微軟正黑體" panose="020B0604030504040204" pitchFamily="34" charset="-120"/>
                        </a:rPr>
                        <a:t>3/18~19</a:t>
                      </a:r>
                      <a:r>
                        <a:rPr lang="zh-TW" altLang="en-US" sz="1400" b="1" u="sng" dirty="0">
                          <a:latin typeface="微軟正黑體" panose="020B0604030504040204" pitchFamily="34" charset="-120"/>
                          <a:ea typeface="微軟正黑體" panose="020B0604030504040204" pitchFamily="34" charset="-120"/>
                        </a:rPr>
                        <a:t>*</a:t>
                      </a:r>
                      <a:endParaRPr lang="en-US" altLang="zh-TW" sz="1400" b="1" u="sng" dirty="0">
                        <a:latin typeface="微軟正黑體" panose="020B0604030504040204" pitchFamily="34" charset="-120"/>
                        <a:ea typeface="微軟正黑體" panose="020B0604030504040204" pitchFamily="34" charset="-120"/>
                      </a:endParaRPr>
                    </a:p>
                  </a:txBody>
                  <a:tcPr anchor="ctr"/>
                </a:tc>
                <a:tc>
                  <a:txBody>
                    <a:bodyPr/>
                    <a:lstStyle/>
                    <a:p>
                      <a:pPr algn="ctr">
                        <a:lnSpc>
                          <a:spcPts val="1500"/>
                        </a:lnSpc>
                      </a:pPr>
                      <a:r>
                        <a:rPr lang="en-US" altLang="zh-TW" sz="1400" b="0" u="none" kern="1200" dirty="0">
                          <a:solidFill>
                            <a:schemeClr val="dk1"/>
                          </a:solidFill>
                          <a:latin typeface="微軟正黑體" panose="020B0604030504040204" pitchFamily="34" charset="-120"/>
                          <a:ea typeface="微軟正黑體" panose="020B0604030504040204" pitchFamily="34" charset="-120"/>
                          <a:cs typeface="+mn-cs"/>
                        </a:rPr>
                        <a:t>5/6~7</a:t>
                      </a:r>
                      <a:r>
                        <a:rPr lang="zh-TW" altLang="en-US" sz="1400" b="0" u="none" kern="1200" dirty="0">
                          <a:solidFill>
                            <a:schemeClr val="dk1"/>
                          </a:solidFill>
                          <a:latin typeface="微軟正黑體" panose="020B0604030504040204" pitchFamily="34" charset="-120"/>
                          <a:ea typeface="微軟正黑體" panose="020B0604030504040204" pitchFamily="34" charset="-120"/>
                          <a:cs typeface="+mn-cs"/>
                        </a:rPr>
                        <a:t>、</a:t>
                      </a:r>
                      <a:endParaRPr lang="en-US" altLang="zh-TW" sz="1400" b="0" u="none" kern="1200" dirty="0">
                        <a:solidFill>
                          <a:schemeClr val="dk1"/>
                        </a:solidFill>
                        <a:latin typeface="微軟正黑體" panose="020B0604030504040204" pitchFamily="34" charset="-120"/>
                        <a:ea typeface="微軟正黑體" panose="020B0604030504040204" pitchFamily="34" charset="-120"/>
                        <a:cs typeface="+mn-cs"/>
                      </a:endParaRPr>
                    </a:p>
                    <a:p>
                      <a:pPr algn="ctr">
                        <a:lnSpc>
                          <a:spcPts val="1500"/>
                        </a:lnSpc>
                      </a:pPr>
                      <a:r>
                        <a:rPr lang="en-US" altLang="zh-TW" sz="1400" b="1" u="sng" kern="1200" dirty="0">
                          <a:solidFill>
                            <a:schemeClr val="dk1"/>
                          </a:solidFill>
                          <a:latin typeface="微軟正黑體" panose="020B0604030504040204" pitchFamily="34" charset="-120"/>
                          <a:ea typeface="微軟正黑體" panose="020B0604030504040204" pitchFamily="34" charset="-120"/>
                          <a:cs typeface="+mn-cs"/>
                        </a:rPr>
                        <a:t>6/17~18</a:t>
                      </a:r>
                      <a:r>
                        <a:rPr lang="zh-TW" altLang="en-US" sz="1400" b="1" u="sng" kern="1200" dirty="0">
                          <a:solidFill>
                            <a:schemeClr val="dk1"/>
                          </a:solidFill>
                          <a:latin typeface="微軟正黑體" panose="020B0604030504040204" pitchFamily="34" charset="-120"/>
                          <a:ea typeface="微軟正黑體" panose="020B0604030504040204" pitchFamily="34" charset="-120"/>
                          <a:cs typeface="+mn-cs"/>
                        </a:rPr>
                        <a:t>*</a:t>
                      </a:r>
                      <a:endParaRPr lang="en-US" altLang="zh-TW" sz="1400" b="1" u="sng"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algn="ctr">
                        <a:lnSpc>
                          <a:spcPts val="1500"/>
                        </a:lnSpc>
                      </a:pPr>
                      <a:r>
                        <a:rPr lang="en-US" altLang="zh-TW" sz="1400" b="0" u="none" kern="1200" dirty="0">
                          <a:solidFill>
                            <a:schemeClr val="dk1"/>
                          </a:solidFill>
                          <a:latin typeface="微軟正黑體" panose="020B0604030504040204" pitchFamily="34" charset="-120"/>
                          <a:ea typeface="微軟正黑體" panose="020B0604030504040204" pitchFamily="34" charset="-120"/>
                          <a:cs typeface="+mn-cs"/>
                        </a:rPr>
                        <a:t>7/29~30</a:t>
                      </a:r>
                      <a:r>
                        <a:rPr lang="zh-TW" altLang="en-US" sz="1400" b="0" u="none" kern="1200" dirty="0">
                          <a:solidFill>
                            <a:schemeClr val="dk1"/>
                          </a:solidFill>
                          <a:latin typeface="微軟正黑體" panose="020B0604030504040204" pitchFamily="34" charset="-120"/>
                          <a:ea typeface="微軟正黑體" panose="020B0604030504040204" pitchFamily="34" charset="-120"/>
                          <a:cs typeface="+mn-cs"/>
                        </a:rPr>
                        <a:t>、</a:t>
                      </a:r>
                      <a:r>
                        <a:rPr lang="en-US" altLang="zh-TW" sz="1400" b="1" u="sng" kern="1200" dirty="0">
                          <a:solidFill>
                            <a:schemeClr val="dk1"/>
                          </a:solidFill>
                          <a:latin typeface="微軟正黑體" panose="020B0604030504040204" pitchFamily="34" charset="-120"/>
                          <a:ea typeface="微軟正黑體" panose="020B0604030504040204" pitchFamily="34" charset="-120"/>
                          <a:cs typeface="+mn-cs"/>
                        </a:rPr>
                        <a:t>9/16~17</a:t>
                      </a:r>
                      <a:r>
                        <a:rPr lang="zh-TW" altLang="en-US" sz="1400" b="1" u="sng" kern="1200" dirty="0">
                          <a:solidFill>
                            <a:schemeClr val="dk1"/>
                          </a:solidFill>
                          <a:latin typeface="微軟正黑體" panose="020B0604030504040204" pitchFamily="34" charset="-120"/>
                          <a:ea typeface="微軟正黑體" panose="020B0604030504040204" pitchFamily="34" charset="-120"/>
                          <a:cs typeface="+mn-cs"/>
                        </a:rPr>
                        <a:t>*</a:t>
                      </a:r>
                      <a:endParaRPr lang="en-US" altLang="zh-TW" sz="1400" b="1" u="sng"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algn="ctr">
                        <a:lnSpc>
                          <a:spcPts val="1500"/>
                        </a:lnSpc>
                      </a:pPr>
                      <a:r>
                        <a:rPr lang="en-US" altLang="zh-TW" sz="1400" b="0" u="none" kern="1200" dirty="0">
                          <a:solidFill>
                            <a:schemeClr val="dk1"/>
                          </a:solidFill>
                          <a:latin typeface="微軟正黑體" panose="020B0604030504040204" pitchFamily="34" charset="-120"/>
                          <a:ea typeface="微軟正黑體" panose="020B0604030504040204" pitchFamily="34" charset="-120"/>
                          <a:cs typeface="+mn-cs"/>
                        </a:rPr>
                        <a:t>10/28~29</a:t>
                      </a:r>
                      <a:r>
                        <a:rPr lang="zh-TW" altLang="en-US" sz="1400" b="0" u="none" kern="1200" dirty="0">
                          <a:solidFill>
                            <a:schemeClr val="dk1"/>
                          </a:solidFill>
                          <a:latin typeface="微軟正黑體" panose="020B0604030504040204" pitchFamily="34" charset="-120"/>
                          <a:ea typeface="微軟正黑體" panose="020B0604030504040204" pitchFamily="34" charset="-120"/>
                          <a:cs typeface="+mn-cs"/>
                        </a:rPr>
                        <a:t>、</a:t>
                      </a:r>
                      <a:endParaRPr lang="en-US" altLang="zh-TW" sz="1400" b="0" u="none" kern="1200" dirty="0">
                        <a:solidFill>
                          <a:schemeClr val="dk1"/>
                        </a:solidFill>
                        <a:latin typeface="微軟正黑體" panose="020B0604030504040204" pitchFamily="34" charset="-120"/>
                        <a:ea typeface="微軟正黑體" panose="020B0604030504040204" pitchFamily="34" charset="-120"/>
                        <a:cs typeface="+mn-cs"/>
                      </a:endParaRPr>
                    </a:p>
                    <a:p>
                      <a:pPr algn="ctr">
                        <a:lnSpc>
                          <a:spcPts val="1500"/>
                        </a:lnSpc>
                      </a:pPr>
                      <a:r>
                        <a:rPr lang="en-US" altLang="zh-TW" sz="1400" b="1" u="sng" kern="1200" dirty="0">
                          <a:solidFill>
                            <a:schemeClr val="dk1"/>
                          </a:solidFill>
                          <a:latin typeface="微軟正黑體" panose="020B0604030504040204" pitchFamily="34" charset="-120"/>
                          <a:ea typeface="微軟正黑體" panose="020B0604030504040204" pitchFamily="34" charset="-120"/>
                          <a:cs typeface="+mn-cs"/>
                        </a:rPr>
                        <a:t>12/9~10</a:t>
                      </a:r>
                      <a:r>
                        <a:rPr lang="zh-TW" altLang="en-US" sz="1400" b="1" u="sng" kern="1200" dirty="0">
                          <a:solidFill>
                            <a:schemeClr val="dk1"/>
                          </a:solidFill>
                          <a:latin typeface="微軟正黑體" panose="020B0604030504040204" pitchFamily="34" charset="-120"/>
                          <a:ea typeface="微軟正黑體" panose="020B0604030504040204" pitchFamily="34" charset="-120"/>
                          <a:cs typeface="+mn-cs"/>
                        </a:rPr>
                        <a:t>*</a:t>
                      </a:r>
                      <a:endParaRPr lang="en-US" altLang="zh-TW" sz="1400" b="1" u="sng"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7/29~30</a:t>
                      </a: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維持利率於</a:t>
                      </a: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4.25%~4.50%</a:t>
                      </a: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不變，連五次按兵不動</a:t>
                      </a:r>
                      <a:endParaRPr lang="en-US" altLang="zh-TW" sz="1400" b="0" kern="1200" dirty="0">
                        <a:solidFill>
                          <a:schemeClr val="dk1"/>
                        </a:solidFill>
                        <a:latin typeface="微軟正黑體" panose="020B0604030504040204" pitchFamily="34" charset="-120"/>
                        <a:ea typeface="微軟正黑體" panose="020B0604030504040204" pitchFamily="34" charset="-120"/>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8/22</a:t>
                      </a: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鮑爾主席於全球央行年會演說釋出九月可能降息的鴿派訊號</a:t>
                      </a:r>
                      <a:endParaRPr lang="en-US" altLang="zh-TW" sz="1400" b="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extLst>
                  <a:ext uri="{0D108BD9-81ED-4DB2-BD59-A6C34878D82A}">
                    <a16:rowId xmlns:a16="http://schemas.microsoft.com/office/drawing/2014/main" val="10001"/>
                  </a:ext>
                </a:extLst>
              </a:tr>
              <a:tr h="716686">
                <a:tc>
                  <a:txBody>
                    <a:bodyPr/>
                    <a:lstStyle/>
                    <a:p>
                      <a:pPr>
                        <a:lnSpc>
                          <a:spcPts val="1500"/>
                        </a:lnSpc>
                      </a:pPr>
                      <a:r>
                        <a:rPr lang="zh-TW" altLang="en-US" sz="1400" dirty="0">
                          <a:latin typeface="微軟正黑體" panose="020B0604030504040204" pitchFamily="34" charset="-120"/>
                          <a:ea typeface="微軟正黑體" panose="020B0604030504040204" pitchFamily="34" charset="-120"/>
                        </a:rPr>
                        <a:t>歐元區</a:t>
                      </a:r>
                    </a:p>
                  </a:txBody>
                  <a:tcPr anchor="ctr"/>
                </a:tc>
                <a:tc>
                  <a:txBody>
                    <a:bodyPr/>
                    <a:lstStyle/>
                    <a:p>
                      <a:pPr algn="ctr">
                        <a:lnSpc>
                          <a:spcPts val="1500"/>
                        </a:lnSpc>
                      </a:pPr>
                      <a:r>
                        <a:rPr lang="en-US" altLang="zh-TW" sz="1400" kern="1200" dirty="0">
                          <a:solidFill>
                            <a:schemeClr val="dk1"/>
                          </a:solidFill>
                          <a:latin typeface="微軟正黑體" panose="020B0604030504040204" pitchFamily="34" charset="-120"/>
                          <a:ea typeface="微軟正黑體" panose="020B0604030504040204" pitchFamily="34" charset="-120"/>
                          <a:cs typeface="+mn-cs"/>
                        </a:rPr>
                        <a:t>1/30</a:t>
                      </a:r>
                      <a:r>
                        <a:rPr lang="zh-TW" altLang="en-US" sz="1400" kern="1200" dirty="0">
                          <a:solidFill>
                            <a:schemeClr val="dk1"/>
                          </a:solidFill>
                          <a:latin typeface="微軟正黑體" panose="020B0604030504040204" pitchFamily="34" charset="-120"/>
                          <a:ea typeface="微軟正黑體" panose="020B0604030504040204" pitchFamily="34" charset="-120"/>
                          <a:cs typeface="+mn-cs"/>
                        </a:rPr>
                        <a:t>、</a:t>
                      </a:r>
                      <a:r>
                        <a:rPr lang="en-US" altLang="zh-TW" sz="1400" kern="1200" dirty="0">
                          <a:solidFill>
                            <a:schemeClr val="dk1"/>
                          </a:solidFill>
                          <a:latin typeface="微軟正黑體" panose="020B0604030504040204" pitchFamily="34" charset="-120"/>
                          <a:ea typeface="微軟正黑體" panose="020B0604030504040204" pitchFamily="34" charset="-120"/>
                          <a:cs typeface="+mn-cs"/>
                        </a:rPr>
                        <a:t>3/6</a:t>
                      </a:r>
                      <a:endParaRPr lang="zh-TW" altLang="en-US" sz="140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algn="ctr">
                        <a:lnSpc>
                          <a:spcPts val="1500"/>
                        </a:lnSpc>
                      </a:pPr>
                      <a:r>
                        <a:rPr lang="en-US" altLang="zh-TW" sz="1400" kern="1200" dirty="0">
                          <a:solidFill>
                            <a:schemeClr val="dk1"/>
                          </a:solidFill>
                          <a:latin typeface="微軟正黑體" panose="020B0604030504040204" pitchFamily="34" charset="-120"/>
                          <a:ea typeface="微軟正黑體" panose="020B0604030504040204" pitchFamily="34" charset="-120"/>
                          <a:cs typeface="+mn-cs"/>
                        </a:rPr>
                        <a:t>4/17</a:t>
                      </a:r>
                      <a:r>
                        <a:rPr lang="zh-TW" altLang="en-US" sz="1400" kern="1200" dirty="0">
                          <a:solidFill>
                            <a:schemeClr val="dk1"/>
                          </a:solidFill>
                          <a:latin typeface="微軟正黑體" panose="020B0604030504040204" pitchFamily="34" charset="-120"/>
                          <a:ea typeface="微軟正黑體" panose="020B0604030504040204" pitchFamily="34" charset="-120"/>
                          <a:cs typeface="+mn-cs"/>
                        </a:rPr>
                        <a:t>、</a:t>
                      </a:r>
                      <a:r>
                        <a:rPr lang="en-US" altLang="zh-TW" sz="1400" kern="1200" dirty="0">
                          <a:solidFill>
                            <a:schemeClr val="dk1"/>
                          </a:solidFill>
                          <a:latin typeface="微軟正黑體" panose="020B0604030504040204" pitchFamily="34" charset="-120"/>
                          <a:ea typeface="微軟正黑體" panose="020B0604030504040204" pitchFamily="34" charset="-120"/>
                          <a:cs typeface="+mn-cs"/>
                        </a:rPr>
                        <a:t>6/5</a:t>
                      </a:r>
                      <a:endParaRPr lang="zh-TW" altLang="en-US" sz="140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algn="ctr">
                        <a:lnSpc>
                          <a:spcPts val="1500"/>
                        </a:lnSpc>
                      </a:pP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7/24</a:t>
                      </a: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a:t>
                      </a: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9/11</a:t>
                      </a:r>
                      <a:endParaRPr lang="zh-TW" altLang="en-US" sz="1400" b="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algn="ctr">
                        <a:lnSpc>
                          <a:spcPts val="1500"/>
                        </a:lnSpc>
                      </a:pP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10/30</a:t>
                      </a: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a:t>
                      </a: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12/18</a:t>
                      </a:r>
                      <a:endParaRPr lang="zh-TW" altLang="en-US" sz="1400" b="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en-US" altLang="zh-TW" sz="1400" b="0" kern="1200" dirty="0">
                          <a:solidFill>
                            <a:schemeClr val="dk1"/>
                          </a:solidFill>
                          <a:latin typeface="微軟正黑體" panose="020B0604030504040204" pitchFamily="34" charset="-120"/>
                          <a:ea typeface="微軟正黑體" panose="020B0604030504040204" pitchFamily="34" charset="-120"/>
                          <a:cs typeface="+mn-cs"/>
                          <a:sym typeface="Wingdings" panose="05000000000000000000" pitchFamily="2" charset="2"/>
                        </a:rPr>
                        <a:t>7/24</a:t>
                      </a:r>
                      <a:r>
                        <a:rPr lang="zh-TW" altLang="en-US" sz="1400" b="0" kern="1200" dirty="0">
                          <a:solidFill>
                            <a:schemeClr val="dk1"/>
                          </a:solidFill>
                          <a:latin typeface="微軟正黑體" panose="020B0604030504040204" pitchFamily="34" charset="-120"/>
                          <a:ea typeface="微軟正黑體" panose="020B0604030504040204" pitchFamily="34" charset="-120"/>
                          <a:cs typeface="+mn-cs"/>
                          <a:sym typeface="Wingdings" panose="05000000000000000000" pitchFamily="2" charset="2"/>
                        </a:rPr>
                        <a:t>如期維持利率於</a:t>
                      </a: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2.0%(</a:t>
                      </a:r>
                      <a:r>
                        <a:rPr lang="zh-TW" altLang="zh-TW" sz="1400" b="0" kern="1200" dirty="0">
                          <a:solidFill>
                            <a:schemeClr val="dk1"/>
                          </a:solidFill>
                          <a:latin typeface="微軟正黑體" panose="020B0604030504040204" pitchFamily="34" charset="-120"/>
                          <a:ea typeface="微軟正黑體" panose="020B0604030504040204" pitchFamily="34" charset="-120"/>
                          <a:cs typeface="+mn-cs"/>
                        </a:rPr>
                        <a:t>存款利率</a:t>
                      </a: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a:t>
                      </a: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，去年 </a:t>
                      </a: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6 </a:t>
                      </a: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月以來連八次降息後首度按兵不動，</a:t>
                      </a:r>
                      <a:r>
                        <a:rPr lang="zh-TW" altLang="zh-TW" sz="1400" b="0" kern="1200" dirty="0">
                          <a:solidFill>
                            <a:schemeClr val="dk1"/>
                          </a:solidFill>
                          <a:latin typeface="微軟正黑體" panose="020B0604030504040204" pitchFamily="34" charset="-120"/>
                          <a:ea typeface="微軟正黑體" panose="020B0604030504040204" pitchFamily="34" charset="-120"/>
                          <a:cs typeface="+mn-cs"/>
                        </a:rPr>
                        <a:t>總裁拉加德表示目前處於觀望模式</a:t>
                      </a:r>
                      <a:endParaRPr lang="en-US" altLang="zh-TW" sz="1400" b="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extLst>
                  <a:ext uri="{0D108BD9-81ED-4DB2-BD59-A6C34878D82A}">
                    <a16:rowId xmlns:a16="http://schemas.microsoft.com/office/drawing/2014/main" val="10002"/>
                  </a:ext>
                </a:extLst>
              </a:tr>
              <a:tr h="716686">
                <a:tc>
                  <a:txBody>
                    <a:bodyPr/>
                    <a:lstStyle/>
                    <a:p>
                      <a:pPr>
                        <a:lnSpc>
                          <a:spcPts val="1500"/>
                        </a:lnSpc>
                      </a:pPr>
                      <a:r>
                        <a:rPr lang="zh-TW" altLang="en-US" sz="1400" dirty="0">
                          <a:latin typeface="微軟正黑體" panose="020B0604030504040204" pitchFamily="34" charset="-120"/>
                          <a:ea typeface="微軟正黑體" panose="020B0604030504040204" pitchFamily="34" charset="-120"/>
                        </a:rPr>
                        <a:t>英國</a:t>
                      </a:r>
                    </a:p>
                  </a:txBody>
                  <a:tcPr anchor="ctr"/>
                </a:tc>
                <a:tc>
                  <a:txBody>
                    <a:bodyPr/>
                    <a:lstStyle/>
                    <a:p>
                      <a:pPr marL="0" algn="ctr" defTabSz="914400" rtl="0" eaLnBrk="1" latinLnBrk="0" hangingPunct="1">
                        <a:lnSpc>
                          <a:spcPts val="1500"/>
                        </a:lnSpc>
                      </a:pPr>
                      <a:r>
                        <a:rPr lang="en-US" altLang="zh-TW" sz="1400" kern="1200" dirty="0">
                          <a:solidFill>
                            <a:schemeClr val="dk1"/>
                          </a:solidFill>
                          <a:latin typeface="微軟正黑體" panose="020B0604030504040204" pitchFamily="34" charset="-120"/>
                          <a:ea typeface="微軟正黑體" panose="020B0604030504040204" pitchFamily="34" charset="-120"/>
                          <a:cs typeface="+mn-cs"/>
                        </a:rPr>
                        <a:t>2/6</a:t>
                      </a:r>
                      <a:r>
                        <a:rPr lang="zh-TW" altLang="en-US" sz="1400" kern="1200" dirty="0">
                          <a:solidFill>
                            <a:schemeClr val="dk1"/>
                          </a:solidFill>
                          <a:latin typeface="微軟正黑體" panose="020B0604030504040204" pitchFamily="34" charset="-120"/>
                          <a:ea typeface="微軟正黑體" panose="020B0604030504040204" pitchFamily="34" charset="-120"/>
                          <a:cs typeface="+mn-cs"/>
                        </a:rPr>
                        <a:t>、</a:t>
                      </a:r>
                      <a:r>
                        <a:rPr lang="en-US" altLang="zh-TW" sz="1400" kern="1200" dirty="0">
                          <a:solidFill>
                            <a:schemeClr val="dk1"/>
                          </a:solidFill>
                          <a:latin typeface="微軟正黑體" panose="020B0604030504040204" pitchFamily="34" charset="-120"/>
                          <a:ea typeface="微軟正黑體" panose="020B0604030504040204" pitchFamily="34" charset="-120"/>
                          <a:cs typeface="+mn-cs"/>
                        </a:rPr>
                        <a:t>3/20</a:t>
                      </a:r>
                      <a:endParaRPr lang="zh-TW" altLang="en-US" sz="140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defTabSz="914400" rtl="0" eaLnBrk="1" latinLnBrk="0" hangingPunct="1">
                        <a:lnSpc>
                          <a:spcPts val="1500"/>
                        </a:lnSpc>
                      </a:pPr>
                      <a:r>
                        <a:rPr lang="en-US" altLang="zh-TW" sz="1400" kern="1200" dirty="0">
                          <a:solidFill>
                            <a:schemeClr val="dk1"/>
                          </a:solidFill>
                          <a:latin typeface="微軟正黑體" panose="020B0604030504040204" pitchFamily="34" charset="-120"/>
                          <a:ea typeface="微軟正黑體" panose="020B0604030504040204" pitchFamily="34" charset="-120"/>
                          <a:cs typeface="+mn-cs"/>
                        </a:rPr>
                        <a:t>5/8</a:t>
                      </a:r>
                      <a:r>
                        <a:rPr lang="zh-TW" altLang="en-US" sz="1400" kern="1200" dirty="0">
                          <a:solidFill>
                            <a:schemeClr val="dk1"/>
                          </a:solidFill>
                          <a:latin typeface="微軟正黑體" panose="020B0604030504040204" pitchFamily="34" charset="-120"/>
                          <a:ea typeface="微軟正黑體" panose="020B0604030504040204" pitchFamily="34" charset="-120"/>
                          <a:cs typeface="+mn-cs"/>
                        </a:rPr>
                        <a:t>、</a:t>
                      </a:r>
                      <a:r>
                        <a:rPr lang="en-US" altLang="zh-TW" sz="1400" kern="1200" dirty="0">
                          <a:solidFill>
                            <a:schemeClr val="dk1"/>
                          </a:solidFill>
                          <a:latin typeface="微軟正黑體" panose="020B0604030504040204" pitchFamily="34" charset="-120"/>
                          <a:ea typeface="微軟正黑體" panose="020B0604030504040204" pitchFamily="34" charset="-120"/>
                          <a:cs typeface="+mn-cs"/>
                        </a:rPr>
                        <a:t>6/19</a:t>
                      </a:r>
                      <a:endParaRPr lang="zh-TW" altLang="en-US" sz="140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defTabSz="914400" rtl="0" eaLnBrk="1" latinLnBrk="0" hangingPunct="1">
                        <a:lnSpc>
                          <a:spcPts val="1500"/>
                        </a:lnSpc>
                      </a:pP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8/7</a:t>
                      </a: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a:t>
                      </a: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9/18</a:t>
                      </a:r>
                      <a:endParaRPr lang="zh-TW" altLang="en-US" sz="1400" b="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defTabSz="914400" rtl="0" eaLnBrk="1" latinLnBrk="0" hangingPunct="1">
                        <a:lnSpc>
                          <a:spcPts val="1500"/>
                        </a:lnSpc>
                      </a:pP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11/6</a:t>
                      </a: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a:t>
                      </a: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12/18</a:t>
                      </a:r>
                      <a:endParaRPr lang="zh-TW" altLang="en-US" sz="1400" b="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l" defTabSz="914400" rtl="0" eaLnBrk="1" latinLnBrk="0" hangingPunct="1">
                        <a:lnSpc>
                          <a:spcPts val="1500"/>
                        </a:lnSpc>
                      </a:pP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8/7</a:t>
                      </a: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如期降息一碼至</a:t>
                      </a: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4%</a:t>
                      </a: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、創</a:t>
                      </a: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2022</a:t>
                      </a: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年來最低，但決策官員意見分歧，重申將謹慎且漸進調整</a:t>
                      </a:r>
                    </a:p>
                  </a:txBody>
                  <a:tcPr anchor="ctr"/>
                </a:tc>
                <a:extLst>
                  <a:ext uri="{0D108BD9-81ED-4DB2-BD59-A6C34878D82A}">
                    <a16:rowId xmlns:a16="http://schemas.microsoft.com/office/drawing/2014/main" val="2408448082"/>
                  </a:ext>
                </a:extLst>
              </a:tr>
              <a:tr h="775776">
                <a:tc>
                  <a:txBody>
                    <a:bodyPr/>
                    <a:lstStyle/>
                    <a:p>
                      <a:pPr>
                        <a:lnSpc>
                          <a:spcPts val="1500"/>
                        </a:lnSpc>
                      </a:pPr>
                      <a:r>
                        <a:rPr lang="zh-TW" altLang="en-US" sz="1400" dirty="0">
                          <a:latin typeface="微軟正黑體" panose="020B0604030504040204" pitchFamily="34" charset="-120"/>
                          <a:ea typeface="微軟正黑體" panose="020B0604030504040204" pitchFamily="34" charset="-120"/>
                        </a:rPr>
                        <a:t>日本</a:t>
                      </a:r>
                    </a:p>
                  </a:txBody>
                  <a:tcPr anchor="ctr"/>
                </a:tc>
                <a:tc>
                  <a:txBody>
                    <a:bodyPr/>
                    <a:lstStyle/>
                    <a:p>
                      <a:pPr marL="0" algn="ctr" defTabSz="914400" rtl="0" eaLnBrk="1" latinLnBrk="0" hangingPunct="1">
                        <a:lnSpc>
                          <a:spcPts val="1500"/>
                        </a:lnSpc>
                      </a:pPr>
                      <a:r>
                        <a:rPr lang="en-US" altLang="zh-TW" sz="1400" kern="1200" dirty="0">
                          <a:solidFill>
                            <a:schemeClr val="dk1"/>
                          </a:solidFill>
                          <a:latin typeface="微軟正黑體" panose="020B0604030504040204" pitchFamily="34" charset="-120"/>
                          <a:ea typeface="微軟正黑體" panose="020B0604030504040204" pitchFamily="34" charset="-120"/>
                          <a:cs typeface="+mn-cs"/>
                        </a:rPr>
                        <a:t>1/24</a:t>
                      </a:r>
                      <a:r>
                        <a:rPr lang="zh-TW" altLang="en-US" sz="1400" kern="1200" dirty="0">
                          <a:solidFill>
                            <a:schemeClr val="dk1"/>
                          </a:solidFill>
                          <a:latin typeface="微軟正黑體" panose="020B0604030504040204" pitchFamily="34" charset="-120"/>
                          <a:ea typeface="微軟正黑體" panose="020B0604030504040204" pitchFamily="34" charset="-120"/>
                          <a:cs typeface="+mn-cs"/>
                        </a:rPr>
                        <a:t>、</a:t>
                      </a:r>
                      <a:r>
                        <a:rPr lang="en-US" altLang="zh-TW" sz="1400" kern="1200" dirty="0">
                          <a:solidFill>
                            <a:schemeClr val="dk1"/>
                          </a:solidFill>
                          <a:latin typeface="微軟正黑體" panose="020B0604030504040204" pitchFamily="34" charset="-120"/>
                          <a:ea typeface="微軟正黑體" panose="020B0604030504040204" pitchFamily="34" charset="-120"/>
                          <a:cs typeface="+mn-cs"/>
                        </a:rPr>
                        <a:t>3/19</a:t>
                      </a:r>
                      <a:endParaRPr lang="zh-TW" altLang="en-US" sz="140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defTabSz="914400" rtl="0" eaLnBrk="1" latinLnBrk="0" hangingPunct="1">
                        <a:lnSpc>
                          <a:spcPts val="1500"/>
                        </a:lnSpc>
                      </a:pPr>
                      <a:r>
                        <a:rPr lang="en-US" altLang="zh-TW" sz="1400" kern="1200" dirty="0">
                          <a:solidFill>
                            <a:schemeClr val="dk1"/>
                          </a:solidFill>
                          <a:latin typeface="微軟正黑體" panose="020B0604030504040204" pitchFamily="34" charset="-120"/>
                          <a:ea typeface="微軟正黑體" panose="020B0604030504040204" pitchFamily="34" charset="-120"/>
                          <a:cs typeface="+mn-cs"/>
                        </a:rPr>
                        <a:t>5/1</a:t>
                      </a:r>
                      <a:r>
                        <a:rPr lang="zh-TW" altLang="en-US" sz="1400" kern="1200" dirty="0">
                          <a:solidFill>
                            <a:schemeClr val="dk1"/>
                          </a:solidFill>
                          <a:latin typeface="微軟正黑體" panose="020B0604030504040204" pitchFamily="34" charset="-120"/>
                          <a:ea typeface="微軟正黑體" panose="020B0604030504040204" pitchFamily="34" charset="-120"/>
                          <a:cs typeface="+mn-cs"/>
                        </a:rPr>
                        <a:t>、</a:t>
                      </a:r>
                      <a:r>
                        <a:rPr lang="en-US" altLang="zh-TW" sz="1400" kern="1200" dirty="0">
                          <a:solidFill>
                            <a:schemeClr val="dk1"/>
                          </a:solidFill>
                          <a:latin typeface="微軟正黑體" panose="020B0604030504040204" pitchFamily="34" charset="-120"/>
                          <a:ea typeface="微軟正黑體" panose="020B0604030504040204" pitchFamily="34" charset="-120"/>
                          <a:cs typeface="+mn-cs"/>
                        </a:rPr>
                        <a:t>6/17</a:t>
                      </a:r>
                      <a:endParaRPr lang="zh-TW" altLang="en-US" sz="140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defTabSz="914400" rtl="0" eaLnBrk="1" latinLnBrk="0" hangingPunct="1">
                        <a:lnSpc>
                          <a:spcPts val="1500"/>
                        </a:lnSpc>
                      </a:pPr>
                      <a:r>
                        <a:rPr lang="en-US" altLang="zh-TW" sz="1400" kern="1200" dirty="0">
                          <a:solidFill>
                            <a:schemeClr val="dk1"/>
                          </a:solidFill>
                          <a:latin typeface="微軟正黑體" panose="020B0604030504040204" pitchFamily="34" charset="-120"/>
                          <a:ea typeface="微軟正黑體" panose="020B0604030504040204" pitchFamily="34" charset="-120"/>
                          <a:cs typeface="+mn-cs"/>
                        </a:rPr>
                        <a:t>7/31</a:t>
                      </a:r>
                      <a:r>
                        <a:rPr lang="zh-TW" altLang="en-US" sz="1400" kern="1200" dirty="0">
                          <a:solidFill>
                            <a:schemeClr val="dk1"/>
                          </a:solidFill>
                          <a:latin typeface="微軟正黑體" panose="020B0604030504040204" pitchFamily="34" charset="-120"/>
                          <a:ea typeface="微軟正黑體" panose="020B0604030504040204" pitchFamily="34" charset="-120"/>
                          <a:cs typeface="+mn-cs"/>
                        </a:rPr>
                        <a:t>、</a:t>
                      </a:r>
                      <a:r>
                        <a:rPr lang="en-US" altLang="zh-TW" sz="1400" kern="1200" dirty="0">
                          <a:solidFill>
                            <a:schemeClr val="dk1"/>
                          </a:solidFill>
                          <a:latin typeface="微軟正黑體" panose="020B0604030504040204" pitchFamily="34" charset="-120"/>
                          <a:ea typeface="微軟正黑體" panose="020B0604030504040204" pitchFamily="34" charset="-120"/>
                          <a:cs typeface="+mn-cs"/>
                        </a:rPr>
                        <a:t>9/19</a:t>
                      </a:r>
                      <a:endParaRPr lang="zh-TW" altLang="en-US" sz="140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defTabSz="914400" rtl="0" eaLnBrk="1" latinLnBrk="0" hangingPunct="1">
                        <a:lnSpc>
                          <a:spcPts val="1500"/>
                        </a:lnSpc>
                      </a:pPr>
                      <a:r>
                        <a:rPr lang="en-US" altLang="zh-TW" sz="1400" kern="1200">
                          <a:solidFill>
                            <a:schemeClr val="dk1"/>
                          </a:solidFill>
                          <a:latin typeface="微軟正黑體" panose="020B0604030504040204" pitchFamily="34" charset="-120"/>
                          <a:ea typeface="微軟正黑體" panose="020B0604030504040204" pitchFamily="34" charset="-120"/>
                          <a:cs typeface="+mn-cs"/>
                        </a:rPr>
                        <a:t>10/30</a:t>
                      </a:r>
                      <a:r>
                        <a:rPr lang="zh-TW" altLang="en-US" sz="1400" kern="1200">
                          <a:solidFill>
                            <a:schemeClr val="dk1"/>
                          </a:solidFill>
                          <a:latin typeface="微軟正黑體" panose="020B0604030504040204" pitchFamily="34" charset="-120"/>
                          <a:ea typeface="微軟正黑體" panose="020B0604030504040204" pitchFamily="34" charset="-120"/>
                          <a:cs typeface="+mn-cs"/>
                        </a:rPr>
                        <a:t>、</a:t>
                      </a:r>
                      <a:r>
                        <a:rPr lang="en-US" altLang="zh-TW" sz="1400" kern="1200">
                          <a:solidFill>
                            <a:schemeClr val="dk1"/>
                          </a:solidFill>
                          <a:latin typeface="微軟正黑體" panose="020B0604030504040204" pitchFamily="34" charset="-120"/>
                          <a:ea typeface="微軟正黑體" panose="020B0604030504040204" pitchFamily="34" charset="-120"/>
                          <a:cs typeface="+mn-cs"/>
                        </a:rPr>
                        <a:t>12/19</a:t>
                      </a:r>
                      <a:endParaRPr lang="zh-TW" altLang="en-US" sz="140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algn="l">
                        <a:spcBef>
                          <a:spcPts val="200"/>
                        </a:spcBef>
                        <a:spcAft>
                          <a:spcPts val="200"/>
                        </a:spcAft>
                      </a:pPr>
                      <a:r>
                        <a:rPr lang="en-US" altLang="zh-TW" sz="1400" dirty="0">
                          <a:latin typeface="微軟正黑體" panose="020B0604030504040204" pitchFamily="34" charset="-120"/>
                          <a:ea typeface="微軟正黑體" panose="020B0604030504040204" pitchFamily="34" charset="-120"/>
                          <a:cs typeface="Arial" panose="020B0604020202020204" pitchFamily="34" charset="0"/>
                        </a:rPr>
                        <a:t>7/31</a:t>
                      </a:r>
                      <a:r>
                        <a:rPr lang="zh-TW" altLang="en-US" sz="1400" dirty="0">
                          <a:latin typeface="微軟正黑體" panose="020B0604030504040204" pitchFamily="34" charset="-120"/>
                          <a:ea typeface="微軟正黑體" panose="020B0604030504040204" pitchFamily="34" charset="-120"/>
                          <a:cs typeface="Arial" panose="020B0604020202020204" pitchFamily="34" charset="0"/>
                        </a:rPr>
                        <a:t>如期維持基準利率於</a:t>
                      </a:r>
                      <a:r>
                        <a:rPr lang="en-US" altLang="zh-TW" sz="1400" dirty="0">
                          <a:latin typeface="微軟正黑體" panose="020B0604030504040204" pitchFamily="34" charset="-120"/>
                          <a:ea typeface="微軟正黑體" panose="020B0604030504040204" pitchFamily="34" charset="-120"/>
                          <a:cs typeface="Arial" panose="020B0604020202020204" pitchFamily="34" charset="0"/>
                        </a:rPr>
                        <a:t>0.5%</a:t>
                      </a:r>
                      <a:r>
                        <a:rPr lang="zh-TW" altLang="en-US" sz="1400" dirty="0">
                          <a:latin typeface="微軟正黑體" panose="020B0604030504040204" pitchFamily="34" charset="-120"/>
                          <a:ea typeface="微軟正黑體" panose="020B0604030504040204" pitchFamily="34" charset="-120"/>
                          <a:cs typeface="Arial" panose="020B0604020202020204" pitchFamily="34" charset="0"/>
                        </a:rPr>
                        <a:t>不變同時上調通膨預期，本年核心</a:t>
                      </a:r>
                      <a:r>
                        <a:rPr lang="en-US" altLang="zh-TW" sz="1400" dirty="0">
                          <a:latin typeface="微軟正黑體" panose="020B0604030504040204" pitchFamily="34" charset="-120"/>
                          <a:ea typeface="微軟正黑體" panose="020B0604030504040204" pitchFamily="34" charset="-120"/>
                          <a:cs typeface="Arial" panose="020B0604020202020204" pitchFamily="34" charset="0"/>
                        </a:rPr>
                        <a:t>CPI</a:t>
                      </a:r>
                      <a:r>
                        <a:rPr lang="zh-TW" altLang="en-US" sz="1400" dirty="0">
                          <a:latin typeface="微軟正黑體" panose="020B0604030504040204" pitchFamily="34" charset="-120"/>
                          <a:ea typeface="微軟正黑體" panose="020B0604030504040204" pitchFamily="34" charset="-120"/>
                          <a:cs typeface="Arial" panose="020B0604020202020204" pitchFamily="34" charset="0"/>
                        </a:rPr>
                        <a:t>年增率由</a:t>
                      </a:r>
                      <a:r>
                        <a:rPr lang="en-US" altLang="zh-TW" sz="1400" dirty="0">
                          <a:latin typeface="微軟正黑體" panose="020B0604030504040204" pitchFamily="34" charset="-120"/>
                          <a:ea typeface="微軟正黑體" panose="020B0604030504040204" pitchFamily="34" charset="-120"/>
                          <a:cs typeface="Arial" panose="020B0604020202020204" pitchFamily="34" charset="0"/>
                        </a:rPr>
                        <a:t>2.2%</a:t>
                      </a:r>
                      <a:r>
                        <a:rPr lang="zh-TW" altLang="en-US" sz="1400" dirty="0">
                          <a:latin typeface="微軟正黑體" panose="020B0604030504040204" pitchFamily="34" charset="-120"/>
                          <a:ea typeface="微軟正黑體" panose="020B0604030504040204" pitchFamily="34" charset="-120"/>
                          <a:cs typeface="Arial" panose="020B0604020202020204" pitchFamily="34" charset="0"/>
                        </a:rPr>
                        <a:t>上調至</a:t>
                      </a:r>
                      <a:r>
                        <a:rPr lang="en-US" altLang="zh-TW" sz="1400" dirty="0">
                          <a:latin typeface="微軟正黑體" panose="020B0604030504040204" pitchFamily="34" charset="-120"/>
                          <a:ea typeface="微軟正黑體" panose="020B0604030504040204" pitchFamily="34" charset="-120"/>
                          <a:cs typeface="Arial" panose="020B0604020202020204" pitchFamily="34" charset="0"/>
                        </a:rPr>
                        <a:t>2.7%</a:t>
                      </a:r>
                      <a:endParaRPr lang="en-US" altLang="zh-TW" sz="1400" dirty="0">
                        <a:latin typeface="微軟正黑體" panose="020B0604030504040204" pitchFamily="34" charset="-120"/>
                        <a:ea typeface="微軟正黑體" panose="020B0604030504040204" pitchFamily="34" charset="-120"/>
                        <a:cs typeface="Arial" panose="020B0604020202020204" pitchFamily="34" charset="0"/>
                        <a:sym typeface="Wingdings" panose="05000000000000000000" pitchFamily="2" charset="2"/>
                      </a:endParaRPr>
                    </a:p>
                  </a:txBody>
                  <a:tcPr anchor="ctr"/>
                </a:tc>
                <a:extLst>
                  <a:ext uri="{0D108BD9-81ED-4DB2-BD59-A6C34878D82A}">
                    <a16:rowId xmlns:a16="http://schemas.microsoft.com/office/drawing/2014/main" val="3201492006"/>
                  </a:ext>
                </a:extLst>
              </a:tr>
            </a:tbl>
          </a:graphicData>
        </a:graphic>
      </p:graphicFrame>
      <p:sp>
        <p:nvSpPr>
          <p:cNvPr id="50" name="Rectangle 4">
            <a:extLst>
              <a:ext uri="{FF2B5EF4-FFF2-40B4-BE49-F238E27FC236}">
                <a16:creationId xmlns:a16="http://schemas.microsoft.com/office/drawing/2014/main" id="{321D772F-DCEE-4D03-8069-1FA63D0C1121}"/>
              </a:ext>
            </a:extLst>
          </p:cNvPr>
          <p:cNvSpPr>
            <a:spLocks noChangeArrowheads="1"/>
          </p:cNvSpPr>
          <p:nvPr/>
        </p:nvSpPr>
        <p:spPr bwMode="auto">
          <a:xfrm>
            <a:off x="0" y="0"/>
            <a:ext cx="1576072" cy="307777"/>
          </a:xfrm>
          <a:prstGeom prst="rect">
            <a:avLst/>
          </a:prstGeom>
          <a:noFill/>
          <a:ln w="9525">
            <a:noFill/>
            <a:miter lim="800000"/>
            <a:headEnd/>
            <a:tailEnd/>
          </a:ln>
        </p:spPr>
        <p:txBody>
          <a:bodyPr wrap="none">
            <a:spAutoFit/>
          </a:bodyPr>
          <a:lstStyle/>
          <a:p>
            <a:r>
              <a:rPr kumimoji="0" lang="en-US" altLang="zh-TW" sz="1400" b="1" dirty="0">
                <a:solidFill>
                  <a:srgbClr val="FF3300"/>
                </a:solidFill>
                <a:latin typeface="微軟正黑體" panose="020B0604030504040204" pitchFamily="34" charset="-120"/>
                <a:ea typeface="微軟正黑體" panose="020B0604030504040204" pitchFamily="34" charset="-120"/>
              </a:rPr>
              <a:t>&lt;</a:t>
            </a:r>
            <a:r>
              <a:rPr lang="zh-TW" altLang="en-US" sz="1400" b="1" dirty="0">
                <a:solidFill>
                  <a:srgbClr val="FF3300"/>
                </a:solidFill>
                <a:latin typeface="微軟正黑體" panose="020B0604030504040204" pitchFamily="34" charset="-120"/>
                <a:ea typeface="微軟正黑體" panose="020B0604030504040204" pitchFamily="34" charset="-120"/>
              </a:rPr>
              <a:t>全球央行動向</a:t>
            </a:r>
            <a:r>
              <a:rPr kumimoji="0" lang="en-US" altLang="zh-TW" sz="1400" b="1" dirty="0">
                <a:solidFill>
                  <a:srgbClr val="FF3300"/>
                </a:solidFill>
                <a:latin typeface="微軟正黑體" panose="020B0604030504040204" pitchFamily="34" charset="-120"/>
                <a:ea typeface="微軟正黑體" panose="020B0604030504040204" pitchFamily="34" charset="-120"/>
              </a:rPr>
              <a:t>&gt; </a:t>
            </a:r>
            <a:endParaRPr kumimoji="0" lang="en-US" altLang="zh-TW" sz="1400" b="1" dirty="0">
              <a:solidFill>
                <a:srgbClr val="000000"/>
              </a:solidFill>
              <a:latin typeface="微軟正黑體" panose="020B0604030504040204" pitchFamily="34" charset="-120"/>
              <a:ea typeface="微軟正黑體" panose="020B0604030504040204" pitchFamily="34" charset="-120"/>
            </a:endParaRPr>
          </a:p>
        </p:txBody>
      </p:sp>
      <p:sp>
        <p:nvSpPr>
          <p:cNvPr id="4" name="矩形 3"/>
          <p:cNvSpPr/>
          <p:nvPr/>
        </p:nvSpPr>
        <p:spPr>
          <a:xfrm>
            <a:off x="3287948" y="1938131"/>
            <a:ext cx="2579451" cy="3538744"/>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標題 1">
            <a:extLst>
              <a:ext uri="{FF2B5EF4-FFF2-40B4-BE49-F238E27FC236}">
                <a16:creationId xmlns:a16="http://schemas.microsoft.com/office/drawing/2014/main" id="{A1A86987-B339-45F3-A8B0-744F4959E333}"/>
              </a:ext>
            </a:extLst>
          </p:cNvPr>
          <p:cNvSpPr txBox="1">
            <a:spLocks noGrp="1"/>
          </p:cNvSpPr>
          <p:nvPr>
            <p:ph type="title"/>
          </p:nvPr>
        </p:nvSpPr>
        <p:spPr bwMode="auto">
          <a:xfrm>
            <a:off x="-1" y="274638"/>
            <a:ext cx="9225273"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914400" rtl="0" eaLnBrk="1" latinLnBrk="0" hangingPunct="1">
              <a:lnSpc>
                <a:spcPct val="90000"/>
              </a:lnSpc>
              <a:spcBef>
                <a:spcPct val="0"/>
              </a:spcBef>
              <a:buNone/>
              <a:defRPr sz="3600" b="1" kern="1200" baseline="0">
                <a:solidFill>
                  <a:srgbClr val="000099"/>
                </a:solidFill>
                <a:latin typeface="微軟正黑體" panose="020B0604030504040204" pitchFamily="34" charset="-120"/>
                <a:ea typeface="微軟正黑體" panose="020B0604030504040204" pitchFamily="34" charset="-120"/>
                <a:cs typeface="+mj-cs"/>
              </a:defRPr>
            </a:lvl1pPr>
          </a:lstStyle>
          <a:p>
            <a:r>
              <a:rPr lang="zh-TW" altLang="en-US" kern="0" dirty="0"/>
              <a:t>主要央行貨幣政策：中性偏寬鬆</a:t>
            </a:r>
            <a:r>
              <a:rPr lang="en-US" altLang="zh-TW" kern="0" dirty="0"/>
              <a:t>(</a:t>
            </a:r>
            <a:r>
              <a:rPr lang="zh-TW" altLang="en-US" kern="0" dirty="0"/>
              <a:t>日本除外</a:t>
            </a:r>
            <a:r>
              <a:rPr lang="en-US" altLang="zh-TW" kern="0" dirty="0"/>
              <a:t>)</a:t>
            </a:r>
            <a:endParaRPr lang="zh-TW" altLang="en-US" sz="2800" kern="0" dirty="0">
              <a:solidFill>
                <a:srgbClr val="0000FF"/>
              </a:solidFill>
            </a:endParaRPr>
          </a:p>
        </p:txBody>
      </p:sp>
      <p:sp>
        <p:nvSpPr>
          <p:cNvPr id="8" name="Text Box 4"/>
          <p:cNvSpPr txBox="1">
            <a:spLocks noChangeArrowheads="1"/>
          </p:cNvSpPr>
          <p:nvPr/>
        </p:nvSpPr>
        <p:spPr bwMode="auto">
          <a:xfrm>
            <a:off x="8582660" y="621507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eaLnBrk="0" hangingPunct="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eaLnBrk="0" hangingPunct="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zh-TW" sz="1800" b="1" i="0" u="none" strike="noStrike" kern="1200" cap="none" spc="0" normalizeH="0" baseline="0" noProof="0" dirty="0">
                <a:ln>
                  <a:noFill/>
                </a:ln>
                <a:solidFill>
                  <a:srgbClr val="FF0000"/>
                </a:solidFill>
                <a:effectLst/>
                <a:uLnTx/>
                <a:uFillTx/>
                <a:latin typeface="Arial" charset="0"/>
                <a:ea typeface="標楷體" pitchFamily="65" charset="-120"/>
                <a:cs typeface="Arial" charset="0"/>
                <a:sym typeface="Wingdings 2" pitchFamily="18" charset="2"/>
              </a:rPr>
              <a:t></a:t>
            </a:r>
            <a:r>
              <a:rPr kumimoji="1" lang="en-US" altLang="zh-TW" sz="2400" b="0" i="0" u="none" strike="noStrike" kern="1200" cap="none" spc="0" normalizeH="0" baseline="0" noProof="0" dirty="0">
                <a:ln>
                  <a:noFill/>
                </a:ln>
                <a:solidFill>
                  <a:srgbClr val="000000"/>
                </a:solidFill>
                <a:effectLst/>
                <a:uLnTx/>
                <a:uFillTx/>
                <a:latin typeface="Times New Roman" pitchFamily="18" charset="0"/>
                <a:ea typeface="新細明體" pitchFamily="18" charset="-120"/>
                <a:cs typeface="Arial" charset="0"/>
              </a:rPr>
              <a:t> </a:t>
            </a:r>
          </a:p>
        </p:txBody>
      </p:sp>
    </p:spTree>
    <p:extLst>
      <p:ext uri="{BB962C8B-B14F-4D97-AF65-F5344CB8AC3E}">
        <p14:creationId xmlns:p14="http://schemas.microsoft.com/office/powerpoint/2010/main" val="1126620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B6413A-EFF6-CEA6-BFBA-720100BA93AC}"/>
              </a:ext>
            </a:extLst>
          </p:cNvPr>
          <p:cNvSpPr>
            <a:spLocks noGrp="1"/>
          </p:cNvSpPr>
          <p:nvPr>
            <p:ph type="title"/>
          </p:nvPr>
        </p:nvSpPr>
        <p:spPr/>
        <p:txBody>
          <a:bodyPr/>
          <a:lstStyle/>
          <a:p>
            <a:r>
              <a:rPr lang="zh-TW" altLang="en-US" dirty="0"/>
              <a:t>聯準會降息速度，關注就業市場</a:t>
            </a:r>
          </a:p>
        </p:txBody>
      </p:sp>
      <p:sp>
        <p:nvSpPr>
          <p:cNvPr id="6" name="文字方塊 5">
            <a:extLst>
              <a:ext uri="{FF2B5EF4-FFF2-40B4-BE49-F238E27FC236}">
                <a16:creationId xmlns:a16="http://schemas.microsoft.com/office/drawing/2014/main" id="{FEAABA11-6C6D-8CAB-A2DB-237A30AE4AFD}"/>
              </a:ext>
            </a:extLst>
          </p:cNvPr>
          <p:cNvSpPr txBox="1"/>
          <p:nvPr/>
        </p:nvSpPr>
        <p:spPr>
          <a:xfrm>
            <a:off x="363536" y="6307032"/>
            <a:ext cx="5306888" cy="253916"/>
          </a:xfrm>
          <a:prstGeom prst="rect">
            <a:avLst/>
          </a:prstGeom>
          <a:noFill/>
        </p:spPr>
        <p:txBody>
          <a:bodyPr wrap="square" rtlCol="0">
            <a:spAutoFit/>
          </a:bodyPr>
          <a:lstStyle/>
          <a:p>
            <a:r>
              <a:rPr lang="zh-TW" altLang="en-US" sz="1050" dirty="0">
                <a:latin typeface="微軟正黑體" panose="020B0604030504040204" pitchFamily="34" charset="-120"/>
                <a:ea typeface="微軟正黑體" panose="020B0604030504040204" pitchFamily="34" charset="-120"/>
              </a:rPr>
              <a:t>資料來源</a:t>
            </a:r>
            <a:r>
              <a:rPr lang="en-US" altLang="zh-TW" sz="105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50" dirty="0">
                <a:latin typeface="微軟正黑體" panose="020B0604030504040204" pitchFamily="34" charset="-120"/>
                <a:ea typeface="微軟正黑體" panose="020B0604030504040204" pitchFamily="34" charset="-120"/>
                <a:sym typeface="Wingdings" panose="05000000000000000000" pitchFamily="2" charset="2"/>
              </a:rPr>
              <a:t> </a:t>
            </a:r>
            <a:r>
              <a:rPr lang="en-US" altLang="zh-TW" sz="105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50" dirty="0">
                <a:latin typeface="微軟正黑體" panose="020B0604030504040204" pitchFamily="34" charset="-120"/>
                <a:ea typeface="微軟正黑體" panose="020B0604030504040204" pitchFamily="34" charset="-120"/>
                <a:sym typeface="Wingdings" panose="05000000000000000000" pitchFamily="2" charset="2"/>
              </a:rPr>
              <a:t>左</a:t>
            </a:r>
            <a:r>
              <a:rPr lang="en-US" altLang="zh-TW" sz="105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50" dirty="0">
                <a:latin typeface="微軟正黑體" panose="020B0604030504040204" pitchFamily="34" charset="-120"/>
                <a:ea typeface="微軟正黑體" panose="020B0604030504040204" pitchFamily="34" charset="-120"/>
              </a:rPr>
              <a:t>高盛證券，</a:t>
            </a:r>
            <a:r>
              <a:rPr lang="en-US" altLang="zh-TW" sz="1050" dirty="0">
                <a:latin typeface="微軟正黑體" panose="020B0604030504040204" pitchFamily="34" charset="-120"/>
                <a:ea typeface="微軟正黑體" panose="020B0604030504040204" pitchFamily="34" charset="-120"/>
              </a:rPr>
              <a:t>2025/8/17</a:t>
            </a:r>
            <a:r>
              <a:rPr lang="zh-TW" altLang="en-US" sz="1050" dirty="0">
                <a:latin typeface="微軟正黑體" panose="020B0604030504040204" pitchFamily="34" charset="-120"/>
                <a:ea typeface="微軟正黑體" panose="020B0604030504040204" pitchFamily="34" charset="-120"/>
              </a:rPr>
              <a:t>；</a:t>
            </a:r>
            <a:r>
              <a:rPr lang="en-US" altLang="zh-TW" sz="1050" dirty="0">
                <a:latin typeface="微軟正黑體" panose="020B0604030504040204" pitchFamily="34" charset="-120"/>
                <a:ea typeface="微軟正黑體" panose="020B0604030504040204" pitchFamily="34" charset="-120"/>
              </a:rPr>
              <a:t>(</a:t>
            </a:r>
            <a:r>
              <a:rPr lang="zh-TW" altLang="en-US" sz="1050" dirty="0">
                <a:latin typeface="微軟正黑體" panose="020B0604030504040204" pitchFamily="34" charset="-120"/>
                <a:ea typeface="微軟正黑體" panose="020B0604030504040204" pitchFamily="34" charset="-120"/>
              </a:rPr>
              <a:t>右</a:t>
            </a:r>
            <a:r>
              <a:rPr lang="en-US" altLang="zh-TW" sz="1050" dirty="0">
                <a:latin typeface="微軟正黑體" panose="020B0604030504040204" pitchFamily="34" charset="-120"/>
                <a:ea typeface="微軟正黑體" panose="020B0604030504040204" pitchFamily="34" charset="-120"/>
              </a:rPr>
              <a:t>)</a:t>
            </a:r>
            <a:r>
              <a:rPr lang="zh-TW" altLang="en-US" sz="1050" dirty="0">
                <a:latin typeface="微軟正黑體" panose="020B0604030504040204" pitchFamily="34" charset="-120"/>
                <a:ea typeface="微軟正黑體" panose="020B0604030504040204" pitchFamily="34" charset="-120"/>
              </a:rPr>
              <a:t>。</a:t>
            </a:r>
            <a:endParaRPr lang="en-US" altLang="zh-TW" sz="1050" dirty="0">
              <a:latin typeface="微軟正黑體" panose="020B0604030504040204" pitchFamily="34" charset="-120"/>
              <a:ea typeface="微軟正黑體" panose="020B0604030504040204" pitchFamily="34" charset="-120"/>
            </a:endParaRPr>
          </a:p>
        </p:txBody>
      </p:sp>
      <p:sp>
        <p:nvSpPr>
          <p:cNvPr id="7" name="文字方塊 2">
            <a:extLst>
              <a:ext uri="{FF2B5EF4-FFF2-40B4-BE49-F238E27FC236}">
                <a16:creationId xmlns:a16="http://schemas.microsoft.com/office/drawing/2014/main" id="{3EB9A61D-A3AC-E4AD-3747-1F15FF8C1039}"/>
              </a:ext>
            </a:extLst>
          </p:cNvPr>
          <p:cNvSpPr txBox="1">
            <a:spLocks noChangeArrowheads="1"/>
          </p:cNvSpPr>
          <p:nvPr/>
        </p:nvSpPr>
        <p:spPr bwMode="auto">
          <a:xfrm>
            <a:off x="323856" y="2129032"/>
            <a:ext cx="4752528" cy="338554"/>
          </a:xfrm>
          <a:prstGeom prst="rect">
            <a:avLst/>
          </a:prstGeom>
          <a:solidFill>
            <a:srgbClr val="002060"/>
          </a:solidFill>
          <a:ln>
            <a:noFill/>
          </a:ln>
        </p:spPr>
        <p:txBody>
          <a:bodyPr wrap="square">
            <a:spAutoFit/>
          </a:bodyPr>
          <a:lstStyle>
            <a:lvl1pPr eaLnBrk="0" hangingPunct="0">
              <a:buBlip>
                <a:blip r:embed="rId2"/>
              </a:buBlip>
              <a:defRPr kumimoji="1" sz="3200">
                <a:solidFill>
                  <a:schemeClr val="tx1"/>
                </a:solidFill>
                <a:latin typeface="Arial" charset="0"/>
                <a:ea typeface="標楷體" pitchFamily="65" charset="-120"/>
              </a:defRPr>
            </a:lvl1pPr>
            <a:lvl2pPr marL="742950" indent="-285750" eaLnBrk="0" hangingPunct="0">
              <a:buBlip>
                <a:blip r:embed="rId3"/>
              </a:buBlip>
              <a:defRPr kumimoji="1" sz="2800">
                <a:solidFill>
                  <a:schemeClr val="tx1"/>
                </a:solidFill>
                <a:latin typeface="Arial" charset="0"/>
                <a:ea typeface="標楷體" pitchFamily="65" charset="-120"/>
              </a:defRPr>
            </a:lvl2pPr>
            <a:lvl3pPr marL="1143000" indent="-228600" eaLnBrk="0" hangingPunct="0">
              <a:buBlip>
                <a:blip r:embed="rId3"/>
              </a:buBlip>
              <a:defRPr kumimoji="1" sz="2400">
                <a:solidFill>
                  <a:schemeClr val="tx1"/>
                </a:solidFill>
                <a:latin typeface="Arial" charset="0"/>
                <a:ea typeface="標楷體" pitchFamily="65" charset="-120"/>
              </a:defRPr>
            </a:lvl3pPr>
            <a:lvl4pPr marL="1600200" indent="-228600" eaLnBrk="0" hangingPunct="0">
              <a:buBlip>
                <a:blip r:embed="rId3"/>
              </a:buBlip>
              <a:defRPr kumimoji="1" sz="2000">
                <a:solidFill>
                  <a:schemeClr val="tx1"/>
                </a:solidFill>
                <a:latin typeface="Arial" charset="0"/>
                <a:ea typeface="標楷體" pitchFamily="65" charset="-120"/>
              </a:defRPr>
            </a:lvl4pPr>
            <a:lvl5pPr marL="2057400" indent="-228600" eaLnBrk="0" hangingPunct="0">
              <a:buBlip>
                <a:blip r:embed="rId3"/>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9pPr>
          </a:lstStyle>
          <a:p>
            <a:pPr algn="ctr">
              <a:buFontTx/>
              <a:buNone/>
            </a:pPr>
            <a:r>
              <a:rPr lang="zh-TW" altLang="en-US" sz="1600" b="1" dirty="0">
                <a:solidFill>
                  <a:prstClr val="white"/>
                </a:solidFill>
                <a:latin typeface="微軟正黑體" panose="020B0604030504040204" pitchFamily="34" charset="-120"/>
                <a:ea typeface="微軟正黑體" panose="020B0604030504040204" pitchFamily="34" charset="-120"/>
              </a:rPr>
              <a:t>美國每月維持充分就業所需之新增就業人數預估</a:t>
            </a:r>
          </a:p>
        </p:txBody>
      </p:sp>
      <p:sp>
        <p:nvSpPr>
          <p:cNvPr id="8" name="Text Box 4">
            <a:extLst>
              <a:ext uri="{FF2B5EF4-FFF2-40B4-BE49-F238E27FC236}">
                <a16:creationId xmlns:a16="http://schemas.microsoft.com/office/drawing/2014/main" id="{A673980C-CAC3-F3B7-A9BD-7D3F7DEC4166}"/>
              </a:ext>
            </a:extLst>
          </p:cNvPr>
          <p:cNvSpPr txBox="1">
            <a:spLocks noChangeArrowheads="1"/>
          </p:cNvSpPr>
          <p:nvPr/>
        </p:nvSpPr>
        <p:spPr bwMode="auto">
          <a:xfrm>
            <a:off x="0" y="0"/>
            <a:ext cx="1691679"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6pPr>
            <a:lvl7pPr marL="29718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7pPr>
            <a:lvl8pPr marL="34290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8pPr>
            <a:lvl9pPr marL="38862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9pPr>
          </a:lstStyle>
          <a:p>
            <a:pPr eaLnBrk="1" fontAlgn="base" hangingPunct="1">
              <a:spcBef>
                <a:spcPct val="50000"/>
              </a:spcBef>
              <a:spcAft>
                <a:spcPct val="0"/>
              </a:spcAft>
              <a:defRPr/>
            </a:pP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&lt;</a:t>
            </a:r>
            <a:r>
              <a:rPr lang="zh-TW" altLang="en-US"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聯準會</a:t>
            </a: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&gt;</a:t>
            </a:r>
          </a:p>
        </p:txBody>
      </p:sp>
      <p:sp>
        <p:nvSpPr>
          <p:cNvPr id="15" name="文字方塊 14">
            <a:extLst>
              <a:ext uri="{FF2B5EF4-FFF2-40B4-BE49-F238E27FC236}">
                <a16:creationId xmlns:a16="http://schemas.microsoft.com/office/drawing/2014/main" id="{361F9F15-98C5-2BF1-2ACD-017C456212FE}"/>
              </a:ext>
            </a:extLst>
          </p:cNvPr>
          <p:cNvSpPr txBox="1"/>
          <p:nvPr/>
        </p:nvSpPr>
        <p:spPr>
          <a:xfrm>
            <a:off x="170688" y="1286917"/>
            <a:ext cx="8034528" cy="646331"/>
          </a:xfrm>
          <a:prstGeom prst="rect">
            <a:avLst/>
          </a:prstGeom>
          <a:noFill/>
        </p:spPr>
        <p:txBody>
          <a:bodyPr wrap="square">
            <a:spAutoFit/>
          </a:bodyPr>
          <a:lstStyle/>
          <a:p>
            <a:pPr marL="285750" indent="-285750">
              <a:buFont typeface="Wingdings" panose="05000000000000000000" pitchFamily="2" charset="2"/>
              <a:buChar char="l"/>
            </a:pPr>
            <a:r>
              <a:rPr lang="zh-TW" altLang="en-US" dirty="0">
                <a:latin typeface="微軟正黑體" panose="020B0604030504040204" pitchFamily="34" charset="-120"/>
                <a:ea typeface="微軟正黑體" panose="020B0604030504040204" pitchFamily="34" charset="-120"/>
              </a:rPr>
              <a:t>高盛證券預估</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由於移民數量急劇下降，維持充分就業所需的每月新增就業人數約為</a:t>
            </a:r>
            <a:r>
              <a:rPr lang="en-US" altLang="zh-TW" dirty="0">
                <a:latin typeface="微軟正黑體" panose="020B0604030504040204" pitchFamily="34" charset="-120"/>
                <a:ea typeface="微軟正黑體" panose="020B0604030504040204" pitchFamily="34" charset="-120"/>
              </a:rPr>
              <a:t>8</a:t>
            </a:r>
            <a:r>
              <a:rPr lang="zh-TW" altLang="en-US" dirty="0">
                <a:latin typeface="微軟正黑體" panose="020B0604030504040204" pitchFamily="34" charset="-120"/>
                <a:ea typeface="微軟正黑體" panose="020B0604030504040204" pitchFamily="34" charset="-120"/>
              </a:rPr>
              <a:t>萬人，遠低於過去幾年。</a:t>
            </a:r>
          </a:p>
        </p:txBody>
      </p:sp>
      <p:grpSp>
        <p:nvGrpSpPr>
          <p:cNvPr id="18" name="群組 17">
            <a:extLst>
              <a:ext uri="{FF2B5EF4-FFF2-40B4-BE49-F238E27FC236}">
                <a16:creationId xmlns:a16="http://schemas.microsoft.com/office/drawing/2014/main" id="{2857D8C4-3C8A-86C5-B525-385E6BD467E7}"/>
              </a:ext>
            </a:extLst>
          </p:cNvPr>
          <p:cNvGrpSpPr/>
          <p:nvPr/>
        </p:nvGrpSpPr>
        <p:grpSpPr>
          <a:xfrm>
            <a:off x="296037" y="2706624"/>
            <a:ext cx="4653915" cy="3328416"/>
            <a:chOff x="1015365" y="2656070"/>
            <a:chExt cx="7147179" cy="3439930"/>
          </a:xfrm>
        </p:grpSpPr>
        <p:grpSp>
          <p:nvGrpSpPr>
            <p:cNvPr id="16" name="群組 15">
              <a:extLst>
                <a:ext uri="{FF2B5EF4-FFF2-40B4-BE49-F238E27FC236}">
                  <a16:creationId xmlns:a16="http://schemas.microsoft.com/office/drawing/2014/main" id="{8BCE0D41-EC31-BEAD-028A-81E110EBAB68}"/>
                </a:ext>
              </a:extLst>
            </p:cNvPr>
            <p:cNvGrpSpPr/>
            <p:nvPr/>
          </p:nvGrpSpPr>
          <p:grpSpPr>
            <a:xfrm>
              <a:off x="1015365" y="2674358"/>
              <a:ext cx="7141178" cy="3421642"/>
              <a:chOff x="1112901" y="2430518"/>
              <a:chExt cx="7141178" cy="3421642"/>
            </a:xfrm>
          </p:grpSpPr>
          <p:pic>
            <p:nvPicPr>
              <p:cNvPr id="5" name="圖片 4">
                <a:extLst>
                  <a:ext uri="{FF2B5EF4-FFF2-40B4-BE49-F238E27FC236}">
                    <a16:creationId xmlns:a16="http://schemas.microsoft.com/office/drawing/2014/main" id="{9D1C55B5-8E99-9388-1FE6-D4447D92863E}"/>
                  </a:ext>
                </a:extLst>
              </p:cNvPr>
              <p:cNvPicPr>
                <a:picLocks noChangeAspect="1"/>
              </p:cNvPicPr>
              <p:nvPr/>
            </p:nvPicPr>
            <p:blipFill>
              <a:blip r:embed="rId4"/>
              <a:stretch>
                <a:fillRect/>
              </a:stretch>
            </p:blipFill>
            <p:spPr>
              <a:xfrm>
                <a:off x="1112901" y="2441448"/>
                <a:ext cx="7141178" cy="3410712"/>
              </a:xfrm>
              <a:prstGeom prst="rect">
                <a:avLst/>
              </a:prstGeom>
            </p:spPr>
          </p:pic>
          <p:sp>
            <p:nvSpPr>
              <p:cNvPr id="10" name="文字方塊 9">
                <a:extLst>
                  <a:ext uri="{FF2B5EF4-FFF2-40B4-BE49-F238E27FC236}">
                    <a16:creationId xmlns:a16="http://schemas.microsoft.com/office/drawing/2014/main" id="{00EE1C3C-27DD-2E13-C751-6A5E5BB20284}"/>
                  </a:ext>
                </a:extLst>
              </p:cNvPr>
              <p:cNvSpPr txBox="1"/>
              <p:nvPr/>
            </p:nvSpPr>
            <p:spPr>
              <a:xfrm>
                <a:off x="1231392" y="2430518"/>
                <a:ext cx="1853184" cy="276999"/>
              </a:xfrm>
              <a:prstGeom prst="rect">
                <a:avLst/>
              </a:prstGeom>
              <a:solidFill>
                <a:schemeClr val="bg1"/>
              </a:solidFill>
            </p:spPr>
            <p:txBody>
              <a:bodyPr wrap="square">
                <a:spAutoFit/>
              </a:bodyPr>
              <a:lstStyle/>
              <a:p>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千人，每月</a:t>
                </a:r>
                <a:r>
                  <a:rPr lang="en-US" altLang="zh-TW" sz="1200" dirty="0">
                    <a:latin typeface="微軟正黑體" panose="020B0604030504040204" pitchFamily="34" charset="-120"/>
                    <a:ea typeface="微軟正黑體" panose="020B0604030504040204" pitchFamily="34" charset="-120"/>
                  </a:rPr>
                  <a:t>)</a:t>
                </a:r>
                <a:endParaRPr lang="zh-TW" altLang="en-US" sz="1200" dirty="0"/>
              </a:p>
            </p:txBody>
          </p:sp>
          <p:sp>
            <p:nvSpPr>
              <p:cNvPr id="11" name="文字方塊 10">
                <a:extLst>
                  <a:ext uri="{FF2B5EF4-FFF2-40B4-BE49-F238E27FC236}">
                    <a16:creationId xmlns:a16="http://schemas.microsoft.com/office/drawing/2014/main" id="{EE24D958-5AC4-1698-FDE5-AD1277714274}"/>
                  </a:ext>
                </a:extLst>
              </p:cNvPr>
              <p:cNvSpPr txBox="1"/>
              <p:nvPr/>
            </p:nvSpPr>
            <p:spPr>
              <a:xfrm>
                <a:off x="5017008" y="2912102"/>
                <a:ext cx="2718810" cy="794027"/>
              </a:xfrm>
              <a:prstGeom prst="rect">
                <a:avLst/>
              </a:prstGeom>
              <a:solidFill>
                <a:schemeClr val="bg1"/>
              </a:solidFill>
            </p:spPr>
            <p:txBody>
              <a:bodyPr wrap="square">
                <a:spAutoFit/>
              </a:bodyPr>
              <a:lstStyle/>
              <a:p>
                <a:pPr>
                  <a:lnSpc>
                    <a:spcPts val="1800"/>
                  </a:lnSpc>
                </a:pPr>
                <a:r>
                  <a:rPr lang="zh-TW" altLang="en-US" sz="1400" b="1" dirty="0">
                    <a:solidFill>
                      <a:srgbClr val="C00000"/>
                    </a:solidFill>
                    <a:latin typeface="微軟正黑體" panose="020B0604030504040204" pitchFamily="34" charset="-120"/>
                    <a:ea typeface="微軟正黑體" panose="020B0604030504040204" pitchFamily="34" charset="-120"/>
                  </a:rPr>
                  <a:t>移民</a:t>
                </a:r>
                <a:endParaRPr lang="en-US" altLang="zh-TW" sz="1400" b="1" dirty="0">
                  <a:solidFill>
                    <a:srgbClr val="C00000"/>
                  </a:solidFill>
                  <a:latin typeface="微軟正黑體" panose="020B0604030504040204" pitchFamily="34" charset="-120"/>
                  <a:ea typeface="微軟正黑體" panose="020B0604030504040204" pitchFamily="34" charset="-120"/>
                </a:endParaRPr>
              </a:p>
              <a:p>
                <a:pPr>
                  <a:lnSpc>
                    <a:spcPts val="1800"/>
                  </a:lnSpc>
                </a:pPr>
                <a:r>
                  <a:rPr lang="zh-TW" altLang="en-US" sz="1400" b="1" dirty="0">
                    <a:solidFill>
                      <a:schemeClr val="bg1">
                        <a:lumMod val="50000"/>
                      </a:schemeClr>
                    </a:solidFill>
                    <a:latin typeface="微軟正黑體" panose="020B0604030504040204" pitchFamily="34" charset="-120"/>
                    <a:ea typeface="微軟正黑體" panose="020B0604030504040204" pitchFamily="34" charset="-120"/>
                  </a:rPr>
                  <a:t>循環因素</a:t>
                </a:r>
                <a:endParaRPr lang="en-US" altLang="zh-TW" sz="1400" b="1" dirty="0">
                  <a:solidFill>
                    <a:schemeClr val="bg1">
                      <a:lumMod val="50000"/>
                    </a:schemeClr>
                  </a:solidFill>
                  <a:latin typeface="微軟正黑體" panose="020B0604030504040204" pitchFamily="34" charset="-120"/>
                  <a:ea typeface="微軟正黑體" panose="020B0604030504040204" pitchFamily="34" charset="-120"/>
                </a:endParaRPr>
              </a:p>
              <a:p>
                <a:pPr>
                  <a:lnSpc>
                    <a:spcPts val="1800"/>
                  </a:lnSpc>
                </a:pPr>
                <a:r>
                  <a:rPr lang="zh-TW" altLang="en-US" sz="1400" b="1" dirty="0">
                    <a:solidFill>
                      <a:schemeClr val="accent1"/>
                    </a:solidFill>
                    <a:latin typeface="微軟正黑體" panose="020B0604030504040204" pitchFamily="34" charset="-120"/>
                    <a:ea typeface="微軟正黑體" panose="020B0604030504040204" pitchFamily="34" charset="-120"/>
                  </a:rPr>
                  <a:t>當地出生人口增長</a:t>
                </a:r>
              </a:p>
            </p:txBody>
          </p:sp>
        </p:grpSp>
        <p:sp>
          <p:nvSpPr>
            <p:cNvPr id="17" name="文字方塊 16">
              <a:extLst>
                <a:ext uri="{FF2B5EF4-FFF2-40B4-BE49-F238E27FC236}">
                  <a16:creationId xmlns:a16="http://schemas.microsoft.com/office/drawing/2014/main" id="{B9EB452C-8C78-5A71-63CD-A4A5B821F697}"/>
                </a:ext>
              </a:extLst>
            </p:cNvPr>
            <p:cNvSpPr txBox="1"/>
            <p:nvPr/>
          </p:nvSpPr>
          <p:spPr>
            <a:xfrm>
              <a:off x="6309360" y="2656070"/>
              <a:ext cx="1853184" cy="276999"/>
            </a:xfrm>
            <a:prstGeom prst="rect">
              <a:avLst/>
            </a:prstGeom>
            <a:solidFill>
              <a:schemeClr val="bg1"/>
            </a:solidFill>
          </p:spPr>
          <p:txBody>
            <a:bodyPr wrap="square">
              <a:spAutoFit/>
            </a:bodyPr>
            <a:lstStyle/>
            <a:p>
              <a:pPr algn="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千人，每月</a:t>
              </a:r>
              <a:r>
                <a:rPr lang="en-US" altLang="zh-TW" sz="1200" dirty="0">
                  <a:latin typeface="微軟正黑體" panose="020B0604030504040204" pitchFamily="34" charset="-120"/>
                  <a:ea typeface="微軟正黑體" panose="020B0604030504040204" pitchFamily="34" charset="-120"/>
                </a:rPr>
                <a:t>)</a:t>
              </a:r>
              <a:endParaRPr lang="zh-TW" altLang="en-US" sz="1200" dirty="0"/>
            </a:p>
          </p:txBody>
        </p:sp>
      </p:grpSp>
      <p:sp>
        <p:nvSpPr>
          <p:cNvPr id="19" name="文字方塊 2">
            <a:extLst>
              <a:ext uri="{FF2B5EF4-FFF2-40B4-BE49-F238E27FC236}">
                <a16:creationId xmlns:a16="http://schemas.microsoft.com/office/drawing/2014/main" id="{34247D0E-621B-CA98-1DD2-7CBD627AA334}"/>
              </a:ext>
            </a:extLst>
          </p:cNvPr>
          <p:cNvSpPr txBox="1">
            <a:spLocks noChangeArrowheads="1"/>
          </p:cNvSpPr>
          <p:nvPr/>
        </p:nvSpPr>
        <p:spPr bwMode="auto">
          <a:xfrm>
            <a:off x="5560320" y="2147320"/>
            <a:ext cx="3425184" cy="338554"/>
          </a:xfrm>
          <a:prstGeom prst="rect">
            <a:avLst/>
          </a:prstGeom>
          <a:solidFill>
            <a:srgbClr val="002060"/>
          </a:solidFill>
          <a:ln>
            <a:noFill/>
          </a:ln>
        </p:spPr>
        <p:txBody>
          <a:bodyPr wrap="square">
            <a:spAutoFit/>
          </a:bodyPr>
          <a:lstStyle>
            <a:lvl1pPr eaLnBrk="0" hangingPunct="0">
              <a:buBlip>
                <a:blip r:embed="rId2"/>
              </a:buBlip>
              <a:defRPr kumimoji="1" sz="3200">
                <a:solidFill>
                  <a:schemeClr val="tx1"/>
                </a:solidFill>
                <a:latin typeface="Arial" charset="0"/>
                <a:ea typeface="標楷體" pitchFamily="65" charset="-120"/>
              </a:defRPr>
            </a:lvl1pPr>
            <a:lvl2pPr marL="742950" indent="-285750" eaLnBrk="0" hangingPunct="0">
              <a:buBlip>
                <a:blip r:embed="rId3"/>
              </a:buBlip>
              <a:defRPr kumimoji="1" sz="2800">
                <a:solidFill>
                  <a:schemeClr val="tx1"/>
                </a:solidFill>
                <a:latin typeface="Arial" charset="0"/>
                <a:ea typeface="標楷體" pitchFamily="65" charset="-120"/>
              </a:defRPr>
            </a:lvl2pPr>
            <a:lvl3pPr marL="1143000" indent="-228600" eaLnBrk="0" hangingPunct="0">
              <a:buBlip>
                <a:blip r:embed="rId3"/>
              </a:buBlip>
              <a:defRPr kumimoji="1" sz="2400">
                <a:solidFill>
                  <a:schemeClr val="tx1"/>
                </a:solidFill>
                <a:latin typeface="Arial" charset="0"/>
                <a:ea typeface="標楷體" pitchFamily="65" charset="-120"/>
              </a:defRPr>
            </a:lvl3pPr>
            <a:lvl4pPr marL="1600200" indent="-228600" eaLnBrk="0" hangingPunct="0">
              <a:buBlip>
                <a:blip r:embed="rId3"/>
              </a:buBlip>
              <a:defRPr kumimoji="1" sz="2000">
                <a:solidFill>
                  <a:schemeClr val="tx1"/>
                </a:solidFill>
                <a:latin typeface="Arial" charset="0"/>
                <a:ea typeface="標楷體" pitchFamily="65" charset="-120"/>
              </a:defRPr>
            </a:lvl4pPr>
            <a:lvl5pPr marL="2057400" indent="-228600" eaLnBrk="0" hangingPunct="0">
              <a:buBlip>
                <a:blip r:embed="rId3"/>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9pPr>
          </a:lstStyle>
          <a:p>
            <a:pPr algn="ctr">
              <a:buFontTx/>
              <a:buNone/>
            </a:pPr>
            <a:r>
              <a:rPr lang="zh-TW" altLang="en-US" sz="1600" b="1" dirty="0">
                <a:solidFill>
                  <a:prstClr val="white"/>
                </a:solidFill>
                <a:latin typeface="微軟正黑體" panose="020B0604030504040204" pitchFamily="34" charset="-120"/>
                <a:ea typeface="微軟正黑體" panose="020B0604030504040204" pitchFamily="34" charset="-120"/>
              </a:rPr>
              <a:t>美國勞工收入增長維持穩健</a:t>
            </a:r>
          </a:p>
        </p:txBody>
      </p:sp>
      <p:pic>
        <p:nvPicPr>
          <p:cNvPr id="21" name="圖片 20">
            <a:extLst>
              <a:ext uri="{FF2B5EF4-FFF2-40B4-BE49-F238E27FC236}">
                <a16:creationId xmlns:a16="http://schemas.microsoft.com/office/drawing/2014/main" id="{047C3E59-DABA-B277-1D68-65BAC17F1F94}"/>
              </a:ext>
            </a:extLst>
          </p:cNvPr>
          <p:cNvPicPr>
            <a:picLocks noChangeAspect="1"/>
          </p:cNvPicPr>
          <p:nvPr/>
        </p:nvPicPr>
        <p:blipFill>
          <a:blip r:embed="rId5"/>
          <a:stretch>
            <a:fillRect/>
          </a:stretch>
        </p:blipFill>
        <p:spPr>
          <a:xfrm>
            <a:off x="5224081" y="2595752"/>
            <a:ext cx="3743325" cy="3353943"/>
          </a:xfrm>
          <a:prstGeom prst="rect">
            <a:avLst/>
          </a:prstGeom>
        </p:spPr>
      </p:pic>
      <p:sp>
        <p:nvSpPr>
          <p:cNvPr id="22" name="文字方塊 21">
            <a:extLst>
              <a:ext uri="{FF2B5EF4-FFF2-40B4-BE49-F238E27FC236}">
                <a16:creationId xmlns:a16="http://schemas.microsoft.com/office/drawing/2014/main" id="{3450AB7B-463A-E50D-AF49-F7A5ED9BB7E4}"/>
              </a:ext>
            </a:extLst>
          </p:cNvPr>
          <p:cNvSpPr txBox="1"/>
          <p:nvPr/>
        </p:nvSpPr>
        <p:spPr>
          <a:xfrm>
            <a:off x="6477524" y="2623363"/>
            <a:ext cx="983980" cy="627223"/>
          </a:xfrm>
          <a:prstGeom prst="rect">
            <a:avLst/>
          </a:prstGeom>
          <a:solidFill>
            <a:schemeClr val="bg1"/>
          </a:solidFill>
        </p:spPr>
        <p:txBody>
          <a:bodyPr wrap="square">
            <a:spAutoFit/>
          </a:bodyPr>
          <a:lstStyle/>
          <a:p>
            <a:pPr>
              <a:lnSpc>
                <a:spcPts val="2200"/>
              </a:lnSpc>
            </a:pPr>
            <a:r>
              <a:rPr lang="zh-TW" altLang="en-US" sz="1400" b="1" dirty="0">
                <a:solidFill>
                  <a:srgbClr val="002060"/>
                </a:solidFill>
                <a:latin typeface="微軟正黑體" panose="020B0604030504040204" pitchFamily="34" charset="-120"/>
                <a:ea typeface="微軟正黑體" panose="020B0604030504040204" pitchFamily="34" charset="-120"/>
              </a:rPr>
              <a:t>民間就業</a:t>
            </a:r>
            <a:endParaRPr lang="en-US" altLang="zh-TW" sz="1400" b="1" dirty="0">
              <a:solidFill>
                <a:srgbClr val="002060"/>
              </a:solidFill>
              <a:latin typeface="微軟正黑體" panose="020B0604030504040204" pitchFamily="34" charset="-120"/>
              <a:ea typeface="微軟正黑體" panose="020B0604030504040204" pitchFamily="34" charset="-120"/>
            </a:endParaRPr>
          </a:p>
          <a:p>
            <a:pPr>
              <a:lnSpc>
                <a:spcPts val="2200"/>
              </a:lnSpc>
            </a:pPr>
            <a:r>
              <a:rPr lang="zh-TW" altLang="en-US" sz="1400" b="1" dirty="0">
                <a:solidFill>
                  <a:schemeClr val="accent2"/>
                </a:solidFill>
                <a:latin typeface="微軟正黑體" panose="020B0604030504040204" pitchFamily="34" charset="-120"/>
                <a:ea typeface="微軟正黑體" panose="020B0604030504040204" pitchFamily="34" charset="-120"/>
              </a:rPr>
              <a:t>工作時數</a:t>
            </a:r>
          </a:p>
        </p:txBody>
      </p:sp>
      <p:sp>
        <p:nvSpPr>
          <p:cNvPr id="23" name="文字方塊 22">
            <a:extLst>
              <a:ext uri="{FF2B5EF4-FFF2-40B4-BE49-F238E27FC236}">
                <a16:creationId xmlns:a16="http://schemas.microsoft.com/office/drawing/2014/main" id="{C13C2636-134E-B613-1E1D-EEED3F035178}"/>
              </a:ext>
            </a:extLst>
          </p:cNvPr>
          <p:cNvSpPr txBox="1"/>
          <p:nvPr/>
        </p:nvSpPr>
        <p:spPr>
          <a:xfrm>
            <a:off x="7788164" y="2605075"/>
            <a:ext cx="1221724" cy="627223"/>
          </a:xfrm>
          <a:prstGeom prst="rect">
            <a:avLst/>
          </a:prstGeom>
          <a:solidFill>
            <a:schemeClr val="bg1"/>
          </a:solidFill>
        </p:spPr>
        <p:txBody>
          <a:bodyPr wrap="square">
            <a:spAutoFit/>
          </a:bodyPr>
          <a:lstStyle/>
          <a:p>
            <a:pPr>
              <a:lnSpc>
                <a:spcPts val="2200"/>
              </a:lnSpc>
            </a:pPr>
            <a:r>
              <a:rPr lang="zh-TW" altLang="en-US" sz="1400" b="1" dirty="0">
                <a:solidFill>
                  <a:srgbClr val="00B0F0"/>
                </a:solidFill>
                <a:latin typeface="微軟正黑體" panose="020B0604030504040204" pitchFamily="34" charset="-120"/>
                <a:ea typeface="微軟正黑體" panose="020B0604030504040204" pitchFamily="34" charset="-120"/>
              </a:rPr>
              <a:t>薪資</a:t>
            </a:r>
            <a:endParaRPr lang="en-US" altLang="zh-TW" sz="1400" b="1" dirty="0">
              <a:solidFill>
                <a:srgbClr val="00B0F0"/>
              </a:solidFill>
              <a:latin typeface="微軟正黑體" panose="020B0604030504040204" pitchFamily="34" charset="-120"/>
              <a:ea typeface="微軟正黑體" panose="020B0604030504040204" pitchFamily="34" charset="-120"/>
            </a:endParaRPr>
          </a:p>
          <a:p>
            <a:pPr>
              <a:lnSpc>
                <a:spcPts val="2200"/>
              </a:lnSpc>
            </a:pPr>
            <a:r>
              <a:rPr lang="zh-TW" altLang="en-US" sz="1400" b="1" dirty="0">
                <a:solidFill>
                  <a:srgbClr val="008080"/>
                </a:solidFill>
                <a:latin typeface="微軟正黑體" panose="020B0604030504040204" pitchFamily="34" charset="-120"/>
                <a:ea typeface="微軟正黑體" panose="020B0604030504040204" pitchFamily="34" charset="-120"/>
              </a:rPr>
              <a:t>整體收入</a:t>
            </a:r>
          </a:p>
        </p:txBody>
      </p:sp>
    </p:spTree>
    <p:extLst>
      <p:ext uri="{BB962C8B-B14F-4D97-AF65-F5344CB8AC3E}">
        <p14:creationId xmlns:p14="http://schemas.microsoft.com/office/powerpoint/2010/main" val="751543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1B0A34-CA69-9BEE-EBAA-B3F8CED6C9DB}"/>
              </a:ext>
            </a:extLst>
          </p:cNvPr>
          <p:cNvSpPr>
            <a:spLocks noGrp="1"/>
          </p:cNvSpPr>
          <p:nvPr>
            <p:ph type="title"/>
          </p:nvPr>
        </p:nvSpPr>
        <p:spPr/>
        <p:txBody>
          <a:bodyPr/>
          <a:lstStyle/>
          <a:p>
            <a:r>
              <a:rPr lang="zh-TW" altLang="en-US" dirty="0"/>
              <a:t>聯準會降息有利美股漲勢擴散</a:t>
            </a:r>
          </a:p>
        </p:txBody>
      </p:sp>
      <p:pic>
        <p:nvPicPr>
          <p:cNvPr id="5" name="圖片 4">
            <a:extLst>
              <a:ext uri="{FF2B5EF4-FFF2-40B4-BE49-F238E27FC236}">
                <a16:creationId xmlns:a16="http://schemas.microsoft.com/office/drawing/2014/main" id="{596386BD-08B8-C8E5-E747-D6C8368FB4DB}"/>
              </a:ext>
            </a:extLst>
          </p:cNvPr>
          <p:cNvPicPr>
            <a:picLocks noChangeAspect="1"/>
          </p:cNvPicPr>
          <p:nvPr/>
        </p:nvPicPr>
        <p:blipFill>
          <a:blip r:embed="rId2"/>
          <a:stretch>
            <a:fillRect/>
          </a:stretch>
        </p:blipFill>
        <p:spPr>
          <a:xfrm>
            <a:off x="1042987" y="1852612"/>
            <a:ext cx="6562725" cy="4105275"/>
          </a:xfrm>
          <a:prstGeom prst="rect">
            <a:avLst/>
          </a:prstGeom>
        </p:spPr>
      </p:pic>
      <p:sp>
        <p:nvSpPr>
          <p:cNvPr id="6" name="文字方塊 5">
            <a:extLst>
              <a:ext uri="{FF2B5EF4-FFF2-40B4-BE49-F238E27FC236}">
                <a16:creationId xmlns:a16="http://schemas.microsoft.com/office/drawing/2014/main" id="{F278F044-C2E9-0F8F-1603-6AD0852CC53C}"/>
              </a:ext>
            </a:extLst>
          </p:cNvPr>
          <p:cNvSpPr txBox="1"/>
          <p:nvPr/>
        </p:nvSpPr>
        <p:spPr>
          <a:xfrm>
            <a:off x="227137" y="6158061"/>
            <a:ext cx="8326313" cy="577081"/>
          </a:xfrm>
          <a:prstGeom prst="rect">
            <a:avLst/>
          </a:prstGeom>
          <a:noFill/>
        </p:spPr>
        <p:txBody>
          <a:bodyPr wrap="square" rtlCol="0">
            <a:spAutoFit/>
          </a:bodyPr>
          <a:lstStyle/>
          <a:p>
            <a:r>
              <a:rPr lang="zh-TW" altLang="en-US" sz="1050" dirty="0">
                <a:latin typeface="微軟正黑體" panose="020B0604030504040204" pitchFamily="34" charset="-120"/>
                <a:ea typeface="微軟正黑體" panose="020B0604030504040204" pitchFamily="34" charset="-120"/>
              </a:rPr>
              <a:t>資料來源：</a:t>
            </a:r>
            <a:r>
              <a:rPr lang="en-US" altLang="zh-TW" sz="1050" dirty="0">
                <a:latin typeface="微軟正黑體" panose="020B0604030504040204" pitchFamily="34" charset="-120"/>
                <a:ea typeface="微軟正黑體" panose="020B0604030504040204" pitchFamily="34" charset="-120"/>
              </a:rPr>
              <a:t>Jefferies</a:t>
            </a:r>
            <a:r>
              <a:rPr lang="zh-TW" altLang="en-US" sz="1050" dirty="0">
                <a:latin typeface="微軟正黑體" panose="020B0604030504040204" pitchFamily="34" charset="-120"/>
                <a:ea typeface="微軟正黑體" panose="020B0604030504040204" pitchFamily="34" charset="-120"/>
              </a:rPr>
              <a:t>證券，彭博資訊，</a:t>
            </a:r>
            <a:r>
              <a:rPr lang="en-US" altLang="zh-TW" sz="1050" dirty="0">
                <a:latin typeface="微軟正黑體" panose="020B0604030504040204" pitchFamily="34" charset="-120"/>
                <a:ea typeface="微軟正黑體" panose="020B0604030504040204" pitchFamily="34" charset="-120"/>
              </a:rPr>
              <a:t>2025/8/5</a:t>
            </a:r>
            <a:r>
              <a:rPr lang="zh-TW" altLang="en-US" sz="1050" dirty="0">
                <a:latin typeface="微軟正黑體" panose="020B0604030504040204" pitchFamily="34" charset="-120"/>
                <a:ea typeface="微軟正黑體" panose="020B0604030504040204" pitchFamily="34" charset="-120"/>
              </a:rPr>
              <a:t>，統計至</a:t>
            </a:r>
            <a:r>
              <a:rPr lang="en-US" altLang="zh-TW" sz="1050" dirty="0">
                <a:latin typeface="微軟正黑體" panose="020B0604030504040204" pitchFamily="34" charset="-120"/>
                <a:ea typeface="微軟正黑體" panose="020B0604030504040204" pitchFamily="34" charset="-120"/>
              </a:rPr>
              <a:t>1990</a:t>
            </a:r>
            <a:r>
              <a:rPr lang="zh-TW" altLang="en-US" sz="1050" dirty="0">
                <a:latin typeface="微軟正黑體" panose="020B0604030504040204" pitchFamily="34" charset="-120"/>
                <a:ea typeface="微軟正黑體" panose="020B0604030504040204" pitchFamily="34" charset="-120"/>
              </a:rPr>
              <a:t>年以來。</a:t>
            </a:r>
            <a:r>
              <a:rPr lang="zh-TW" altLang="en-US" sz="1050" b="1" dirty="0">
                <a:latin typeface="微軟正黑體" panose="020B0604030504040204" pitchFamily="34" charset="-120"/>
                <a:ea typeface="微軟正黑體" panose="020B0604030504040204" pitchFamily="34" charset="-120"/>
                <a:sym typeface="Wingdings" panose="05000000000000000000" pitchFamily="2" charset="2"/>
              </a:rPr>
              <a:t>指數不代表特定基金之投資成果，亦不代表對特定基金之買賣建議，</a:t>
            </a:r>
            <a:r>
              <a:rPr lang="zh-TW" altLang="zh-TW" sz="1050" b="1" dirty="0">
                <a:latin typeface="微軟正黑體" panose="020B0604030504040204" pitchFamily="34" charset="-120"/>
                <a:ea typeface="微軟正黑體" panose="020B0604030504040204" pitchFamily="34" charset="-120"/>
              </a:rPr>
              <a:t>基金不同於指數，可能會有中途清算或合併等情形。投資人無法直接投資指數＞</a:t>
            </a:r>
            <a:r>
              <a:rPr lang="en-US" altLang="zh-TW" sz="1050" b="1" dirty="0">
                <a:latin typeface="微軟正黑體" panose="020B0604030504040204" pitchFamily="34" charset="-120"/>
                <a:ea typeface="微軟正黑體" panose="020B0604030504040204" pitchFamily="34" charset="-120"/>
              </a:rPr>
              <a:t>&lt;</a:t>
            </a:r>
            <a:r>
              <a:rPr lang="zh-TW" altLang="zh-TW" sz="1050" b="1" dirty="0">
                <a:latin typeface="微軟正黑體" panose="020B0604030504040204" pitchFamily="34" charset="-120"/>
                <a:ea typeface="微軟正黑體" panose="020B0604030504040204" pitchFamily="34" charset="-120"/>
              </a:rPr>
              <a:t>投資人申購本基金係持有基金受益憑證，而非本文提及之投資資產或標的</a:t>
            </a:r>
            <a:r>
              <a:rPr lang="en-US" altLang="zh-TW" sz="1050" b="1" dirty="0">
                <a:latin typeface="微軟正黑體" panose="020B0604030504040204" pitchFamily="34" charset="-120"/>
                <a:ea typeface="微軟正黑體" panose="020B0604030504040204" pitchFamily="34" charset="-120"/>
              </a:rPr>
              <a:t>&gt;</a:t>
            </a:r>
          </a:p>
        </p:txBody>
      </p:sp>
      <p:sp>
        <p:nvSpPr>
          <p:cNvPr id="7" name="矩形 6">
            <a:extLst>
              <a:ext uri="{FF2B5EF4-FFF2-40B4-BE49-F238E27FC236}">
                <a16:creationId xmlns:a16="http://schemas.microsoft.com/office/drawing/2014/main" id="{03A708E0-A410-1290-14A3-641A14F4D0FA}"/>
              </a:ext>
            </a:extLst>
          </p:cNvPr>
          <p:cNvSpPr/>
          <p:nvPr/>
        </p:nvSpPr>
        <p:spPr>
          <a:xfrm>
            <a:off x="4640982" y="4733925"/>
            <a:ext cx="921618" cy="461665"/>
          </a:xfrm>
          <a:prstGeom prst="rect">
            <a:avLst/>
          </a:prstGeom>
        </p:spPr>
        <p:txBody>
          <a:bodyPr wrap="square">
            <a:spAutoFit/>
          </a:bodyPr>
          <a:lstStyle/>
          <a:p>
            <a:pPr algn="ctr"/>
            <a:r>
              <a:rPr lang="zh-TW" altLang="en-US" sz="1200" b="1" dirty="0">
                <a:solidFill>
                  <a:schemeClr val="accent5"/>
                </a:solidFill>
                <a:latin typeface="微軟正黑體" panose="020B0604030504040204" pitchFamily="34" charset="-120"/>
                <a:ea typeface="微軟正黑體" panose="020B0604030504040204" pitchFamily="34" charset="-120"/>
              </a:rPr>
              <a:t>聯邦基金有效利率</a:t>
            </a:r>
          </a:p>
        </p:txBody>
      </p:sp>
      <p:sp>
        <p:nvSpPr>
          <p:cNvPr id="8" name="矩形 7">
            <a:extLst>
              <a:ext uri="{FF2B5EF4-FFF2-40B4-BE49-F238E27FC236}">
                <a16:creationId xmlns:a16="http://schemas.microsoft.com/office/drawing/2014/main" id="{109B3C29-5E45-BFC2-CBFD-FD44AE79C4F9}"/>
              </a:ext>
            </a:extLst>
          </p:cNvPr>
          <p:cNvSpPr/>
          <p:nvPr/>
        </p:nvSpPr>
        <p:spPr>
          <a:xfrm>
            <a:off x="4202831" y="3219450"/>
            <a:ext cx="2302744" cy="646331"/>
          </a:xfrm>
          <a:prstGeom prst="rect">
            <a:avLst/>
          </a:prstGeom>
        </p:spPr>
        <p:txBody>
          <a:bodyPr wrap="square">
            <a:spAutoFit/>
          </a:bodyPr>
          <a:lstStyle/>
          <a:p>
            <a:pPr algn="ctr"/>
            <a:r>
              <a:rPr lang="zh-TW" altLang="en-US" sz="1200" b="1" dirty="0">
                <a:solidFill>
                  <a:schemeClr val="accent2"/>
                </a:solidFill>
                <a:latin typeface="微軟正黑體" panose="020B0604030504040204" pitchFamily="34" charset="-120"/>
                <a:ea typeface="微軟正黑體" panose="020B0604030504040204" pitchFamily="34" charset="-120"/>
              </a:rPr>
              <a:t>史坦普</a:t>
            </a:r>
            <a:r>
              <a:rPr lang="en-US" altLang="zh-TW" sz="1200" b="1" dirty="0">
                <a:solidFill>
                  <a:schemeClr val="accent2"/>
                </a:solidFill>
                <a:latin typeface="微軟正黑體" panose="020B0604030504040204" pitchFamily="34" charset="-120"/>
                <a:ea typeface="微軟正黑體" panose="020B0604030504040204" pitchFamily="34" charset="-120"/>
              </a:rPr>
              <a:t>500</a:t>
            </a:r>
            <a:r>
              <a:rPr lang="zh-TW" altLang="en-US" sz="1200" b="1" dirty="0">
                <a:solidFill>
                  <a:schemeClr val="accent2"/>
                </a:solidFill>
                <a:latin typeface="微軟正黑體" panose="020B0604030504040204" pitchFamily="34" charset="-120"/>
                <a:ea typeface="微軟正黑體" panose="020B0604030504040204" pitchFamily="34" charset="-120"/>
              </a:rPr>
              <a:t>指數等權重指數</a:t>
            </a:r>
            <a:endParaRPr lang="en-US" altLang="zh-TW" sz="1200" b="1" dirty="0">
              <a:solidFill>
                <a:schemeClr val="accent2"/>
              </a:solidFill>
              <a:latin typeface="微軟正黑體" panose="020B0604030504040204" pitchFamily="34" charset="-120"/>
              <a:ea typeface="微軟正黑體" panose="020B0604030504040204" pitchFamily="34" charset="-120"/>
            </a:endParaRPr>
          </a:p>
          <a:p>
            <a:pPr algn="ctr"/>
            <a:r>
              <a:rPr lang="en-US" altLang="zh-TW" sz="1200" b="1" dirty="0">
                <a:solidFill>
                  <a:schemeClr val="accent2"/>
                </a:solidFill>
                <a:latin typeface="微軟正黑體" panose="020B0604030504040204" pitchFamily="34" charset="-120"/>
                <a:ea typeface="微軟正黑體" panose="020B0604030504040204" pitchFamily="34" charset="-120"/>
              </a:rPr>
              <a:t>/</a:t>
            </a:r>
            <a:r>
              <a:rPr lang="zh-TW" altLang="en-US" sz="1200" b="1" dirty="0">
                <a:solidFill>
                  <a:schemeClr val="accent2"/>
                </a:solidFill>
                <a:latin typeface="微軟正黑體" panose="020B0604030504040204" pitchFamily="34" charset="-120"/>
                <a:ea typeface="微軟正黑體" panose="020B0604030504040204" pitchFamily="34" charset="-120"/>
              </a:rPr>
              <a:t>史坦普</a:t>
            </a:r>
            <a:r>
              <a:rPr lang="en-US" altLang="zh-TW" sz="1200" b="1" dirty="0">
                <a:solidFill>
                  <a:schemeClr val="accent2"/>
                </a:solidFill>
                <a:latin typeface="微軟正黑體" panose="020B0604030504040204" pitchFamily="34" charset="-120"/>
                <a:ea typeface="微軟正黑體" panose="020B0604030504040204" pitchFamily="34" charset="-120"/>
              </a:rPr>
              <a:t>500</a:t>
            </a:r>
            <a:r>
              <a:rPr lang="zh-TW" altLang="en-US" sz="1200" b="1" dirty="0">
                <a:solidFill>
                  <a:schemeClr val="accent2"/>
                </a:solidFill>
                <a:latin typeface="微軟正黑體" panose="020B0604030504040204" pitchFamily="34" charset="-120"/>
                <a:ea typeface="微軟正黑體" panose="020B0604030504040204" pitchFamily="34" charset="-120"/>
              </a:rPr>
              <a:t>指數市值加權指數</a:t>
            </a:r>
            <a:endParaRPr lang="en-US" altLang="zh-TW" sz="1200" b="1" dirty="0">
              <a:solidFill>
                <a:schemeClr val="accent2"/>
              </a:solidFill>
              <a:latin typeface="微軟正黑體" panose="020B0604030504040204" pitchFamily="34" charset="-120"/>
              <a:ea typeface="微軟正黑體" panose="020B0604030504040204" pitchFamily="34" charset="-120"/>
            </a:endParaRPr>
          </a:p>
          <a:p>
            <a:pPr algn="ctr"/>
            <a:endParaRPr lang="zh-TW" altLang="en-US" sz="1200" b="1" dirty="0">
              <a:solidFill>
                <a:schemeClr val="accent2"/>
              </a:solidFill>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E3F3910E-E7F5-C990-799B-240422C0DDAF}"/>
              </a:ext>
            </a:extLst>
          </p:cNvPr>
          <p:cNvSpPr/>
          <p:nvPr/>
        </p:nvSpPr>
        <p:spPr>
          <a:xfrm>
            <a:off x="1288181" y="2152650"/>
            <a:ext cx="2302744" cy="276999"/>
          </a:xfrm>
          <a:prstGeom prst="rect">
            <a:avLst/>
          </a:prstGeom>
        </p:spPr>
        <p:txBody>
          <a:bodyPr wrap="square">
            <a:spAutoFit/>
          </a:bodyPr>
          <a:lstStyle/>
          <a:p>
            <a:pPr algn="ctr"/>
            <a:r>
              <a:rPr lang="zh-TW" altLang="en-US" sz="1200" b="1" dirty="0">
                <a:solidFill>
                  <a:srgbClr val="C00000"/>
                </a:solidFill>
                <a:latin typeface="微軟正黑體" panose="020B0604030504040204" pitchFamily="34" charset="-120"/>
                <a:ea typeface="微軟正黑體" panose="020B0604030504040204" pitchFamily="34" charset="-120"/>
              </a:rPr>
              <a:t> 紅色框為聯準會降息期間</a:t>
            </a:r>
          </a:p>
        </p:txBody>
      </p:sp>
      <p:sp>
        <p:nvSpPr>
          <p:cNvPr id="10" name="Text Box 4">
            <a:extLst>
              <a:ext uri="{FF2B5EF4-FFF2-40B4-BE49-F238E27FC236}">
                <a16:creationId xmlns:a16="http://schemas.microsoft.com/office/drawing/2014/main" id="{E016C970-AA5E-9D6C-38A4-7DCD08734EB6}"/>
              </a:ext>
            </a:extLst>
          </p:cNvPr>
          <p:cNvSpPr txBox="1">
            <a:spLocks noChangeArrowheads="1"/>
          </p:cNvSpPr>
          <p:nvPr/>
        </p:nvSpPr>
        <p:spPr bwMode="auto">
          <a:xfrm>
            <a:off x="0" y="0"/>
            <a:ext cx="1691679"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6pPr>
            <a:lvl7pPr marL="29718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7pPr>
            <a:lvl8pPr marL="34290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8pPr>
            <a:lvl9pPr marL="38862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9pPr>
          </a:lstStyle>
          <a:p>
            <a:pPr eaLnBrk="1" fontAlgn="base" hangingPunct="1">
              <a:spcBef>
                <a:spcPct val="50000"/>
              </a:spcBef>
              <a:spcAft>
                <a:spcPct val="0"/>
              </a:spcAft>
              <a:defRPr/>
            </a:pP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&lt;</a:t>
            </a:r>
            <a:r>
              <a:rPr lang="zh-TW" altLang="en-US"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聯準會降息</a:t>
            </a: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&gt;</a:t>
            </a:r>
          </a:p>
        </p:txBody>
      </p:sp>
      <p:sp>
        <p:nvSpPr>
          <p:cNvPr id="11" name="文字方塊 2">
            <a:extLst>
              <a:ext uri="{FF2B5EF4-FFF2-40B4-BE49-F238E27FC236}">
                <a16:creationId xmlns:a16="http://schemas.microsoft.com/office/drawing/2014/main" id="{5CE40771-FAEE-2DC6-A474-4AFC82BEDFA3}"/>
              </a:ext>
            </a:extLst>
          </p:cNvPr>
          <p:cNvSpPr txBox="1">
            <a:spLocks noChangeArrowheads="1"/>
          </p:cNvSpPr>
          <p:nvPr/>
        </p:nvSpPr>
        <p:spPr bwMode="auto">
          <a:xfrm>
            <a:off x="1408236" y="1539627"/>
            <a:ext cx="5735513" cy="338554"/>
          </a:xfrm>
          <a:prstGeom prst="rect">
            <a:avLst/>
          </a:prstGeom>
          <a:solidFill>
            <a:srgbClr val="002060"/>
          </a:solidFill>
          <a:ln>
            <a:noFill/>
          </a:ln>
        </p:spPr>
        <p:txBody>
          <a:bodyPr wrap="square">
            <a:spAutoFit/>
          </a:bodyPr>
          <a:lstStyle>
            <a:lvl1pPr eaLnBrk="0" hangingPunct="0">
              <a:buBlip>
                <a:blip r:embed="rId3"/>
              </a:buBlip>
              <a:defRPr kumimoji="1" sz="3200">
                <a:solidFill>
                  <a:schemeClr val="tx1"/>
                </a:solidFill>
                <a:latin typeface="Arial" charset="0"/>
                <a:ea typeface="標楷體" pitchFamily="65" charset="-120"/>
              </a:defRPr>
            </a:lvl1pPr>
            <a:lvl2pPr marL="742950" indent="-285750" eaLnBrk="0" hangingPunct="0">
              <a:buBlip>
                <a:blip r:embed="rId4"/>
              </a:buBlip>
              <a:defRPr kumimoji="1" sz="2800">
                <a:solidFill>
                  <a:schemeClr val="tx1"/>
                </a:solidFill>
                <a:latin typeface="Arial" charset="0"/>
                <a:ea typeface="標楷體" pitchFamily="65" charset="-120"/>
              </a:defRPr>
            </a:lvl2pPr>
            <a:lvl3pPr marL="1143000" indent="-228600" eaLnBrk="0" hangingPunct="0">
              <a:buBlip>
                <a:blip r:embed="rId4"/>
              </a:buBlip>
              <a:defRPr kumimoji="1" sz="2400">
                <a:solidFill>
                  <a:schemeClr val="tx1"/>
                </a:solidFill>
                <a:latin typeface="Arial" charset="0"/>
                <a:ea typeface="標楷體" pitchFamily="65" charset="-120"/>
              </a:defRPr>
            </a:lvl3pPr>
            <a:lvl4pPr marL="1600200" indent="-228600" eaLnBrk="0" hangingPunct="0">
              <a:buBlip>
                <a:blip r:embed="rId4"/>
              </a:buBlip>
              <a:defRPr kumimoji="1" sz="2000">
                <a:solidFill>
                  <a:schemeClr val="tx1"/>
                </a:solidFill>
                <a:latin typeface="Arial" charset="0"/>
                <a:ea typeface="標楷體" pitchFamily="65" charset="-120"/>
              </a:defRPr>
            </a:lvl4pPr>
            <a:lvl5pPr marL="2057400" indent="-228600" eaLnBrk="0" hangingPunct="0">
              <a:buBlip>
                <a:blip r:embed="rId4"/>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9pPr>
          </a:lstStyle>
          <a:p>
            <a:pPr algn="ctr">
              <a:buFontTx/>
              <a:buNone/>
            </a:pPr>
            <a:r>
              <a:rPr lang="zh-TW" altLang="en-US" sz="1600" b="1" dirty="0">
                <a:solidFill>
                  <a:prstClr val="white"/>
                </a:solidFill>
                <a:latin typeface="微軟正黑體" panose="020B0604030504040204" pitchFamily="34" charset="-120"/>
                <a:ea typeface="微軟正黑體" panose="020B0604030504040204" pitchFamily="34" charset="-120"/>
              </a:rPr>
              <a:t>聯準會降息期間，史坦普</a:t>
            </a:r>
            <a:r>
              <a:rPr lang="en-US" altLang="zh-TW" sz="1600" b="1" dirty="0">
                <a:solidFill>
                  <a:prstClr val="white"/>
                </a:solidFill>
                <a:latin typeface="微軟正黑體" panose="020B0604030504040204" pitchFamily="34" charset="-120"/>
                <a:ea typeface="微軟正黑體" panose="020B0604030504040204" pitchFamily="34" charset="-120"/>
              </a:rPr>
              <a:t>500</a:t>
            </a:r>
            <a:r>
              <a:rPr lang="zh-TW" altLang="en-US" sz="1600" b="1" dirty="0">
                <a:solidFill>
                  <a:prstClr val="white"/>
                </a:solidFill>
                <a:latin typeface="微軟正黑體" panose="020B0604030504040204" pitchFamily="34" charset="-120"/>
                <a:ea typeface="微軟正黑體" panose="020B0604030504040204" pitchFamily="34" charset="-120"/>
              </a:rPr>
              <a:t>等權重指數</a:t>
            </a:r>
            <a:r>
              <a:rPr lang="en-US" altLang="zh-TW" sz="1600" b="1" dirty="0">
                <a:solidFill>
                  <a:prstClr val="white"/>
                </a:solidFill>
                <a:latin typeface="微軟正黑體" panose="020B0604030504040204" pitchFamily="34" charset="-120"/>
                <a:ea typeface="微軟正黑體" panose="020B0604030504040204" pitchFamily="34" charset="-120"/>
              </a:rPr>
              <a:t>/</a:t>
            </a:r>
            <a:r>
              <a:rPr lang="zh-TW" altLang="en-US" sz="1600" b="1" dirty="0">
                <a:solidFill>
                  <a:prstClr val="white"/>
                </a:solidFill>
                <a:latin typeface="微軟正黑體" panose="020B0604030504040204" pitchFamily="34" charset="-120"/>
                <a:ea typeface="微軟正黑體" panose="020B0604030504040204" pitchFamily="34" charset="-120"/>
              </a:rPr>
              <a:t>市值加權指數表現</a:t>
            </a:r>
          </a:p>
        </p:txBody>
      </p:sp>
      <p:sp>
        <p:nvSpPr>
          <p:cNvPr id="3" name="Text Box 4">
            <a:extLst>
              <a:ext uri="{FF2B5EF4-FFF2-40B4-BE49-F238E27FC236}">
                <a16:creationId xmlns:a16="http://schemas.microsoft.com/office/drawing/2014/main" id="{16B3076E-D42D-D8A7-743D-1A08CAFF2DF3}"/>
              </a:ext>
            </a:extLst>
          </p:cNvPr>
          <p:cNvSpPr txBox="1">
            <a:spLocks noChangeArrowheads="1"/>
          </p:cNvSpPr>
          <p:nvPr/>
        </p:nvSpPr>
        <p:spPr bwMode="auto">
          <a:xfrm>
            <a:off x="8582660" y="621507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eaLnBrk="0" hangingPunct="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eaLnBrk="0" hangingPunct="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zh-TW" sz="1800" b="1" i="0" u="none" strike="noStrike" kern="1200" cap="none" spc="0" normalizeH="0" baseline="0" noProof="0" dirty="0">
                <a:ln>
                  <a:noFill/>
                </a:ln>
                <a:solidFill>
                  <a:srgbClr val="FF0000"/>
                </a:solidFill>
                <a:effectLst/>
                <a:uLnTx/>
                <a:uFillTx/>
                <a:latin typeface="Arial" charset="0"/>
                <a:ea typeface="標楷體" pitchFamily="65" charset="-120"/>
                <a:cs typeface="Arial" charset="0"/>
                <a:sym typeface="Wingdings 2" pitchFamily="18" charset="2"/>
              </a:rPr>
              <a:t></a:t>
            </a:r>
            <a:r>
              <a:rPr kumimoji="1" lang="en-US" altLang="zh-TW" sz="2400" b="0" i="0" u="none" strike="noStrike" kern="1200" cap="none" spc="0" normalizeH="0" baseline="0" noProof="0" dirty="0">
                <a:ln>
                  <a:noFill/>
                </a:ln>
                <a:solidFill>
                  <a:srgbClr val="000000"/>
                </a:solidFill>
                <a:effectLst/>
                <a:uLnTx/>
                <a:uFillTx/>
                <a:latin typeface="Times New Roman" pitchFamily="18" charset="0"/>
                <a:ea typeface="新細明體" pitchFamily="18" charset="-120"/>
                <a:cs typeface="Arial" charset="0"/>
              </a:rPr>
              <a:t> </a:t>
            </a:r>
          </a:p>
        </p:txBody>
      </p:sp>
    </p:spTree>
    <p:extLst>
      <p:ext uri="{BB962C8B-B14F-4D97-AF65-F5344CB8AC3E}">
        <p14:creationId xmlns:p14="http://schemas.microsoft.com/office/powerpoint/2010/main" val="2122848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F318745C-C590-E165-345E-3B9194FEEB8B}"/>
              </a:ext>
            </a:extLst>
          </p:cNvPr>
          <p:cNvPicPr>
            <a:picLocks noChangeAspect="1"/>
          </p:cNvPicPr>
          <p:nvPr/>
        </p:nvPicPr>
        <p:blipFill>
          <a:blip r:embed="rId2"/>
          <a:stretch>
            <a:fillRect/>
          </a:stretch>
        </p:blipFill>
        <p:spPr>
          <a:xfrm>
            <a:off x="0" y="2170453"/>
            <a:ext cx="9144000" cy="3526744"/>
          </a:xfrm>
          <a:prstGeom prst="rect">
            <a:avLst/>
          </a:prstGeom>
        </p:spPr>
      </p:pic>
      <p:sp>
        <p:nvSpPr>
          <p:cNvPr id="2" name="標題 1">
            <a:extLst>
              <a:ext uri="{FF2B5EF4-FFF2-40B4-BE49-F238E27FC236}">
                <a16:creationId xmlns:a16="http://schemas.microsoft.com/office/drawing/2014/main" id="{C9D1D1AB-AD58-59E5-6D77-EBF29C41F9A6}"/>
              </a:ext>
            </a:extLst>
          </p:cNvPr>
          <p:cNvSpPr>
            <a:spLocks noGrp="1"/>
          </p:cNvSpPr>
          <p:nvPr>
            <p:ph type="title"/>
          </p:nvPr>
        </p:nvSpPr>
        <p:spPr>
          <a:xfrm>
            <a:off x="457200" y="95250"/>
            <a:ext cx="8229600" cy="1085850"/>
          </a:xfrm>
        </p:spPr>
        <p:txBody>
          <a:bodyPr/>
          <a:lstStyle/>
          <a:p>
            <a:r>
              <a:rPr lang="zh-TW" altLang="en-US" sz="2800" dirty="0">
                <a:solidFill>
                  <a:schemeClr val="tx1"/>
                </a:solidFill>
              </a:rPr>
              <a:t>創新高 ≠ 股價變貴</a:t>
            </a:r>
            <a:br>
              <a:rPr lang="en-US" altLang="zh-TW" sz="2800" dirty="0">
                <a:solidFill>
                  <a:srgbClr val="FF0000"/>
                </a:solidFill>
              </a:rPr>
            </a:br>
            <a:r>
              <a:rPr lang="zh-TW" altLang="en-US" dirty="0"/>
              <a:t>基本面有撐，美股多頭續航</a:t>
            </a:r>
          </a:p>
        </p:txBody>
      </p:sp>
      <p:sp>
        <p:nvSpPr>
          <p:cNvPr id="4" name="Text Box 4">
            <a:extLst>
              <a:ext uri="{FF2B5EF4-FFF2-40B4-BE49-F238E27FC236}">
                <a16:creationId xmlns:a16="http://schemas.microsoft.com/office/drawing/2014/main" id="{4C4E8AC4-3357-CABA-04D1-35999B5F5653}"/>
              </a:ext>
            </a:extLst>
          </p:cNvPr>
          <p:cNvSpPr txBox="1">
            <a:spLocks noChangeArrowheads="1"/>
          </p:cNvSpPr>
          <p:nvPr/>
        </p:nvSpPr>
        <p:spPr bwMode="auto">
          <a:xfrm>
            <a:off x="1" y="0"/>
            <a:ext cx="841248"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6pPr>
            <a:lvl7pPr marL="29718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7pPr>
            <a:lvl8pPr marL="34290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8pPr>
            <a:lvl9pPr marL="38862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9pPr>
          </a:lstStyle>
          <a:p>
            <a:pPr eaLnBrk="1" fontAlgn="base" hangingPunct="1">
              <a:spcBef>
                <a:spcPct val="50000"/>
              </a:spcBef>
              <a:spcAft>
                <a:spcPct val="0"/>
              </a:spcAft>
              <a:defRPr/>
            </a:pP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&lt;</a:t>
            </a:r>
            <a:r>
              <a:rPr lang="zh-TW" altLang="en-US"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美股</a:t>
            </a: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&gt;</a:t>
            </a:r>
          </a:p>
        </p:txBody>
      </p:sp>
      <p:sp>
        <p:nvSpPr>
          <p:cNvPr id="5" name="文字方塊 2">
            <a:extLst>
              <a:ext uri="{FF2B5EF4-FFF2-40B4-BE49-F238E27FC236}">
                <a16:creationId xmlns:a16="http://schemas.microsoft.com/office/drawing/2014/main" id="{0BAC8F03-9165-8E58-D723-A056E613AE04}"/>
              </a:ext>
            </a:extLst>
          </p:cNvPr>
          <p:cNvSpPr txBox="1">
            <a:spLocks noChangeArrowheads="1"/>
          </p:cNvSpPr>
          <p:nvPr/>
        </p:nvSpPr>
        <p:spPr bwMode="auto">
          <a:xfrm>
            <a:off x="2644755" y="1657874"/>
            <a:ext cx="3414877" cy="338554"/>
          </a:xfrm>
          <a:prstGeom prst="rect">
            <a:avLst/>
          </a:prstGeom>
          <a:solidFill>
            <a:srgbClr val="002060"/>
          </a:solidFill>
          <a:ln>
            <a:noFill/>
          </a:ln>
        </p:spPr>
        <p:txBody>
          <a:bodyPr wrap="square">
            <a:spAutoFit/>
          </a:bodyPr>
          <a:lstStyle>
            <a:lvl1pPr eaLnBrk="0" hangingPunct="0">
              <a:buBlip>
                <a:blip r:embed="rId3"/>
              </a:buBlip>
              <a:defRPr kumimoji="1" sz="3200">
                <a:solidFill>
                  <a:schemeClr val="tx1"/>
                </a:solidFill>
                <a:latin typeface="Arial" charset="0"/>
                <a:ea typeface="標楷體" pitchFamily="65" charset="-120"/>
              </a:defRPr>
            </a:lvl1pPr>
            <a:lvl2pPr marL="742950" indent="-285750" eaLnBrk="0" hangingPunct="0">
              <a:buBlip>
                <a:blip r:embed="rId4"/>
              </a:buBlip>
              <a:defRPr kumimoji="1" sz="2800">
                <a:solidFill>
                  <a:schemeClr val="tx1"/>
                </a:solidFill>
                <a:latin typeface="Arial" charset="0"/>
                <a:ea typeface="標楷體" pitchFamily="65" charset="-120"/>
              </a:defRPr>
            </a:lvl2pPr>
            <a:lvl3pPr marL="1143000" indent="-228600" eaLnBrk="0" hangingPunct="0">
              <a:buBlip>
                <a:blip r:embed="rId4"/>
              </a:buBlip>
              <a:defRPr kumimoji="1" sz="2400">
                <a:solidFill>
                  <a:schemeClr val="tx1"/>
                </a:solidFill>
                <a:latin typeface="Arial" charset="0"/>
                <a:ea typeface="標楷體" pitchFamily="65" charset="-120"/>
              </a:defRPr>
            </a:lvl3pPr>
            <a:lvl4pPr marL="1600200" indent="-228600" eaLnBrk="0" hangingPunct="0">
              <a:buBlip>
                <a:blip r:embed="rId4"/>
              </a:buBlip>
              <a:defRPr kumimoji="1" sz="2000">
                <a:solidFill>
                  <a:schemeClr val="tx1"/>
                </a:solidFill>
                <a:latin typeface="Arial" charset="0"/>
                <a:ea typeface="標楷體" pitchFamily="65" charset="-120"/>
              </a:defRPr>
            </a:lvl4pPr>
            <a:lvl5pPr marL="2057400" indent="-228600" eaLnBrk="0" hangingPunct="0">
              <a:buBlip>
                <a:blip r:embed="rId4"/>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9pPr>
          </a:lstStyle>
          <a:p>
            <a:pPr algn="ctr">
              <a:buFontTx/>
              <a:buNone/>
            </a:pPr>
            <a:r>
              <a:rPr lang="zh-TW" altLang="en-US" sz="1600" b="1" dirty="0">
                <a:solidFill>
                  <a:prstClr val="white"/>
                </a:solidFill>
                <a:latin typeface="微軟正黑體" panose="020B0604030504040204" pitchFamily="34" charset="-120"/>
                <a:ea typeface="微軟正黑體" panose="020B0604030504040204" pitchFamily="34" charset="-120"/>
              </a:rPr>
              <a:t>史坦普</a:t>
            </a:r>
            <a:r>
              <a:rPr lang="en-US" altLang="zh-TW" sz="1600" b="1" dirty="0">
                <a:solidFill>
                  <a:prstClr val="white"/>
                </a:solidFill>
                <a:latin typeface="微軟正黑體" panose="020B0604030504040204" pitchFamily="34" charset="-120"/>
                <a:ea typeface="微軟正黑體" panose="020B0604030504040204" pitchFamily="34" charset="-120"/>
              </a:rPr>
              <a:t>500</a:t>
            </a:r>
            <a:r>
              <a:rPr lang="zh-TW" altLang="en-US" sz="1600" b="1" dirty="0">
                <a:solidFill>
                  <a:prstClr val="white"/>
                </a:solidFill>
                <a:latin typeface="微軟正黑體" panose="020B0604030504040204" pitchFamily="34" charset="-120"/>
                <a:ea typeface="微軟正黑體" panose="020B0604030504040204" pitchFamily="34" charset="-120"/>
              </a:rPr>
              <a:t>指數價位</a:t>
            </a:r>
            <a:r>
              <a:rPr lang="en-US" altLang="zh-TW" sz="1600" b="1" dirty="0">
                <a:solidFill>
                  <a:prstClr val="white"/>
                </a:solidFill>
                <a:latin typeface="微軟正黑體" panose="020B0604030504040204" pitchFamily="34" charset="-120"/>
                <a:ea typeface="微軟正黑體" panose="020B0604030504040204" pitchFamily="34" charset="-120"/>
              </a:rPr>
              <a:t>vs</a:t>
            </a:r>
            <a:r>
              <a:rPr lang="zh-TW" altLang="en-US" sz="1600" b="1" dirty="0">
                <a:solidFill>
                  <a:prstClr val="white"/>
                </a:solidFill>
                <a:latin typeface="微軟正黑體" panose="020B0604030504040204" pitchFamily="34" charset="-120"/>
                <a:ea typeface="微軟正黑體" panose="020B0604030504040204" pitchFamily="34" charset="-120"/>
              </a:rPr>
              <a:t>預估本益比</a:t>
            </a:r>
          </a:p>
        </p:txBody>
      </p:sp>
      <p:sp>
        <p:nvSpPr>
          <p:cNvPr id="8" name="文字方塊 7">
            <a:extLst>
              <a:ext uri="{FF2B5EF4-FFF2-40B4-BE49-F238E27FC236}">
                <a16:creationId xmlns:a16="http://schemas.microsoft.com/office/drawing/2014/main" id="{8A1BAD2A-75E0-F3D9-FA8B-8F59655ABBAD}"/>
              </a:ext>
            </a:extLst>
          </p:cNvPr>
          <p:cNvSpPr txBox="1"/>
          <p:nvPr/>
        </p:nvSpPr>
        <p:spPr>
          <a:xfrm>
            <a:off x="294678" y="5974489"/>
            <a:ext cx="8326313" cy="415498"/>
          </a:xfrm>
          <a:prstGeom prst="rect">
            <a:avLst/>
          </a:prstGeom>
          <a:noFill/>
        </p:spPr>
        <p:txBody>
          <a:bodyPr wrap="square" rtlCol="0">
            <a:spAutoFit/>
          </a:bodyPr>
          <a:lstStyle/>
          <a:p>
            <a:r>
              <a:rPr lang="zh-TW" altLang="en-US" sz="1050" dirty="0">
                <a:latin typeface="微軟正黑體" panose="020B0604030504040204" pitchFamily="34" charset="-120"/>
                <a:ea typeface="微軟正黑體" panose="020B0604030504040204" pitchFamily="34" charset="-120"/>
              </a:rPr>
              <a:t>資料來源：彭博資訊，過去三十年以來至</a:t>
            </a:r>
            <a:r>
              <a:rPr lang="en-US" altLang="zh-TW" sz="1050" dirty="0">
                <a:latin typeface="微軟正黑體" panose="020B0604030504040204" pitchFamily="34" charset="-120"/>
                <a:ea typeface="微軟正黑體" panose="020B0604030504040204" pitchFamily="34" charset="-120"/>
              </a:rPr>
              <a:t>2025/8/27</a:t>
            </a:r>
            <a:r>
              <a:rPr lang="zh-TW" altLang="en-US" sz="1050" dirty="0">
                <a:latin typeface="微軟正黑體" panose="020B0604030504040204" pitchFamily="34" charset="-120"/>
                <a:ea typeface="微軟正黑體" panose="020B0604030504040204" pitchFamily="34" charset="-120"/>
              </a:rPr>
              <a:t>。</a:t>
            </a:r>
            <a:r>
              <a:rPr lang="zh-TW" altLang="en-US" sz="1050" b="1" dirty="0">
                <a:latin typeface="微軟正黑體" panose="020B0604030504040204" pitchFamily="34" charset="-120"/>
                <a:ea typeface="微軟正黑體" panose="020B0604030504040204" pitchFamily="34" charset="-120"/>
                <a:sym typeface="Wingdings" panose="05000000000000000000" pitchFamily="2" charset="2"/>
              </a:rPr>
              <a:t>指數不代表特定基金之投資成果，亦不代表對特定基金之買賣建議，</a:t>
            </a:r>
            <a:r>
              <a:rPr lang="zh-TW" altLang="zh-TW" sz="1050" b="1" dirty="0">
                <a:latin typeface="微軟正黑體" panose="020B0604030504040204" pitchFamily="34" charset="-120"/>
                <a:ea typeface="微軟正黑體" panose="020B0604030504040204" pitchFamily="34" charset="-120"/>
              </a:rPr>
              <a:t>基金不同於指數，可能會有中途清算或合併等情形。投資人無法直接投資指數＞</a:t>
            </a:r>
            <a:r>
              <a:rPr lang="en-US" altLang="zh-TW" sz="1050" b="1" dirty="0">
                <a:latin typeface="微軟正黑體" panose="020B0604030504040204" pitchFamily="34" charset="-120"/>
                <a:ea typeface="微軟正黑體" panose="020B0604030504040204" pitchFamily="34" charset="-120"/>
              </a:rPr>
              <a:t>&lt;</a:t>
            </a:r>
            <a:r>
              <a:rPr lang="zh-TW" altLang="zh-TW" sz="1050" b="1" dirty="0">
                <a:latin typeface="微軟正黑體" panose="020B0604030504040204" pitchFamily="34" charset="-120"/>
                <a:ea typeface="微軟正黑體" panose="020B0604030504040204" pitchFamily="34" charset="-120"/>
              </a:rPr>
              <a:t>投資人申購本基金係持有基金受益憑證，而非本文提及之投資資產或標的</a:t>
            </a:r>
            <a:r>
              <a:rPr lang="en-US" altLang="zh-TW" sz="1050" b="1" dirty="0">
                <a:latin typeface="微軟正黑體" panose="020B0604030504040204" pitchFamily="34" charset="-120"/>
                <a:ea typeface="微軟正黑體" panose="020B0604030504040204" pitchFamily="34" charset="-120"/>
              </a:rPr>
              <a:t>&gt;</a:t>
            </a:r>
          </a:p>
        </p:txBody>
      </p:sp>
      <p:sp>
        <p:nvSpPr>
          <p:cNvPr id="9" name="文字方塊 8">
            <a:extLst>
              <a:ext uri="{FF2B5EF4-FFF2-40B4-BE49-F238E27FC236}">
                <a16:creationId xmlns:a16="http://schemas.microsoft.com/office/drawing/2014/main" id="{A81BF03F-C63A-CE7D-5CF6-2B253B7A2F89}"/>
              </a:ext>
            </a:extLst>
          </p:cNvPr>
          <p:cNvSpPr txBox="1"/>
          <p:nvPr/>
        </p:nvSpPr>
        <p:spPr>
          <a:xfrm>
            <a:off x="6866510" y="4576906"/>
            <a:ext cx="1458339" cy="584775"/>
          </a:xfrm>
          <a:prstGeom prst="rect">
            <a:avLst/>
          </a:prstGeom>
          <a:noFill/>
        </p:spPr>
        <p:txBody>
          <a:bodyPr wrap="square" rtlCol="0">
            <a:spAutoFit/>
          </a:bodyPr>
          <a:lstStyle/>
          <a:p>
            <a:r>
              <a:rPr lang="zh-TW" altLang="en-US" sz="1600" b="1" dirty="0">
                <a:solidFill>
                  <a:srgbClr val="0070C0"/>
                </a:solidFill>
                <a:latin typeface="微軟正黑體" panose="020B0604030504040204" pitchFamily="34" charset="-120"/>
                <a:ea typeface="微軟正黑體" panose="020B0604030504040204" pitchFamily="34" charset="-120"/>
              </a:rPr>
              <a:t>預估本益比</a:t>
            </a:r>
            <a:r>
              <a:rPr lang="en-US" altLang="zh-TW" sz="1600" b="1" dirty="0">
                <a:solidFill>
                  <a:srgbClr val="0070C0"/>
                </a:solidFill>
                <a:latin typeface="微軟正黑體" panose="020B0604030504040204" pitchFamily="34" charset="-120"/>
                <a:ea typeface="微軟正黑體" panose="020B0604030504040204" pitchFamily="34" charset="-120"/>
              </a:rPr>
              <a:t>(</a:t>
            </a:r>
            <a:r>
              <a:rPr lang="zh-TW" altLang="en-US" sz="1600" b="1" dirty="0">
                <a:solidFill>
                  <a:srgbClr val="0070C0"/>
                </a:solidFill>
                <a:latin typeface="微軟正黑體" panose="020B0604030504040204" pitchFamily="34" charset="-120"/>
                <a:ea typeface="微軟正黑體" panose="020B0604030504040204" pitchFamily="34" charset="-120"/>
              </a:rPr>
              <a:t>左軸</a:t>
            </a:r>
            <a:r>
              <a:rPr lang="en-US" altLang="zh-TW" sz="1600" b="1" dirty="0">
                <a:solidFill>
                  <a:srgbClr val="0070C0"/>
                </a:solidFill>
                <a:latin typeface="微軟正黑體" panose="020B0604030504040204" pitchFamily="34" charset="-120"/>
                <a:ea typeface="微軟正黑體" panose="020B0604030504040204" pitchFamily="34" charset="-120"/>
              </a:rPr>
              <a:t>)(</a:t>
            </a:r>
            <a:r>
              <a:rPr lang="zh-TW" altLang="en-US" sz="1600" b="1" dirty="0">
                <a:solidFill>
                  <a:srgbClr val="0070C0"/>
                </a:solidFill>
                <a:latin typeface="微軟正黑體" panose="020B0604030504040204" pitchFamily="34" charset="-120"/>
                <a:ea typeface="微軟正黑體" panose="020B0604030504040204" pitchFamily="34" charset="-120"/>
              </a:rPr>
              <a:t>倍</a:t>
            </a:r>
            <a:r>
              <a:rPr lang="en-US" altLang="zh-TW" sz="1600" b="1" dirty="0">
                <a:solidFill>
                  <a:srgbClr val="0070C0"/>
                </a:solidFill>
                <a:latin typeface="微軟正黑體" panose="020B0604030504040204" pitchFamily="34" charset="-120"/>
                <a:ea typeface="微軟正黑體" panose="020B0604030504040204" pitchFamily="34" charset="-120"/>
              </a:rPr>
              <a:t>)</a:t>
            </a:r>
          </a:p>
        </p:txBody>
      </p:sp>
      <p:sp>
        <p:nvSpPr>
          <p:cNvPr id="10" name="文字方塊 9">
            <a:extLst>
              <a:ext uri="{FF2B5EF4-FFF2-40B4-BE49-F238E27FC236}">
                <a16:creationId xmlns:a16="http://schemas.microsoft.com/office/drawing/2014/main" id="{038B7EEC-46CC-77C6-2A7D-8D616F13531D}"/>
              </a:ext>
            </a:extLst>
          </p:cNvPr>
          <p:cNvSpPr txBox="1"/>
          <p:nvPr/>
        </p:nvSpPr>
        <p:spPr>
          <a:xfrm>
            <a:off x="7181851" y="1967056"/>
            <a:ext cx="1666874" cy="584775"/>
          </a:xfrm>
          <a:prstGeom prst="rect">
            <a:avLst/>
          </a:prstGeom>
          <a:noFill/>
        </p:spPr>
        <p:txBody>
          <a:bodyPr wrap="square" rtlCol="0">
            <a:spAutoFit/>
          </a:bodyPr>
          <a:lstStyle/>
          <a:p>
            <a:r>
              <a:rPr lang="zh-TW" altLang="en-US" sz="1600" b="1" dirty="0">
                <a:latin typeface="微軟正黑體" panose="020B0604030504040204" pitchFamily="34" charset="-120"/>
                <a:ea typeface="微軟正黑體" panose="020B0604030504040204" pitchFamily="34" charset="-120"/>
              </a:rPr>
              <a:t>史坦普</a:t>
            </a:r>
            <a:r>
              <a:rPr lang="en-US" altLang="zh-TW" sz="1600" b="1" dirty="0">
                <a:latin typeface="微軟正黑體" panose="020B0604030504040204" pitchFamily="34" charset="-120"/>
                <a:ea typeface="微軟正黑體" panose="020B0604030504040204" pitchFamily="34" charset="-120"/>
              </a:rPr>
              <a:t>500</a:t>
            </a:r>
            <a:r>
              <a:rPr lang="zh-TW" altLang="en-US" sz="1600" b="1" dirty="0">
                <a:latin typeface="微軟正黑體" panose="020B0604030504040204" pitchFamily="34" charset="-120"/>
                <a:ea typeface="微軟正黑體" panose="020B0604030504040204" pitchFamily="34" charset="-120"/>
              </a:rPr>
              <a:t>指數</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右軸</a:t>
            </a:r>
            <a:r>
              <a:rPr lang="en-US" altLang="zh-TW" sz="1600" b="1" dirty="0">
                <a:latin typeface="微軟正黑體" panose="020B0604030504040204" pitchFamily="34" charset="-120"/>
                <a:ea typeface="微軟正黑體" panose="020B0604030504040204" pitchFamily="34" charset="-120"/>
              </a:rPr>
              <a:t>)</a:t>
            </a:r>
          </a:p>
        </p:txBody>
      </p:sp>
      <p:cxnSp>
        <p:nvCxnSpPr>
          <p:cNvPr id="12" name="直線接點 11">
            <a:extLst>
              <a:ext uri="{FF2B5EF4-FFF2-40B4-BE49-F238E27FC236}">
                <a16:creationId xmlns:a16="http://schemas.microsoft.com/office/drawing/2014/main" id="{F393CD40-E842-4CE5-591E-097478F707F3}"/>
              </a:ext>
            </a:extLst>
          </p:cNvPr>
          <p:cNvCxnSpPr/>
          <p:nvPr/>
        </p:nvCxnSpPr>
        <p:spPr>
          <a:xfrm>
            <a:off x="419100" y="3981450"/>
            <a:ext cx="8372475" cy="0"/>
          </a:xfrm>
          <a:prstGeom prst="line">
            <a:avLst/>
          </a:prstGeom>
          <a:ln w="38100">
            <a:solidFill>
              <a:srgbClr val="008080"/>
            </a:solidFill>
            <a:prstDash val="sysDash"/>
          </a:ln>
        </p:spPr>
        <p:style>
          <a:lnRef idx="1">
            <a:schemeClr val="accent1"/>
          </a:lnRef>
          <a:fillRef idx="0">
            <a:schemeClr val="accent1"/>
          </a:fillRef>
          <a:effectRef idx="0">
            <a:schemeClr val="accent1"/>
          </a:effectRef>
          <a:fontRef idx="minor">
            <a:schemeClr val="tx1"/>
          </a:fontRef>
        </p:style>
      </p:cxnSp>
      <p:sp>
        <p:nvSpPr>
          <p:cNvPr id="13" name="文字方塊 12">
            <a:extLst>
              <a:ext uri="{FF2B5EF4-FFF2-40B4-BE49-F238E27FC236}">
                <a16:creationId xmlns:a16="http://schemas.microsoft.com/office/drawing/2014/main" id="{7F1923DF-F888-1B84-DC23-CC23F439C45E}"/>
              </a:ext>
            </a:extLst>
          </p:cNvPr>
          <p:cNvSpPr txBox="1"/>
          <p:nvPr/>
        </p:nvSpPr>
        <p:spPr>
          <a:xfrm>
            <a:off x="3008885" y="3624406"/>
            <a:ext cx="1696465" cy="338554"/>
          </a:xfrm>
          <a:prstGeom prst="rect">
            <a:avLst/>
          </a:prstGeom>
          <a:noFill/>
          <a:ln>
            <a:noFill/>
          </a:ln>
        </p:spPr>
        <p:txBody>
          <a:bodyPr wrap="square" rtlCol="0">
            <a:spAutoFit/>
          </a:bodyPr>
          <a:lstStyle/>
          <a:p>
            <a:r>
              <a:rPr lang="zh-TW" altLang="en-US" sz="1600" b="1" dirty="0">
                <a:solidFill>
                  <a:srgbClr val="008080"/>
                </a:solidFill>
                <a:latin typeface="微軟正黑體" panose="020B0604030504040204" pitchFamily="34" charset="-120"/>
                <a:ea typeface="微軟正黑體" panose="020B0604030504040204" pitchFamily="34" charset="-120"/>
              </a:rPr>
              <a:t>長期平均</a:t>
            </a:r>
            <a:r>
              <a:rPr lang="en-US" altLang="zh-TW" sz="1600" b="1" dirty="0">
                <a:solidFill>
                  <a:srgbClr val="008080"/>
                </a:solidFill>
                <a:latin typeface="微軟正黑體" panose="020B0604030504040204" pitchFamily="34" charset="-120"/>
                <a:ea typeface="微軟正黑體" panose="020B0604030504040204" pitchFamily="34" charset="-120"/>
              </a:rPr>
              <a:t>18.6</a:t>
            </a:r>
            <a:r>
              <a:rPr lang="zh-TW" altLang="en-US" sz="1600" b="1" dirty="0">
                <a:solidFill>
                  <a:srgbClr val="008080"/>
                </a:solidFill>
                <a:latin typeface="微軟正黑體" panose="020B0604030504040204" pitchFamily="34" charset="-120"/>
                <a:ea typeface="微軟正黑體" panose="020B0604030504040204" pitchFamily="34" charset="-120"/>
              </a:rPr>
              <a:t>倍</a:t>
            </a:r>
            <a:endParaRPr lang="en-US" altLang="zh-TW" sz="1600" b="1" dirty="0">
              <a:solidFill>
                <a:srgbClr val="008080"/>
              </a:solidFill>
              <a:latin typeface="微軟正黑體" panose="020B0604030504040204" pitchFamily="34" charset="-120"/>
              <a:ea typeface="微軟正黑體" panose="020B0604030504040204" pitchFamily="34" charset="-120"/>
            </a:endParaRPr>
          </a:p>
        </p:txBody>
      </p:sp>
      <p:sp>
        <p:nvSpPr>
          <p:cNvPr id="14" name="文字方塊 13">
            <a:extLst>
              <a:ext uri="{FF2B5EF4-FFF2-40B4-BE49-F238E27FC236}">
                <a16:creationId xmlns:a16="http://schemas.microsoft.com/office/drawing/2014/main" id="{5972D4F5-98B2-F265-85C9-2BAEE7BCC01A}"/>
              </a:ext>
            </a:extLst>
          </p:cNvPr>
          <p:cNvSpPr txBox="1"/>
          <p:nvPr/>
        </p:nvSpPr>
        <p:spPr>
          <a:xfrm>
            <a:off x="1303910" y="1900381"/>
            <a:ext cx="1696465" cy="584775"/>
          </a:xfrm>
          <a:prstGeom prst="rect">
            <a:avLst/>
          </a:prstGeom>
          <a:noFill/>
        </p:spPr>
        <p:txBody>
          <a:bodyPr wrap="square" rtlCol="0">
            <a:spAutoFit/>
          </a:bodyPr>
          <a:lstStyle/>
          <a:p>
            <a:r>
              <a:rPr lang="en-US" altLang="zh-TW" sz="1600" b="1" dirty="0">
                <a:latin typeface="微軟正黑體" panose="020B0604030504040204" pitchFamily="34" charset="-120"/>
                <a:ea typeface="微軟正黑體" panose="020B0604030504040204" pitchFamily="34" charset="-120"/>
              </a:rPr>
              <a:t>1999</a:t>
            </a:r>
            <a:r>
              <a:rPr lang="zh-TW" altLang="en-US" sz="1600" b="1" dirty="0">
                <a:latin typeface="微軟正黑體" panose="020B0604030504040204" pitchFamily="34" charset="-120"/>
                <a:ea typeface="微軟正黑體" panose="020B0604030504040204" pitchFamily="34" charset="-120"/>
              </a:rPr>
              <a:t>年底</a:t>
            </a:r>
            <a:endParaRPr lang="en-US" altLang="zh-TW" sz="1600" b="1" dirty="0">
              <a:latin typeface="微軟正黑體" panose="020B0604030504040204" pitchFamily="34" charset="-120"/>
              <a:ea typeface="微軟正黑體" panose="020B0604030504040204" pitchFamily="34" charset="-120"/>
            </a:endParaRPr>
          </a:p>
          <a:p>
            <a:r>
              <a:rPr lang="en-US" altLang="zh-TW" sz="1600" b="1" dirty="0">
                <a:latin typeface="微軟正黑體" panose="020B0604030504040204" pitchFamily="34" charset="-120"/>
                <a:ea typeface="微軟正黑體" panose="020B0604030504040204" pitchFamily="34" charset="-120"/>
              </a:rPr>
              <a:t>29.6</a:t>
            </a:r>
            <a:r>
              <a:rPr lang="zh-TW" altLang="en-US" sz="1600" b="1" dirty="0">
                <a:latin typeface="微軟正黑體" panose="020B0604030504040204" pitchFamily="34" charset="-120"/>
                <a:ea typeface="微軟正黑體" panose="020B0604030504040204" pitchFamily="34" charset="-120"/>
              </a:rPr>
              <a:t>倍</a:t>
            </a:r>
            <a:endParaRPr lang="en-US" altLang="zh-TW" sz="1600" b="1" dirty="0">
              <a:latin typeface="微軟正黑體" panose="020B0604030504040204" pitchFamily="34" charset="-120"/>
              <a:ea typeface="微軟正黑體" panose="020B0604030504040204" pitchFamily="34" charset="-120"/>
            </a:endParaRPr>
          </a:p>
        </p:txBody>
      </p:sp>
      <p:sp>
        <p:nvSpPr>
          <p:cNvPr id="17" name="Text Box 4">
            <a:extLst>
              <a:ext uri="{FF2B5EF4-FFF2-40B4-BE49-F238E27FC236}">
                <a16:creationId xmlns:a16="http://schemas.microsoft.com/office/drawing/2014/main" id="{67D89AD0-8430-1DC0-4D69-B6E313DA2AF1}"/>
              </a:ext>
            </a:extLst>
          </p:cNvPr>
          <p:cNvSpPr txBox="1">
            <a:spLocks noChangeArrowheads="1"/>
          </p:cNvSpPr>
          <p:nvPr/>
        </p:nvSpPr>
        <p:spPr bwMode="auto">
          <a:xfrm>
            <a:off x="8582660" y="621507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eaLnBrk="0" hangingPunct="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eaLnBrk="0" hangingPunct="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zh-TW" sz="1800" b="1" i="0" u="none" strike="noStrike" kern="1200" cap="none" spc="0" normalizeH="0" baseline="0" noProof="0" dirty="0">
                <a:ln>
                  <a:noFill/>
                </a:ln>
                <a:solidFill>
                  <a:srgbClr val="FF0000"/>
                </a:solidFill>
                <a:effectLst/>
                <a:uLnTx/>
                <a:uFillTx/>
                <a:latin typeface="Arial" charset="0"/>
                <a:ea typeface="標楷體" pitchFamily="65" charset="-120"/>
                <a:cs typeface="Arial" charset="0"/>
                <a:sym typeface="Wingdings 2" pitchFamily="18" charset="2"/>
              </a:rPr>
              <a:t></a:t>
            </a:r>
            <a:r>
              <a:rPr kumimoji="1" lang="en-US" altLang="zh-TW" sz="2400" b="0" i="0" u="none" strike="noStrike" kern="1200" cap="none" spc="0" normalizeH="0" baseline="0" noProof="0" dirty="0">
                <a:ln>
                  <a:noFill/>
                </a:ln>
                <a:solidFill>
                  <a:srgbClr val="000000"/>
                </a:solidFill>
                <a:effectLst/>
                <a:uLnTx/>
                <a:uFillTx/>
                <a:latin typeface="Times New Roman" pitchFamily="18" charset="0"/>
                <a:ea typeface="新細明體" pitchFamily="18" charset="-120"/>
                <a:cs typeface="Arial" charset="0"/>
              </a:rPr>
              <a:t> </a:t>
            </a:r>
          </a:p>
        </p:txBody>
      </p:sp>
    </p:spTree>
    <p:extLst>
      <p:ext uri="{BB962C8B-B14F-4D97-AF65-F5344CB8AC3E}">
        <p14:creationId xmlns:p14="http://schemas.microsoft.com/office/powerpoint/2010/main" val="2862564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18287311-C643-B580-691B-E7707750B52E}"/>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093482" y="2598435"/>
            <a:ext cx="2806135" cy="2936878"/>
          </a:xfrm>
          <a:prstGeom prst="rect">
            <a:avLst/>
          </a:prstGeom>
        </p:spPr>
      </p:pic>
      <p:pic>
        <p:nvPicPr>
          <p:cNvPr id="4" name="圖片 3">
            <a:extLst>
              <a:ext uri="{FF2B5EF4-FFF2-40B4-BE49-F238E27FC236}">
                <a16:creationId xmlns:a16="http://schemas.microsoft.com/office/drawing/2014/main" id="{7BB0DE0D-D2FC-16F8-E7EF-94F513A7CEC4}"/>
              </a:ext>
            </a:extLst>
          </p:cNvPr>
          <p:cNvPicPr>
            <a:picLocks noChangeAspect="1"/>
          </p:cNvPicPr>
          <p:nvPr/>
        </p:nvPicPr>
        <p:blipFill>
          <a:blip r:embed="rId4"/>
          <a:stretch>
            <a:fillRect/>
          </a:stretch>
        </p:blipFill>
        <p:spPr>
          <a:xfrm>
            <a:off x="4883499" y="2144095"/>
            <a:ext cx="3820970" cy="3585631"/>
          </a:xfrm>
          <a:prstGeom prst="rect">
            <a:avLst/>
          </a:prstGeom>
        </p:spPr>
      </p:pic>
      <p:sp>
        <p:nvSpPr>
          <p:cNvPr id="6" name="文字版面配置區 3"/>
          <p:cNvSpPr txBox="1">
            <a:spLocks/>
          </p:cNvSpPr>
          <p:nvPr/>
        </p:nvSpPr>
        <p:spPr>
          <a:xfrm>
            <a:off x="708987" y="6048426"/>
            <a:ext cx="7258326" cy="5711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TW" altLang="en-US" sz="1050" dirty="0"/>
              <a:t>資料來源：富蘭克林證券投顧整理，富蘭克林坦伯頓基金集團，截至</a:t>
            </a:r>
            <a:r>
              <a:rPr lang="en-US" altLang="zh-TW" sz="1050" dirty="0"/>
              <a:t>2025/7</a:t>
            </a:r>
            <a:r>
              <a:rPr lang="zh-TW" altLang="en-US" sz="1050" dirty="0"/>
              <a:t>，因小數位進位，加總可能不為整數</a:t>
            </a:r>
            <a:r>
              <a:rPr lang="en-US" altLang="zh-TW" sz="1050" dirty="0"/>
              <a:t>100</a:t>
            </a:r>
            <a:r>
              <a:rPr lang="zh-TW" altLang="en-US" sz="1050" dirty="0"/>
              <a:t>。成長股指科技</a:t>
            </a:r>
            <a:r>
              <a:rPr lang="en-US" altLang="zh-TW" sz="1050" dirty="0"/>
              <a:t>+</a:t>
            </a:r>
            <a:r>
              <a:rPr lang="zh-TW" altLang="en-US" sz="1050" dirty="0"/>
              <a:t>通訊</a:t>
            </a:r>
            <a:r>
              <a:rPr lang="en-US" altLang="zh-TW" sz="1050" dirty="0"/>
              <a:t>+</a:t>
            </a:r>
            <a:r>
              <a:rPr lang="zh-TW" altLang="en-US" sz="1050" dirty="0"/>
              <a:t>耐久財，防禦股指民生消費</a:t>
            </a:r>
            <a:r>
              <a:rPr lang="en-US" altLang="zh-TW" sz="1050" dirty="0"/>
              <a:t>+</a:t>
            </a:r>
            <a:r>
              <a:rPr lang="zh-TW" altLang="en-US" sz="1050" dirty="0"/>
              <a:t>醫療</a:t>
            </a:r>
            <a:r>
              <a:rPr lang="en-US" altLang="zh-TW" sz="1050" dirty="0"/>
              <a:t>+</a:t>
            </a:r>
            <a:r>
              <a:rPr lang="zh-TW" altLang="en-US" sz="1050" dirty="0"/>
              <a:t>公用事業，循環股指金融</a:t>
            </a:r>
            <a:r>
              <a:rPr lang="en-US" altLang="zh-TW" sz="1050" dirty="0"/>
              <a:t>+</a:t>
            </a:r>
            <a:r>
              <a:rPr lang="zh-TW" altLang="en-US" sz="1050" dirty="0"/>
              <a:t>工業</a:t>
            </a:r>
            <a:r>
              <a:rPr lang="en-US" altLang="zh-TW" sz="1050" dirty="0"/>
              <a:t>+</a:t>
            </a:r>
            <a:r>
              <a:rPr lang="zh-TW" altLang="en-US" sz="1050" dirty="0"/>
              <a:t>能源</a:t>
            </a:r>
            <a:r>
              <a:rPr lang="en-US" altLang="zh-TW" sz="1050" dirty="0"/>
              <a:t>+</a:t>
            </a:r>
            <a:r>
              <a:rPr lang="zh-TW" altLang="en-US" sz="1050" dirty="0"/>
              <a:t>原物料。</a:t>
            </a:r>
            <a:r>
              <a:rPr lang="en-US" altLang="zh-TW" sz="1050" dirty="0"/>
              <a:t>*</a:t>
            </a:r>
            <a:r>
              <a:rPr lang="zh-TW" altLang="en-US" sz="1050" b="1" dirty="0"/>
              <a:t>投資人應留意衍生性工具</a:t>
            </a:r>
            <a:r>
              <a:rPr lang="en-US" altLang="zh-TW" sz="1050" b="1" dirty="0"/>
              <a:t>/</a:t>
            </a:r>
            <a:r>
              <a:rPr lang="zh-TW" altLang="en-US" sz="1050" b="1" dirty="0"/>
              <a:t>證券相關商品等槓桿投資策略所可能產生之投資風險</a:t>
            </a:r>
            <a:r>
              <a:rPr lang="en-US" altLang="zh-TW" sz="1050" b="1" dirty="0"/>
              <a:t>(</a:t>
            </a:r>
            <a:r>
              <a:rPr lang="zh-TW" altLang="en-US" sz="1050" b="1" dirty="0"/>
              <a:t>詳見公開說明書或投資人須知</a:t>
            </a:r>
            <a:r>
              <a:rPr lang="en-US" altLang="zh-TW" sz="1050" b="1" dirty="0"/>
              <a:t>)</a:t>
            </a:r>
            <a:r>
              <a:rPr lang="zh-TW" altLang="en-US" sz="1050" b="1" dirty="0"/>
              <a:t>。</a:t>
            </a:r>
          </a:p>
        </p:txBody>
      </p:sp>
      <p:sp>
        <p:nvSpPr>
          <p:cNvPr id="3" name="矩形 2"/>
          <p:cNvSpPr/>
          <p:nvPr/>
        </p:nvSpPr>
        <p:spPr>
          <a:xfrm>
            <a:off x="1655042" y="6570962"/>
            <a:ext cx="4897124" cy="253916"/>
          </a:xfrm>
          <a:prstGeom prst="rect">
            <a:avLst/>
          </a:prstGeom>
        </p:spPr>
        <p:txBody>
          <a:bodyPr wrap="square">
            <a:spAutoFit/>
          </a:bodyPr>
          <a:lstStyle/>
          <a:p>
            <a:r>
              <a:rPr lang="zh-TW" altLang="zh-TW" sz="1050" dirty="0">
                <a:ea typeface="微軟正黑體" panose="020B0604030504040204" pitchFamily="34" charset="-120"/>
                <a:cs typeface="Calibri" panose="020F0502020204030204" pitchFamily="34" charset="0"/>
              </a:rPr>
              <a:t>【</a:t>
            </a:r>
            <a:r>
              <a:rPr lang="zh-TW" altLang="zh-TW" sz="1050" b="1" dirty="0">
                <a:ea typeface="微軟正黑體" panose="020B0604030504040204" pitchFamily="34" charset="-120"/>
                <a:cs typeface="Calibri" panose="020F0502020204030204" pitchFamily="34" charset="0"/>
              </a:rPr>
              <a:t>投資人申購本基金係持有基金受益憑證，而非本文提及之投資資產或標的。】</a:t>
            </a:r>
            <a:endParaRPr lang="zh-TW" altLang="en-US" sz="1050" dirty="0"/>
          </a:p>
        </p:txBody>
      </p:sp>
      <p:sp>
        <p:nvSpPr>
          <p:cNvPr id="21" name="矩形 20">
            <a:extLst>
              <a:ext uri="{FF2B5EF4-FFF2-40B4-BE49-F238E27FC236}">
                <a16:creationId xmlns:a16="http://schemas.microsoft.com/office/drawing/2014/main" id="{DC844061-445D-429E-A377-87B76C9EED8C}"/>
              </a:ext>
            </a:extLst>
          </p:cNvPr>
          <p:cNvSpPr/>
          <p:nvPr/>
        </p:nvSpPr>
        <p:spPr>
          <a:xfrm>
            <a:off x="652152" y="1407279"/>
            <a:ext cx="3692093" cy="369332"/>
          </a:xfrm>
          <a:prstGeom prst="rect">
            <a:avLst/>
          </a:prstGeom>
          <a:solidFill>
            <a:srgbClr val="002060"/>
          </a:solidFill>
          <a:ln>
            <a:noFill/>
          </a:ln>
        </p:spPr>
        <p:txBody>
          <a:bodyPr wrap="square">
            <a:spAutoFit/>
          </a:bodyPr>
          <a:lstStyle/>
          <a:p>
            <a:pPr algn="ctr" eaLnBrk="0" hangingPunct="0"/>
            <a:r>
              <a:rPr kumimoji="1" lang="zh-TW" altLang="en-US" b="1" dirty="0">
                <a:solidFill>
                  <a:schemeClr val="bg1"/>
                </a:solidFill>
                <a:latin typeface="微軟正黑體" panose="020B0604030504040204" pitchFamily="34" charset="-120"/>
                <a:ea typeface="微軟正黑體" panose="020B0604030504040204" pitchFamily="34" charset="-120"/>
              </a:rPr>
              <a:t>資產配置</a:t>
            </a:r>
            <a:r>
              <a:rPr kumimoji="1" lang="en-US" altLang="zh-TW" b="1" dirty="0">
                <a:solidFill>
                  <a:schemeClr val="bg1"/>
                </a:solidFill>
                <a:latin typeface="微軟正黑體" panose="020B0604030504040204" pitchFamily="34" charset="-120"/>
                <a:ea typeface="微軟正黑體" panose="020B0604030504040204" pitchFamily="34" charset="-120"/>
              </a:rPr>
              <a:t>_</a:t>
            </a:r>
            <a:r>
              <a:rPr kumimoji="1" lang="zh-TW" altLang="en-US" b="1" dirty="0">
                <a:solidFill>
                  <a:schemeClr val="bg1"/>
                </a:solidFill>
                <a:latin typeface="微軟正黑體" panose="020B0604030504040204" pitchFamily="34" charset="-120"/>
                <a:ea typeface="微軟正黑體" panose="020B0604030504040204" pitchFamily="34" charset="-120"/>
              </a:rPr>
              <a:t>股債均衡</a:t>
            </a:r>
          </a:p>
        </p:txBody>
      </p:sp>
      <p:sp>
        <p:nvSpPr>
          <p:cNvPr id="66" name="文字方塊 65"/>
          <p:cNvSpPr txBox="1"/>
          <p:nvPr/>
        </p:nvSpPr>
        <p:spPr>
          <a:xfrm>
            <a:off x="3316423" y="2548842"/>
            <a:ext cx="1821719" cy="307777"/>
          </a:xfrm>
          <a:prstGeom prst="rect">
            <a:avLst/>
          </a:prstGeom>
          <a:noFill/>
        </p:spPr>
        <p:txBody>
          <a:bodyPr wrap="square" rtlCol="0">
            <a:spAutoFit/>
          </a:bodyPr>
          <a:lstStyle/>
          <a:p>
            <a:r>
              <a:rPr lang="zh-TW" altLang="en-US" sz="1400" b="1" dirty="0">
                <a:solidFill>
                  <a:srgbClr val="0070C0"/>
                </a:solidFill>
                <a:latin typeface="微軟正黑體" panose="020B0604030504040204" pitchFamily="34" charset="-120"/>
                <a:ea typeface="微軟正黑體" panose="020B0604030504040204" pitchFamily="34" charset="-120"/>
              </a:rPr>
              <a:t>非投資級債</a:t>
            </a:r>
            <a:r>
              <a:rPr lang="en-US" altLang="zh-TW" sz="1400" b="1" dirty="0">
                <a:solidFill>
                  <a:srgbClr val="0070C0"/>
                </a:solidFill>
                <a:latin typeface="微軟正黑體" panose="020B0604030504040204" pitchFamily="34" charset="-120"/>
                <a:ea typeface="微軟正黑體" panose="020B0604030504040204" pitchFamily="34" charset="-120"/>
              </a:rPr>
              <a:t>, 24%</a:t>
            </a:r>
            <a:endParaRPr lang="zh-TW" altLang="en-US" sz="1400" b="1" dirty="0">
              <a:solidFill>
                <a:srgbClr val="0070C0"/>
              </a:solidFill>
              <a:latin typeface="微軟正黑體" panose="020B0604030504040204" pitchFamily="34" charset="-120"/>
              <a:ea typeface="微軟正黑體" panose="020B0604030504040204" pitchFamily="34" charset="-120"/>
            </a:endParaRPr>
          </a:p>
        </p:txBody>
      </p:sp>
      <p:sp>
        <p:nvSpPr>
          <p:cNvPr id="68" name="文字方塊 67"/>
          <p:cNvSpPr txBox="1"/>
          <p:nvPr/>
        </p:nvSpPr>
        <p:spPr>
          <a:xfrm>
            <a:off x="239343" y="5182460"/>
            <a:ext cx="1587572" cy="307777"/>
          </a:xfrm>
          <a:prstGeom prst="rect">
            <a:avLst/>
          </a:prstGeom>
          <a:noFill/>
        </p:spPr>
        <p:txBody>
          <a:bodyPr wrap="square" rtlCol="0">
            <a:spAutoFit/>
          </a:bodyPr>
          <a:lstStyle/>
          <a:p>
            <a:pPr algn="ctr"/>
            <a:r>
              <a:rPr lang="zh-TW" altLang="en-US" sz="1400" b="1" dirty="0">
                <a:solidFill>
                  <a:srgbClr val="FF6600"/>
                </a:solidFill>
                <a:latin typeface="微軟正黑體" panose="020B0604030504040204" pitchFamily="34" charset="-120"/>
                <a:ea typeface="微軟正黑體" panose="020B0604030504040204" pitchFamily="34" charset="-120"/>
              </a:rPr>
              <a:t>混合資產*</a:t>
            </a:r>
            <a:r>
              <a:rPr lang="en-US" altLang="zh-TW" sz="1400" b="1" dirty="0">
                <a:solidFill>
                  <a:srgbClr val="FF6600"/>
                </a:solidFill>
                <a:latin typeface="微軟正黑體" panose="020B0604030504040204" pitchFamily="34" charset="-120"/>
                <a:ea typeface="微軟正黑體" panose="020B0604030504040204" pitchFamily="34" charset="-120"/>
              </a:rPr>
              <a:t>,27%</a:t>
            </a:r>
            <a:endParaRPr lang="zh-TW" altLang="en-US" sz="1400" b="1" dirty="0">
              <a:solidFill>
                <a:srgbClr val="FF6600"/>
              </a:solidFill>
              <a:latin typeface="微軟正黑體" panose="020B0604030504040204" pitchFamily="34" charset="-120"/>
              <a:ea typeface="微軟正黑體" panose="020B0604030504040204" pitchFamily="34" charset="-120"/>
            </a:endParaRPr>
          </a:p>
        </p:txBody>
      </p:sp>
      <p:sp>
        <p:nvSpPr>
          <p:cNvPr id="69" name="文字方塊 68"/>
          <p:cNvSpPr txBox="1"/>
          <p:nvPr/>
        </p:nvSpPr>
        <p:spPr>
          <a:xfrm>
            <a:off x="3684791" y="4066874"/>
            <a:ext cx="1306718" cy="523220"/>
          </a:xfrm>
          <a:prstGeom prst="rect">
            <a:avLst/>
          </a:prstGeom>
          <a:noFill/>
        </p:spPr>
        <p:txBody>
          <a:bodyPr wrap="square" rtlCol="0">
            <a:spAutoFit/>
          </a:bodyPr>
          <a:lstStyle/>
          <a:p>
            <a:pPr algn="ctr"/>
            <a:r>
              <a:rPr lang="zh-TW" altLang="en-US" sz="1400" b="1" dirty="0">
                <a:solidFill>
                  <a:srgbClr val="C00000"/>
                </a:solidFill>
                <a:latin typeface="微軟正黑體" panose="020B0604030504040204" pitchFamily="34" charset="-120"/>
                <a:ea typeface="微軟正黑體" panose="020B0604030504040204" pitchFamily="34" charset="-120"/>
              </a:rPr>
              <a:t>投資級債</a:t>
            </a:r>
            <a:r>
              <a:rPr lang="en-US" altLang="zh-TW" sz="1400" b="1" dirty="0">
                <a:solidFill>
                  <a:srgbClr val="C00000"/>
                </a:solidFill>
                <a:latin typeface="微軟正黑體" panose="020B0604030504040204" pitchFamily="34" charset="-120"/>
                <a:ea typeface="微軟正黑體" panose="020B0604030504040204" pitchFamily="34" charset="-120"/>
              </a:rPr>
              <a:t>, 13%</a:t>
            </a:r>
            <a:endParaRPr lang="zh-TW" altLang="en-US" sz="1400" b="1" dirty="0">
              <a:solidFill>
                <a:srgbClr val="C00000"/>
              </a:solidFill>
              <a:latin typeface="微軟正黑體" panose="020B0604030504040204" pitchFamily="34" charset="-120"/>
              <a:ea typeface="微軟正黑體" panose="020B0604030504040204" pitchFamily="34" charset="-120"/>
            </a:endParaRPr>
          </a:p>
        </p:txBody>
      </p:sp>
      <p:sp>
        <p:nvSpPr>
          <p:cNvPr id="70" name="文字方塊 69"/>
          <p:cNvSpPr txBox="1"/>
          <p:nvPr/>
        </p:nvSpPr>
        <p:spPr>
          <a:xfrm>
            <a:off x="1826915" y="5548098"/>
            <a:ext cx="1155755" cy="276999"/>
          </a:xfrm>
          <a:prstGeom prst="rect">
            <a:avLst/>
          </a:prstGeom>
          <a:noFill/>
        </p:spPr>
        <p:txBody>
          <a:bodyPr wrap="square" rtlCol="0">
            <a:spAutoFit/>
          </a:bodyPr>
          <a:lstStyle/>
          <a:p>
            <a:pPr algn="ctr"/>
            <a:r>
              <a:rPr lang="zh-TW" altLang="en-US" sz="1200" b="1" dirty="0">
                <a:solidFill>
                  <a:srgbClr val="41719C"/>
                </a:solidFill>
                <a:latin typeface="微軟正黑體" panose="020B0604030504040204" pitchFamily="34" charset="-120"/>
                <a:ea typeface="微軟正黑體" panose="020B0604030504040204" pitchFamily="34" charset="-120"/>
              </a:rPr>
              <a:t>現金</a:t>
            </a:r>
            <a:r>
              <a:rPr lang="en-US" altLang="zh-TW" sz="1200" b="1" dirty="0">
                <a:solidFill>
                  <a:srgbClr val="41719C"/>
                </a:solidFill>
                <a:latin typeface="微軟正黑體" panose="020B0604030504040204" pitchFamily="34" charset="-120"/>
                <a:ea typeface="微軟正黑體" panose="020B0604030504040204" pitchFamily="34" charset="-120"/>
              </a:rPr>
              <a:t>, 1.6%</a:t>
            </a:r>
            <a:endParaRPr lang="zh-TW" altLang="en-US" sz="1200" b="1" dirty="0">
              <a:solidFill>
                <a:srgbClr val="41719C"/>
              </a:solidFill>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2810797" y="5417445"/>
            <a:ext cx="2072702" cy="307777"/>
          </a:xfrm>
          <a:prstGeom prst="rect">
            <a:avLst/>
          </a:prstGeom>
          <a:noFill/>
        </p:spPr>
        <p:txBody>
          <a:bodyPr wrap="square" rtlCol="0">
            <a:spAutoFit/>
          </a:bodyPr>
          <a:lstStyle/>
          <a:p>
            <a:r>
              <a:rPr lang="zh-TW" altLang="en-US" sz="1400" b="1" dirty="0">
                <a:solidFill>
                  <a:srgbClr val="7030A0"/>
                </a:solidFill>
                <a:latin typeface="微軟正黑體" panose="020B0604030504040204" pitchFamily="34" charset="-120"/>
                <a:ea typeface="微軟正黑體" panose="020B0604030504040204" pitchFamily="34" charset="-120"/>
              </a:rPr>
              <a:t>機構</a:t>
            </a:r>
            <a:r>
              <a:rPr lang="en-US" altLang="zh-TW" sz="1400" b="1" dirty="0">
                <a:solidFill>
                  <a:srgbClr val="7030A0"/>
                </a:solidFill>
                <a:latin typeface="微軟正黑體" panose="020B0604030504040204" pitchFamily="34" charset="-120"/>
                <a:ea typeface="微軟正黑體" panose="020B0604030504040204" pitchFamily="34" charset="-120"/>
              </a:rPr>
              <a:t>MBS</a:t>
            </a:r>
            <a:r>
              <a:rPr lang="zh-TW" altLang="en-US" sz="1400" b="1" dirty="0">
                <a:solidFill>
                  <a:srgbClr val="7030A0"/>
                </a:solidFill>
                <a:latin typeface="微軟正黑體" panose="020B0604030504040204" pitchFamily="34" charset="-120"/>
                <a:ea typeface="微軟正黑體" panose="020B0604030504040204" pitchFamily="34" charset="-120"/>
              </a:rPr>
              <a:t>與其他</a:t>
            </a:r>
            <a:r>
              <a:rPr lang="en-US" altLang="zh-TW" sz="1400" b="1" dirty="0">
                <a:solidFill>
                  <a:srgbClr val="7030A0"/>
                </a:solidFill>
                <a:latin typeface="微軟正黑體" panose="020B0604030504040204" pitchFamily="34" charset="-120"/>
                <a:ea typeface="微軟正黑體" panose="020B0604030504040204" pitchFamily="34" charset="-120"/>
              </a:rPr>
              <a:t>,</a:t>
            </a:r>
            <a:r>
              <a:rPr lang="zh-TW" altLang="en-US" sz="1400" b="1" dirty="0">
                <a:solidFill>
                  <a:srgbClr val="7030A0"/>
                </a:solidFill>
                <a:latin typeface="微軟正黑體" panose="020B0604030504040204" pitchFamily="34" charset="-120"/>
                <a:ea typeface="微軟正黑體" panose="020B0604030504040204" pitchFamily="34" charset="-120"/>
              </a:rPr>
              <a:t> </a:t>
            </a:r>
            <a:r>
              <a:rPr lang="en-US" altLang="zh-TW" sz="1400" b="1" dirty="0">
                <a:solidFill>
                  <a:srgbClr val="7030A0"/>
                </a:solidFill>
                <a:latin typeface="微軟正黑體" panose="020B0604030504040204" pitchFamily="34" charset="-120"/>
                <a:ea typeface="微軟正黑體" panose="020B0604030504040204" pitchFamily="34" charset="-120"/>
              </a:rPr>
              <a:t>6%</a:t>
            </a:r>
            <a:endParaRPr lang="zh-TW" altLang="en-US" sz="1400" b="1" dirty="0">
              <a:solidFill>
                <a:srgbClr val="7030A0"/>
              </a:solidFill>
              <a:latin typeface="微軟正黑體" panose="020B0604030504040204" pitchFamily="34" charset="-120"/>
              <a:ea typeface="微軟正黑體" panose="020B0604030504040204" pitchFamily="34" charset="-120"/>
            </a:endParaRPr>
          </a:p>
        </p:txBody>
      </p:sp>
      <p:sp>
        <p:nvSpPr>
          <p:cNvPr id="26" name="文字方塊 25"/>
          <p:cNvSpPr txBox="1"/>
          <p:nvPr/>
        </p:nvSpPr>
        <p:spPr>
          <a:xfrm>
            <a:off x="3397711" y="5064712"/>
            <a:ext cx="1880879" cy="307777"/>
          </a:xfrm>
          <a:prstGeom prst="rect">
            <a:avLst/>
          </a:prstGeom>
          <a:noFill/>
        </p:spPr>
        <p:txBody>
          <a:bodyPr wrap="square" rtlCol="0">
            <a:spAutoFit/>
          </a:bodyPr>
          <a:lstStyle/>
          <a:p>
            <a:r>
              <a:rPr lang="zh-TW" altLang="en-US" sz="1400" b="1" dirty="0">
                <a:solidFill>
                  <a:schemeClr val="accent6">
                    <a:lumMod val="75000"/>
                  </a:schemeClr>
                </a:solidFill>
                <a:latin typeface="微軟正黑體" panose="020B0604030504040204" pitchFamily="34" charset="-120"/>
                <a:ea typeface="微軟正黑體" panose="020B0604030504040204" pitchFamily="34" charset="-120"/>
              </a:rPr>
              <a:t>美國公債</a:t>
            </a:r>
            <a:r>
              <a:rPr lang="en-US" altLang="zh-TW" sz="1400" b="1" dirty="0">
                <a:solidFill>
                  <a:schemeClr val="accent6">
                    <a:lumMod val="75000"/>
                  </a:schemeClr>
                </a:solidFill>
                <a:latin typeface="微軟正黑體" panose="020B0604030504040204" pitchFamily="34" charset="-120"/>
                <a:ea typeface="微軟正黑體" panose="020B0604030504040204" pitchFamily="34" charset="-120"/>
              </a:rPr>
              <a:t>, 6 %</a:t>
            </a:r>
            <a:endParaRPr lang="zh-TW" altLang="en-US" sz="1400" b="1"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27" name="文字方塊 26"/>
          <p:cNvSpPr txBox="1"/>
          <p:nvPr/>
        </p:nvSpPr>
        <p:spPr>
          <a:xfrm>
            <a:off x="281606" y="2548843"/>
            <a:ext cx="1587572" cy="307777"/>
          </a:xfrm>
          <a:prstGeom prst="rect">
            <a:avLst/>
          </a:prstGeom>
          <a:noFill/>
        </p:spPr>
        <p:txBody>
          <a:bodyPr wrap="square" rtlCol="0">
            <a:spAutoFit/>
          </a:bodyPr>
          <a:lstStyle/>
          <a:p>
            <a:r>
              <a:rPr lang="zh-TW" altLang="en-US" sz="1400" b="1" dirty="0">
                <a:solidFill>
                  <a:srgbClr val="002060"/>
                </a:solidFill>
                <a:latin typeface="微軟正黑體" panose="020B0604030504040204" pitchFamily="34" charset="-120"/>
                <a:ea typeface="微軟正黑體" panose="020B0604030504040204" pitchFamily="34" charset="-120"/>
              </a:rPr>
              <a:t>普通股</a:t>
            </a:r>
            <a:r>
              <a:rPr lang="en-US" altLang="zh-TW" sz="1400" b="1" dirty="0">
                <a:solidFill>
                  <a:srgbClr val="002060"/>
                </a:solidFill>
                <a:latin typeface="微軟正黑體" panose="020B0604030504040204" pitchFamily="34" charset="-120"/>
                <a:ea typeface="微軟正黑體" panose="020B0604030504040204" pitchFamily="34" charset="-120"/>
              </a:rPr>
              <a:t>, 23%</a:t>
            </a:r>
            <a:endParaRPr lang="zh-TW" altLang="en-US" sz="1400" b="1" dirty="0">
              <a:solidFill>
                <a:srgbClr val="002060"/>
              </a:solidFill>
              <a:latin typeface="微軟正黑體" panose="020B0604030504040204" pitchFamily="34" charset="-120"/>
              <a:ea typeface="微軟正黑體" panose="020B0604030504040204" pitchFamily="34" charset="-120"/>
            </a:endParaRPr>
          </a:p>
        </p:txBody>
      </p:sp>
      <p:sp>
        <p:nvSpPr>
          <p:cNvPr id="28" name="文字方塊 27"/>
          <p:cNvSpPr txBox="1"/>
          <p:nvPr/>
        </p:nvSpPr>
        <p:spPr>
          <a:xfrm>
            <a:off x="437927" y="1925913"/>
            <a:ext cx="1568145" cy="338554"/>
          </a:xfrm>
          <a:prstGeom prst="rect">
            <a:avLst/>
          </a:prstGeom>
          <a:solidFill>
            <a:srgbClr val="FFFF00"/>
          </a:solidFill>
        </p:spPr>
        <p:txBody>
          <a:bodyPr wrap="square" rtlCol="0" anchor="ctr">
            <a:spAutoFit/>
          </a:bodyPr>
          <a:lstStyle/>
          <a:p>
            <a:pPr algn="ctr" defTabSz="914400">
              <a:defRPr/>
            </a:pPr>
            <a:r>
              <a:rPr lang="zh-TW" altLang="en-US" sz="1600" b="1" dirty="0">
                <a:latin typeface="微軟正黑體" panose="020B0604030504040204" pitchFamily="34" charset="-120"/>
                <a:ea typeface="微軟正黑體" panose="020B0604030504040204" pitchFamily="34" charset="-120"/>
              </a:rPr>
              <a:t>股權 </a:t>
            </a:r>
            <a:r>
              <a:rPr lang="en-US" altLang="zh-TW" sz="1600" b="1" dirty="0">
                <a:latin typeface="微軟正黑體" panose="020B0604030504040204" pitchFamily="34" charset="-120"/>
                <a:ea typeface="微軟正黑體" panose="020B0604030504040204" pitchFamily="34" charset="-120"/>
              </a:rPr>
              <a:t>50%</a:t>
            </a:r>
          </a:p>
        </p:txBody>
      </p:sp>
      <p:sp>
        <p:nvSpPr>
          <p:cNvPr id="29" name="文字方塊 28"/>
          <p:cNvSpPr txBox="1"/>
          <p:nvPr/>
        </p:nvSpPr>
        <p:spPr>
          <a:xfrm>
            <a:off x="2939353" y="1925913"/>
            <a:ext cx="1556225" cy="338554"/>
          </a:xfrm>
          <a:prstGeom prst="rect">
            <a:avLst/>
          </a:prstGeom>
          <a:solidFill>
            <a:srgbClr val="FFFF00"/>
          </a:solidFill>
        </p:spPr>
        <p:txBody>
          <a:bodyPr wrap="square" rtlCol="0" anchor="ctr">
            <a:spAutoFit/>
          </a:bodyPr>
          <a:lstStyle/>
          <a:p>
            <a:pPr algn="ctr" defTabSz="914400">
              <a:defRPr/>
            </a:pPr>
            <a:r>
              <a:rPr lang="zh-TW" altLang="en-US" sz="1600" b="1" dirty="0">
                <a:latin typeface="微軟正黑體" panose="020B0604030504040204" pitchFamily="34" charset="-120"/>
                <a:ea typeface="微軟正黑體" panose="020B0604030504040204" pitchFamily="34" charset="-120"/>
              </a:rPr>
              <a:t>債券 </a:t>
            </a:r>
            <a:r>
              <a:rPr lang="en-US" altLang="zh-TW" sz="1600" b="1" dirty="0">
                <a:latin typeface="微軟正黑體" panose="020B0604030504040204" pitchFamily="34" charset="-120"/>
                <a:ea typeface="微軟正黑體" panose="020B0604030504040204" pitchFamily="34" charset="-120"/>
              </a:rPr>
              <a:t>49%</a:t>
            </a:r>
          </a:p>
        </p:txBody>
      </p:sp>
      <p:sp>
        <p:nvSpPr>
          <p:cNvPr id="34" name="矩形 33">
            <a:extLst>
              <a:ext uri="{FF2B5EF4-FFF2-40B4-BE49-F238E27FC236}">
                <a16:creationId xmlns:a16="http://schemas.microsoft.com/office/drawing/2014/main" id="{DC844061-445D-429E-A377-87B76C9EED8C}"/>
              </a:ext>
            </a:extLst>
          </p:cNvPr>
          <p:cNvSpPr/>
          <p:nvPr/>
        </p:nvSpPr>
        <p:spPr>
          <a:xfrm>
            <a:off x="5012376" y="1407279"/>
            <a:ext cx="3692093" cy="369332"/>
          </a:xfrm>
          <a:prstGeom prst="rect">
            <a:avLst/>
          </a:prstGeom>
          <a:solidFill>
            <a:srgbClr val="002060"/>
          </a:solidFill>
          <a:ln>
            <a:noFill/>
          </a:ln>
        </p:spPr>
        <p:txBody>
          <a:bodyPr wrap="square">
            <a:spAutoFit/>
          </a:bodyPr>
          <a:lstStyle/>
          <a:p>
            <a:pPr algn="ctr" eaLnBrk="0" hangingPunct="0"/>
            <a:r>
              <a:rPr kumimoji="1" lang="zh-TW" altLang="en-US" b="1" dirty="0">
                <a:solidFill>
                  <a:schemeClr val="bg1"/>
                </a:solidFill>
                <a:latin typeface="微軟正黑體" panose="020B0604030504040204" pitchFamily="34" charset="-120"/>
                <a:ea typeface="微軟正黑體" panose="020B0604030504040204" pitchFamily="34" charset="-120"/>
              </a:rPr>
              <a:t>股權配置</a:t>
            </a:r>
            <a:r>
              <a:rPr kumimoji="1" lang="en-US" altLang="zh-TW" b="1" dirty="0">
                <a:solidFill>
                  <a:schemeClr val="bg1"/>
                </a:solidFill>
                <a:latin typeface="微軟正黑體" panose="020B0604030504040204" pitchFamily="34" charset="-120"/>
                <a:ea typeface="微軟正黑體" panose="020B0604030504040204" pitchFamily="34" charset="-120"/>
              </a:rPr>
              <a:t>_</a:t>
            </a:r>
            <a:r>
              <a:rPr kumimoji="1" lang="zh-TW" altLang="en-US" b="1" dirty="0">
                <a:solidFill>
                  <a:schemeClr val="bg1"/>
                </a:solidFill>
                <a:latin typeface="微軟正黑體" panose="020B0604030504040204" pitchFamily="34" charset="-120"/>
                <a:ea typeface="微軟正黑體" panose="020B0604030504040204" pitchFamily="34" charset="-120"/>
              </a:rPr>
              <a:t>多元布局</a:t>
            </a:r>
          </a:p>
        </p:txBody>
      </p:sp>
      <p:sp>
        <p:nvSpPr>
          <p:cNvPr id="35" name="文字方塊 34"/>
          <p:cNvSpPr txBox="1"/>
          <p:nvPr/>
        </p:nvSpPr>
        <p:spPr>
          <a:xfrm>
            <a:off x="4956493" y="1907097"/>
            <a:ext cx="363298" cy="307777"/>
          </a:xfrm>
          <a:prstGeom prst="rect">
            <a:avLst/>
          </a:prstGeom>
          <a:noFill/>
        </p:spPr>
        <p:txBody>
          <a:bodyPr wrap="square" rtlCol="0">
            <a:spAutoFit/>
          </a:bodyPr>
          <a:lstStyle/>
          <a:p>
            <a:r>
              <a:rPr lang="en-US" altLang="zh-TW" sz="1400" dirty="0"/>
              <a:t>%</a:t>
            </a:r>
            <a:endParaRPr lang="zh-TW" altLang="en-US" sz="1400" dirty="0"/>
          </a:p>
        </p:txBody>
      </p:sp>
      <p:sp>
        <p:nvSpPr>
          <p:cNvPr id="19" name="文字方塊 18"/>
          <p:cNvSpPr txBox="1"/>
          <p:nvPr/>
        </p:nvSpPr>
        <p:spPr>
          <a:xfrm>
            <a:off x="7319283" y="2702730"/>
            <a:ext cx="1466012" cy="738664"/>
          </a:xfrm>
          <a:prstGeom prst="rect">
            <a:avLst/>
          </a:prstGeom>
          <a:noFill/>
        </p:spPr>
        <p:txBody>
          <a:bodyPr wrap="square" rtlCol="0">
            <a:spAutoFit/>
          </a:bodyPr>
          <a:lstStyle/>
          <a:p>
            <a:pPr defTabSz="914400">
              <a:defRPr/>
            </a:pPr>
            <a:r>
              <a:rPr lang="zh-TW" altLang="en-US" sz="1400" b="1" dirty="0">
                <a:solidFill>
                  <a:srgbClr val="0000FF"/>
                </a:solidFill>
                <a:latin typeface="微軟正黑體" panose="020B0604030504040204" pitchFamily="34" charset="-120"/>
                <a:ea typeface="微軟正黑體" panose="020B0604030504040204" pitchFamily="34" charset="-120"/>
              </a:rPr>
              <a:t>成長股  </a:t>
            </a:r>
            <a:r>
              <a:rPr lang="en-US" altLang="zh-TW" sz="1400" b="1" dirty="0">
                <a:solidFill>
                  <a:srgbClr val="0000FF"/>
                </a:solidFill>
                <a:latin typeface="微軟正黑體" panose="020B0604030504040204" pitchFamily="34" charset="-120"/>
                <a:ea typeface="微軟正黑體" panose="020B0604030504040204" pitchFamily="34" charset="-120"/>
              </a:rPr>
              <a:t>18%</a:t>
            </a:r>
          </a:p>
          <a:p>
            <a:pPr defTabSz="914400">
              <a:defRPr/>
            </a:pPr>
            <a:r>
              <a:rPr lang="zh-TW" altLang="en-US" sz="1400" b="1" dirty="0">
                <a:solidFill>
                  <a:srgbClr val="0000FF"/>
                </a:solidFill>
                <a:latin typeface="微軟正黑體" panose="020B0604030504040204" pitchFamily="34" charset="-120"/>
                <a:ea typeface="微軟正黑體" panose="020B0604030504040204" pitchFamily="34" charset="-120"/>
              </a:rPr>
              <a:t>防禦股  </a:t>
            </a:r>
            <a:r>
              <a:rPr lang="en-US" altLang="zh-TW" sz="1400" b="1" dirty="0">
                <a:solidFill>
                  <a:srgbClr val="0000FF"/>
                </a:solidFill>
                <a:latin typeface="微軟正黑體" panose="020B0604030504040204" pitchFamily="34" charset="-120"/>
                <a:ea typeface="微軟正黑體" panose="020B0604030504040204" pitchFamily="34" charset="-120"/>
              </a:rPr>
              <a:t>15%</a:t>
            </a:r>
          </a:p>
          <a:p>
            <a:pPr defTabSz="914400">
              <a:defRPr/>
            </a:pPr>
            <a:r>
              <a:rPr lang="zh-TW" altLang="en-US" sz="1400" b="1" dirty="0">
                <a:solidFill>
                  <a:srgbClr val="0000FF"/>
                </a:solidFill>
                <a:latin typeface="微軟正黑體" panose="020B0604030504040204" pitchFamily="34" charset="-120"/>
                <a:ea typeface="微軟正黑體" panose="020B0604030504040204" pitchFamily="34" charset="-120"/>
              </a:rPr>
              <a:t>循環股  </a:t>
            </a:r>
            <a:r>
              <a:rPr lang="en-US" altLang="zh-TW" sz="1400" b="1" dirty="0">
                <a:solidFill>
                  <a:srgbClr val="0000FF"/>
                </a:solidFill>
                <a:latin typeface="微軟正黑體" panose="020B0604030504040204" pitchFamily="34" charset="-120"/>
                <a:ea typeface="微軟正黑體" panose="020B0604030504040204" pitchFamily="34" charset="-120"/>
              </a:rPr>
              <a:t>16%</a:t>
            </a:r>
            <a:endParaRPr lang="zh-TW" altLang="en-US" sz="1400" b="1" dirty="0">
              <a:solidFill>
                <a:srgbClr val="0000FF"/>
              </a:solidFill>
              <a:latin typeface="微軟正黑體" panose="020B0604030504040204" pitchFamily="34" charset="-120"/>
              <a:ea typeface="微軟正黑體" panose="020B0604030504040204" pitchFamily="34" charset="-120"/>
            </a:endParaRPr>
          </a:p>
        </p:txBody>
      </p:sp>
      <p:sp>
        <p:nvSpPr>
          <p:cNvPr id="20" name="Rectangle 4">
            <a:extLst>
              <a:ext uri="{FF2B5EF4-FFF2-40B4-BE49-F238E27FC236}">
                <a16:creationId xmlns:a16="http://schemas.microsoft.com/office/drawing/2014/main" id="{754D2803-940F-D5E6-80A0-BD5516BD8D78}"/>
              </a:ext>
            </a:extLst>
          </p:cNvPr>
          <p:cNvSpPr>
            <a:spLocks noChangeArrowheads="1"/>
          </p:cNvSpPr>
          <p:nvPr/>
        </p:nvSpPr>
        <p:spPr bwMode="auto">
          <a:xfrm>
            <a:off x="0" y="0"/>
            <a:ext cx="1217000" cy="307777"/>
          </a:xfrm>
          <a:prstGeom prst="rect">
            <a:avLst/>
          </a:prstGeom>
          <a:noFill/>
          <a:ln w="9525">
            <a:noFill/>
            <a:miter lim="800000"/>
            <a:headEnd/>
            <a:tailEnd/>
          </a:ln>
        </p:spPr>
        <p:txBody>
          <a:bodyPr wrap="none">
            <a:spAutoFit/>
          </a:bodyPr>
          <a:lstStyle/>
          <a:p>
            <a:r>
              <a:rPr kumimoji="0" lang="en-US" altLang="zh-TW" sz="1400" b="1" dirty="0">
                <a:solidFill>
                  <a:srgbClr val="FF3300"/>
                </a:solidFill>
                <a:latin typeface="微軟正黑體" panose="020B0604030504040204" pitchFamily="34" charset="-120"/>
                <a:ea typeface="微軟正黑體" panose="020B0604030504040204" pitchFamily="34" charset="-120"/>
              </a:rPr>
              <a:t>&lt;</a:t>
            </a:r>
            <a:r>
              <a:rPr lang="zh-TW" altLang="en-US" sz="1400" b="1" dirty="0">
                <a:solidFill>
                  <a:srgbClr val="FF3300"/>
                </a:solidFill>
                <a:latin typeface="微軟正黑體" panose="020B0604030504040204" pitchFamily="34" charset="-120"/>
                <a:ea typeface="微軟正黑體" panose="020B0604030504040204" pitchFamily="34" charset="-120"/>
              </a:rPr>
              <a:t>美國平衡</a:t>
            </a:r>
            <a:r>
              <a:rPr kumimoji="0" lang="en-US" altLang="zh-TW" sz="1400" b="1" dirty="0">
                <a:solidFill>
                  <a:srgbClr val="FF3300"/>
                </a:solidFill>
                <a:latin typeface="微軟正黑體" panose="020B0604030504040204" pitchFamily="34" charset="-120"/>
                <a:ea typeface="微軟正黑體" panose="020B0604030504040204" pitchFamily="34" charset="-120"/>
              </a:rPr>
              <a:t>&gt; </a:t>
            </a:r>
            <a:endParaRPr kumimoji="0" lang="en-US" altLang="zh-TW" sz="1400" b="1" dirty="0">
              <a:solidFill>
                <a:srgbClr val="000000"/>
              </a:solidFill>
              <a:latin typeface="微軟正黑體" panose="020B0604030504040204" pitchFamily="34" charset="-120"/>
              <a:ea typeface="微軟正黑體" panose="020B0604030504040204" pitchFamily="34" charset="-120"/>
            </a:endParaRPr>
          </a:p>
        </p:txBody>
      </p:sp>
      <p:sp>
        <p:nvSpPr>
          <p:cNvPr id="22" name="矩形 21"/>
          <p:cNvSpPr/>
          <p:nvPr/>
        </p:nvSpPr>
        <p:spPr>
          <a:xfrm>
            <a:off x="1017916" y="7080"/>
            <a:ext cx="8126083"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富蘭克林坦伯頓穩定月收益基金</a:t>
            </a:r>
            <a:r>
              <a:rPr kumimoji="0" lang="en-US" altLang="zh-TW"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本基金有相當比重投資於非投資等級之高風險債券且基金之配息來源可能為本金</a:t>
            </a:r>
            <a:r>
              <a:rPr kumimoji="0" lang="en-US" altLang="zh-TW"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7" name="標題 6">
            <a:extLst>
              <a:ext uri="{FF2B5EF4-FFF2-40B4-BE49-F238E27FC236}">
                <a16:creationId xmlns:a16="http://schemas.microsoft.com/office/drawing/2014/main" id="{349A625E-38F6-0CDB-BECE-E719DDA54E82}"/>
              </a:ext>
            </a:extLst>
          </p:cNvPr>
          <p:cNvSpPr>
            <a:spLocks noGrp="1"/>
          </p:cNvSpPr>
          <p:nvPr>
            <p:ph type="title"/>
          </p:nvPr>
        </p:nvSpPr>
        <p:spPr>
          <a:xfrm>
            <a:off x="457200" y="533400"/>
            <a:ext cx="8229600" cy="647700"/>
          </a:xfrm>
        </p:spPr>
        <p:txBody>
          <a:bodyPr/>
          <a:lstStyle/>
          <a:p>
            <a:r>
              <a:rPr lang="zh-TW" altLang="en-US" dirty="0"/>
              <a:t>股債均衡，全方位收益策略</a:t>
            </a:r>
          </a:p>
        </p:txBody>
      </p:sp>
      <p:sp>
        <p:nvSpPr>
          <p:cNvPr id="2" name="Text Box 4">
            <a:extLst>
              <a:ext uri="{FF2B5EF4-FFF2-40B4-BE49-F238E27FC236}">
                <a16:creationId xmlns:a16="http://schemas.microsoft.com/office/drawing/2014/main" id="{A1E7ACD7-2CA4-155F-32BA-3606A5DD71C8}"/>
              </a:ext>
            </a:extLst>
          </p:cNvPr>
          <p:cNvSpPr txBox="1">
            <a:spLocks noChangeArrowheads="1"/>
          </p:cNvSpPr>
          <p:nvPr/>
        </p:nvSpPr>
        <p:spPr bwMode="auto">
          <a:xfrm>
            <a:off x="8582660" y="621507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eaLnBrk="0" hangingPunct="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eaLnBrk="0" hangingPunct="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zh-TW" sz="1800" b="1" i="0" u="none" strike="noStrike" kern="1200" cap="none" spc="0" normalizeH="0" baseline="0" noProof="0" dirty="0">
                <a:ln>
                  <a:noFill/>
                </a:ln>
                <a:solidFill>
                  <a:srgbClr val="FF0000"/>
                </a:solidFill>
                <a:effectLst/>
                <a:uLnTx/>
                <a:uFillTx/>
                <a:latin typeface="Arial" charset="0"/>
                <a:ea typeface="標楷體" pitchFamily="65" charset="-120"/>
                <a:cs typeface="Arial" charset="0"/>
                <a:sym typeface="Wingdings 2" pitchFamily="18" charset="2"/>
              </a:rPr>
              <a:t></a:t>
            </a:r>
            <a:r>
              <a:rPr kumimoji="1" lang="en-US" altLang="zh-TW" sz="2400" b="0" i="0" u="none" strike="noStrike" kern="1200" cap="none" spc="0" normalizeH="0" baseline="0" noProof="0" dirty="0">
                <a:ln>
                  <a:noFill/>
                </a:ln>
                <a:solidFill>
                  <a:srgbClr val="000000"/>
                </a:solidFill>
                <a:effectLst/>
                <a:uLnTx/>
                <a:uFillTx/>
                <a:latin typeface="Times New Roman" pitchFamily="18" charset="0"/>
                <a:ea typeface="新細明體" pitchFamily="18" charset="-120"/>
                <a:cs typeface="Arial" charset="0"/>
              </a:rPr>
              <a:t> </a:t>
            </a:r>
          </a:p>
        </p:txBody>
      </p:sp>
    </p:spTree>
    <p:extLst>
      <p:ext uri="{BB962C8B-B14F-4D97-AF65-F5344CB8AC3E}">
        <p14:creationId xmlns:p14="http://schemas.microsoft.com/office/powerpoint/2010/main" val="9503964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11.0&quot;&gt;&lt;object type=&quot;1&quot; unique_id=&quot;10001&quot;&gt;&lt;object type=&quot;2&quot; unique_id=&quot;12121&quot;&gt;&lt;object type=&quot;3&quot; unique_id=&quot;12122&quot;&gt;&lt;property id=&quot;20148&quot; value=&quot;5&quot;/&gt;&lt;property id=&quot;20300&quot; value=&quot;Slide 1&quot;/&gt;&lt;property id=&quot;20307&quot; value=&quot;296&quot;/&gt;&lt;/object&gt;&lt;object type=&quot;3&quot; unique_id=&quot;12123&quot;&gt;&lt;property id=&quot;20148&quot; value=&quot;5&quot;/&gt;&lt;property id=&quot;20300&quot; value=&quot;Slide 2&quot;/&gt;&lt;property id=&quot;20307&quot; value=&quot;284&quot;/&gt;&lt;/object&gt;&lt;object type=&quot;3&quot; unique_id=&quot;12124&quot;&gt;&lt;property id=&quot;20148&quot; value=&quot;5&quot;/&gt;&lt;property id=&quot;20300&quot; value=&quot;Slide 3&quot;/&gt;&lt;property id=&quot;20307&quot; value=&quot;283&quot;/&gt;&lt;/object&gt;&lt;object type=&quot;3&quot; unique_id=&quot;12125&quot;&gt;&lt;property id=&quot;20148&quot; value=&quot;5&quot;/&gt;&lt;property id=&quot;20300&quot; value=&quot;Slide 4&quot;/&gt;&lt;property id=&quot;20307&quot; value=&quot;295&quot;/&gt;&lt;/object&gt;&lt;object type=&quot;3&quot; unique_id=&quot;12126&quot;&gt;&lt;property id=&quot;20148&quot; value=&quot;5&quot;/&gt;&lt;property id=&quot;20300&quot; value=&quot;Slide 5&quot;/&gt;&lt;property id=&quot;20307&quot; value=&quot;270&quot;/&gt;&lt;/object&gt;&lt;object type=&quot;3&quot; unique_id=&quot;12127&quot;&gt;&lt;property id=&quot;20148&quot; value=&quot;5&quot;/&gt;&lt;property id=&quot;20300&quot; value=&quot;Slide 6&quot;/&gt;&lt;property id=&quot;20307&quot; value=&quot;256&quot;/&gt;&lt;/object&gt;&lt;object type=&quot;3&quot; unique_id=&quot;12128&quot;&gt;&lt;property id=&quot;20148&quot; value=&quot;5&quot;/&gt;&lt;property id=&quot;20300&quot; value=&quot;Slide 7&quot;/&gt;&lt;property id=&quot;20307&quot; value=&quot;263&quot;/&gt;&lt;/object&gt;&lt;object type=&quot;3&quot; unique_id=&quot;12129&quot;&gt;&lt;property id=&quot;20148&quot; value=&quot;5&quot;/&gt;&lt;property id=&quot;20300&quot; value=&quot;Slide 8&quot;/&gt;&lt;property id=&quot;20307&quot; value=&quot;264&quot;/&gt;&lt;/object&gt;&lt;object type=&quot;3&quot; unique_id=&quot;12130&quot;&gt;&lt;property id=&quot;20148&quot; value=&quot;5&quot;/&gt;&lt;property id=&quot;20300&quot; value=&quot;Slide 9&quot;/&gt;&lt;property id=&quot;20307&quot; value=&quot;287&quot;/&gt;&lt;/object&gt;&lt;object type=&quot;3&quot; unique_id=&quot;12131&quot;&gt;&lt;property id=&quot;20148&quot; value=&quot;5&quot;/&gt;&lt;property id=&quot;20300&quot; value=&quot;Slide 10&quot;/&gt;&lt;property id=&quot;20307&quot; value=&quot;292&quot;/&gt;&lt;/object&gt;&lt;object type=&quot;3&quot; unique_id=&quot;12132&quot;&gt;&lt;property id=&quot;20148&quot; value=&quot;5&quot;/&gt;&lt;property id=&quot;20300&quot; value=&quot;Slide 11&quot;/&gt;&lt;property id=&quot;20307&quot; value=&quot;265&quot;/&gt;&lt;/object&gt;&lt;object type=&quot;3&quot; unique_id=&quot;12133&quot;&gt;&lt;property id=&quot;20148&quot; value=&quot;5&quot;/&gt;&lt;property id=&quot;20300&quot; value=&quot;Slide 12&quot;/&gt;&lt;property id=&quot;20307&quot; value=&quot;261&quot;/&gt;&lt;/object&gt;&lt;object type=&quot;3&quot; unique_id=&quot;12134&quot;&gt;&lt;property id=&quot;20148&quot; value=&quot;5&quot;/&gt;&lt;property id=&quot;20300&quot; value=&quot;Slide 13&quot;/&gt;&lt;property id=&quot;20307&quot; value=&quot;257&quot;/&gt;&lt;/object&gt;&lt;object type=&quot;3&quot; unique_id=&quot;12135&quot;&gt;&lt;property id=&quot;20148&quot; value=&quot;5&quot;/&gt;&lt;property id=&quot;20300&quot; value=&quot;Slide 14&quot;/&gt;&lt;property id=&quot;20307&quot; value=&quot;266&quot;/&gt;&lt;/object&gt;&lt;object type=&quot;3&quot; unique_id=&quot;12136&quot;&gt;&lt;property id=&quot;20148&quot; value=&quot;5&quot;/&gt;&lt;property id=&quot;20300&quot; value=&quot;Slide 15&quot;/&gt;&lt;property id=&quot;20307&quot; value=&quot;267&quot;/&gt;&lt;/object&gt;&lt;object type=&quot;3&quot; unique_id=&quot;12137&quot;&gt;&lt;property id=&quot;20148&quot; value=&quot;5&quot;/&gt;&lt;property id=&quot;20300&quot; value=&quot;Slide 16&quot;/&gt;&lt;property id=&quot;20307&quot; value=&quot;268&quot;/&gt;&lt;/object&gt;&lt;object type=&quot;3&quot; unique_id=&quot;12138&quot;&gt;&lt;property id=&quot;20148&quot; value=&quot;5&quot;/&gt;&lt;property id=&quot;20300&quot; value=&quot;Slide 17&quot;/&gt;&lt;property id=&quot;20307&quot; value=&quot;269&quot;/&gt;&lt;/object&gt;&lt;object type=&quot;3&quot; unique_id=&quot;12139&quot;&gt;&lt;property id=&quot;20148&quot; value=&quot;5&quot;/&gt;&lt;property id=&quot;20300&quot; value=&quot;Slide 18&quot;/&gt;&lt;property id=&quot;20307&quot; value=&quot;271&quot;/&gt;&lt;/object&gt;&lt;object type=&quot;3&quot; unique_id=&quot;12140&quot;&gt;&lt;property id=&quot;20148&quot; value=&quot;5&quot;/&gt;&lt;property id=&quot;20300&quot; value=&quot;Slide 19&quot;/&gt;&lt;property id=&quot;20307&quot; value=&quot;272&quot;/&gt;&lt;/object&gt;&lt;object type=&quot;3&quot; unique_id=&quot;12141&quot;&gt;&lt;property id=&quot;20148&quot; value=&quot;5&quot;/&gt;&lt;property id=&quot;20300&quot; value=&quot;Slide 20&quot;/&gt;&lt;property id=&quot;20307&quot; value=&quot;273&quot;/&gt;&lt;/object&gt;&lt;object type=&quot;3&quot; unique_id=&quot;12142&quot;&gt;&lt;property id=&quot;20148&quot; value=&quot;5&quot;/&gt;&lt;property id=&quot;20300&quot; value=&quot;Slide 21&quot;/&gt;&lt;property id=&quot;20307&quot; value=&quot;274&quot;/&gt;&lt;/object&gt;&lt;object type=&quot;3&quot; unique_id=&quot;12143&quot;&gt;&lt;property id=&quot;20148&quot; value=&quot;5&quot;/&gt;&lt;property id=&quot;20300&quot; value=&quot;Slide 22&quot;/&gt;&lt;property id=&quot;20307&quot; value=&quot;275&quot;/&gt;&lt;/object&gt;&lt;object type=&quot;3&quot; unique_id=&quot;12144&quot;&gt;&lt;property id=&quot;20148&quot; value=&quot;5&quot;/&gt;&lt;property id=&quot;20300&quot; value=&quot;Slide 23&quot;/&gt;&lt;property id=&quot;20307&quot; value=&quot;276&quot;/&gt;&lt;/object&gt;&lt;object type=&quot;3&quot; unique_id=&quot;12145&quot;&gt;&lt;property id=&quot;20148&quot; value=&quot;5&quot;/&gt;&lt;property id=&quot;20300&quot; value=&quot;Slide 24&quot;/&gt;&lt;property id=&quot;20307&quot; value=&quot;277&quot;/&gt;&lt;/object&gt;&lt;object type=&quot;3&quot; unique_id=&quot;12146&quot;&gt;&lt;property id=&quot;20148&quot; value=&quot;5&quot;/&gt;&lt;property id=&quot;20300&quot; value=&quot;Slide 25&quot;/&gt;&lt;property id=&quot;20307&quot; value=&quot;278&quot;/&gt;&lt;/object&gt;&lt;object type=&quot;3&quot; unique_id=&quot;12147&quot;&gt;&lt;property id=&quot;20148&quot; value=&quot;5&quot;/&gt;&lt;property id=&quot;20300&quot; value=&quot;Slide 26&quot;/&gt;&lt;property id=&quot;20307&quot; value=&quot;281&quot;/&gt;&lt;/object&gt;&lt;object type=&quot;3&quot; unique_id=&quot;12148&quot;&gt;&lt;property id=&quot;20148&quot; value=&quot;5&quot;/&gt;&lt;property id=&quot;20300&quot; value=&quot;Slide 27&quot;/&gt;&lt;property id=&quot;20307&quot; value=&quot;279&quot;/&gt;&lt;/object&gt;&lt;object type=&quot;3&quot; unique_id=&quot;12149&quot;&gt;&lt;property id=&quot;20148&quot; value=&quot;5&quot;/&gt;&lt;property id=&quot;20300&quot; value=&quot;Slide 28&quot;/&gt;&lt;property id=&quot;20307&quot; value=&quot;294&quot;/&gt;&lt;/object&gt;&lt;object type=&quot;3&quot; unique_id=&quot;12150&quot;&gt;&lt;property id=&quot;20148&quot; value=&quot;5&quot;/&gt;&lt;property id=&quot;20300&quot; value=&quot;Slide 29&quot;/&gt;&lt;property id=&quot;20307&quot; value=&quot;288&quot;/&gt;&lt;/object&gt;&lt;object type=&quot;3&quot; unique_id=&quot;12151&quot;&gt;&lt;property id=&quot;20148&quot; value=&quot;5&quot;/&gt;&lt;property id=&quot;20300&quot; value=&quot;Slide 30&quot;/&gt;&lt;property id=&quot;20307&quot; value=&quot;291&quot;/&gt;&lt;/object&gt;&lt;object type=&quot;3&quot; unique_id=&quot;12152&quot;&gt;&lt;property id=&quot;20148&quot; value=&quot;5&quot;/&gt;&lt;property id=&quot;20300&quot; value=&quot;Slide 31&quot;/&gt;&lt;property id=&quot;20307&quot; value=&quot;293&quot;/&gt;&lt;/object&gt;&lt;object type=&quot;3&quot; unique_id=&quot;12153&quot;&gt;&lt;property id=&quot;20148&quot; value=&quot;5&quot;/&gt;&lt;property id=&quot;20300&quot; value=&quot;Slide 32&quot;/&gt;&lt;property id=&quot;20307&quot; value=&quot;289&quot;/&gt;&lt;/object&gt;&lt;object type=&quot;3&quot; unique_id=&quot;12154&quot;&gt;&lt;property id=&quot;20148&quot; value=&quot;5&quot;/&gt;&lt;property id=&quot;20300&quot; value=&quot;Slide 33&quot;/&gt;&lt;property id=&quot;20307&quot; value=&quot;290&quot;/&gt;&lt;/object&gt;&lt;object type=&quot;3&quot; unique_id=&quot;12155&quot;&gt;&lt;property id=&quot;20148&quot; value=&quot;5&quot;/&gt;&lt;property id=&quot;20300&quot; value=&quot;Slide 34&quot;/&gt;&lt;property id=&quot;20307&quot; value=&quot;260&quot;/&gt;&lt;/object&gt;&lt;/object&gt;&lt;object type=&quot;8&quot; unique_id=&quot;12191&quot;&gt;&lt;/object&gt;&lt;/object&gt;&lt;/database&gt;"/>
  <p:tag name="SECTOMILLISECCONVERTED" val="1"/>
  <p:tag name="ENGAGE" val="{&quot;SavedSwatch&quot;:&quot;-16755304|-11625171|-16736036|-8816263|-1148928|Franklin Templeton&quot;,&quot;Id&quot;:&quot;5b185aeb3232333ad89a4342&quot;,&quot;SmartGridHorizontal&quot;:0,&quot;LinkedExcelSources&quot;:{},&quot;LinkedProjectSources&quot;:{}}"/>
</p:tagLst>
</file>

<file path=ppt/theme/theme1.xml><?xml version="1.0" encoding="utf-8"?>
<a:theme xmlns:a="http://schemas.openxmlformats.org/drawingml/2006/main" name="FT 4x3 Corporate Template">
  <a:themeElements>
    <a:clrScheme name="FT Color Palette">
      <a:dk1>
        <a:srgbClr val="000000"/>
      </a:dk1>
      <a:lt1>
        <a:srgbClr val="FFFFFF"/>
      </a:lt1>
      <a:dk2>
        <a:srgbClr val="E1F7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69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4800" dirty="0" smtClean="0">
            <a:solidFill>
              <a:schemeClr val="accent2"/>
            </a:solidFill>
          </a:defRPr>
        </a:defPPr>
      </a:lstStyle>
    </a:txDef>
  </a:objectDefaults>
  <a:extraClrSchemeLst/>
  <a:custClrLst>
    <a:custClr name="FT SKY BLUE">
      <a:srgbClr val="3769FF"/>
    </a:custClr>
    <a:custClr name="FT TEAL">
      <a:srgbClr val="00BFB3"/>
    </a:custClr>
    <a:custClr name="FT ORANGE3">
      <a:srgbClr val="FF6035"/>
    </a:custClr>
    <a:custClr name="FT PURPLE">
      <a:srgbClr val="6730E3"/>
    </a:custClr>
    <a:custClr name="FT GRAY2">
      <a:srgbClr val="BFBFBF"/>
    </a:custClr>
    <a:custClr name="FT FUCHSIA">
      <a:srgbClr val="C042EA"/>
    </a:custClr>
    <a:custClr name="BLANK">
      <a:srgbClr val="FFFFFF"/>
    </a:custClr>
    <a:custClr name="BLANK">
      <a:srgbClr val="FFFFFF"/>
    </a:custClr>
    <a:custClr name="BLANK">
      <a:srgbClr val="FFFFFF"/>
    </a:custClr>
    <a:custClr name="BLANK">
      <a:srgbClr val="FFFFFF"/>
    </a:custClr>
    <a:custClr name="FT SKY BLUE">
      <a:srgbClr val="3769FF"/>
    </a:custClr>
    <a:custClr name="FT TEAL2">
      <a:srgbClr val="72DBD5"/>
    </a:custClr>
    <a:custClr name="FT SKY BLUE2">
      <a:srgbClr val="91B9FF"/>
    </a:custClr>
    <a:custClr name="BENCHMARK GRAY">
      <a:srgbClr val="D9D9D9"/>
    </a:custClr>
    <a:custClr name="FT GRAY2">
      <a:srgbClr val="BFBFBF"/>
    </a:custClr>
    <a:custClr name="FT GRAY3">
      <a:srgbClr val="8C8C8C"/>
    </a:custClr>
    <a:custClr name="BLANK">
      <a:srgbClr val="FFFFFF"/>
    </a:custClr>
    <a:custClr name="BLANK">
      <a:srgbClr val="FFFFFF"/>
    </a:custClr>
    <a:custClr name="BLANK">
      <a:srgbClr val="FFFFFF"/>
    </a:custClr>
    <a:custClr name="BLANK">
      <a:srgbClr val="FFFFFF"/>
    </a:custClr>
    <a:custClr name="FT SKY BLUE">
      <a:srgbClr val="3769FF"/>
    </a:custClr>
    <a:custClr name="FT PURPLE">
      <a:srgbClr val="6730E3"/>
    </a:custClr>
    <a:custClr name="FT TEAL3">
      <a:srgbClr val="00A096"/>
    </a:custClr>
    <a:custClr name="FT TEAL1">
      <a:srgbClr val="E1F7F7"/>
    </a:custClr>
    <a:custClr name="FT GRAY4">
      <a:srgbClr val="595959"/>
    </a:custClr>
    <a:custClr name="FT GRAY1">
      <a:srgbClr val="E6E6E6"/>
    </a:custClr>
    <a:custClr name="FT SKY BLUE1">
      <a:srgbClr val="DDEA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VI_PPT_TEMPLATE_0922_4x3.pptx" id="{548C3489-9939-42DD-8831-698ED6E54CD3}" vid="{202D280B-7447-49C6-B051-BDCA212AA755}"/>
    </a:ext>
  </a:extLst>
</a:theme>
</file>

<file path=ppt/theme/theme2.xml><?xml version="1.0" encoding="utf-8"?>
<a:theme xmlns:a="http://schemas.openxmlformats.org/drawingml/2006/main" name="1_內容頁">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目錄頁">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警語頁">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llExternalAdhocVariableMappings/>
</file>

<file path=customXml/item10.xml><?xml version="1.0" encoding="utf-8"?>
<VariableList UniqueId="3dfc18ae-0f35-4c69-9676-c1dcf7d1d887" Name="AD_HOC" ContentType="XML" MajorVersion="0" MinorVersion="1" isLocalCopy="False" IsBaseObject="False" DataSourceId="f14a0547-17de-4023-a4c8-0387ff7f014b" DataSourceMajorVersion="0" DataSourceMinorVersion="1"/>
</file>

<file path=customXml/item2.xml><?xml version="1.0" encoding="utf-8"?>
<p:properties xmlns:p="http://schemas.microsoft.com/office/2006/metadata/properties" xmlns:xsi="http://www.w3.org/2001/XMLSchema-instance" xmlns:pc="http://schemas.microsoft.com/office/infopath/2007/PartnerControls">
  <documentManagement>
    <SharedWithUsers xmlns="8f0a2ef0-b0ba-4a04-9234-479f4f1cf0aa">
      <UserInfo>
        <DisplayName/>
        <AccountId xsi:nil="true"/>
        <AccountType/>
      </UserInfo>
    </SharedWithUsers>
    <Notes xmlns="97b7a955-0526-4739-a0a6-e88ddd5ae0aa" xsi:nil="true"/>
    <_Flow_SignoffStatus xmlns="97b7a955-0526-4739-a0a6-e88ddd5ae0aa" xsi:nil="true"/>
    <lcf76f155ced4ddcb4097134ff3c332f xmlns="97b7a955-0526-4739-a0a6-e88ddd5ae0aa">
      <Terms xmlns="http://schemas.microsoft.com/office/infopath/2007/PartnerControls"/>
    </lcf76f155ced4ddcb4097134ff3c332f>
    <TaxCatchAll xmlns="8f0a2ef0-b0ba-4a04-9234-479f4f1cf0aa" xsi:nil="true"/>
  </documentManagement>
</p:properties>
</file>

<file path=customXml/item3.xml><?xml version="1.0" encoding="utf-8"?>
<VariableListDefinition name="Computed" displayName="Computed" id="d732476e-a16b-4f74-9216-d385eebdab51" isdomainofvalue="False" dataSourceId="a9f1cf9c-b3a5-461c-b118-389e4d8c4e06"/>
</file>

<file path=customXml/item4.xml><?xml version="1.0" encoding="utf-8"?>
<VariableList UniqueId="711724a1-2c5f-4d37-b80a-a0365224f113" Name="System" ContentType="XML" MajorVersion="0" MinorVersion="1" isLocalCopy="False" IsBaseObject="False" DataSourceId="b6bc2c0b-1bdc-43e8-b3e6-a46f94b32a87" DataSourceMajorVersion="0" DataSourceMinorVersion="1"/>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VariableList UniqueId="d732476e-a16b-4f74-9216-d385eebdab51" Name="Computed" ContentType="XML" MajorVersion="0" MinorVersion="1" isLocalCopy="False" IsBaseObject="False" DataSourceId="a9f1cf9c-b3a5-461c-b118-389e4d8c4e06" DataSourceMajorVersion="0" DataSourceMinorVersion="1"/>
</file>

<file path=customXml/item7.xml><?xml version="1.0" encoding="utf-8"?>
<VariableListDefinition name="System" displayName="System" id="711724a1-2c5f-4d37-b80a-a0365224f113" isdomainofvalue="False" dataSourceId="b6bc2c0b-1bdc-43e8-b3e6-a46f94b32a87"/>
</file>

<file path=customXml/item8.xml><?xml version="1.0" encoding="utf-8"?>
<ct:contentTypeSchema xmlns:ct="http://schemas.microsoft.com/office/2006/metadata/contentType" xmlns:ma="http://schemas.microsoft.com/office/2006/metadata/properties/metaAttributes" ct:_="" ma:_="" ma:contentTypeName="Document" ma:contentTypeID="0x010100C3F28D6599C5564CB53717FE8F630898" ma:contentTypeVersion="18" ma:contentTypeDescription="Create a new document." ma:contentTypeScope="" ma:versionID="35a3b051eb6cba1e2855e28471e89df8">
  <xsd:schema xmlns:xsd="http://www.w3.org/2001/XMLSchema" xmlns:xs="http://www.w3.org/2001/XMLSchema" xmlns:p="http://schemas.microsoft.com/office/2006/metadata/properties" xmlns:ns2="8f0a2ef0-b0ba-4a04-9234-479f4f1cf0aa" xmlns:ns3="97b7a955-0526-4739-a0a6-e88ddd5ae0aa" targetNamespace="http://schemas.microsoft.com/office/2006/metadata/properties" ma:root="true" ma:fieldsID="cb86591756a1be7072055d076b4cb63a" ns2:_="" ns3:_="">
    <xsd:import namespace="8f0a2ef0-b0ba-4a04-9234-479f4f1cf0aa"/>
    <xsd:import namespace="97b7a955-0526-4739-a0a6-e88ddd5ae0a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Notes" minOccurs="0"/>
                <xsd:element ref="ns3:_Flow_SignoffStatu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0a2ef0-b0ba-4a04-9234-479f4f1cf0a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c33405a6-d96d-4a59-a2a7-1e01a640f3ee}" ma:internalName="TaxCatchAll" ma:showField="CatchAllData" ma:web="8f0a2ef0-b0ba-4a04-9234-479f4f1cf0a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b7a955-0526-4739-a0a6-e88ddd5ae0a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dexed="true"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description="" ma:indexed="true"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Notes" ma:index="20" nillable="true" ma:displayName="Notes" ma:format="Dropdown" ma:internalName="Notes">
      <xsd:simpleType>
        <xsd:restriction base="dms:Text">
          <xsd:maxLength value="255"/>
        </xsd:restriction>
      </xsd:simpleType>
    </xsd:element>
    <xsd:element name="_Flow_SignoffStatus" ma:index="21" nillable="true" ma:displayName="Sign-off status" ma:internalName="Sign_x002d_off_x0020_status">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a2cf999-78fc-4b4f-9c94-c21be84841be"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VariableListDefinition name="AD_HOC" displayName="AD_HOC" id="3dfc18ae-0f35-4c69-9676-c1dcf7d1d887" isdomainofvalue="False" dataSourceId="f14a0547-17de-4023-a4c8-0387ff7f014b"/>
</file>

<file path=customXml/itemProps1.xml><?xml version="1.0" encoding="utf-8"?>
<ds:datastoreItem xmlns:ds="http://schemas.openxmlformats.org/officeDocument/2006/customXml" ds:itemID="{C49703BA-66CF-4B0E-848D-197A76DC3F66}">
  <ds:schemaRefs/>
</ds:datastoreItem>
</file>

<file path=customXml/itemProps10.xml><?xml version="1.0" encoding="utf-8"?>
<ds:datastoreItem xmlns:ds="http://schemas.openxmlformats.org/officeDocument/2006/customXml" ds:itemID="{CCF1CBD1-D979-4544-A8B1-180CE9883C2F}">
  <ds:schemaRefs/>
</ds:datastoreItem>
</file>

<file path=customXml/itemProps2.xml><?xml version="1.0" encoding="utf-8"?>
<ds:datastoreItem xmlns:ds="http://schemas.openxmlformats.org/officeDocument/2006/customXml" ds:itemID="{8AF873A6-2C79-42D9-AAD2-0CC3C3D2C3B6}">
  <ds:schemaRefs>
    <ds:schemaRef ds:uri="http://purl.org/dc/dcmitype/"/>
    <ds:schemaRef ds:uri="http://www.w3.org/XML/1998/namespace"/>
    <ds:schemaRef ds:uri="http://schemas.openxmlformats.org/package/2006/metadata/core-properties"/>
    <ds:schemaRef ds:uri="http://schemas.microsoft.com/office/infopath/2007/PartnerControls"/>
    <ds:schemaRef ds:uri="http://purl.org/dc/terms/"/>
    <ds:schemaRef ds:uri="97b7a955-0526-4739-a0a6-e88ddd5ae0aa"/>
    <ds:schemaRef ds:uri="8f0a2ef0-b0ba-4a04-9234-479f4f1cf0aa"/>
    <ds:schemaRef ds:uri="http://schemas.microsoft.com/office/2006/documentManagement/typ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AD37D270-08CF-431E-B5B6-7B7B625A62A7}">
  <ds:schemaRefs/>
</ds:datastoreItem>
</file>

<file path=customXml/itemProps4.xml><?xml version="1.0" encoding="utf-8"?>
<ds:datastoreItem xmlns:ds="http://schemas.openxmlformats.org/officeDocument/2006/customXml" ds:itemID="{9AA7FAAF-19A6-4DAD-9C16-7E316D96A984}">
  <ds:schemaRefs/>
</ds:datastoreItem>
</file>

<file path=customXml/itemProps5.xml><?xml version="1.0" encoding="utf-8"?>
<ds:datastoreItem xmlns:ds="http://schemas.openxmlformats.org/officeDocument/2006/customXml" ds:itemID="{90F5438B-F17A-4826-B6E4-250A82457697}">
  <ds:schemaRefs>
    <ds:schemaRef ds:uri="http://schemas.microsoft.com/sharepoint/v3/contenttype/forms"/>
  </ds:schemaRefs>
</ds:datastoreItem>
</file>

<file path=customXml/itemProps6.xml><?xml version="1.0" encoding="utf-8"?>
<ds:datastoreItem xmlns:ds="http://schemas.openxmlformats.org/officeDocument/2006/customXml" ds:itemID="{0752A961-D8FE-446A-AE2E-50B158D3B5BD}">
  <ds:schemaRefs/>
</ds:datastoreItem>
</file>

<file path=customXml/itemProps7.xml><?xml version="1.0" encoding="utf-8"?>
<ds:datastoreItem xmlns:ds="http://schemas.openxmlformats.org/officeDocument/2006/customXml" ds:itemID="{196020E2-78E3-4A6F-B521-EF74FF8DFC0F}">
  <ds:schemaRefs/>
</ds:datastoreItem>
</file>

<file path=customXml/itemProps8.xml><?xml version="1.0" encoding="utf-8"?>
<ds:datastoreItem xmlns:ds="http://schemas.openxmlformats.org/officeDocument/2006/customXml" ds:itemID="{B9138EDF-9091-4047-B9F5-DDCBD685E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0a2ef0-b0ba-4a04-9234-479f4f1cf0aa"/>
    <ds:schemaRef ds:uri="97b7a955-0526-4739-a0a6-e88ddd5ae0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9.xml><?xml version="1.0" encoding="utf-8"?>
<ds:datastoreItem xmlns:ds="http://schemas.openxmlformats.org/officeDocument/2006/customXml" ds:itemID="{CA30DB6D-AE6C-4E8F-85B6-021C7A0A95B2}">
  <ds:schemaRefs/>
</ds:datastoreItem>
</file>

<file path=docProps/app.xml><?xml version="1.0" encoding="utf-8"?>
<Properties xmlns="http://schemas.openxmlformats.org/officeDocument/2006/extended-properties" xmlns:vt="http://schemas.openxmlformats.org/officeDocument/2006/docPropsVTypes">
  <Template>FT 4x3 Corporate Template</Template>
  <TotalTime>80</TotalTime>
  <Words>6463</Words>
  <Application>Microsoft Office PowerPoint</Application>
  <PresentationFormat>如螢幕大小 (4:3)</PresentationFormat>
  <Paragraphs>688</Paragraphs>
  <Slides>24</Slides>
  <Notes>9</Notes>
  <HiddenSlides>0</HiddenSlides>
  <MMClips>0</MMClips>
  <ScaleCrop>false</ScaleCrop>
  <HeadingPairs>
    <vt:vector size="6" baseType="variant">
      <vt:variant>
        <vt:lpstr>使用字型</vt:lpstr>
      </vt:variant>
      <vt:variant>
        <vt:i4>7</vt:i4>
      </vt:variant>
      <vt:variant>
        <vt:lpstr>佈景主題</vt:lpstr>
      </vt:variant>
      <vt:variant>
        <vt:i4>4</vt:i4>
      </vt:variant>
      <vt:variant>
        <vt:lpstr>投影片標題</vt:lpstr>
      </vt:variant>
      <vt:variant>
        <vt:i4>24</vt:i4>
      </vt:variant>
    </vt:vector>
  </HeadingPairs>
  <TitlesOfParts>
    <vt:vector size="35" baseType="lpstr">
      <vt:lpstr>微軟正黑體</vt:lpstr>
      <vt:lpstr>Arial</vt:lpstr>
      <vt:lpstr>Arial Narrow</vt:lpstr>
      <vt:lpstr>Calibri</vt:lpstr>
      <vt:lpstr>Century Gothic</vt:lpstr>
      <vt:lpstr>Times New Roman</vt:lpstr>
      <vt:lpstr>Wingdings</vt:lpstr>
      <vt:lpstr>FT 4x3 Corporate Template</vt:lpstr>
      <vt:lpstr>1_內容頁</vt:lpstr>
      <vt:lpstr>目錄頁</vt:lpstr>
      <vt:lpstr>警語頁</vt:lpstr>
      <vt:lpstr>PowerPoint 簡報</vt:lpstr>
      <vt:lpstr>2025年Q4大事紀</vt:lpstr>
      <vt:lpstr>PowerPoint 簡報</vt:lpstr>
      <vt:lpstr>市場焦點：從關稅轉向經濟數據、聯準會</vt:lpstr>
      <vt:lpstr>主要央行貨幣政策：中性偏寬鬆(日本除外)</vt:lpstr>
      <vt:lpstr>聯準會降息速度，關注就業市場</vt:lpstr>
      <vt:lpstr>聯準會降息有利美股漲勢擴散</vt:lpstr>
      <vt:lpstr>創新高 ≠ 股價變貴 基本面有撐，美股多頭續航</vt:lpstr>
      <vt:lpstr>股債均衡，全方位收益策略</vt:lpstr>
      <vt:lpstr>PowerPoint 簡報</vt:lpstr>
      <vt:lpstr>降息的債市機會並沒有失靈，選對天期很重要</vt:lpstr>
      <vt:lpstr>非投資等級債：利率敏感度低、受惠經濟增長</vt:lpstr>
      <vt:lpstr>影響美元的多空因素交錯適度分散</vt:lpstr>
      <vt:lpstr>日本央行貨幣政策正常化，日圓匯價看升</vt:lpstr>
      <vt:lpstr>PowerPoint 簡報</vt:lpstr>
      <vt:lpstr>現階段策略：分享美元弱勢時的機會</vt:lpstr>
      <vt:lpstr>新興當地債：網羅高殖利率及貨幣升值機會</vt:lpstr>
      <vt:lpstr>PowerPoint 簡報</vt:lpstr>
      <vt:lpstr>歷史經驗: Q4旺季行情可期</vt:lpstr>
      <vt:lpstr>歷史經驗: Q4旺季行情可期</vt:lpstr>
      <vt:lpstr>2025年Q4投資展望及策略</vt:lpstr>
      <vt:lpstr>PowerPoint 簡報</vt:lpstr>
      <vt:lpstr>風險警語</vt:lpstr>
      <vt:lpstr>風險警語</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FT</dc:creator>
  <dc:description>Fixed Layout Issues re: conversion between 4:3 &amp; 16:9 aspect ratios. _x000d_
FT PPT Template_4x3_0121</dc:description>
  <cp:lastModifiedBy>Liang, Jennifer</cp:lastModifiedBy>
  <cp:revision>3942</cp:revision>
  <cp:lastPrinted>2025-08-28T06:40:02Z</cp:lastPrinted>
  <dcterms:created xsi:type="dcterms:W3CDTF">2022-09-22T01:12:46Z</dcterms:created>
  <dcterms:modified xsi:type="dcterms:W3CDTF">2025-09-02T02:51:56Z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0x010100C3F28D6599C5564CB53717FE8F630898</vt:lpwstr>
  </property>
  <property fmtid="{D5CDD505-2E9C-101B-9397-08002B2CF9AE}" pid="3" name="_dlc_DocIdItemGuid">
    <vt:lpwstr>ad8be191-ceaf-4911-bc3a-d91ffaee1daa</vt:lpwstr>
  </property>
  <property fmtid="{D5CDD505-2E9C-101B-9397-08002B2CF9AE}" pid="4" name="Order">
    <vt:r8>205219200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ies>
</file>