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0" r:id="rId2"/>
    <p:sldMasterId id="2147483701" r:id="rId3"/>
    <p:sldMasterId id="2147483681" r:id="rId4"/>
  </p:sldMasterIdLst>
  <p:notesMasterIdLst>
    <p:notesMasterId r:id="rId24"/>
  </p:notesMasterIdLst>
  <p:handoutMasterIdLst>
    <p:handoutMasterId r:id="rId25"/>
  </p:handoutMasterIdLst>
  <p:sldIdLst>
    <p:sldId id="801" r:id="rId5"/>
    <p:sldId id="4592" r:id="rId6"/>
    <p:sldId id="4593" r:id="rId7"/>
    <p:sldId id="4594" r:id="rId8"/>
    <p:sldId id="4595" r:id="rId9"/>
    <p:sldId id="4596" r:id="rId10"/>
    <p:sldId id="2410" r:id="rId11"/>
    <p:sldId id="1910" r:id="rId12"/>
    <p:sldId id="4699" r:id="rId13"/>
    <p:sldId id="1698" r:id="rId14"/>
    <p:sldId id="4733" r:id="rId15"/>
    <p:sldId id="4734" r:id="rId16"/>
    <p:sldId id="4437" r:id="rId17"/>
    <p:sldId id="4416" r:id="rId18"/>
    <p:sldId id="4451" r:id="rId19"/>
    <p:sldId id="3143" r:id="rId20"/>
    <p:sldId id="602" r:id="rId21"/>
    <p:sldId id="308" r:id="rId22"/>
    <p:sldId id="556" r:id="rId23"/>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FEF25FD-4870-4443-8884-4343C1E09D15}">
          <p14:sldIdLst>
            <p14:sldId id="801"/>
            <p14:sldId id="4592"/>
            <p14:sldId id="4593"/>
            <p14:sldId id="4594"/>
            <p14:sldId id="4595"/>
            <p14:sldId id="4596"/>
            <p14:sldId id="2410"/>
            <p14:sldId id="1910"/>
            <p14:sldId id="4699"/>
            <p14:sldId id="1698"/>
            <p14:sldId id="4733"/>
            <p14:sldId id="4734"/>
            <p14:sldId id="4437"/>
            <p14:sldId id="4416"/>
            <p14:sldId id="4451"/>
            <p14:sldId id="3143"/>
            <p14:sldId id="602"/>
            <p14:sldId id="308"/>
            <p14:sldId id="5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33CC33"/>
    <a:srgbClr val="FF6600"/>
    <a:srgbClr val="FF3399"/>
    <a:srgbClr val="009999"/>
    <a:srgbClr val="FF0066"/>
    <a:srgbClr val="FFFFFF"/>
    <a:srgbClr val="3399FF"/>
    <a:srgbClr val="00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70" autoAdjust="0"/>
    <p:restoredTop sz="96391" autoAdjust="0"/>
  </p:normalViewPr>
  <p:slideViewPr>
    <p:cSldViewPr snapToGrid="0">
      <p:cViewPr varScale="1">
        <p:scale>
          <a:sx n="100" d="100"/>
          <a:sy n="100" d="100"/>
        </p:scale>
        <p:origin x="1638" y="312"/>
      </p:cViewPr>
      <p:guideLst/>
    </p:cSldViewPr>
  </p:slideViewPr>
  <p:outlineViewPr>
    <p:cViewPr>
      <p:scale>
        <a:sx n="33" d="100"/>
        <a:sy n="33" d="100"/>
      </p:scale>
      <p:origin x="0" y="-49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20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434DB-5462-4E42-93F4-F6E695EB29E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TW" altLang="en-US"/>
        </a:p>
      </dgm:t>
    </dgm:pt>
    <dgm:pt modelId="{8FBFB7A1-7281-4493-B0F6-63B08A2C9BB4}">
      <dgm:prSet phldrT="[文字]" custT="1"/>
      <dgm:spPr/>
      <dgm:t>
        <a:bodyPr/>
        <a:lstStyle/>
        <a:p>
          <a:pPr>
            <a:spcAft>
              <a:spcPts val="600"/>
            </a:spcAft>
          </a:pPr>
          <a:r>
            <a:rPr lang="zh-TW" altLang="en-US" sz="2200" b="1" u="none" dirty="0">
              <a:latin typeface="微軟正黑體" panose="020B0604030504040204" pitchFamily="34" charset="-120"/>
              <a:ea typeface="微軟正黑體" panose="020B0604030504040204" pitchFamily="34" charset="-120"/>
            </a:rPr>
            <a:t>政策面</a:t>
          </a:r>
        </a:p>
      </dgm:t>
    </dgm:pt>
    <dgm:pt modelId="{B1C495C9-A05A-4C51-AEAF-FE7EC826F770}" type="parTrans" cxnId="{30F9A5D0-2A43-441C-A862-EF835AF948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2FCC93B-179A-4FE3-AB0A-2F1253B54AA3}" type="sibTrans" cxnId="{30F9A5D0-2A43-441C-A862-EF835AF948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C31A5D2-40A0-40D6-801E-0103521A87B7}">
      <dgm:prSet phldrT="[文字]" custT="1"/>
      <dgm:spPr/>
      <dgm:t>
        <a:bodyPr anchor="ctr"/>
        <a:lstStyle/>
        <a:p>
          <a:pPr>
            <a:spcAft>
              <a:spcPts val="0"/>
            </a:spcAft>
          </a:pPr>
          <a:r>
            <a:rPr lang="zh-TW" altLang="en-US" sz="1600" b="0" u="none" dirty="0">
              <a:solidFill>
                <a:schemeClr val="tx1"/>
              </a:solidFill>
              <a:latin typeface="微軟正黑體" panose="020B0604030504040204" pitchFamily="34" charset="-120"/>
              <a:ea typeface="微軟正黑體" panose="020B0604030504040204" pitchFamily="34" charset="-120"/>
            </a:rPr>
            <a:t>特定產業關稅、川普關稅法律戰、聯準會人事</a:t>
          </a:r>
          <a:endParaRPr lang="zh-TW" altLang="en-US" sz="1600" b="0" u="none" dirty="0">
            <a:latin typeface="微軟正黑體" panose="020B0604030504040204" pitchFamily="34" charset="-120"/>
            <a:ea typeface="微軟正黑體" panose="020B0604030504040204" pitchFamily="34" charset="-120"/>
          </a:endParaRPr>
        </a:p>
      </dgm:t>
    </dgm:pt>
    <dgm:pt modelId="{933E552A-3E72-47CE-845E-AFDF9F1D0EDA}" type="parTrans" cxnId="{26EAA5A9-B9F2-4C8E-B4A0-8241B6695D0B}">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76EA8999-B845-4939-B6E0-D1F008E90583}" type="sibTrans" cxnId="{26EAA5A9-B9F2-4C8E-B4A0-8241B6695D0B}">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1440FC21-6B7C-407D-8226-B45A9A712E9B}">
      <dgm:prSet phldrT="[文字]" custT="1"/>
      <dgm:spPr/>
      <dgm:t>
        <a:bodyPr/>
        <a:lstStyle/>
        <a:p>
          <a:pPr>
            <a:spcAft>
              <a:spcPts val="600"/>
            </a:spcAft>
          </a:pPr>
          <a:r>
            <a:rPr lang="zh-TW" altLang="en-US" sz="2200" b="1" u="none" dirty="0">
              <a:latin typeface="微軟正黑體" panose="020B0604030504040204" pitchFamily="34" charset="-120"/>
              <a:ea typeface="微軟正黑體" panose="020B0604030504040204" pitchFamily="34" charset="-120"/>
            </a:rPr>
            <a:t>其他影響因素</a:t>
          </a:r>
        </a:p>
      </dgm:t>
    </dgm:pt>
    <dgm:pt modelId="{955846C3-E2E7-4D92-B33D-F09726C16136}" type="parTrans" cxnId="{6A7A2A71-2982-4F78-80B8-2BAF9AD243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A8604EF-889B-4E30-B735-1AC25B3B12FA}" type="sibTrans" cxnId="{6A7A2A71-2982-4F78-80B8-2BAF9AD2434C}">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BDE00C7F-3CC1-4282-8299-A85D0751271E}">
      <dgm:prSet custT="1"/>
      <dgm:spPr/>
      <dgm:t>
        <a:bodyPr/>
        <a:lstStyle/>
        <a:p>
          <a:pPr>
            <a:spcAft>
              <a:spcPts val="600"/>
            </a:spcAft>
          </a:pPr>
          <a:r>
            <a:rPr lang="zh-TW" altLang="en-US" sz="2200" b="1" u="none" dirty="0">
              <a:latin typeface="微軟正黑體" panose="020B0604030504040204" pitchFamily="34" charset="-120"/>
              <a:ea typeface="微軟正黑體" panose="020B0604030504040204" pitchFamily="34" charset="-120"/>
            </a:rPr>
            <a:t>景氣面</a:t>
          </a:r>
        </a:p>
      </dgm:t>
    </dgm:pt>
    <dgm:pt modelId="{6417E2F1-9B09-416B-B5EA-31C099CB022D}" type="parTrans" cxnId="{7446F8C9-56D9-48DC-9626-89A33A0950D8}">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470A9384-D674-4CA0-A770-B6EADA803324}" type="sibTrans" cxnId="{7446F8C9-56D9-48DC-9626-89A33A0950D8}">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E9C0004-CEA5-4C06-9DBD-30603D688AA4}">
      <dgm:prSet custT="1"/>
      <dgm:spPr/>
      <dgm:t>
        <a:bodyPr/>
        <a:lstStyle/>
        <a:p>
          <a:pPr>
            <a:spcAft>
              <a:spcPts val="600"/>
            </a:spcAft>
          </a:pPr>
          <a:r>
            <a:rPr lang="zh-TW" altLang="en-US" sz="2200" b="1" u="none" dirty="0">
              <a:latin typeface="微軟正黑體" panose="020B0604030504040204" pitchFamily="34" charset="-120"/>
              <a:ea typeface="微軟正黑體" panose="020B0604030504040204" pitchFamily="34" charset="-120"/>
            </a:rPr>
            <a:t>資金面</a:t>
          </a:r>
        </a:p>
      </dgm:t>
    </dgm:pt>
    <dgm:pt modelId="{0D287004-EC64-46C7-B045-22BD49E9B725}" type="parTrans" cxnId="{09605658-C45D-4661-8F7F-9F72C4CEE469}">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C14E9D58-C398-42C5-BB4F-72D57FEC7B66}" type="sibTrans" cxnId="{09605658-C45D-4661-8F7F-9F72C4CEE469}">
      <dgm:prSet/>
      <dgm:spPr/>
      <dgm:t>
        <a:bodyPr/>
        <a:lstStyle/>
        <a:p>
          <a:endParaRPr lang="zh-TW" altLang="en-US" u="none">
            <a:latin typeface="微軟正黑體" panose="020B0604030504040204" pitchFamily="34" charset="-120"/>
            <a:ea typeface="微軟正黑體" panose="020B0604030504040204" pitchFamily="34" charset="-120"/>
          </a:endParaRPr>
        </a:p>
      </dgm:t>
    </dgm:pt>
    <dgm:pt modelId="{297C3FAE-B2E0-4CD1-97FB-E3A1C32D8DA1}">
      <dgm:prSet custT="1"/>
      <dgm:spPr/>
      <dgm:t>
        <a:bodyPr anchor="ctr"/>
        <a:lstStyle/>
        <a:p>
          <a:pPr>
            <a:spcAft>
              <a:spcPts val="0"/>
            </a:spcAft>
          </a:pPr>
          <a:r>
            <a:rPr lang="zh-TW" altLang="en-US" sz="1600" b="0" u="none"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美債殖利率受</a:t>
          </a:r>
          <a:r>
            <a:rPr lang="zh-TW" altLang="en-US" sz="1600" b="0" u="none" kern="1200" dirty="0">
              <a:latin typeface="微軟正黑體" panose="020B0604030504040204" pitchFamily="34" charset="-120"/>
              <a:ea typeface="微軟正黑體" panose="020B0604030504040204" pitchFamily="34" charset="-120"/>
            </a:rPr>
            <a:t>聯準會、美債發行等因素牽動</a:t>
          </a:r>
          <a:endParaRPr lang="zh-TW" altLang="en-US" sz="1600" b="0" u="none" kern="1200" dirty="0">
            <a:solidFill>
              <a:schemeClr val="tx1"/>
            </a:solidFill>
            <a:latin typeface="微軟正黑體" panose="020B0604030504040204" pitchFamily="34" charset="-120"/>
            <a:ea typeface="微軟正黑體" panose="020B0604030504040204" pitchFamily="34" charset="-120"/>
          </a:endParaRPr>
        </a:p>
      </dgm:t>
    </dgm:pt>
    <dgm:pt modelId="{FC6358FB-F0AE-4589-ACF5-2E1E31E15823}" type="parTrans" cxnId="{CA0904BC-2918-4C29-9C8D-A3FE5851C1D2}">
      <dgm:prSet/>
      <dgm:spPr/>
      <dgm:t>
        <a:bodyPr/>
        <a:lstStyle/>
        <a:p>
          <a:endParaRPr lang="zh-TW" altLang="en-US" u="none"/>
        </a:p>
      </dgm:t>
    </dgm:pt>
    <dgm:pt modelId="{6BFFE9EF-A66F-4B06-8535-9B9DB51C963B}" type="sibTrans" cxnId="{CA0904BC-2918-4C29-9C8D-A3FE5851C1D2}">
      <dgm:prSet/>
      <dgm:spPr/>
      <dgm:t>
        <a:bodyPr/>
        <a:lstStyle/>
        <a:p>
          <a:endParaRPr lang="zh-TW" altLang="en-US" u="none"/>
        </a:p>
      </dgm:t>
    </dgm:pt>
    <dgm:pt modelId="{13557E80-209E-4249-9856-C4CC2D55453F}">
      <dgm:prSet phldrT="[文字]" custT="1"/>
      <dgm:spPr/>
      <dgm:t>
        <a:bodyPr anchor="ctr"/>
        <a:lstStyle/>
        <a:p>
          <a:pPr>
            <a:spcAft>
              <a:spcPts val="0"/>
            </a:spcAft>
          </a:pPr>
          <a:r>
            <a:rPr lang="zh-TW" altLang="en-US" sz="1600" b="0" u="none" dirty="0">
              <a:latin typeface="微軟正黑體" panose="020B0604030504040204" pitchFamily="34" charset="-120"/>
              <a:ea typeface="微軟正黑體" panose="020B0604030504040204" pitchFamily="34" charset="-120"/>
            </a:rPr>
            <a:t>美歐日英利率會議，關注聯準會政策指引</a:t>
          </a:r>
        </a:p>
      </dgm:t>
    </dgm:pt>
    <dgm:pt modelId="{949796E8-F1ED-4C0A-BD68-A12430483243}" type="parTrans" cxnId="{C18069E7-2CAE-42A7-A737-636E5A5E1C80}">
      <dgm:prSet/>
      <dgm:spPr/>
      <dgm:t>
        <a:bodyPr/>
        <a:lstStyle/>
        <a:p>
          <a:endParaRPr lang="zh-TW" altLang="en-US"/>
        </a:p>
      </dgm:t>
    </dgm:pt>
    <dgm:pt modelId="{97EBDB09-07F2-43E4-9EDC-21E115719E12}" type="sibTrans" cxnId="{C18069E7-2CAE-42A7-A737-636E5A5E1C80}">
      <dgm:prSet/>
      <dgm:spPr/>
      <dgm:t>
        <a:bodyPr/>
        <a:lstStyle/>
        <a:p>
          <a:endParaRPr lang="zh-TW" altLang="en-US"/>
        </a:p>
      </dgm:t>
    </dgm:pt>
    <dgm:pt modelId="{DFC683AD-303B-42C6-8A2D-F219E2D54D2B}">
      <dgm:prSet phldrT="[文字]" custT="1"/>
      <dgm:spPr/>
      <dgm:t>
        <a:bodyPr/>
        <a:lstStyle/>
        <a:p>
          <a:pPr>
            <a:spcAft>
              <a:spcPts val="0"/>
            </a:spcAft>
          </a:pPr>
          <a:r>
            <a:rPr lang="zh-TW" altLang="en-US" sz="1600" b="0" u="none" kern="1200" dirty="0">
              <a:latin typeface="微軟正黑體" panose="020B0604030504040204" pitchFamily="34" charset="-120"/>
              <a:ea typeface="微軟正黑體" panose="020B0604030504040204" pitchFamily="34" charset="-120"/>
            </a:rPr>
            <a:t>市場情緒</a:t>
          </a:r>
          <a:r>
            <a:rPr lang="en-US" altLang="zh-TW" sz="1600" b="0" u="none" kern="1200" dirty="0">
              <a:latin typeface="微軟正黑體" panose="020B0604030504040204" pitchFamily="34" charset="-120"/>
              <a:ea typeface="微軟正黑體" panose="020B0604030504040204" pitchFamily="34" charset="-120"/>
            </a:rPr>
            <a:t>(VIX</a:t>
          </a:r>
          <a:r>
            <a:rPr lang="zh-TW" altLang="en-US" sz="1600" b="0" u="none" kern="1200" dirty="0">
              <a:latin typeface="微軟正黑體" panose="020B0604030504040204" pitchFamily="34" charset="-120"/>
              <a:ea typeface="微軟正黑體" panose="020B0604030504040204" pitchFamily="34" charset="-120"/>
            </a:rPr>
            <a:t>、</a:t>
          </a:r>
          <a:r>
            <a:rPr lang="en-US" altLang="zh-TW" sz="1600" b="0" u="none" kern="1200" dirty="0">
              <a:latin typeface="微軟正黑體" panose="020B0604030504040204" pitchFamily="34" charset="-120"/>
              <a:ea typeface="微軟正黑體" panose="020B0604030504040204" pitchFamily="34" charset="-120"/>
            </a:rPr>
            <a:t>CNN</a:t>
          </a:r>
          <a:r>
            <a:rPr lang="zh-TW" altLang="en-US" sz="1600" b="0" u="none" kern="1200" dirty="0">
              <a:latin typeface="微軟正黑體" panose="020B0604030504040204" pitchFamily="34" charset="-120"/>
              <a:ea typeface="微軟正黑體" panose="020B0604030504040204" pitchFamily="34" charset="-120"/>
            </a:rPr>
            <a:t>恐懼及貪婪指數</a:t>
          </a:r>
          <a:r>
            <a:rPr lang="en-US" altLang="zh-TW" sz="1600" b="0" u="none" kern="1200" dirty="0">
              <a:latin typeface="微軟正黑體" panose="020B0604030504040204" pitchFamily="34" charset="-120"/>
              <a:ea typeface="微軟正黑體" panose="020B0604030504040204" pitchFamily="34" charset="-120"/>
            </a:rPr>
            <a:t>)</a:t>
          </a:r>
          <a:endParaRPr lang="zh-TW" altLang="en-US" sz="1600" b="0" u="none" kern="1200" dirty="0">
            <a:latin typeface="微軟正黑體" panose="020B0604030504040204" pitchFamily="34" charset="-120"/>
            <a:ea typeface="微軟正黑體" panose="020B0604030504040204" pitchFamily="34" charset="-120"/>
          </a:endParaRPr>
        </a:p>
      </dgm:t>
    </dgm:pt>
    <dgm:pt modelId="{B6542C69-DB35-4F50-A036-2345485D3311}" type="parTrans" cxnId="{0066F601-5D95-4E8A-8DA0-E014DB411443}">
      <dgm:prSet/>
      <dgm:spPr/>
      <dgm:t>
        <a:bodyPr/>
        <a:lstStyle/>
        <a:p>
          <a:endParaRPr lang="zh-TW" altLang="en-US"/>
        </a:p>
      </dgm:t>
    </dgm:pt>
    <dgm:pt modelId="{3256580E-1FF9-48C1-ABB1-55F9CBC6AE45}" type="sibTrans" cxnId="{0066F601-5D95-4E8A-8DA0-E014DB411443}">
      <dgm:prSet/>
      <dgm:spPr/>
      <dgm:t>
        <a:bodyPr/>
        <a:lstStyle/>
        <a:p>
          <a:endParaRPr lang="zh-TW" altLang="en-US"/>
        </a:p>
      </dgm:t>
    </dgm:pt>
    <dgm:pt modelId="{64CB1811-4B19-4AC0-9714-845AD5DDEDB9}">
      <dgm:prSet phldrT="[文字]" custT="1"/>
      <dgm:spPr/>
      <dgm:t>
        <a:bodyPr/>
        <a:lstStyle/>
        <a:p>
          <a:pPr>
            <a:spcAft>
              <a:spcPts val="0"/>
            </a:spcAft>
          </a:pPr>
          <a:r>
            <a:rPr lang="zh-TW" altLang="en-US" sz="1600" b="0" u="none" kern="1200" dirty="0">
              <a:solidFill>
                <a:prstClr val="black"/>
              </a:solidFill>
              <a:latin typeface="微軟正黑體" panose="020B0604030504040204" pitchFamily="34" charset="-120"/>
              <a:ea typeface="微軟正黑體" panose="020B0604030504040204" pitchFamily="34" charset="-120"/>
              <a:cs typeface="+mn-cs"/>
            </a:rPr>
            <a:t>季節性因素</a:t>
          </a:r>
        </a:p>
      </dgm:t>
    </dgm:pt>
    <dgm:pt modelId="{F3691043-5931-47A6-935B-4CAA4E2BAF4F}" type="parTrans" cxnId="{A7762552-AC3B-48A8-9DAC-4982551C3D66}">
      <dgm:prSet/>
      <dgm:spPr/>
      <dgm:t>
        <a:bodyPr/>
        <a:lstStyle/>
        <a:p>
          <a:endParaRPr lang="zh-TW" altLang="en-US"/>
        </a:p>
      </dgm:t>
    </dgm:pt>
    <dgm:pt modelId="{C553EFCA-9999-4A3D-A2F3-239A5E35BFA2}" type="sibTrans" cxnId="{A7762552-AC3B-48A8-9DAC-4982551C3D66}">
      <dgm:prSet/>
      <dgm:spPr/>
      <dgm:t>
        <a:bodyPr/>
        <a:lstStyle/>
        <a:p>
          <a:endParaRPr lang="zh-TW" altLang="en-US"/>
        </a:p>
      </dgm:t>
    </dgm:pt>
    <dgm:pt modelId="{67D54324-C3BC-4F8F-AFB0-67E88E921559}">
      <dgm:prSet custT="1"/>
      <dgm:spPr/>
      <dgm:t>
        <a:bodyPr anchor="ctr"/>
        <a:lstStyle/>
        <a:p>
          <a:pPr>
            <a:spcAft>
              <a:spcPts val="0"/>
            </a:spcAft>
          </a:pPr>
          <a:r>
            <a:rPr lang="zh-TW" altLang="en-US" sz="1600" b="0" u="none" kern="1200" dirty="0">
              <a:solidFill>
                <a:schemeClr val="tx1"/>
              </a:solidFill>
              <a:latin typeface="微軟正黑體" panose="020B0604030504040204" pitchFamily="34" charset="-120"/>
              <a:ea typeface="微軟正黑體" panose="020B0604030504040204" pitchFamily="34" charset="-120"/>
            </a:rPr>
            <a:t>聯準會政策預期及獨立性擔憂牽動美元指數</a:t>
          </a:r>
        </a:p>
      </dgm:t>
    </dgm:pt>
    <dgm:pt modelId="{9FFDF657-5BEF-4586-B0D2-1C6452A47B82}" type="parTrans" cxnId="{81292694-AB9C-4316-B991-26CBA2CEAA56}">
      <dgm:prSet/>
      <dgm:spPr/>
      <dgm:t>
        <a:bodyPr/>
        <a:lstStyle/>
        <a:p>
          <a:endParaRPr lang="zh-TW" altLang="en-US"/>
        </a:p>
      </dgm:t>
    </dgm:pt>
    <dgm:pt modelId="{CC3AF996-B501-4FF4-9AB0-7005557D0A1A}" type="sibTrans" cxnId="{81292694-AB9C-4316-B991-26CBA2CEAA56}">
      <dgm:prSet/>
      <dgm:spPr/>
      <dgm:t>
        <a:bodyPr/>
        <a:lstStyle/>
        <a:p>
          <a:endParaRPr lang="zh-TW" altLang="en-US"/>
        </a:p>
      </dgm:t>
    </dgm:pt>
    <dgm:pt modelId="{C072D294-E5C1-44CA-B3F3-23A583E7E6B7}">
      <dgm:prSet custT="1"/>
      <dgm:spPr/>
      <dgm:t>
        <a:bodyPr anchor="ctr"/>
        <a:lstStyle/>
        <a:p>
          <a:pPr>
            <a:spcAft>
              <a:spcPts val="0"/>
            </a:spcAft>
          </a:pPr>
          <a:r>
            <a:rPr lang="zh-TW" altLang="en-US" sz="1600" b="0" u="none" dirty="0">
              <a:latin typeface="微軟正黑體" panose="020B0604030504040204" pitchFamily="34" charset="-120"/>
              <a:ea typeface="微軟正黑體" panose="020B0604030504040204" pitchFamily="34" charset="-120"/>
            </a:rPr>
            <a:t>全球景氣放緩但仍展現韌性</a:t>
          </a:r>
        </a:p>
      </dgm:t>
    </dgm:pt>
    <dgm:pt modelId="{6E43F9A9-03E5-43B0-9038-CAA5EED2732C}" type="parTrans" cxnId="{509366A0-3E33-47AE-B45F-40CB2EC9C603}">
      <dgm:prSet/>
      <dgm:spPr/>
      <dgm:t>
        <a:bodyPr/>
        <a:lstStyle/>
        <a:p>
          <a:endParaRPr lang="zh-TW" altLang="en-US"/>
        </a:p>
      </dgm:t>
    </dgm:pt>
    <dgm:pt modelId="{C2ECDA18-3900-403B-83D1-F2B7C89C9238}" type="sibTrans" cxnId="{509366A0-3E33-47AE-B45F-40CB2EC9C603}">
      <dgm:prSet/>
      <dgm:spPr/>
      <dgm:t>
        <a:bodyPr/>
        <a:lstStyle/>
        <a:p>
          <a:endParaRPr lang="zh-TW" altLang="en-US"/>
        </a:p>
      </dgm:t>
    </dgm:pt>
    <dgm:pt modelId="{87A912E3-5013-41F0-A6EA-162C5DFD36DC}">
      <dgm:prSet phldrT="[文字]" custT="1"/>
      <dgm:spPr/>
      <dgm:t>
        <a:bodyPr/>
        <a:lstStyle/>
        <a:p>
          <a:pPr>
            <a:spcAft>
              <a:spcPts val="0"/>
            </a:spcAft>
          </a:pPr>
          <a:r>
            <a:rPr lang="zh-TW" altLang="en-US" sz="1600" b="0" u="none" kern="1200" dirty="0">
              <a:latin typeface="微軟正黑體" panose="020B0604030504040204" pitchFamily="34" charset="-120"/>
              <a:ea typeface="微軟正黑體" panose="020B0604030504040204" pitchFamily="34" charset="-120"/>
            </a:rPr>
            <a:t>地緣政治情勢</a:t>
          </a:r>
          <a:endParaRPr lang="zh-TW" altLang="en-US" sz="1600" b="1" u="none" kern="1200" dirty="0">
            <a:latin typeface="微軟正黑體" panose="020B0604030504040204" pitchFamily="34" charset="-120"/>
            <a:ea typeface="微軟正黑體" panose="020B0604030504040204" pitchFamily="34" charset="-120"/>
          </a:endParaRPr>
        </a:p>
      </dgm:t>
    </dgm:pt>
    <dgm:pt modelId="{BE523493-47E8-4479-8EF7-90438A0CECB0}" type="parTrans" cxnId="{77F74BE2-2026-4AB2-A01D-49085423279E}">
      <dgm:prSet/>
      <dgm:spPr/>
      <dgm:t>
        <a:bodyPr/>
        <a:lstStyle/>
        <a:p>
          <a:endParaRPr lang="zh-TW" altLang="en-US"/>
        </a:p>
      </dgm:t>
    </dgm:pt>
    <dgm:pt modelId="{6663B852-0907-4DA5-AFB4-93AFD33EE0BB}" type="sibTrans" cxnId="{77F74BE2-2026-4AB2-A01D-49085423279E}">
      <dgm:prSet/>
      <dgm:spPr/>
      <dgm:t>
        <a:bodyPr/>
        <a:lstStyle/>
        <a:p>
          <a:endParaRPr lang="zh-TW" altLang="en-US"/>
        </a:p>
      </dgm:t>
    </dgm:pt>
    <dgm:pt modelId="{C20D97AD-4451-401A-B7E4-3A21A3A735F9}">
      <dgm:prSet custT="1"/>
      <dgm:spPr/>
      <dgm:t>
        <a:bodyPr anchor="ctr"/>
        <a:lstStyle/>
        <a:p>
          <a:pPr>
            <a:spcAft>
              <a:spcPts val="0"/>
            </a:spcAft>
          </a:pPr>
          <a:r>
            <a:rPr lang="zh-TW" altLang="en-US" sz="1600" b="0" u="none" dirty="0">
              <a:latin typeface="微軟正黑體" panose="020B0604030504040204" pitchFamily="34" charset="-120"/>
              <a:ea typeface="微軟正黑體" panose="020B0604030504040204" pitchFamily="34" charset="-120"/>
            </a:rPr>
            <a:t>持續關注終端需求、通膨及企業財報</a:t>
          </a:r>
          <a:r>
            <a:rPr lang="en-US" altLang="zh-TW" sz="1600" b="0" u="none" dirty="0">
              <a:latin typeface="微軟正黑體" panose="020B0604030504040204" pitchFamily="34" charset="-120"/>
              <a:ea typeface="微軟正黑體" panose="020B0604030504040204" pitchFamily="34" charset="-120"/>
            </a:rPr>
            <a:t>(</a:t>
          </a:r>
          <a:r>
            <a:rPr lang="zh-TW" altLang="en-US" sz="1600" b="0" u="none" dirty="0">
              <a:latin typeface="微軟正黑體" panose="020B0604030504040204" pitchFamily="34" charset="-120"/>
              <a:ea typeface="微軟正黑體" panose="020B0604030504040204" pitchFamily="34" charset="-120"/>
            </a:rPr>
            <a:t>測</a:t>
          </a:r>
          <a:r>
            <a:rPr lang="en-US" altLang="zh-TW" sz="1600" b="0" u="none" dirty="0">
              <a:latin typeface="微軟正黑體" panose="020B0604030504040204" pitchFamily="34" charset="-120"/>
              <a:ea typeface="微軟正黑體" panose="020B0604030504040204" pitchFamily="34" charset="-120"/>
            </a:rPr>
            <a:t>)</a:t>
          </a:r>
          <a:r>
            <a:rPr lang="zh-TW" altLang="en-US" sz="1600" b="0" u="none" dirty="0">
              <a:latin typeface="微軟正黑體" panose="020B0604030504040204" pitchFamily="34" charset="-120"/>
              <a:ea typeface="微軟正黑體" panose="020B0604030504040204" pitchFamily="34" charset="-120"/>
            </a:rPr>
            <a:t>展望</a:t>
          </a:r>
        </a:p>
      </dgm:t>
    </dgm:pt>
    <dgm:pt modelId="{9240A593-D346-4286-B992-9A865B737770}" type="parTrans" cxnId="{31C9588A-C00C-40D2-A4B6-91DC1DE7A26E}">
      <dgm:prSet/>
      <dgm:spPr/>
      <dgm:t>
        <a:bodyPr/>
        <a:lstStyle/>
        <a:p>
          <a:endParaRPr lang="zh-TW" altLang="en-US"/>
        </a:p>
      </dgm:t>
    </dgm:pt>
    <dgm:pt modelId="{B15E0C7E-B5E6-4456-A49E-728A767BB24A}" type="sibTrans" cxnId="{31C9588A-C00C-40D2-A4B6-91DC1DE7A26E}">
      <dgm:prSet/>
      <dgm:spPr/>
      <dgm:t>
        <a:bodyPr/>
        <a:lstStyle/>
        <a:p>
          <a:endParaRPr lang="zh-TW" altLang="en-US"/>
        </a:p>
      </dgm:t>
    </dgm:pt>
    <dgm:pt modelId="{2A3A5B92-6C5D-4D4B-B390-1C11299DFD10}" type="pres">
      <dgm:prSet presAssocID="{59C434DB-5462-4E42-93F4-F6E695EB29E5}" presName="Name0" presStyleCnt="0">
        <dgm:presLayoutVars>
          <dgm:dir/>
          <dgm:animLvl val="lvl"/>
          <dgm:resizeHandles/>
        </dgm:presLayoutVars>
      </dgm:prSet>
      <dgm:spPr/>
    </dgm:pt>
    <dgm:pt modelId="{EA6DA0DA-F46D-414D-BB0A-E101224F70C2}" type="pres">
      <dgm:prSet presAssocID="{BDE00C7F-3CC1-4282-8299-A85D0751271E}" presName="linNode" presStyleCnt="0"/>
      <dgm:spPr/>
    </dgm:pt>
    <dgm:pt modelId="{9BB912B3-2152-4572-AFE5-DB376DAFB3DD}" type="pres">
      <dgm:prSet presAssocID="{BDE00C7F-3CC1-4282-8299-A85D0751271E}" presName="parentShp" presStyleLbl="node1" presStyleIdx="0" presStyleCnt="4" custScaleY="242139">
        <dgm:presLayoutVars>
          <dgm:bulletEnabled val="1"/>
        </dgm:presLayoutVars>
      </dgm:prSet>
      <dgm:spPr/>
    </dgm:pt>
    <dgm:pt modelId="{D3B9C170-16E8-4F97-B62B-B4C45B770162}" type="pres">
      <dgm:prSet presAssocID="{BDE00C7F-3CC1-4282-8299-A85D0751271E}" presName="childShp" presStyleLbl="bgAccFollowNode1" presStyleIdx="0" presStyleCnt="4" custScaleY="622662">
        <dgm:presLayoutVars>
          <dgm:bulletEnabled val="1"/>
        </dgm:presLayoutVars>
      </dgm:prSet>
      <dgm:spPr/>
    </dgm:pt>
    <dgm:pt modelId="{BDC3E640-0EA8-45D1-9F5A-C16184B77526}" type="pres">
      <dgm:prSet presAssocID="{470A9384-D674-4CA0-A770-B6EADA803324}" presName="spacing" presStyleCnt="0"/>
      <dgm:spPr/>
    </dgm:pt>
    <dgm:pt modelId="{5ED0B579-4F7C-4056-AD5C-E0D76B6F7F15}" type="pres">
      <dgm:prSet presAssocID="{8FBFB7A1-7281-4493-B0F6-63B08A2C9BB4}" presName="linNode" presStyleCnt="0"/>
      <dgm:spPr/>
    </dgm:pt>
    <dgm:pt modelId="{B5B6BC4B-CF92-4949-914D-98AB6ACE1CEF}" type="pres">
      <dgm:prSet presAssocID="{8FBFB7A1-7281-4493-B0F6-63B08A2C9BB4}" presName="parentShp" presStyleLbl="node1" presStyleIdx="1" presStyleCnt="4" custScaleY="242139">
        <dgm:presLayoutVars>
          <dgm:bulletEnabled val="1"/>
        </dgm:presLayoutVars>
      </dgm:prSet>
      <dgm:spPr/>
    </dgm:pt>
    <dgm:pt modelId="{BD0D11A3-9EB6-4750-A003-8B812886F29C}" type="pres">
      <dgm:prSet presAssocID="{8FBFB7A1-7281-4493-B0F6-63B08A2C9BB4}" presName="childShp" presStyleLbl="bgAccFollowNode1" presStyleIdx="1" presStyleCnt="4" custScaleY="482052" custLinFactNeighborX="715" custLinFactNeighborY="40613">
        <dgm:presLayoutVars>
          <dgm:bulletEnabled val="1"/>
        </dgm:presLayoutVars>
      </dgm:prSet>
      <dgm:spPr/>
    </dgm:pt>
    <dgm:pt modelId="{F1B69FF7-EDEE-4754-9766-3E14D50205B4}" type="pres">
      <dgm:prSet presAssocID="{12FCC93B-179A-4FE3-AB0A-2F1253B54AA3}" presName="spacing" presStyleCnt="0"/>
      <dgm:spPr/>
    </dgm:pt>
    <dgm:pt modelId="{84951C96-140C-49D8-936C-C2021345B6A7}" type="pres">
      <dgm:prSet presAssocID="{CE9C0004-CEA5-4C06-9DBD-30603D688AA4}" presName="linNode" presStyleCnt="0"/>
      <dgm:spPr/>
    </dgm:pt>
    <dgm:pt modelId="{25483111-83BA-4630-B5EC-EB91C4870E2D}" type="pres">
      <dgm:prSet presAssocID="{CE9C0004-CEA5-4C06-9DBD-30603D688AA4}" presName="parentShp" presStyleLbl="node1" presStyleIdx="2" presStyleCnt="4" custScaleY="242139">
        <dgm:presLayoutVars>
          <dgm:bulletEnabled val="1"/>
        </dgm:presLayoutVars>
      </dgm:prSet>
      <dgm:spPr/>
    </dgm:pt>
    <dgm:pt modelId="{783E5663-E8C5-4C52-B9F2-81DB8BE5785A}" type="pres">
      <dgm:prSet presAssocID="{CE9C0004-CEA5-4C06-9DBD-30603D688AA4}" presName="childShp" presStyleLbl="bgAccFollowNode1" presStyleIdx="2" presStyleCnt="4" custScaleY="538560" custLinFactNeighborX="122" custLinFactNeighborY="29004">
        <dgm:presLayoutVars>
          <dgm:bulletEnabled val="1"/>
        </dgm:presLayoutVars>
      </dgm:prSet>
      <dgm:spPr/>
    </dgm:pt>
    <dgm:pt modelId="{C4DF4B21-1FF2-4364-B961-609BAC9F11F3}" type="pres">
      <dgm:prSet presAssocID="{C14E9D58-C398-42C5-BB4F-72D57FEC7B66}" presName="spacing" presStyleCnt="0"/>
      <dgm:spPr/>
    </dgm:pt>
    <dgm:pt modelId="{71531C1E-951C-474D-B2D5-4574F10612A3}" type="pres">
      <dgm:prSet presAssocID="{1440FC21-6B7C-407D-8226-B45A9A712E9B}" presName="linNode" presStyleCnt="0"/>
      <dgm:spPr/>
    </dgm:pt>
    <dgm:pt modelId="{7E37479C-D382-4B50-B734-DF847E635933}" type="pres">
      <dgm:prSet presAssocID="{1440FC21-6B7C-407D-8226-B45A9A712E9B}" presName="parentShp" presStyleLbl="node1" presStyleIdx="3" presStyleCnt="4" custScaleY="242139">
        <dgm:presLayoutVars>
          <dgm:bulletEnabled val="1"/>
        </dgm:presLayoutVars>
      </dgm:prSet>
      <dgm:spPr/>
    </dgm:pt>
    <dgm:pt modelId="{2C7F07D6-B23D-4CB8-9B92-0878168FB5BF}" type="pres">
      <dgm:prSet presAssocID="{1440FC21-6B7C-407D-8226-B45A9A712E9B}" presName="childShp" presStyleLbl="bgAccFollowNode1" presStyleIdx="3" presStyleCnt="4" custScaleY="489542" custLinFactNeighborX="274" custLinFactNeighborY="-12024">
        <dgm:presLayoutVars>
          <dgm:bulletEnabled val="1"/>
        </dgm:presLayoutVars>
      </dgm:prSet>
      <dgm:spPr/>
    </dgm:pt>
  </dgm:ptLst>
  <dgm:cxnLst>
    <dgm:cxn modelId="{0066F601-5D95-4E8A-8DA0-E014DB411443}" srcId="{1440FC21-6B7C-407D-8226-B45A9A712E9B}" destId="{DFC683AD-303B-42C6-8A2D-F219E2D54D2B}" srcOrd="2" destOrd="0" parTransId="{B6542C69-DB35-4F50-A036-2345485D3311}" sibTransId="{3256580E-1FF9-48C1-ABB1-55F9CBC6AE45}"/>
    <dgm:cxn modelId="{A1D26002-B887-4046-8F66-BFD940324F91}" type="presOf" srcId="{59C434DB-5462-4E42-93F4-F6E695EB29E5}" destId="{2A3A5B92-6C5D-4D4B-B390-1C11299DFD10}" srcOrd="0" destOrd="0" presId="urn:microsoft.com/office/officeart/2005/8/layout/vList6"/>
    <dgm:cxn modelId="{28B4FF09-5DB9-449D-9E2C-1F984A336A4D}" type="presOf" srcId="{DFC683AD-303B-42C6-8A2D-F219E2D54D2B}" destId="{2C7F07D6-B23D-4CB8-9B92-0878168FB5BF}" srcOrd="0" destOrd="2" presId="urn:microsoft.com/office/officeart/2005/8/layout/vList6"/>
    <dgm:cxn modelId="{E3558727-B630-4D53-B368-124CB77084A3}" type="presOf" srcId="{1C31A5D2-40A0-40D6-801E-0103521A87B7}" destId="{BD0D11A3-9EB6-4750-A003-8B812886F29C}" srcOrd="0" destOrd="0" presId="urn:microsoft.com/office/officeart/2005/8/layout/vList6"/>
    <dgm:cxn modelId="{B201BA2D-A65E-44CB-9ADF-C7B6B203B10F}" type="presOf" srcId="{8FBFB7A1-7281-4493-B0F6-63B08A2C9BB4}" destId="{B5B6BC4B-CF92-4949-914D-98AB6ACE1CEF}" srcOrd="0" destOrd="0" presId="urn:microsoft.com/office/officeart/2005/8/layout/vList6"/>
    <dgm:cxn modelId="{38E29D3E-C929-4C99-9D31-F490148DB4E1}" type="presOf" srcId="{64CB1811-4B19-4AC0-9714-845AD5DDEDB9}" destId="{2C7F07D6-B23D-4CB8-9B92-0878168FB5BF}" srcOrd="0" destOrd="0" presId="urn:microsoft.com/office/officeart/2005/8/layout/vList6"/>
    <dgm:cxn modelId="{A5BF284A-5280-4748-9322-965BAF9DC72E}" type="presOf" srcId="{297C3FAE-B2E0-4CD1-97FB-E3A1C32D8DA1}" destId="{783E5663-E8C5-4C52-B9F2-81DB8BE5785A}" srcOrd="0" destOrd="0" presId="urn:microsoft.com/office/officeart/2005/8/layout/vList6"/>
    <dgm:cxn modelId="{6A7A2A71-2982-4F78-80B8-2BAF9AD2434C}" srcId="{59C434DB-5462-4E42-93F4-F6E695EB29E5}" destId="{1440FC21-6B7C-407D-8226-B45A9A712E9B}" srcOrd="3" destOrd="0" parTransId="{955846C3-E2E7-4D92-B33D-F09726C16136}" sibTransId="{CA8604EF-889B-4E30-B735-1AC25B3B12FA}"/>
    <dgm:cxn modelId="{A7762552-AC3B-48A8-9DAC-4982551C3D66}" srcId="{1440FC21-6B7C-407D-8226-B45A9A712E9B}" destId="{64CB1811-4B19-4AC0-9714-845AD5DDEDB9}" srcOrd="0" destOrd="0" parTransId="{F3691043-5931-47A6-935B-4CAA4E2BAF4F}" sibTransId="{C553EFCA-9999-4A3D-A2F3-239A5E35BFA2}"/>
    <dgm:cxn modelId="{09605658-C45D-4661-8F7F-9F72C4CEE469}" srcId="{59C434DB-5462-4E42-93F4-F6E695EB29E5}" destId="{CE9C0004-CEA5-4C06-9DBD-30603D688AA4}" srcOrd="2" destOrd="0" parTransId="{0D287004-EC64-46C7-B045-22BD49E9B725}" sibTransId="{C14E9D58-C398-42C5-BB4F-72D57FEC7B66}"/>
    <dgm:cxn modelId="{31C9588A-C00C-40D2-A4B6-91DC1DE7A26E}" srcId="{BDE00C7F-3CC1-4282-8299-A85D0751271E}" destId="{C20D97AD-4451-401A-B7E4-3A21A3A735F9}" srcOrd="1" destOrd="0" parTransId="{9240A593-D346-4286-B992-9A865B737770}" sibTransId="{B15E0C7E-B5E6-4456-A49E-728A767BB24A}"/>
    <dgm:cxn modelId="{390A6A8E-DEAF-419B-A5DA-18F5B6F986A1}" type="presOf" srcId="{87A912E3-5013-41F0-A6EA-162C5DFD36DC}" destId="{2C7F07D6-B23D-4CB8-9B92-0878168FB5BF}" srcOrd="0" destOrd="1" presId="urn:microsoft.com/office/officeart/2005/8/layout/vList6"/>
    <dgm:cxn modelId="{81292694-AB9C-4316-B991-26CBA2CEAA56}" srcId="{CE9C0004-CEA5-4C06-9DBD-30603D688AA4}" destId="{67D54324-C3BC-4F8F-AFB0-67E88E921559}" srcOrd="1" destOrd="0" parTransId="{9FFDF657-5BEF-4586-B0D2-1C6452A47B82}" sibTransId="{CC3AF996-B501-4FF4-9AB0-7005557D0A1A}"/>
    <dgm:cxn modelId="{509366A0-3E33-47AE-B45F-40CB2EC9C603}" srcId="{BDE00C7F-3CC1-4282-8299-A85D0751271E}" destId="{C072D294-E5C1-44CA-B3F3-23A583E7E6B7}" srcOrd="0" destOrd="0" parTransId="{6E43F9A9-03E5-43B0-9038-CAA5EED2732C}" sibTransId="{C2ECDA18-3900-403B-83D1-F2B7C89C9238}"/>
    <dgm:cxn modelId="{26EAA5A9-B9F2-4C8E-B4A0-8241B6695D0B}" srcId="{8FBFB7A1-7281-4493-B0F6-63B08A2C9BB4}" destId="{1C31A5D2-40A0-40D6-801E-0103521A87B7}" srcOrd="0" destOrd="0" parTransId="{933E552A-3E72-47CE-845E-AFDF9F1D0EDA}" sibTransId="{76EA8999-B845-4939-B6E0-D1F008E90583}"/>
    <dgm:cxn modelId="{FC83D6B2-D0BE-489D-B638-F5C8429CC4E0}" type="presOf" srcId="{67D54324-C3BC-4F8F-AFB0-67E88E921559}" destId="{783E5663-E8C5-4C52-B9F2-81DB8BE5785A}" srcOrd="0" destOrd="1" presId="urn:microsoft.com/office/officeart/2005/8/layout/vList6"/>
    <dgm:cxn modelId="{84EA5DB8-33D7-4B19-8D32-6158D97C1903}" type="presOf" srcId="{CE9C0004-CEA5-4C06-9DBD-30603D688AA4}" destId="{25483111-83BA-4630-B5EC-EB91C4870E2D}" srcOrd="0" destOrd="0" presId="urn:microsoft.com/office/officeart/2005/8/layout/vList6"/>
    <dgm:cxn modelId="{CA0904BC-2918-4C29-9C8D-A3FE5851C1D2}" srcId="{CE9C0004-CEA5-4C06-9DBD-30603D688AA4}" destId="{297C3FAE-B2E0-4CD1-97FB-E3A1C32D8DA1}" srcOrd="0" destOrd="0" parTransId="{FC6358FB-F0AE-4589-ACF5-2E1E31E15823}" sibTransId="{6BFFE9EF-A66F-4B06-8535-9B9DB51C963B}"/>
    <dgm:cxn modelId="{801FE1C9-70D1-460B-B154-A31B94316898}" type="presOf" srcId="{BDE00C7F-3CC1-4282-8299-A85D0751271E}" destId="{9BB912B3-2152-4572-AFE5-DB376DAFB3DD}" srcOrd="0" destOrd="0" presId="urn:microsoft.com/office/officeart/2005/8/layout/vList6"/>
    <dgm:cxn modelId="{7446F8C9-56D9-48DC-9626-89A33A0950D8}" srcId="{59C434DB-5462-4E42-93F4-F6E695EB29E5}" destId="{BDE00C7F-3CC1-4282-8299-A85D0751271E}" srcOrd="0" destOrd="0" parTransId="{6417E2F1-9B09-416B-B5EA-31C099CB022D}" sibTransId="{470A9384-D674-4CA0-A770-B6EADA803324}"/>
    <dgm:cxn modelId="{705337D0-803A-404C-A92B-BF7F10EAB893}" type="presOf" srcId="{C20D97AD-4451-401A-B7E4-3A21A3A735F9}" destId="{D3B9C170-16E8-4F97-B62B-B4C45B770162}" srcOrd="0" destOrd="1" presId="urn:microsoft.com/office/officeart/2005/8/layout/vList6"/>
    <dgm:cxn modelId="{30F9A5D0-2A43-441C-A862-EF835AF9484C}" srcId="{59C434DB-5462-4E42-93F4-F6E695EB29E5}" destId="{8FBFB7A1-7281-4493-B0F6-63B08A2C9BB4}" srcOrd="1" destOrd="0" parTransId="{B1C495C9-A05A-4C51-AEAF-FE7EC826F770}" sibTransId="{12FCC93B-179A-4FE3-AB0A-2F1253B54AA3}"/>
    <dgm:cxn modelId="{77F74BE2-2026-4AB2-A01D-49085423279E}" srcId="{1440FC21-6B7C-407D-8226-B45A9A712E9B}" destId="{87A912E3-5013-41F0-A6EA-162C5DFD36DC}" srcOrd="1" destOrd="0" parTransId="{BE523493-47E8-4479-8EF7-90438A0CECB0}" sibTransId="{6663B852-0907-4DA5-AFB4-93AFD33EE0BB}"/>
    <dgm:cxn modelId="{C18069E7-2CAE-42A7-A737-636E5A5E1C80}" srcId="{8FBFB7A1-7281-4493-B0F6-63B08A2C9BB4}" destId="{13557E80-209E-4249-9856-C4CC2D55453F}" srcOrd="1" destOrd="0" parTransId="{949796E8-F1ED-4C0A-BD68-A12430483243}" sibTransId="{97EBDB09-07F2-43E4-9EDC-21E115719E12}"/>
    <dgm:cxn modelId="{7A6753EC-DD42-4EC8-9049-BC4AE5EFA9D8}" type="presOf" srcId="{13557E80-209E-4249-9856-C4CC2D55453F}" destId="{BD0D11A3-9EB6-4750-A003-8B812886F29C}" srcOrd="0" destOrd="1" presId="urn:microsoft.com/office/officeart/2005/8/layout/vList6"/>
    <dgm:cxn modelId="{268027F3-9803-4702-8F0E-3B6F77D36DAD}" type="presOf" srcId="{C072D294-E5C1-44CA-B3F3-23A583E7E6B7}" destId="{D3B9C170-16E8-4F97-B62B-B4C45B770162}" srcOrd="0" destOrd="0" presId="urn:microsoft.com/office/officeart/2005/8/layout/vList6"/>
    <dgm:cxn modelId="{FF1F47F3-2E48-4124-96F0-7C0A9AB84CAD}" type="presOf" srcId="{1440FC21-6B7C-407D-8226-B45A9A712E9B}" destId="{7E37479C-D382-4B50-B734-DF847E635933}" srcOrd="0" destOrd="0" presId="urn:microsoft.com/office/officeart/2005/8/layout/vList6"/>
    <dgm:cxn modelId="{BB1A4157-ADAB-437D-AF04-4D69F88596C5}" type="presParOf" srcId="{2A3A5B92-6C5D-4D4B-B390-1C11299DFD10}" destId="{EA6DA0DA-F46D-414D-BB0A-E101224F70C2}" srcOrd="0" destOrd="0" presId="urn:microsoft.com/office/officeart/2005/8/layout/vList6"/>
    <dgm:cxn modelId="{4F5C8564-A251-4004-B770-F106E45FDFEC}" type="presParOf" srcId="{EA6DA0DA-F46D-414D-BB0A-E101224F70C2}" destId="{9BB912B3-2152-4572-AFE5-DB376DAFB3DD}" srcOrd="0" destOrd="0" presId="urn:microsoft.com/office/officeart/2005/8/layout/vList6"/>
    <dgm:cxn modelId="{43726ACE-49D4-4EE4-9D2D-C323B6E97FCF}" type="presParOf" srcId="{EA6DA0DA-F46D-414D-BB0A-E101224F70C2}" destId="{D3B9C170-16E8-4F97-B62B-B4C45B770162}" srcOrd="1" destOrd="0" presId="urn:microsoft.com/office/officeart/2005/8/layout/vList6"/>
    <dgm:cxn modelId="{C57825B7-DFF5-408B-A17F-B49E9FF2586E}" type="presParOf" srcId="{2A3A5B92-6C5D-4D4B-B390-1C11299DFD10}" destId="{BDC3E640-0EA8-45D1-9F5A-C16184B77526}" srcOrd="1" destOrd="0" presId="urn:microsoft.com/office/officeart/2005/8/layout/vList6"/>
    <dgm:cxn modelId="{098A50BD-F9BC-4C35-9993-C29FF2A16697}" type="presParOf" srcId="{2A3A5B92-6C5D-4D4B-B390-1C11299DFD10}" destId="{5ED0B579-4F7C-4056-AD5C-E0D76B6F7F15}" srcOrd="2" destOrd="0" presId="urn:microsoft.com/office/officeart/2005/8/layout/vList6"/>
    <dgm:cxn modelId="{92F2A865-8690-4D40-B934-3E481D6497F5}" type="presParOf" srcId="{5ED0B579-4F7C-4056-AD5C-E0D76B6F7F15}" destId="{B5B6BC4B-CF92-4949-914D-98AB6ACE1CEF}" srcOrd="0" destOrd="0" presId="urn:microsoft.com/office/officeart/2005/8/layout/vList6"/>
    <dgm:cxn modelId="{001BA9A1-7F51-4272-88EF-992953BC0D9D}" type="presParOf" srcId="{5ED0B579-4F7C-4056-AD5C-E0D76B6F7F15}" destId="{BD0D11A3-9EB6-4750-A003-8B812886F29C}" srcOrd="1" destOrd="0" presId="urn:microsoft.com/office/officeart/2005/8/layout/vList6"/>
    <dgm:cxn modelId="{165074EE-F02D-43F2-B3CE-05283EF700A6}" type="presParOf" srcId="{2A3A5B92-6C5D-4D4B-B390-1C11299DFD10}" destId="{F1B69FF7-EDEE-4754-9766-3E14D50205B4}" srcOrd="3" destOrd="0" presId="urn:microsoft.com/office/officeart/2005/8/layout/vList6"/>
    <dgm:cxn modelId="{68302A02-0AAA-40D4-A10E-1B7294CE2669}" type="presParOf" srcId="{2A3A5B92-6C5D-4D4B-B390-1C11299DFD10}" destId="{84951C96-140C-49D8-936C-C2021345B6A7}" srcOrd="4" destOrd="0" presId="urn:microsoft.com/office/officeart/2005/8/layout/vList6"/>
    <dgm:cxn modelId="{F56D0A40-F92C-47B8-A2B0-DE07395DEA86}" type="presParOf" srcId="{84951C96-140C-49D8-936C-C2021345B6A7}" destId="{25483111-83BA-4630-B5EC-EB91C4870E2D}" srcOrd="0" destOrd="0" presId="urn:microsoft.com/office/officeart/2005/8/layout/vList6"/>
    <dgm:cxn modelId="{EFEEAB7B-CFF1-4922-BEB3-24C6581A860A}" type="presParOf" srcId="{84951C96-140C-49D8-936C-C2021345B6A7}" destId="{783E5663-E8C5-4C52-B9F2-81DB8BE5785A}" srcOrd="1" destOrd="0" presId="urn:microsoft.com/office/officeart/2005/8/layout/vList6"/>
    <dgm:cxn modelId="{1A61307E-C066-4DE5-8CC2-A8F1E970C748}" type="presParOf" srcId="{2A3A5B92-6C5D-4D4B-B390-1C11299DFD10}" destId="{C4DF4B21-1FF2-4364-B961-609BAC9F11F3}" srcOrd="5" destOrd="0" presId="urn:microsoft.com/office/officeart/2005/8/layout/vList6"/>
    <dgm:cxn modelId="{948F4D89-13CE-4E9A-9612-50DF4F353801}" type="presParOf" srcId="{2A3A5B92-6C5D-4D4B-B390-1C11299DFD10}" destId="{71531C1E-951C-474D-B2D5-4574F10612A3}" srcOrd="6" destOrd="0" presId="urn:microsoft.com/office/officeart/2005/8/layout/vList6"/>
    <dgm:cxn modelId="{7C09CB58-D8E4-45AA-B7BB-86F90B496275}" type="presParOf" srcId="{71531C1E-951C-474D-B2D5-4574F10612A3}" destId="{7E37479C-D382-4B50-B734-DF847E635933}" srcOrd="0" destOrd="0" presId="urn:microsoft.com/office/officeart/2005/8/layout/vList6"/>
    <dgm:cxn modelId="{AFCB11FC-8A00-4E85-8104-165898A76D84}" type="presParOf" srcId="{71531C1E-951C-474D-B2D5-4574F10612A3}" destId="{2C7F07D6-B23D-4CB8-9B92-0878168FB5B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5F9DC-40FD-4A43-BE16-7AFB4BEBF3F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TW" altLang="en-US"/>
        </a:p>
      </dgm:t>
    </dgm:pt>
    <dgm:pt modelId="{DECF3A14-22B5-4496-A973-02A2D98BF3FC}">
      <dgm:prSet phldrT="[文字]" custT="1"/>
      <dgm:spPr>
        <a:solidFill>
          <a:schemeClr val="accent1">
            <a:lumMod val="60000"/>
            <a:lumOff val="40000"/>
          </a:schemeClr>
        </a:solidFill>
      </dgm:spPr>
      <dgm:t>
        <a:bodyPr/>
        <a:lstStyle/>
        <a:p>
          <a:pPr>
            <a:lnSpc>
              <a:spcPts val="1800"/>
            </a:lnSpc>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另類投資</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維持中性</a:t>
          </a:r>
          <a:endParaRPr lang="en-US" altLang="zh-TW" sz="1600" b="1" dirty="0">
            <a:solidFill>
              <a:srgbClr val="FF0000"/>
            </a:solidFill>
            <a:latin typeface="微軟正黑體" panose="020B0604030504040204" pitchFamily="34" charset="-120"/>
            <a:ea typeface="微軟正黑體" panose="020B0604030504040204" pitchFamily="34" charset="-120"/>
          </a:endParaRPr>
        </a:p>
        <a:p>
          <a:r>
            <a:rPr lang="zh-TW" altLang="zh-TW" sz="1300" b="0" dirty="0">
              <a:solidFill>
                <a:schemeClr val="tx1"/>
              </a:solidFill>
              <a:latin typeface="微軟正黑體" panose="020B0604030504040204" pitchFamily="34" charset="-120"/>
              <a:ea typeface="微軟正黑體" panose="020B0604030504040204" pitchFamily="34" charset="-120"/>
            </a:rPr>
            <a:t>對大宗商品持審慎態度，油價因地緣政治波動加劇。看好具分散效益的另類資產如私募。</a:t>
          </a:r>
          <a:r>
            <a:rPr lang="zh-TW" altLang="en-US" sz="1300" b="1" i="0" u="sng" dirty="0">
              <a:solidFill>
                <a:schemeClr val="tx1"/>
              </a:solidFill>
              <a:latin typeface="微軟正黑體" panose="020B0604030504040204" pitchFamily="34" charset="-120"/>
              <a:ea typeface="微軟正黑體" panose="020B0604030504040204" pitchFamily="34" charset="-120"/>
            </a:rPr>
            <a:t>維持對另類資產的</a:t>
          </a:r>
          <a:r>
            <a:rPr lang="zh-TW" altLang="en-US" sz="1300" b="1" u="sng" dirty="0">
              <a:solidFill>
                <a:schemeClr val="tx1"/>
              </a:solidFill>
              <a:effectLst/>
              <a:latin typeface="微軟正黑體" panose="020B0604030504040204" pitchFamily="34" charset="-120"/>
              <a:ea typeface="微軟正黑體" panose="020B0604030504040204" pitchFamily="34" charset="-120"/>
            </a:rPr>
            <a:t>「</a:t>
          </a:r>
          <a:r>
            <a:rPr lang="zh-TW" altLang="en-US" sz="1300" b="1" i="0" u="sng" dirty="0">
              <a:solidFill>
                <a:schemeClr val="tx1"/>
              </a:solidFill>
              <a:latin typeface="微軟正黑體" panose="020B0604030504040204" pitchFamily="34" charset="-120"/>
              <a:ea typeface="微軟正黑體" panose="020B0604030504040204" pitchFamily="34" charset="-120"/>
            </a:rPr>
            <a:t>中性</a:t>
          </a:r>
          <a:r>
            <a:rPr lang="zh-TW" altLang="en-US" sz="1300" b="1" u="sng" dirty="0">
              <a:solidFill>
                <a:schemeClr val="tx1"/>
              </a:solidFill>
              <a:effectLst/>
              <a:latin typeface="微軟正黑體" panose="020B0604030504040204" pitchFamily="34" charset="-120"/>
              <a:ea typeface="微軟正黑體" panose="020B0604030504040204" pitchFamily="34" charset="-120"/>
            </a:rPr>
            <a:t>」</a:t>
          </a:r>
          <a:r>
            <a:rPr lang="zh-TW" altLang="en-US" sz="1300" b="1" i="0" u="sng" dirty="0">
              <a:solidFill>
                <a:schemeClr val="tx1"/>
              </a:solidFill>
              <a:latin typeface="微軟正黑體" panose="020B0604030504040204" pitchFamily="34" charset="-120"/>
              <a:ea typeface="微軟正黑體" panose="020B0604030504040204" pitchFamily="34" charset="-120"/>
            </a:rPr>
            <a:t>展望。</a:t>
          </a:r>
        </a:p>
      </dgm:t>
    </dgm:pt>
    <dgm:pt modelId="{7C5A8104-6C53-4E90-B110-1AA4637D0959}" type="parTrans" cxnId="{88DA3C0A-B4FC-4AC7-AEB7-D43F2B6F28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3300F8E-C6FC-4C3F-A28C-FC1B4E92A033}" type="sibTrans" cxnId="{88DA3C0A-B4FC-4AC7-AEB7-D43F2B6F28A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F386419-1E0A-4163-A2EF-0B2B4BB9D7A4}">
      <dgm:prSet phldrT="[文字]" custT="1"/>
      <dgm:spPr>
        <a:solidFill>
          <a:schemeClr val="accent1">
            <a:lumMod val="60000"/>
            <a:lumOff val="40000"/>
          </a:schemeClr>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現金</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維持中性偏多</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spcAft>
              <a:spcPts val="0"/>
            </a:spcAft>
          </a:pPr>
          <a:r>
            <a:rPr lang="zh-TW" altLang="en-US" sz="1300" b="0" dirty="0">
              <a:solidFill>
                <a:schemeClr val="tx1"/>
              </a:solidFill>
              <a:latin typeface="微軟正黑體" panose="020B0604030504040204" pitchFamily="34" charset="-120"/>
              <a:ea typeface="微軟正黑體" panose="020B0604030504040204" pitchFamily="34" charset="-120"/>
            </a:rPr>
            <a:t>現金具防禦特性，搭配當前總體環境。現金與短期美債有助降低利率風險，適合財政政策不確定時期。短端殖利率高，無風險報酬具吸引力。</a:t>
          </a:r>
          <a:r>
            <a:rPr lang="zh-TW" altLang="en-US" sz="1300" b="1" u="sng" dirty="0">
              <a:solidFill>
                <a:schemeClr val="tx1"/>
              </a:solidFill>
              <a:latin typeface="微軟正黑體" panose="020B0604030504040204" pitchFamily="34" charset="-120"/>
              <a:ea typeface="微軟正黑體" panose="020B0604030504040204" pitchFamily="34" charset="-120"/>
            </a:rPr>
            <a:t>維持對現金展望至</a:t>
          </a:r>
          <a:r>
            <a:rPr lang="zh-TW" altLang="en-US" sz="1300" b="1" u="sng" dirty="0">
              <a:solidFill>
                <a:schemeClr val="tx1"/>
              </a:solidFill>
              <a:effectLst/>
              <a:latin typeface="微軟正黑體" panose="020B0604030504040204" pitchFamily="34" charset="-120"/>
              <a:ea typeface="微軟正黑體" panose="020B0604030504040204" pitchFamily="34" charset="-120"/>
            </a:rPr>
            <a:t>「中性偏多」</a:t>
          </a:r>
          <a:r>
            <a:rPr lang="zh-TW" sz="1300" b="1" u="sng" dirty="0">
              <a:solidFill>
                <a:schemeClr val="tx1"/>
              </a:solidFill>
              <a:latin typeface="微軟正黑體" panose="020B0604030504040204" pitchFamily="34" charset="-120"/>
              <a:ea typeface="微軟正黑體" panose="020B0604030504040204" pitchFamily="34" charset="-120"/>
            </a:rPr>
            <a:t>。</a:t>
          </a:r>
          <a:endParaRPr lang="zh-TW" altLang="en-US" sz="1300" b="1" u="sng" dirty="0">
            <a:solidFill>
              <a:schemeClr val="tx1"/>
            </a:solidFill>
            <a:latin typeface="微軟正黑體" panose="020B0604030504040204" pitchFamily="34" charset="-120"/>
            <a:ea typeface="微軟正黑體" panose="020B0604030504040204" pitchFamily="34" charset="-120"/>
          </a:endParaRPr>
        </a:p>
      </dgm:t>
    </dgm:pt>
    <dgm:pt modelId="{35455139-C4AC-4C4E-8264-5C313CF31678}" type="parTrans" cxnId="{1373FE42-1B35-42E8-98ED-BB68A310DE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296890-F704-46CA-85AC-A9D3A44294B8}" type="sibTrans" cxnId="{1373FE42-1B35-42E8-98ED-BB68A310DE9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9CD9AA8-201B-4BE8-B1A4-B9A70CC424AD}">
      <dgm:prSet phldrT="[文字]" custT="1"/>
      <dgm:spPr>
        <a:solidFill>
          <a:schemeClr val="accent1">
            <a:lumMod val="60000"/>
            <a:lumOff val="40000"/>
          </a:schemeClr>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固定收益</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維持中性偏空</a:t>
          </a:r>
          <a:endParaRPr lang="en-US" altLang="zh-TW" sz="1600" b="1" dirty="0">
            <a:solidFill>
              <a:schemeClr val="tx1"/>
            </a:solidFill>
            <a:latin typeface="微軟正黑體" panose="020B0604030504040204" pitchFamily="34" charset="-120"/>
            <a:ea typeface="微軟正黑體" panose="020B0604030504040204" pitchFamily="34" charset="-120"/>
          </a:endParaRPr>
        </a:p>
        <a:p>
          <a:r>
            <a:rPr lang="zh-TW" altLang="zh-TW" sz="1300" b="0" dirty="0">
              <a:solidFill>
                <a:schemeClr val="tx1"/>
              </a:solidFill>
              <a:latin typeface="微軟正黑體" panose="020B0604030504040204" pitchFamily="34" charset="-120"/>
              <a:ea typeface="微軟正黑體" panose="020B0604030504040204" pitchFamily="34" charset="-120"/>
            </a:rPr>
            <a:t>財政可持續性疑慮與期限溢酬拉高，久期未必防禦有效。美國關稅收入難以補足新稅改成本，財赤增加。雖多數先進經濟體通膨低迷，但關稅干擾通縮趨勢初現。</a:t>
          </a:r>
          <a:r>
            <a:rPr lang="zh-TW" altLang="en-US" sz="1300" b="1" u="sng" dirty="0">
              <a:solidFill>
                <a:schemeClr val="tx1"/>
              </a:solidFill>
              <a:latin typeface="微軟正黑體" panose="020B0604030504040204" pitchFamily="34" charset="-120"/>
              <a:ea typeface="微軟正黑體" panose="020B0604030504040204" pitchFamily="34" charset="-120"/>
            </a:rPr>
            <a:t>維持對債券展望</a:t>
          </a:r>
          <a:r>
            <a:rPr lang="zh-TW" altLang="en-US" sz="1300" b="1" u="sng" dirty="0">
              <a:solidFill>
                <a:schemeClr val="tx1"/>
              </a:solidFill>
              <a:effectLst/>
              <a:latin typeface="微軟正黑體" panose="020B0604030504040204" pitchFamily="34" charset="-120"/>
              <a:ea typeface="微軟正黑體" panose="020B0604030504040204" pitchFamily="34" charset="-120"/>
            </a:rPr>
            <a:t>「中性偏空」</a:t>
          </a:r>
          <a:r>
            <a:rPr lang="zh-TW" altLang="en-US" sz="1300" b="1" u="sng" dirty="0">
              <a:solidFill>
                <a:schemeClr val="tx1"/>
              </a:solidFill>
              <a:latin typeface="微軟正黑體" panose="020B0604030504040204" pitchFamily="34" charset="-120"/>
              <a:ea typeface="微軟正黑體" panose="020B0604030504040204" pitchFamily="34" charset="-120"/>
            </a:rPr>
            <a:t>。</a:t>
          </a:r>
        </a:p>
      </dgm:t>
    </dgm:pt>
    <dgm:pt modelId="{B20609D5-15AD-4247-914B-7008D8D40ED5}" type="parTrans" cxnId="{2FCE5F5D-B051-41A7-B0B6-0C25B5BC28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12B59E9-6B31-4DFF-9F99-DA7A43B42022}" type="sibTrans" cxnId="{2FCE5F5D-B051-41A7-B0B6-0C25B5BC28C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74B6E-BE3A-4357-A606-AEBC36F53B2C}">
      <dgm:prSet phldrT="[文字]" custT="1"/>
      <dgm:spPr>
        <a:solidFill>
          <a:schemeClr val="accent1">
            <a:lumMod val="60000"/>
            <a:lumOff val="40000"/>
          </a:schemeClr>
        </a:solidFill>
      </dgm:spPr>
      <dgm:t>
        <a:bodyPr/>
        <a:lstStyle/>
        <a:p>
          <a:pPr>
            <a:spcAft>
              <a:spcPts val="0"/>
            </a:spcAft>
          </a:pPr>
          <a:r>
            <a:rPr lang="zh-TW" altLang="en-US" sz="1600" b="1" dirty="0">
              <a:solidFill>
                <a:schemeClr val="tx1"/>
              </a:solidFill>
              <a:latin typeface="微軟正黑體" panose="020B0604030504040204" pitchFamily="34" charset="-120"/>
              <a:ea typeface="微軟正黑體" panose="020B0604030504040204" pitchFamily="34" charset="-120"/>
            </a:rPr>
            <a:t>股票</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 維持中性</a:t>
          </a:r>
          <a:br>
            <a:rPr lang="en-US" altLang="zh-TW" sz="1600" b="1" dirty="0">
              <a:solidFill>
                <a:schemeClr val="tx1"/>
              </a:solidFill>
              <a:latin typeface="微軟正黑體" panose="020B0604030504040204" pitchFamily="34" charset="-120"/>
              <a:ea typeface="微軟正黑體" panose="020B0604030504040204" pitchFamily="34" charset="-120"/>
            </a:rPr>
          </a:br>
          <a:r>
            <a:rPr lang="zh-TW" altLang="zh-TW" sz="1300" b="0" dirty="0">
              <a:solidFill>
                <a:schemeClr val="tx1"/>
              </a:solidFill>
              <a:latin typeface="微軟正黑體" panose="020B0604030504040204" pitchFamily="34" charset="-120"/>
              <a:ea typeface="微軟正黑體" panose="020B0604030504040204" pitchFamily="34" charset="-120"/>
            </a:rPr>
            <a:t>關稅、成長與盈餘利多推動股票動能，延續漲勢。營造「金髮女孩」環境，投資人信心高，但上行空間有限。基於估值與關稅風險。</a:t>
          </a:r>
          <a:r>
            <a:rPr lang="zh-TW" altLang="en-US" sz="1300" b="1" u="sng" dirty="0">
              <a:solidFill>
                <a:schemeClr val="tx1"/>
              </a:solidFill>
              <a:latin typeface="微軟正黑體" panose="020B0604030504040204" pitchFamily="34" charset="-120"/>
              <a:ea typeface="微軟正黑體" panose="020B0604030504040204" pitchFamily="34" charset="-120"/>
            </a:rPr>
            <a:t>維持</a:t>
          </a:r>
          <a:r>
            <a:rPr lang="zh-TW" altLang="zh-TW" sz="1300" b="1" u="sng" dirty="0">
              <a:solidFill>
                <a:schemeClr val="tx1"/>
              </a:solidFill>
              <a:latin typeface="微軟正黑體" panose="020B0604030504040204" pitchFamily="34" charset="-120"/>
              <a:ea typeface="微軟正黑體" panose="020B0604030504040204" pitchFamily="34" charset="-120"/>
            </a:rPr>
            <a:t>對股市</a:t>
          </a:r>
          <a:r>
            <a:rPr lang="zh-TW" altLang="en-US" sz="1300" b="1" u="sng" dirty="0">
              <a:solidFill>
                <a:schemeClr val="tx1"/>
              </a:solidFill>
              <a:latin typeface="微軟正黑體" panose="020B0604030504040204" pitchFamily="34" charset="-120"/>
              <a:ea typeface="微軟正黑體" panose="020B0604030504040204" pitchFamily="34" charset="-120"/>
            </a:rPr>
            <a:t>展望至</a:t>
          </a:r>
          <a:r>
            <a:rPr lang="zh-TW" altLang="en-US" sz="1300" b="1" u="sng" dirty="0">
              <a:solidFill>
                <a:schemeClr val="tx1"/>
              </a:solidFill>
              <a:effectLst/>
              <a:latin typeface="微軟正黑體" panose="020B0604030504040204" pitchFamily="34" charset="-120"/>
              <a:ea typeface="微軟正黑體" panose="020B0604030504040204" pitchFamily="34" charset="-120"/>
            </a:rPr>
            <a:t>「中性」</a:t>
          </a:r>
          <a:r>
            <a:rPr lang="zh-TW" altLang="en-US" sz="1300" b="1" u="none" dirty="0">
              <a:solidFill>
                <a:schemeClr val="tx1"/>
              </a:solidFill>
              <a:effectLst/>
              <a:latin typeface="微軟正黑體" panose="020B0604030504040204" pitchFamily="34" charset="-120"/>
              <a:ea typeface="微軟正黑體" panose="020B0604030504040204" pitchFamily="34" charset="-120"/>
            </a:rPr>
            <a:t>。</a:t>
          </a:r>
          <a:endParaRPr lang="zh-TW" altLang="en-US" sz="1300" b="1" u="none" dirty="0">
            <a:solidFill>
              <a:schemeClr val="tx1"/>
            </a:solidFill>
            <a:latin typeface="微軟正黑體" panose="020B0604030504040204" pitchFamily="34" charset="-120"/>
            <a:ea typeface="微軟正黑體" panose="020B0604030504040204" pitchFamily="34" charset="-120"/>
          </a:endParaRPr>
        </a:p>
      </dgm:t>
    </dgm:pt>
    <dgm:pt modelId="{93E5AA21-F46E-42A3-8D6D-1F426CD3426B}" type="sibTrans" cxnId="{269DE2A1-9815-4CC5-B501-E315FA8881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FE3F85-98D2-4335-AAF4-1C3BDFD97764}" type="parTrans" cxnId="{269DE2A1-9815-4CC5-B501-E315FA8881D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4DB5FC-7D22-49B6-86A4-BE3914FE8F6A}" type="pres">
      <dgm:prSet presAssocID="{C6E5F9DC-40FD-4A43-BE16-7AFB4BEBF3FF}" presName="linear" presStyleCnt="0">
        <dgm:presLayoutVars>
          <dgm:dir/>
          <dgm:resizeHandles val="exact"/>
        </dgm:presLayoutVars>
      </dgm:prSet>
      <dgm:spPr/>
    </dgm:pt>
    <dgm:pt modelId="{E3EC214B-702D-4D4D-965E-0D37A75F8B2D}" type="pres">
      <dgm:prSet presAssocID="{25B74B6E-BE3A-4357-A606-AEBC36F53B2C}" presName="comp" presStyleCnt="0"/>
      <dgm:spPr/>
    </dgm:pt>
    <dgm:pt modelId="{B4CEBD4C-2F1C-4FF3-9265-30303A1BD49E}" type="pres">
      <dgm:prSet presAssocID="{25B74B6E-BE3A-4357-A606-AEBC36F53B2C}" presName="box" presStyleLbl="node1" presStyleIdx="0" presStyleCnt="4" custScaleY="119580" custLinFactNeighborX="-1045" custLinFactNeighborY="-2248"/>
      <dgm:spPr/>
    </dgm:pt>
    <dgm:pt modelId="{BC30D085-CC55-4FE7-B345-64E5D9358F9E}" type="pres">
      <dgm:prSet presAssocID="{25B74B6E-BE3A-4357-A606-AEBC36F53B2C}" presName="img" presStyleLbl="fgImgPlace1" presStyleIdx="0" presStyleCnt="4" custLinFactNeighborX="-1557" custLinFactNeighborY="-10284"/>
      <dgm:spPr>
        <a:blipFill rotWithShape="1">
          <a:blip xmlns:r="http://schemas.openxmlformats.org/officeDocument/2006/relationships" r:embed="rId1"/>
          <a:stretch>
            <a:fillRect/>
          </a:stretch>
        </a:blipFill>
      </dgm:spPr>
    </dgm:pt>
    <dgm:pt modelId="{396DAA91-81EB-45A4-A761-9C999DE51040}" type="pres">
      <dgm:prSet presAssocID="{25B74B6E-BE3A-4357-A606-AEBC36F53B2C}" presName="text" presStyleLbl="node1" presStyleIdx="0" presStyleCnt="4">
        <dgm:presLayoutVars>
          <dgm:bulletEnabled val="1"/>
        </dgm:presLayoutVars>
      </dgm:prSet>
      <dgm:spPr/>
    </dgm:pt>
    <dgm:pt modelId="{87A47AFD-10E6-432A-A20E-E2A0BF79116A}" type="pres">
      <dgm:prSet presAssocID="{93E5AA21-F46E-42A3-8D6D-1F426CD3426B}" presName="spacer" presStyleCnt="0"/>
      <dgm:spPr/>
    </dgm:pt>
    <dgm:pt modelId="{DC6DAEC9-873D-4E44-B05F-074C0095485E}" type="pres">
      <dgm:prSet presAssocID="{39CD9AA8-201B-4BE8-B1A4-B9A70CC424AD}" presName="comp" presStyleCnt="0"/>
      <dgm:spPr/>
    </dgm:pt>
    <dgm:pt modelId="{CB642368-60C4-42A8-8886-424676D0683E}" type="pres">
      <dgm:prSet presAssocID="{39CD9AA8-201B-4BE8-B1A4-B9A70CC424AD}" presName="box" presStyleLbl="node1" presStyleIdx="1" presStyleCnt="4" custScaleY="136984" custLinFactNeighborX="-75" custLinFactNeighborY="-11676"/>
      <dgm:spPr/>
    </dgm:pt>
    <dgm:pt modelId="{1E67723B-A5D1-4373-AEC3-B344639660EA}" type="pres">
      <dgm:prSet presAssocID="{39CD9AA8-201B-4BE8-B1A4-B9A70CC424AD}" presName="img" presStyleLbl="fgImgPlace1" presStyleIdx="1" presStyleCnt="4" custLinFactNeighborX="-622" custLinFactNeighborY="-18951"/>
      <dgm:spPr>
        <a:blipFill rotWithShape="1">
          <a:blip xmlns:r="http://schemas.openxmlformats.org/officeDocument/2006/relationships" r:embed="rId2"/>
          <a:stretch>
            <a:fillRect/>
          </a:stretch>
        </a:blipFill>
      </dgm:spPr>
    </dgm:pt>
    <dgm:pt modelId="{F5755378-FDD5-4CE5-8154-6D3C7D26E381}" type="pres">
      <dgm:prSet presAssocID="{39CD9AA8-201B-4BE8-B1A4-B9A70CC424AD}" presName="text" presStyleLbl="node1" presStyleIdx="1" presStyleCnt="4">
        <dgm:presLayoutVars>
          <dgm:bulletEnabled val="1"/>
        </dgm:presLayoutVars>
      </dgm:prSet>
      <dgm:spPr/>
    </dgm:pt>
    <dgm:pt modelId="{98DBA6B1-3FF4-416E-9CE0-F5C69EE18341}" type="pres">
      <dgm:prSet presAssocID="{112B59E9-6B31-4DFF-9F99-DA7A43B42022}" presName="spacer" presStyleCnt="0"/>
      <dgm:spPr/>
    </dgm:pt>
    <dgm:pt modelId="{656F70FA-6567-4891-AC2A-1AD6D1B74B74}" type="pres">
      <dgm:prSet presAssocID="{DECF3A14-22B5-4496-A973-02A2D98BF3FC}" presName="comp" presStyleCnt="0"/>
      <dgm:spPr/>
    </dgm:pt>
    <dgm:pt modelId="{43B00B5D-C171-4168-9DA8-9EEA53E1CBF9}" type="pres">
      <dgm:prSet presAssocID="{DECF3A14-22B5-4496-A973-02A2D98BF3FC}" presName="box" presStyleLbl="node1" presStyleIdx="2" presStyleCnt="4" custScaleY="99993" custLinFactNeighborX="-75" custLinFactNeighborY="-16482"/>
      <dgm:spPr/>
    </dgm:pt>
    <dgm:pt modelId="{39038C3E-BD1A-4EB6-B0FD-CDDAE11379F5}" type="pres">
      <dgm:prSet presAssocID="{DECF3A14-22B5-4496-A973-02A2D98BF3FC}" presName="img" presStyleLbl="fgImgPlace1" presStyleIdx="2" presStyleCnt="4" custLinFactNeighborX="-622" custLinFactNeighborY="-21823"/>
      <dgm:spPr>
        <a:blipFill rotWithShape="1">
          <a:blip xmlns:r="http://schemas.openxmlformats.org/officeDocument/2006/relationships" r:embed="rId3"/>
          <a:stretch>
            <a:fillRect/>
          </a:stretch>
        </a:blipFill>
      </dgm:spPr>
    </dgm:pt>
    <dgm:pt modelId="{E59C10E8-E62C-4D95-B66F-2549A71F8D1F}" type="pres">
      <dgm:prSet presAssocID="{DECF3A14-22B5-4496-A973-02A2D98BF3FC}" presName="text" presStyleLbl="node1" presStyleIdx="2" presStyleCnt="4">
        <dgm:presLayoutVars>
          <dgm:bulletEnabled val="1"/>
        </dgm:presLayoutVars>
      </dgm:prSet>
      <dgm:spPr/>
    </dgm:pt>
    <dgm:pt modelId="{DCE76C51-49BE-403D-9A49-6F313B104478}" type="pres">
      <dgm:prSet presAssocID="{B3300F8E-C6FC-4C3F-A28C-FC1B4E92A033}" presName="spacer" presStyleCnt="0"/>
      <dgm:spPr/>
    </dgm:pt>
    <dgm:pt modelId="{31B2362F-1B51-40C2-84B0-309CF61B8931}" type="pres">
      <dgm:prSet presAssocID="{1F386419-1E0A-4163-A2EF-0B2B4BB9D7A4}" presName="comp" presStyleCnt="0"/>
      <dgm:spPr/>
    </dgm:pt>
    <dgm:pt modelId="{920AC4C5-2E0D-4770-B1AC-F6763AE1BF0E}" type="pres">
      <dgm:prSet presAssocID="{1F386419-1E0A-4163-A2EF-0B2B4BB9D7A4}" presName="box" presStyleLbl="node1" presStyleIdx="3" presStyleCnt="4" custScaleY="113086" custLinFactNeighborX="-75" custLinFactNeighborY="-21967"/>
      <dgm:spPr/>
    </dgm:pt>
    <dgm:pt modelId="{63839BAD-D191-4A63-B138-5DE403A9E923}" type="pres">
      <dgm:prSet presAssocID="{1F386419-1E0A-4163-A2EF-0B2B4BB9D7A4}" presName="img" presStyleLbl="fgImgPlace1" presStyleIdx="3" presStyleCnt="4" custLinFactNeighborX="-622" custLinFactNeighborY="-25973"/>
      <dgm:spPr>
        <a:blipFill rotWithShape="1">
          <a:blip xmlns:r="http://schemas.openxmlformats.org/officeDocument/2006/relationships" r:embed="rId4"/>
          <a:stretch>
            <a:fillRect/>
          </a:stretch>
        </a:blipFill>
      </dgm:spPr>
    </dgm:pt>
    <dgm:pt modelId="{52F08FC7-AA8E-4052-AF62-1B09FAC62FEA}" type="pres">
      <dgm:prSet presAssocID="{1F386419-1E0A-4163-A2EF-0B2B4BB9D7A4}" presName="text" presStyleLbl="node1" presStyleIdx="3" presStyleCnt="4">
        <dgm:presLayoutVars>
          <dgm:bulletEnabled val="1"/>
        </dgm:presLayoutVars>
      </dgm:prSet>
      <dgm:spPr/>
    </dgm:pt>
  </dgm:ptLst>
  <dgm:cxnLst>
    <dgm:cxn modelId="{0C6C1D06-5705-4435-B180-88439C6053D2}" type="presOf" srcId="{DECF3A14-22B5-4496-A973-02A2D98BF3FC}" destId="{43B00B5D-C171-4168-9DA8-9EEA53E1CBF9}" srcOrd="0" destOrd="0" presId="urn:microsoft.com/office/officeart/2005/8/layout/vList4"/>
    <dgm:cxn modelId="{88DA3C0A-B4FC-4AC7-AEB7-D43F2B6F28A1}" srcId="{C6E5F9DC-40FD-4A43-BE16-7AFB4BEBF3FF}" destId="{DECF3A14-22B5-4496-A973-02A2D98BF3FC}" srcOrd="2" destOrd="0" parTransId="{7C5A8104-6C53-4E90-B110-1AA4637D0959}" sibTransId="{B3300F8E-C6FC-4C3F-A28C-FC1B4E92A033}"/>
    <dgm:cxn modelId="{F0465037-8EEF-482D-8EDA-F1DB408995C8}" type="presOf" srcId="{1F386419-1E0A-4163-A2EF-0B2B4BB9D7A4}" destId="{52F08FC7-AA8E-4052-AF62-1B09FAC62FEA}" srcOrd="1" destOrd="0" presId="urn:microsoft.com/office/officeart/2005/8/layout/vList4"/>
    <dgm:cxn modelId="{2FCE5F5D-B051-41A7-B0B6-0C25B5BC28C8}" srcId="{C6E5F9DC-40FD-4A43-BE16-7AFB4BEBF3FF}" destId="{39CD9AA8-201B-4BE8-B1A4-B9A70CC424AD}" srcOrd="1" destOrd="0" parTransId="{B20609D5-15AD-4247-914B-7008D8D40ED5}" sibTransId="{112B59E9-6B31-4DFF-9F99-DA7A43B42022}"/>
    <dgm:cxn modelId="{AE176C62-3F8A-4A95-A98D-7FF3B8002A73}" type="presOf" srcId="{C6E5F9DC-40FD-4A43-BE16-7AFB4BEBF3FF}" destId="{344DB5FC-7D22-49B6-86A4-BE3914FE8F6A}" srcOrd="0" destOrd="0" presId="urn:microsoft.com/office/officeart/2005/8/layout/vList4"/>
    <dgm:cxn modelId="{A7EF7542-B6D3-44AC-BEC5-96ACE135F6A6}" type="presOf" srcId="{1F386419-1E0A-4163-A2EF-0B2B4BB9D7A4}" destId="{920AC4C5-2E0D-4770-B1AC-F6763AE1BF0E}" srcOrd="0" destOrd="0" presId="urn:microsoft.com/office/officeart/2005/8/layout/vList4"/>
    <dgm:cxn modelId="{1373FE42-1B35-42E8-98ED-BB68A310DE9C}" srcId="{C6E5F9DC-40FD-4A43-BE16-7AFB4BEBF3FF}" destId="{1F386419-1E0A-4163-A2EF-0B2B4BB9D7A4}" srcOrd="3" destOrd="0" parTransId="{35455139-C4AC-4C4E-8264-5C313CF31678}" sibTransId="{BF296890-F704-46CA-85AC-A9D3A44294B8}"/>
    <dgm:cxn modelId="{0E755E92-5168-4413-B80D-0B43120AC8AC}" type="presOf" srcId="{39CD9AA8-201B-4BE8-B1A4-B9A70CC424AD}" destId="{F5755378-FDD5-4CE5-8154-6D3C7D26E381}" srcOrd="1" destOrd="0" presId="urn:microsoft.com/office/officeart/2005/8/layout/vList4"/>
    <dgm:cxn modelId="{269DE2A1-9815-4CC5-B501-E315FA8881D5}" srcId="{C6E5F9DC-40FD-4A43-BE16-7AFB4BEBF3FF}" destId="{25B74B6E-BE3A-4357-A606-AEBC36F53B2C}" srcOrd="0" destOrd="0" parTransId="{72FE3F85-98D2-4335-AAF4-1C3BDFD97764}" sibTransId="{93E5AA21-F46E-42A3-8D6D-1F426CD3426B}"/>
    <dgm:cxn modelId="{ED4DF0BC-2669-4518-83C5-0AE69DEBA1C8}" type="presOf" srcId="{DECF3A14-22B5-4496-A973-02A2D98BF3FC}" destId="{E59C10E8-E62C-4D95-B66F-2549A71F8D1F}" srcOrd="1" destOrd="0" presId="urn:microsoft.com/office/officeart/2005/8/layout/vList4"/>
    <dgm:cxn modelId="{7C4BF4CB-426A-45C1-BAF8-A3BD2D7CF923}" type="presOf" srcId="{25B74B6E-BE3A-4357-A606-AEBC36F53B2C}" destId="{B4CEBD4C-2F1C-4FF3-9265-30303A1BD49E}" srcOrd="0" destOrd="0" presId="urn:microsoft.com/office/officeart/2005/8/layout/vList4"/>
    <dgm:cxn modelId="{E62F22F4-2A16-4269-BF33-1653720F26B1}" type="presOf" srcId="{25B74B6E-BE3A-4357-A606-AEBC36F53B2C}" destId="{396DAA91-81EB-45A4-A761-9C999DE51040}" srcOrd="1" destOrd="0" presId="urn:microsoft.com/office/officeart/2005/8/layout/vList4"/>
    <dgm:cxn modelId="{8D2112FF-7B33-43CA-ADF4-0EB1F707F2C3}" type="presOf" srcId="{39CD9AA8-201B-4BE8-B1A4-B9A70CC424AD}" destId="{CB642368-60C4-42A8-8886-424676D0683E}" srcOrd="0" destOrd="0" presId="urn:microsoft.com/office/officeart/2005/8/layout/vList4"/>
    <dgm:cxn modelId="{59961D9E-8654-4667-A36C-2479B05C8572}" type="presParOf" srcId="{344DB5FC-7D22-49B6-86A4-BE3914FE8F6A}" destId="{E3EC214B-702D-4D4D-965E-0D37A75F8B2D}" srcOrd="0" destOrd="0" presId="urn:microsoft.com/office/officeart/2005/8/layout/vList4"/>
    <dgm:cxn modelId="{FC2B22B6-68EE-46B4-82F9-D0FB68DF383C}" type="presParOf" srcId="{E3EC214B-702D-4D4D-965E-0D37A75F8B2D}" destId="{B4CEBD4C-2F1C-4FF3-9265-30303A1BD49E}" srcOrd="0" destOrd="0" presId="urn:microsoft.com/office/officeart/2005/8/layout/vList4"/>
    <dgm:cxn modelId="{8C704D48-4E18-457D-A179-030B0BC412E6}" type="presParOf" srcId="{E3EC214B-702D-4D4D-965E-0D37A75F8B2D}" destId="{BC30D085-CC55-4FE7-B345-64E5D9358F9E}" srcOrd="1" destOrd="0" presId="urn:microsoft.com/office/officeart/2005/8/layout/vList4"/>
    <dgm:cxn modelId="{B9C21E70-911D-4C06-AD95-5FF8D77370FD}" type="presParOf" srcId="{E3EC214B-702D-4D4D-965E-0D37A75F8B2D}" destId="{396DAA91-81EB-45A4-A761-9C999DE51040}" srcOrd="2" destOrd="0" presId="urn:microsoft.com/office/officeart/2005/8/layout/vList4"/>
    <dgm:cxn modelId="{D2FAE99C-C736-4688-BC24-9B280B721C69}" type="presParOf" srcId="{344DB5FC-7D22-49B6-86A4-BE3914FE8F6A}" destId="{87A47AFD-10E6-432A-A20E-E2A0BF79116A}" srcOrd="1" destOrd="0" presId="urn:microsoft.com/office/officeart/2005/8/layout/vList4"/>
    <dgm:cxn modelId="{92B2E503-A00F-4321-844B-95F7DD0C647D}" type="presParOf" srcId="{344DB5FC-7D22-49B6-86A4-BE3914FE8F6A}" destId="{DC6DAEC9-873D-4E44-B05F-074C0095485E}" srcOrd="2" destOrd="0" presId="urn:microsoft.com/office/officeart/2005/8/layout/vList4"/>
    <dgm:cxn modelId="{CBF8DB92-8612-4DA1-9F3D-DB0FDD93FCDE}" type="presParOf" srcId="{DC6DAEC9-873D-4E44-B05F-074C0095485E}" destId="{CB642368-60C4-42A8-8886-424676D0683E}" srcOrd="0" destOrd="0" presId="urn:microsoft.com/office/officeart/2005/8/layout/vList4"/>
    <dgm:cxn modelId="{D1AF0E9C-7B3C-49CA-BC49-65C191FDCF03}" type="presParOf" srcId="{DC6DAEC9-873D-4E44-B05F-074C0095485E}" destId="{1E67723B-A5D1-4373-AEC3-B344639660EA}" srcOrd="1" destOrd="0" presId="urn:microsoft.com/office/officeart/2005/8/layout/vList4"/>
    <dgm:cxn modelId="{8D250833-5251-4061-9789-EA149986D80A}" type="presParOf" srcId="{DC6DAEC9-873D-4E44-B05F-074C0095485E}" destId="{F5755378-FDD5-4CE5-8154-6D3C7D26E381}" srcOrd="2" destOrd="0" presId="urn:microsoft.com/office/officeart/2005/8/layout/vList4"/>
    <dgm:cxn modelId="{965AD177-F082-4477-A1F5-CE5E6F516164}" type="presParOf" srcId="{344DB5FC-7D22-49B6-86A4-BE3914FE8F6A}" destId="{98DBA6B1-3FF4-416E-9CE0-F5C69EE18341}" srcOrd="3" destOrd="0" presId="urn:microsoft.com/office/officeart/2005/8/layout/vList4"/>
    <dgm:cxn modelId="{F3E92770-2D87-4B5F-B1BC-113315FB2B19}" type="presParOf" srcId="{344DB5FC-7D22-49B6-86A4-BE3914FE8F6A}" destId="{656F70FA-6567-4891-AC2A-1AD6D1B74B74}" srcOrd="4" destOrd="0" presId="urn:microsoft.com/office/officeart/2005/8/layout/vList4"/>
    <dgm:cxn modelId="{17D2017F-36CF-4436-9F46-95B629E4BDE2}" type="presParOf" srcId="{656F70FA-6567-4891-AC2A-1AD6D1B74B74}" destId="{43B00B5D-C171-4168-9DA8-9EEA53E1CBF9}" srcOrd="0" destOrd="0" presId="urn:microsoft.com/office/officeart/2005/8/layout/vList4"/>
    <dgm:cxn modelId="{22E0DCF0-056D-4F71-AD87-ADAFFBA2EEC6}" type="presParOf" srcId="{656F70FA-6567-4891-AC2A-1AD6D1B74B74}" destId="{39038C3E-BD1A-4EB6-B0FD-CDDAE11379F5}" srcOrd="1" destOrd="0" presId="urn:microsoft.com/office/officeart/2005/8/layout/vList4"/>
    <dgm:cxn modelId="{FBEC2BD8-5CF3-43A3-BFF8-26AA4A4962DB}" type="presParOf" srcId="{656F70FA-6567-4891-AC2A-1AD6D1B74B74}" destId="{E59C10E8-E62C-4D95-B66F-2549A71F8D1F}" srcOrd="2" destOrd="0" presId="urn:microsoft.com/office/officeart/2005/8/layout/vList4"/>
    <dgm:cxn modelId="{F84D98B2-2C90-404C-B861-CA09F69CF6F6}" type="presParOf" srcId="{344DB5FC-7D22-49B6-86A4-BE3914FE8F6A}" destId="{DCE76C51-49BE-403D-9A49-6F313B104478}" srcOrd="5" destOrd="0" presId="urn:microsoft.com/office/officeart/2005/8/layout/vList4"/>
    <dgm:cxn modelId="{036C5F70-D59E-4F04-A830-9242BBC7173A}" type="presParOf" srcId="{344DB5FC-7D22-49B6-86A4-BE3914FE8F6A}" destId="{31B2362F-1B51-40C2-84B0-309CF61B8931}" srcOrd="6" destOrd="0" presId="urn:microsoft.com/office/officeart/2005/8/layout/vList4"/>
    <dgm:cxn modelId="{0125A2EF-662D-4E60-A933-E4B6A739A386}" type="presParOf" srcId="{31B2362F-1B51-40C2-84B0-309CF61B8931}" destId="{920AC4C5-2E0D-4770-B1AC-F6763AE1BF0E}" srcOrd="0" destOrd="0" presId="urn:microsoft.com/office/officeart/2005/8/layout/vList4"/>
    <dgm:cxn modelId="{D41D5112-7248-4BB8-969B-EABCD5744401}" type="presParOf" srcId="{31B2362F-1B51-40C2-84B0-309CF61B8931}" destId="{63839BAD-D191-4A63-B138-5DE403A9E923}" srcOrd="1" destOrd="0" presId="urn:microsoft.com/office/officeart/2005/8/layout/vList4"/>
    <dgm:cxn modelId="{152ED368-39E1-4A1B-A5F3-3C7E0CD55098}" type="presParOf" srcId="{31B2362F-1B51-40C2-84B0-309CF61B8931}" destId="{52F08FC7-AA8E-4052-AF62-1B09FAC62FEA}" srcOrd="2" destOrd="0" presId="urn:microsoft.com/office/officeart/2005/8/layout/vList4"/>
  </dgm:cxnLst>
  <dgm:bg/>
  <dgm:whole>
    <a:ln>
      <a:solidFill>
        <a:schemeClr val="accent1">
          <a:lumMod val="20000"/>
          <a:lumOff val="8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A71D7C-9979-41CE-89D6-6F9C2239B9F4}" type="doc">
      <dgm:prSet loTypeId="urn:microsoft.com/office/officeart/2005/8/layout/hProcess9" loCatId="process" qsTypeId="urn:microsoft.com/office/officeart/2005/8/quickstyle/simple1" qsCatId="simple" csTypeId="urn:microsoft.com/office/officeart/2005/8/colors/accent1_2" csCatId="accent1" phldr="1"/>
      <dgm:spPr/>
    </dgm:pt>
    <dgm:pt modelId="{C378174E-8E4F-4018-B7D9-4C9A5B381FA2}">
      <dgm:prSet phldrT="[文字]"/>
      <dgm:spPr>
        <a:solidFill>
          <a:srgbClr val="0078D2"/>
        </a:solidFill>
      </dgm:spPr>
      <dgm:t>
        <a:bodyPr/>
        <a:lstStyle/>
        <a:p>
          <a:r>
            <a:rPr lang="zh-TW" altLang="en-US" b="1" dirty="0">
              <a:latin typeface="微軟正黑體" panose="020B0604030504040204" pitchFamily="34" charset="-120"/>
              <a:ea typeface="微軟正黑體" panose="020B0604030504040204" pitchFamily="34" charset="-120"/>
            </a:rPr>
            <a:t>景氣緩</a:t>
          </a:r>
          <a:endParaRPr lang="en-US" altLang="zh-TW" b="1" dirty="0">
            <a:latin typeface="微軟正黑體" panose="020B0604030504040204" pitchFamily="34" charset="-120"/>
            <a:ea typeface="微軟正黑體" panose="020B0604030504040204" pitchFamily="34" charset="-120"/>
          </a:endParaRPr>
        </a:p>
      </dgm:t>
    </dgm:pt>
    <dgm:pt modelId="{06B37E5A-DF68-4636-80D4-A11C0076605F}" type="parTrans" cxnId="{DDBC5703-DBD8-4649-92EE-B01321013B5B}">
      <dgm:prSet/>
      <dgm:spPr/>
      <dgm:t>
        <a:bodyPr/>
        <a:lstStyle/>
        <a:p>
          <a:endParaRPr lang="zh-TW" altLang="en-US"/>
        </a:p>
      </dgm:t>
    </dgm:pt>
    <dgm:pt modelId="{FF50F0F5-4E3C-4E78-AFD0-A4156D0FC9A5}" type="sibTrans" cxnId="{DDBC5703-DBD8-4649-92EE-B01321013B5B}">
      <dgm:prSet/>
      <dgm:spPr/>
      <dgm:t>
        <a:bodyPr/>
        <a:lstStyle/>
        <a:p>
          <a:endParaRPr lang="zh-TW" altLang="en-US"/>
        </a:p>
      </dgm:t>
    </dgm:pt>
    <dgm:pt modelId="{BFD5DD88-B3A6-45A3-943B-04E38D6EB789}">
      <dgm:prSet phldrT="[文字]"/>
      <dgm:spPr>
        <a:solidFill>
          <a:srgbClr val="0078D2"/>
        </a:solidFill>
      </dgm:spPr>
      <dgm:t>
        <a:bodyPr/>
        <a:lstStyle/>
        <a:p>
          <a:r>
            <a:rPr lang="zh-TW" altLang="en-US" b="1" dirty="0">
              <a:latin typeface="微軟正黑體" panose="020B0604030504040204" pitchFamily="34" charset="-120"/>
              <a:ea typeface="微軟正黑體" panose="020B0604030504040204" pitchFamily="34" charset="-120"/>
            </a:rPr>
            <a:t>迎降息</a:t>
          </a:r>
        </a:p>
      </dgm:t>
    </dgm:pt>
    <dgm:pt modelId="{1BD3951E-CB46-4904-96CB-5FD450F2FDDF}" type="parTrans" cxnId="{C07CDFF4-A505-4F96-AFAE-4603CEA2A834}">
      <dgm:prSet/>
      <dgm:spPr/>
      <dgm:t>
        <a:bodyPr/>
        <a:lstStyle/>
        <a:p>
          <a:endParaRPr lang="zh-TW" altLang="en-US"/>
        </a:p>
      </dgm:t>
    </dgm:pt>
    <dgm:pt modelId="{5F48E1FF-B322-449A-81AB-76A55A9180D5}" type="sibTrans" cxnId="{C07CDFF4-A505-4F96-AFAE-4603CEA2A834}">
      <dgm:prSet/>
      <dgm:spPr/>
      <dgm:t>
        <a:bodyPr/>
        <a:lstStyle/>
        <a:p>
          <a:endParaRPr lang="zh-TW" altLang="en-US"/>
        </a:p>
      </dgm:t>
    </dgm:pt>
    <dgm:pt modelId="{C5E87C7D-FA40-4669-9343-FB5ECB726118}">
      <dgm:prSet phldrT="[文字]"/>
      <dgm:spPr>
        <a:solidFill>
          <a:srgbClr val="0078D2"/>
        </a:solidFill>
      </dgm:spPr>
      <dgm:t>
        <a:bodyPr/>
        <a:lstStyle/>
        <a:p>
          <a:pPr>
            <a:spcAft>
              <a:spcPts val="0"/>
            </a:spcAft>
          </a:pPr>
          <a:r>
            <a:rPr lang="zh-TW" altLang="en-US" b="1" dirty="0">
              <a:latin typeface="微軟正黑體" panose="020B0604030504040204" pitchFamily="34" charset="-120"/>
              <a:ea typeface="微軟正黑體" panose="020B0604030504040204" pitchFamily="34" charset="-120"/>
            </a:rPr>
            <a:t>川普</a:t>
          </a:r>
          <a:r>
            <a:rPr lang="en-US" altLang="zh-TW" b="1" dirty="0">
              <a:latin typeface="微軟正黑體" panose="020B0604030504040204" pitchFamily="34" charset="-120"/>
              <a:ea typeface="微軟正黑體" panose="020B0604030504040204" pitchFamily="34" charset="-120"/>
            </a:rPr>
            <a:t>2.0</a:t>
          </a:r>
          <a:endParaRPr lang="zh-TW" altLang="en-US" b="1" dirty="0">
            <a:latin typeface="微軟正黑體" panose="020B0604030504040204" pitchFamily="34" charset="-120"/>
            <a:ea typeface="微軟正黑體" panose="020B0604030504040204" pitchFamily="34" charset="-120"/>
          </a:endParaRPr>
        </a:p>
      </dgm:t>
    </dgm:pt>
    <dgm:pt modelId="{48D918EB-5972-4751-98F6-49905D62A255}" type="parTrans" cxnId="{AF3AB59A-7B63-44A6-8506-F09D2278685C}">
      <dgm:prSet/>
      <dgm:spPr/>
      <dgm:t>
        <a:bodyPr/>
        <a:lstStyle/>
        <a:p>
          <a:endParaRPr lang="zh-TW" altLang="en-US"/>
        </a:p>
      </dgm:t>
    </dgm:pt>
    <dgm:pt modelId="{C8F5A006-2109-4237-A1C6-0BA06C67EB1E}" type="sibTrans" cxnId="{AF3AB59A-7B63-44A6-8506-F09D2278685C}">
      <dgm:prSet/>
      <dgm:spPr/>
      <dgm:t>
        <a:bodyPr/>
        <a:lstStyle/>
        <a:p>
          <a:endParaRPr lang="zh-TW" altLang="en-US"/>
        </a:p>
      </dgm:t>
    </dgm:pt>
    <dgm:pt modelId="{89AB35A7-96D7-491A-8752-F3DCF0D3A568}" type="pres">
      <dgm:prSet presAssocID="{A4A71D7C-9979-41CE-89D6-6F9C2239B9F4}" presName="CompostProcess" presStyleCnt="0">
        <dgm:presLayoutVars>
          <dgm:dir/>
          <dgm:resizeHandles val="exact"/>
        </dgm:presLayoutVars>
      </dgm:prSet>
      <dgm:spPr/>
    </dgm:pt>
    <dgm:pt modelId="{F9CC297D-9014-4244-A1EE-26A51CBF78AC}" type="pres">
      <dgm:prSet presAssocID="{A4A71D7C-9979-41CE-89D6-6F9C2239B9F4}" presName="arrow" presStyleLbl="bgShp" presStyleIdx="0" presStyleCnt="1"/>
      <dgm:spPr>
        <a:solidFill>
          <a:schemeClr val="accent5">
            <a:lumMod val="90000"/>
          </a:schemeClr>
        </a:solidFill>
      </dgm:spPr>
    </dgm:pt>
    <dgm:pt modelId="{4738EEDE-C7D0-4ED1-84FC-7D52865530CA}" type="pres">
      <dgm:prSet presAssocID="{A4A71D7C-9979-41CE-89D6-6F9C2239B9F4}" presName="linearProcess" presStyleCnt="0"/>
      <dgm:spPr/>
    </dgm:pt>
    <dgm:pt modelId="{6FB00BE4-369C-42F8-863E-43E331A7AAC1}" type="pres">
      <dgm:prSet presAssocID="{C378174E-8E4F-4018-B7D9-4C9A5B381FA2}" presName="textNode" presStyleLbl="node1" presStyleIdx="0" presStyleCnt="3">
        <dgm:presLayoutVars>
          <dgm:bulletEnabled val="1"/>
        </dgm:presLayoutVars>
      </dgm:prSet>
      <dgm:spPr/>
    </dgm:pt>
    <dgm:pt modelId="{F3A422F4-0AB3-4A74-9165-A0687A4F243C}" type="pres">
      <dgm:prSet presAssocID="{FF50F0F5-4E3C-4E78-AFD0-A4156D0FC9A5}" presName="sibTrans" presStyleCnt="0"/>
      <dgm:spPr/>
    </dgm:pt>
    <dgm:pt modelId="{34A87BC0-E7F9-46AF-A15A-CB749FA162F6}" type="pres">
      <dgm:prSet presAssocID="{BFD5DD88-B3A6-45A3-943B-04E38D6EB789}" presName="textNode" presStyleLbl="node1" presStyleIdx="1" presStyleCnt="3">
        <dgm:presLayoutVars>
          <dgm:bulletEnabled val="1"/>
        </dgm:presLayoutVars>
      </dgm:prSet>
      <dgm:spPr/>
    </dgm:pt>
    <dgm:pt modelId="{624831AB-FDD7-417A-9F25-C2493AF99197}" type="pres">
      <dgm:prSet presAssocID="{5F48E1FF-B322-449A-81AB-76A55A9180D5}" presName="sibTrans" presStyleCnt="0"/>
      <dgm:spPr/>
    </dgm:pt>
    <dgm:pt modelId="{4024CB53-9F5F-474C-9326-453BDB132F17}" type="pres">
      <dgm:prSet presAssocID="{C5E87C7D-FA40-4669-9343-FB5ECB726118}" presName="textNode" presStyleLbl="node1" presStyleIdx="2" presStyleCnt="3" custScaleX="117200">
        <dgm:presLayoutVars>
          <dgm:bulletEnabled val="1"/>
        </dgm:presLayoutVars>
      </dgm:prSet>
      <dgm:spPr/>
    </dgm:pt>
  </dgm:ptLst>
  <dgm:cxnLst>
    <dgm:cxn modelId="{DDBC5703-DBD8-4649-92EE-B01321013B5B}" srcId="{A4A71D7C-9979-41CE-89D6-6F9C2239B9F4}" destId="{C378174E-8E4F-4018-B7D9-4C9A5B381FA2}" srcOrd="0" destOrd="0" parTransId="{06B37E5A-DF68-4636-80D4-A11C0076605F}" sibTransId="{FF50F0F5-4E3C-4E78-AFD0-A4156D0FC9A5}"/>
    <dgm:cxn modelId="{2B388C3B-2F6D-46E9-9C2C-073C6C6B5F13}" type="presOf" srcId="{C5E87C7D-FA40-4669-9343-FB5ECB726118}" destId="{4024CB53-9F5F-474C-9326-453BDB132F17}" srcOrd="0" destOrd="0" presId="urn:microsoft.com/office/officeart/2005/8/layout/hProcess9"/>
    <dgm:cxn modelId="{D830BC66-5650-4875-BB96-632709F3D993}" type="presOf" srcId="{BFD5DD88-B3A6-45A3-943B-04E38D6EB789}" destId="{34A87BC0-E7F9-46AF-A15A-CB749FA162F6}" srcOrd="0" destOrd="0" presId="urn:microsoft.com/office/officeart/2005/8/layout/hProcess9"/>
    <dgm:cxn modelId="{AF3AB59A-7B63-44A6-8506-F09D2278685C}" srcId="{A4A71D7C-9979-41CE-89D6-6F9C2239B9F4}" destId="{C5E87C7D-FA40-4669-9343-FB5ECB726118}" srcOrd="2" destOrd="0" parTransId="{48D918EB-5972-4751-98F6-49905D62A255}" sibTransId="{C8F5A006-2109-4237-A1C6-0BA06C67EB1E}"/>
    <dgm:cxn modelId="{6A0016C5-EBC9-4C1C-8C4B-63571E425C69}" type="presOf" srcId="{A4A71D7C-9979-41CE-89D6-6F9C2239B9F4}" destId="{89AB35A7-96D7-491A-8752-F3DCF0D3A568}" srcOrd="0" destOrd="0" presId="urn:microsoft.com/office/officeart/2005/8/layout/hProcess9"/>
    <dgm:cxn modelId="{C07CDFF4-A505-4F96-AFAE-4603CEA2A834}" srcId="{A4A71D7C-9979-41CE-89D6-6F9C2239B9F4}" destId="{BFD5DD88-B3A6-45A3-943B-04E38D6EB789}" srcOrd="1" destOrd="0" parTransId="{1BD3951E-CB46-4904-96CB-5FD450F2FDDF}" sibTransId="{5F48E1FF-B322-449A-81AB-76A55A9180D5}"/>
    <dgm:cxn modelId="{E5D1FDF8-93DB-49D7-AEA3-287C094D3503}" type="presOf" srcId="{C378174E-8E4F-4018-B7D9-4C9A5B381FA2}" destId="{6FB00BE4-369C-42F8-863E-43E331A7AAC1}" srcOrd="0" destOrd="0" presId="urn:microsoft.com/office/officeart/2005/8/layout/hProcess9"/>
    <dgm:cxn modelId="{E1F55B25-DCF7-407F-86DE-F1079D555F46}" type="presParOf" srcId="{89AB35A7-96D7-491A-8752-F3DCF0D3A568}" destId="{F9CC297D-9014-4244-A1EE-26A51CBF78AC}" srcOrd="0" destOrd="0" presId="urn:microsoft.com/office/officeart/2005/8/layout/hProcess9"/>
    <dgm:cxn modelId="{A0272429-C2A5-4C2D-827F-2E38FE8F3D58}" type="presParOf" srcId="{89AB35A7-96D7-491A-8752-F3DCF0D3A568}" destId="{4738EEDE-C7D0-4ED1-84FC-7D52865530CA}" srcOrd="1" destOrd="0" presId="urn:microsoft.com/office/officeart/2005/8/layout/hProcess9"/>
    <dgm:cxn modelId="{1E887619-8130-45DC-BBA3-7F22A9444C9F}" type="presParOf" srcId="{4738EEDE-C7D0-4ED1-84FC-7D52865530CA}" destId="{6FB00BE4-369C-42F8-863E-43E331A7AAC1}" srcOrd="0" destOrd="0" presId="urn:microsoft.com/office/officeart/2005/8/layout/hProcess9"/>
    <dgm:cxn modelId="{C50834EA-DC7D-4C81-8270-546C0BE9891C}" type="presParOf" srcId="{4738EEDE-C7D0-4ED1-84FC-7D52865530CA}" destId="{F3A422F4-0AB3-4A74-9165-A0687A4F243C}" srcOrd="1" destOrd="0" presId="urn:microsoft.com/office/officeart/2005/8/layout/hProcess9"/>
    <dgm:cxn modelId="{685B83B7-3B3C-422B-9E3A-E379554D7050}" type="presParOf" srcId="{4738EEDE-C7D0-4ED1-84FC-7D52865530CA}" destId="{34A87BC0-E7F9-46AF-A15A-CB749FA162F6}" srcOrd="2" destOrd="0" presId="urn:microsoft.com/office/officeart/2005/8/layout/hProcess9"/>
    <dgm:cxn modelId="{231197B5-C93C-4274-BFF6-F8358B23AAE1}" type="presParOf" srcId="{4738EEDE-C7D0-4ED1-84FC-7D52865530CA}" destId="{624831AB-FDD7-417A-9F25-C2493AF99197}" srcOrd="3" destOrd="0" presId="urn:microsoft.com/office/officeart/2005/8/layout/hProcess9"/>
    <dgm:cxn modelId="{236A1346-F65A-4B74-949F-ACF7448BEC0A}" type="presParOf" srcId="{4738EEDE-C7D0-4ED1-84FC-7D52865530CA}" destId="{4024CB53-9F5F-474C-9326-453BDB132F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36974-764E-45BE-AD12-3B3143BE92A4}" type="doc">
      <dgm:prSet loTypeId="urn:microsoft.com/office/officeart/2005/8/layout/pyramid2" loCatId="pyramid" qsTypeId="urn:microsoft.com/office/officeart/2005/8/quickstyle/simple1" qsCatId="simple" csTypeId="urn:microsoft.com/office/officeart/2005/8/colors/accent1_2" csCatId="accent1" phldr="1"/>
      <dgm:spPr/>
    </dgm:pt>
    <dgm:pt modelId="{C5144A25-5C75-4719-B6C6-1E215249679E}">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趨勢股票</a:t>
          </a:r>
        </a:p>
      </dgm:t>
    </dgm:pt>
    <dgm:pt modelId="{22B9FC57-C9D1-47A5-BB99-28AAB8750530}" type="parTrans" cxnId="{4B7C3B39-8D26-4B8B-87B5-44CFC1F4BEC3}">
      <dgm:prSet/>
      <dgm:spPr/>
      <dgm:t>
        <a:bodyPr/>
        <a:lstStyle/>
        <a:p>
          <a:endParaRPr lang="zh-TW" altLang="en-US"/>
        </a:p>
      </dgm:t>
    </dgm:pt>
    <dgm:pt modelId="{4CDAA271-F007-42F2-BEF6-7D68EB9D998F}" type="sibTrans" cxnId="{4B7C3B39-8D26-4B8B-87B5-44CFC1F4BEC3}">
      <dgm:prSet/>
      <dgm:spPr/>
      <dgm:t>
        <a:bodyPr/>
        <a:lstStyle/>
        <a:p>
          <a:endParaRPr lang="zh-TW" altLang="en-US"/>
        </a:p>
      </dgm:t>
    </dgm:pt>
    <dgm:pt modelId="{045760F9-52DA-46AE-AFD0-142BFCB32556}">
      <dgm:prSet phldrT="[文字]" custT="1"/>
      <dgm:spPr/>
      <dgm:t>
        <a:bodyPr/>
        <a:lstStyle/>
        <a:p>
          <a:pPr>
            <a:spcAft>
              <a:spcPts val="0"/>
            </a:spcAft>
          </a:pPr>
          <a:r>
            <a:rPr lang="zh-TW" altLang="en-US" sz="2000" b="1" dirty="0">
              <a:latin typeface="微軟正黑體" panose="020B0604030504040204" pitchFamily="34" charset="-120"/>
              <a:ea typeface="微軟正黑體" panose="020B0604030504040204" pitchFamily="34" charset="-120"/>
            </a:rPr>
            <a:t>債券</a:t>
          </a:r>
          <a:endParaRPr lang="en-US" altLang="zh-TW" sz="1200" b="1" dirty="0">
            <a:latin typeface="微軟正黑體" panose="020B0604030504040204" pitchFamily="34" charset="-120"/>
            <a:ea typeface="微軟正黑體" panose="020B0604030504040204" pitchFamily="34" charset="-120"/>
          </a:endParaRPr>
        </a:p>
      </dgm:t>
    </dgm:pt>
    <dgm:pt modelId="{5C0A75E1-249D-4AD8-888F-CE59616A7252}" type="parTrans" cxnId="{5388FCFB-AEDD-49BA-A78E-A2DD8498E432}">
      <dgm:prSet/>
      <dgm:spPr/>
      <dgm:t>
        <a:bodyPr/>
        <a:lstStyle/>
        <a:p>
          <a:endParaRPr lang="zh-TW" altLang="en-US"/>
        </a:p>
      </dgm:t>
    </dgm:pt>
    <dgm:pt modelId="{433E405A-882B-4ED6-B389-09E14A712631}" type="sibTrans" cxnId="{5388FCFB-AEDD-49BA-A78E-A2DD8498E432}">
      <dgm:prSet/>
      <dgm:spPr/>
      <dgm:t>
        <a:bodyPr/>
        <a:lstStyle/>
        <a:p>
          <a:endParaRPr lang="zh-TW" altLang="en-US"/>
        </a:p>
      </dgm:t>
    </dgm:pt>
    <dgm:pt modelId="{B1AF4ABA-6C18-404B-8D48-5A0EC5501AF3}">
      <dgm:prSet phldrT="[文字]" custT="1"/>
      <dgm:spPr/>
      <dgm:t>
        <a:bodyPr/>
        <a:lstStyle/>
        <a:p>
          <a:pPr>
            <a:lnSpc>
              <a:spcPts val="2200"/>
            </a:lnSpc>
            <a:spcAft>
              <a:spcPts val="0"/>
            </a:spcAft>
          </a:pPr>
          <a:r>
            <a:rPr lang="zh-TW" altLang="en-US" sz="2000" b="1" dirty="0">
              <a:latin typeface="微軟正黑體" panose="020B0604030504040204" pitchFamily="34" charset="-120"/>
              <a:ea typeface="微軟正黑體" panose="020B0604030504040204" pitchFamily="34" charset="-120"/>
            </a:rPr>
            <a:t>美國平衡</a:t>
          </a:r>
        </a:p>
      </dgm:t>
    </dgm:pt>
    <dgm:pt modelId="{A7105565-9ED7-45D1-B9D6-AA33664AACAE}" type="parTrans" cxnId="{00ED1C80-5806-4E8C-B123-8B99F0BA24D7}">
      <dgm:prSet/>
      <dgm:spPr/>
      <dgm:t>
        <a:bodyPr/>
        <a:lstStyle/>
        <a:p>
          <a:endParaRPr lang="zh-TW" altLang="en-US"/>
        </a:p>
      </dgm:t>
    </dgm:pt>
    <dgm:pt modelId="{3B25037B-277C-4FC4-BF77-06A80420C3EC}" type="sibTrans" cxnId="{00ED1C80-5806-4E8C-B123-8B99F0BA24D7}">
      <dgm:prSet/>
      <dgm:spPr/>
      <dgm:t>
        <a:bodyPr/>
        <a:lstStyle/>
        <a:p>
          <a:endParaRPr lang="zh-TW" altLang="en-US"/>
        </a:p>
      </dgm:t>
    </dgm:pt>
    <dgm:pt modelId="{64391209-7CB5-4B35-BB60-EB9885448A27}" type="pres">
      <dgm:prSet presAssocID="{E3A36974-764E-45BE-AD12-3B3143BE92A4}" presName="compositeShape" presStyleCnt="0">
        <dgm:presLayoutVars>
          <dgm:dir/>
          <dgm:resizeHandles/>
        </dgm:presLayoutVars>
      </dgm:prSet>
      <dgm:spPr/>
    </dgm:pt>
    <dgm:pt modelId="{1F612804-8C3F-49AF-9347-2ACFECB2A00B}" type="pres">
      <dgm:prSet presAssocID="{E3A36974-764E-45BE-AD12-3B3143BE92A4}" presName="pyramid" presStyleLbl="node1" presStyleIdx="0" presStyleCnt="1"/>
      <dgm:spPr/>
    </dgm:pt>
    <dgm:pt modelId="{0F822411-829F-4264-A0C6-9F495E10C017}" type="pres">
      <dgm:prSet presAssocID="{E3A36974-764E-45BE-AD12-3B3143BE92A4}" presName="theList" presStyleCnt="0"/>
      <dgm:spPr/>
    </dgm:pt>
    <dgm:pt modelId="{08B4BA4B-D620-43CD-994B-DE4ABCF185A3}" type="pres">
      <dgm:prSet presAssocID="{C5144A25-5C75-4719-B6C6-1E215249679E}" presName="aNode" presStyleLbl="fgAcc1" presStyleIdx="0" presStyleCnt="3" custScaleX="78248" custScaleY="49981" custLinFactNeighborX="676" custLinFactNeighborY="39513">
        <dgm:presLayoutVars>
          <dgm:bulletEnabled val="1"/>
        </dgm:presLayoutVars>
      </dgm:prSet>
      <dgm:spPr/>
    </dgm:pt>
    <dgm:pt modelId="{7C84B85D-2787-4181-A5CD-75E9AAD2DE16}" type="pres">
      <dgm:prSet presAssocID="{C5144A25-5C75-4719-B6C6-1E215249679E}" presName="aSpace" presStyleCnt="0"/>
      <dgm:spPr/>
    </dgm:pt>
    <dgm:pt modelId="{1BF4EB94-16E4-48EC-96FC-A38A61EEA106}" type="pres">
      <dgm:prSet presAssocID="{045760F9-52DA-46AE-AFD0-142BFCB32556}" presName="aNode" presStyleLbl="fgAcc1" presStyleIdx="1" presStyleCnt="3" custScaleX="78248" custScaleY="49981" custLinFactNeighborX="-1349" custLinFactNeighborY="94424">
        <dgm:presLayoutVars>
          <dgm:bulletEnabled val="1"/>
        </dgm:presLayoutVars>
      </dgm:prSet>
      <dgm:spPr/>
    </dgm:pt>
    <dgm:pt modelId="{4079B84E-F5E7-4768-ADD7-F4FF0DA47BE7}" type="pres">
      <dgm:prSet presAssocID="{045760F9-52DA-46AE-AFD0-142BFCB32556}" presName="aSpace" presStyleCnt="0"/>
      <dgm:spPr/>
    </dgm:pt>
    <dgm:pt modelId="{6DFD748C-70B0-41EC-821C-B45B588DBECB}" type="pres">
      <dgm:prSet presAssocID="{B1AF4ABA-6C18-404B-8D48-5A0EC5501AF3}" presName="aNode" presStyleLbl="fgAcc1" presStyleIdx="2" presStyleCnt="3" custScaleX="114676" custScaleY="49981" custLinFactY="3858" custLinFactNeighborX="-930" custLinFactNeighborY="100000">
        <dgm:presLayoutVars>
          <dgm:bulletEnabled val="1"/>
        </dgm:presLayoutVars>
      </dgm:prSet>
      <dgm:spPr/>
    </dgm:pt>
    <dgm:pt modelId="{4269DCB1-07B3-4E6C-AA85-EE08B2A3C915}" type="pres">
      <dgm:prSet presAssocID="{B1AF4ABA-6C18-404B-8D48-5A0EC5501AF3}" presName="aSpace" presStyleCnt="0"/>
      <dgm:spPr/>
    </dgm:pt>
  </dgm:ptLst>
  <dgm:cxnLst>
    <dgm:cxn modelId="{0321C024-1E63-4365-B305-BA60FD75B651}" type="presOf" srcId="{C5144A25-5C75-4719-B6C6-1E215249679E}" destId="{08B4BA4B-D620-43CD-994B-DE4ABCF185A3}" srcOrd="0" destOrd="0" presId="urn:microsoft.com/office/officeart/2005/8/layout/pyramid2"/>
    <dgm:cxn modelId="{4B7C3B39-8D26-4B8B-87B5-44CFC1F4BEC3}" srcId="{E3A36974-764E-45BE-AD12-3B3143BE92A4}" destId="{C5144A25-5C75-4719-B6C6-1E215249679E}" srcOrd="0" destOrd="0" parTransId="{22B9FC57-C9D1-47A5-BB99-28AAB8750530}" sibTransId="{4CDAA271-F007-42F2-BEF6-7D68EB9D998F}"/>
    <dgm:cxn modelId="{1EFB6F62-7930-4A1D-B26F-E4B228EC0FB6}" type="presOf" srcId="{045760F9-52DA-46AE-AFD0-142BFCB32556}" destId="{1BF4EB94-16E4-48EC-96FC-A38A61EEA106}" srcOrd="0" destOrd="0" presId="urn:microsoft.com/office/officeart/2005/8/layout/pyramid2"/>
    <dgm:cxn modelId="{D2F1F867-AA1A-4305-BC06-3878900F3AA0}" type="presOf" srcId="{E3A36974-764E-45BE-AD12-3B3143BE92A4}" destId="{64391209-7CB5-4B35-BB60-EB9885448A27}" srcOrd="0" destOrd="0" presId="urn:microsoft.com/office/officeart/2005/8/layout/pyramid2"/>
    <dgm:cxn modelId="{00ED1C80-5806-4E8C-B123-8B99F0BA24D7}" srcId="{E3A36974-764E-45BE-AD12-3B3143BE92A4}" destId="{B1AF4ABA-6C18-404B-8D48-5A0EC5501AF3}" srcOrd="2" destOrd="0" parTransId="{A7105565-9ED7-45D1-B9D6-AA33664AACAE}" sibTransId="{3B25037B-277C-4FC4-BF77-06A80420C3EC}"/>
    <dgm:cxn modelId="{90ED9D88-19ED-4749-B558-A5F8348EF5F7}" type="presOf" srcId="{B1AF4ABA-6C18-404B-8D48-5A0EC5501AF3}" destId="{6DFD748C-70B0-41EC-821C-B45B588DBECB}" srcOrd="0" destOrd="0" presId="urn:microsoft.com/office/officeart/2005/8/layout/pyramid2"/>
    <dgm:cxn modelId="{5388FCFB-AEDD-49BA-A78E-A2DD8498E432}" srcId="{E3A36974-764E-45BE-AD12-3B3143BE92A4}" destId="{045760F9-52DA-46AE-AFD0-142BFCB32556}" srcOrd="1" destOrd="0" parTransId="{5C0A75E1-249D-4AD8-888F-CE59616A7252}" sibTransId="{433E405A-882B-4ED6-B389-09E14A712631}"/>
    <dgm:cxn modelId="{6BE7E47A-F125-4811-B7AB-70CA06C2D611}" type="presParOf" srcId="{64391209-7CB5-4B35-BB60-EB9885448A27}" destId="{1F612804-8C3F-49AF-9347-2ACFECB2A00B}" srcOrd="0" destOrd="0" presId="urn:microsoft.com/office/officeart/2005/8/layout/pyramid2"/>
    <dgm:cxn modelId="{F49DA971-98AB-42B4-810A-85F88E57F98A}" type="presParOf" srcId="{64391209-7CB5-4B35-BB60-EB9885448A27}" destId="{0F822411-829F-4264-A0C6-9F495E10C017}" srcOrd="1" destOrd="0" presId="urn:microsoft.com/office/officeart/2005/8/layout/pyramid2"/>
    <dgm:cxn modelId="{2A45F7DB-1833-4DF9-8C8F-65EC9610EA0F}" type="presParOf" srcId="{0F822411-829F-4264-A0C6-9F495E10C017}" destId="{08B4BA4B-D620-43CD-994B-DE4ABCF185A3}" srcOrd="0" destOrd="0" presId="urn:microsoft.com/office/officeart/2005/8/layout/pyramid2"/>
    <dgm:cxn modelId="{FF9ACD3F-E248-44CD-93B1-D1E143DC27F0}" type="presParOf" srcId="{0F822411-829F-4264-A0C6-9F495E10C017}" destId="{7C84B85D-2787-4181-A5CD-75E9AAD2DE16}" srcOrd="1" destOrd="0" presId="urn:microsoft.com/office/officeart/2005/8/layout/pyramid2"/>
    <dgm:cxn modelId="{BF10D7D0-78AF-4619-9634-0F7BA8706770}" type="presParOf" srcId="{0F822411-829F-4264-A0C6-9F495E10C017}" destId="{1BF4EB94-16E4-48EC-96FC-A38A61EEA106}" srcOrd="2" destOrd="0" presId="urn:microsoft.com/office/officeart/2005/8/layout/pyramid2"/>
    <dgm:cxn modelId="{E20A0631-C1A7-46CC-9447-C24E55AA6F81}" type="presParOf" srcId="{0F822411-829F-4264-A0C6-9F495E10C017}" destId="{4079B84E-F5E7-4768-ADD7-F4FF0DA47BE7}" srcOrd="3" destOrd="0" presId="urn:microsoft.com/office/officeart/2005/8/layout/pyramid2"/>
    <dgm:cxn modelId="{BDF65500-FCE1-4A81-B6A7-D45C19D84A0F}" type="presParOf" srcId="{0F822411-829F-4264-A0C6-9F495E10C017}" destId="{6DFD748C-70B0-41EC-821C-B45B588DBECB}" srcOrd="4" destOrd="0" presId="urn:microsoft.com/office/officeart/2005/8/layout/pyramid2"/>
    <dgm:cxn modelId="{C7D6944F-C8AC-47ED-AE03-6850D921DC32}" type="presParOf" srcId="{0F822411-829F-4264-A0C6-9F495E10C017}" destId="{4269DCB1-07B3-4E6C-AA85-EE08B2A3C915}"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C170-16E8-4F97-B62B-B4C45B770162}">
      <dsp:nvSpPr>
        <dsp:cNvPr id="0" name=""/>
        <dsp:cNvSpPr/>
      </dsp:nvSpPr>
      <dsp:spPr>
        <a:xfrm>
          <a:off x="3184296" y="1647"/>
          <a:ext cx="4770615" cy="135287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0" u="none" kern="1200" dirty="0">
              <a:latin typeface="微軟正黑體" panose="020B0604030504040204" pitchFamily="34" charset="-120"/>
              <a:ea typeface="微軟正黑體" panose="020B0604030504040204" pitchFamily="34" charset="-120"/>
            </a:rPr>
            <a:t>全球景氣放緩但仍展現韌性</a:t>
          </a:r>
        </a:p>
        <a:p>
          <a:pPr marL="171450" lvl="1" indent="-171450" algn="l" defTabSz="711200">
            <a:lnSpc>
              <a:spcPct val="90000"/>
            </a:lnSpc>
            <a:spcBef>
              <a:spcPct val="0"/>
            </a:spcBef>
            <a:spcAft>
              <a:spcPts val="0"/>
            </a:spcAft>
            <a:buChar char="•"/>
          </a:pPr>
          <a:r>
            <a:rPr lang="zh-TW" altLang="en-US" sz="1600" b="0" u="none" kern="1200" dirty="0">
              <a:latin typeface="微軟正黑體" panose="020B0604030504040204" pitchFamily="34" charset="-120"/>
              <a:ea typeface="微軟正黑體" panose="020B0604030504040204" pitchFamily="34" charset="-120"/>
            </a:rPr>
            <a:t>持續關注終端需求、通膨及企業財報</a:t>
          </a:r>
          <a:r>
            <a:rPr lang="en-US" altLang="zh-TW" sz="1600" b="0" u="none" kern="1200" dirty="0">
              <a:latin typeface="微軟正黑體" panose="020B0604030504040204" pitchFamily="34" charset="-120"/>
              <a:ea typeface="微軟正黑體" panose="020B0604030504040204" pitchFamily="34" charset="-120"/>
            </a:rPr>
            <a:t>(</a:t>
          </a:r>
          <a:r>
            <a:rPr lang="zh-TW" altLang="en-US" sz="1600" b="0" u="none" kern="1200" dirty="0">
              <a:latin typeface="微軟正黑體" panose="020B0604030504040204" pitchFamily="34" charset="-120"/>
              <a:ea typeface="微軟正黑體" panose="020B0604030504040204" pitchFamily="34" charset="-120"/>
            </a:rPr>
            <a:t>測</a:t>
          </a:r>
          <a:r>
            <a:rPr lang="en-US" altLang="zh-TW" sz="1600" b="0" u="none" kern="1200" dirty="0">
              <a:latin typeface="微軟正黑體" panose="020B0604030504040204" pitchFamily="34" charset="-120"/>
              <a:ea typeface="微軟正黑體" panose="020B0604030504040204" pitchFamily="34" charset="-120"/>
            </a:rPr>
            <a:t>)</a:t>
          </a:r>
          <a:r>
            <a:rPr lang="zh-TW" altLang="en-US" sz="1600" b="0" u="none" kern="1200" dirty="0">
              <a:latin typeface="微軟正黑體" panose="020B0604030504040204" pitchFamily="34" charset="-120"/>
              <a:ea typeface="微軟正黑體" panose="020B0604030504040204" pitchFamily="34" charset="-120"/>
            </a:rPr>
            <a:t>展望</a:t>
          </a:r>
        </a:p>
      </dsp:txBody>
      <dsp:txXfrm>
        <a:off x="3184296" y="170756"/>
        <a:ext cx="4263288" cy="1014655"/>
      </dsp:txXfrm>
    </dsp:sp>
    <dsp:sp modelId="{9BB912B3-2152-4572-AFE5-DB376DAFB3DD}">
      <dsp:nvSpPr>
        <dsp:cNvPr id="0" name=""/>
        <dsp:cNvSpPr/>
      </dsp:nvSpPr>
      <dsp:spPr>
        <a:xfrm>
          <a:off x="3886" y="415033"/>
          <a:ext cx="3180410" cy="5261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ts val="600"/>
            </a:spcAft>
            <a:buNone/>
          </a:pPr>
          <a:r>
            <a:rPr lang="zh-TW" altLang="en-US" sz="2200" b="1" u="none" kern="1200" dirty="0">
              <a:latin typeface="微軟正黑體" panose="020B0604030504040204" pitchFamily="34" charset="-120"/>
              <a:ea typeface="微軟正黑體" panose="020B0604030504040204" pitchFamily="34" charset="-120"/>
            </a:rPr>
            <a:t>景氣面</a:t>
          </a:r>
        </a:p>
      </dsp:txBody>
      <dsp:txXfrm>
        <a:off x="29568" y="440715"/>
        <a:ext cx="3129046" cy="474737"/>
      </dsp:txXfrm>
    </dsp:sp>
    <dsp:sp modelId="{BD0D11A3-9EB6-4750-A003-8B812886F29C}">
      <dsp:nvSpPr>
        <dsp:cNvPr id="0" name=""/>
        <dsp:cNvSpPr/>
      </dsp:nvSpPr>
      <dsp:spPr>
        <a:xfrm>
          <a:off x="3188182" y="1464489"/>
          <a:ext cx="4770615" cy="1047366"/>
        </a:xfrm>
        <a:prstGeom prst="rightArrow">
          <a:avLst>
            <a:gd name="adj1" fmla="val 75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0" u="none" kern="1200" dirty="0">
              <a:solidFill>
                <a:schemeClr val="tx1"/>
              </a:solidFill>
              <a:latin typeface="微軟正黑體" panose="020B0604030504040204" pitchFamily="34" charset="-120"/>
              <a:ea typeface="微軟正黑體" panose="020B0604030504040204" pitchFamily="34" charset="-120"/>
            </a:rPr>
            <a:t>特定產業關稅、川普關稅法律戰、聯準會人事</a:t>
          </a:r>
          <a:endParaRPr lang="zh-TW" altLang="en-US" sz="1600" b="0"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0" u="none" kern="1200" dirty="0">
              <a:latin typeface="微軟正黑體" panose="020B0604030504040204" pitchFamily="34" charset="-120"/>
              <a:ea typeface="微軟正黑體" panose="020B0604030504040204" pitchFamily="34" charset="-120"/>
            </a:rPr>
            <a:t>美歐日英利率會議，關注聯準會政策指引</a:t>
          </a:r>
        </a:p>
      </dsp:txBody>
      <dsp:txXfrm>
        <a:off x="3188182" y="1595410"/>
        <a:ext cx="4377853" cy="785524"/>
      </dsp:txXfrm>
    </dsp:sp>
    <dsp:sp modelId="{B5B6BC4B-CF92-4949-914D-98AB6ACE1CEF}">
      <dsp:nvSpPr>
        <dsp:cNvPr id="0" name=""/>
        <dsp:cNvSpPr/>
      </dsp:nvSpPr>
      <dsp:spPr>
        <a:xfrm>
          <a:off x="3886" y="1636880"/>
          <a:ext cx="3180410" cy="52610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ts val="600"/>
            </a:spcAft>
            <a:buNone/>
          </a:pPr>
          <a:r>
            <a:rPr lang="zh-TW" altLang="en-US" sz="2200" b="1" u="none" kern="1200" dirty="0">
              <a:latin typeface="微軟正黑體" panose="020B0604030504040204" pitchFamily="34" charset="-120"/>
              <a:ea typeface="微軟正黑體" panose="020B0604030504040204" pitchFamily="34" charset="-120"/>
            </a:rPr>
            <a:t>政策面</a:t>
          </a:r>
        </a:p>
      </dsp:txBody>
      <dsp:txXfrm>
        <a:off x="29568" y="1662562"/>
        <a:ext cx="3129046" cy="474737"/>
      </dsp:txXfrm>
    </dsp:sp>
    <dsp:sp modelId="{783E5663-E8C5-4C52-B9F2-81DB8BE5785A}">
      <dsp:nvSpPr>
        <dsp:cNvPr id="0" name=""/>
        <dsp:cNvSpPr/>
      </dsp:nvSpPr>
      <dsp:spPr>
        <a:xfrm>
          <a:off x="3188176" y="2508359"/>
          <a:ext cx="4770615" cy="1170142"/>
        </a:xfrm>
        <a:prstGeom prst="rightArrow">
          <a:avLst>
            <a:gd name="adj1" fmla="val 75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ts val="0"/>
            </a:spcAft>
            <a:buChar char="•"/>
          </a:pPr>
          <a:r>
            <a:rPr lang="zh-TW" altLang="en-US" sz="1600" b="0" u="none"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美債殖利率受</a:t>
          </a:r>
          <a:r>
            <a:rPr lang="zh-TW" altLang="en-US" sz="1600" b="0" u="none" kern="1200" dirty="0">
              <a:latin typeface="微軟正黑體" panose="020B0604030504040204" pitchFamily="34" charset="-120"/>
              <a:ea typeface="微軟正黑體" panose="020B0604030504040204" pitchFamily="34" charset="-120"/>
            </a:rPr>
            <a:t>聯準會、美債發行等因素牽動</a:t>
          </a:r>
          <a:endParaRPr lang="zh-TW" altLang="en-US" sz="1600" b="0" u="none"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0" u="none" kern="1200" dirty="0">
              <a:solidFill>
                <a:schemeClr val="tx1"/>
              </a:solidFill>
              <a:latin typeface="微軟正黑體" panose="020B0604030504040204" pitchFamily="34" charset="-120"/>
              <a:ea typeface="微軟正黑體" panose="020B0604030504040204" pitchFamily="34" charset="-120"/>
            </a:rPr>
            <a:t>聯準會政策預期及獨立性擔憂牽動美元指數</a:t>
          </a:r>
        </a:p>
      </dsp:txBody>
      <dsp:txXfrm>
        <a:off x="3188176" y="2654627"/>
        <a:ext cx="4331812" cy="877606"/>
      </dsp:txXfrm>
    </dsp:sp>
    <dsp:sp modelId="{25483111-83BA-4630-B5EC-EB91C4870E2D}">
      <dsp:nvSpPr>
        <dsp:cNvPr id="0" name=""/>
        <dsp:cNvSpPr/>
      </dsp:nvSpPr>
      <dsp:spPr>
        <a:xfrm>
          <a:off x="3886" y="2767362"/>
          <a:ext cx="3180410" cy="52610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ts val="600"/>
            </a:spcAft>
            <a:buNone/>
          </a:pPr>
          <a:r>
            <a:rPr lang="zh-TW" altLang="en-US" sz="2200" b="1" u="none" kern="1200" dirty="0">
              <a:latin typeface="微軟正黑體" panose="020B0604030504040204" pitchFamily="34" charset="-120"/>
              <a:ea typeface="微軟正黑體" panose="020B0604030504040204" pitchFamily="34" charset="-120"/>
            </a:rPr>
            <a:t>資金面</a:t>
          </a:r>
        </a:p>
      </dsp:txBody>
      <dsp:txXfrm>
        <a:off x="29568" y="2793044"/>
        <a:ext cx="3129046" cy="474737"/>
      </dsp:txXfrm>
    </dsp:sp>
    <dsp:sp modelId="{2C7F07D6-B23D-4CB8-9B92-0878168FB5BF}">
      <dsp:nvSpPr>
        <dsp:cNvPr id="0" name=""/>
        <dsp:cNvSpPr/>
      </dsp:nvSpPr>
      <dsp:spPr>
        <a:xfrm>
          <a:off x="3188182" y="3611087"/>
          <a:ext cx="4770615" cy="1063640"/>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ts val="0"/>
            </a:spcAft>
            <a:buChar char="•"/>
          </a:pPr>
          <a:r>
            <a:rPr lang="zh-TW" altLang="en-US" sz="1600" b="0" u="none" kern="1200" dirty="0">
              <a:solidFill>
                <a:prstClr val="black"/>
              </a:solidFill>
              <a:latin typeface="微軟正黑體" panose="020B0604030504040204" pitchFamily="34" charset="-120"/>
              <a:ea typeface="微軟正黑體" panose="020B0604030504040204" pitchFamily="34" charset="-120"/>
              <a:cs typeface="+mn-cs"/>
            </a:rPr>
            <a:t>季節性因素</a:t>
          </a:r>
        </a:p>
        <a:p>
          <a:pPr marL="171450" lvl="1" indent="-171450" algn="l" defTabSz="711200">
            <a:lnSpc>
              <a:spcPct val="90000"/>
            </a:lnSpc>
            <a:spcBef>
              <a:spcPct val="0"/>
            </a:spcBef>
            <a:spcAft>
              <a:spcPts val="0"/>
            </a:spcAft>
            <a:buChar char="•"/>
          </a:pPr>
          <a:r>
            <a:rPr lang="zh-TW" altLang="en-US" sz="1600" b="0" u="none" kern="1200" dirty="0">
              <a:latin typeface="微軟正黑體" panose="020B0604030504040204" pitchFamily="34" charset="-120"/>
              <a:ea typeface="微軟正黑體" panose="020B0604030504040204" pitchFamily="34" charset="-120"/>
            </a:rPr>
            <a:t>地緣政治情勢</a:t>
          </a:r>
          <a:endParaRPr lang="zh-TW" altLang="en-US" sz="1600" b="1" u="none"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ts val="0"/>
            </a:spcAft>
            <a:buChar char="•"/>
          </a:pPr>
          <a:r>
            <a:rPr lang="zh-TW" altLang="en-US" sz="1600" b="0" u="none" kern="1200" dirty="0">
              <a:latin typeface="微軟正黑體" panose="020B0604030504040204" pitchFamily="34" charset="-120"/>
              <a:ea typeface="微軟正黑體" panose="020B0604030504040204" pitchFamily="34" charset="-120"/>
            </a:rPr>
            <a:t>市場情緒</a:t>
          </a:r>
          <a:r>
            <a:rPr lang="en-US" altLang="zh-TW" sz="1600" b="0" u="none" kern="1200" dirty="0">
              <a:latin typeface="微軟正黑體" panose="020B0604030504040204" pitchFamily="34" charset="-120"/>
              <a:ea typeface="微軟正黑體" panose="020B0604030504040204" pitchFamily="34" charset="-120"/>
            </a:rPr>
            <a:t>(VIX</a:t>
          </a:r>
          <a:r>
            <a:rPr lang="zh-TW" altLang="en-US" sz="1600" b="0" u="none" kern="1200" dirty="0">
              <a:latin typeface="微軟正黑體" panose="020B0604030504040204" pitchFamily="34" charset="-120"/>
              <a:ea typeface="微軟正黑體" panose="020B0604030504040204" pitchFamily="34" charset="-120"/>
            </a:rPr>
            <a:t>、</a:t>
          </a:r>
          <a:r>
            <a:rPr lang="en-US" altLang="zh-TW" sz="1600" b="0" u="none" kern="1200" dirty="0">
              <a:latin typeface="微軟正黑體" panose="020B0604030504040204" pitchFamily="34" charset="-120"/>
              <a:ea typeface="微軟正黑體" panose="020B0604030504040204" pitchFamily="34" charset="-120"/>
            </a:rPr>
            <a:t>CNN</a:t>
          </a:r>
          <a:r>
            <a:rPr lang="zh-TW" altLang="en-US" sz="1600" b="0" u="none" kern="1200" dirty="0">
              <a:latin typeface="微軟正黑體" panose="020B0604030504040204" pitchFamily="34" charset="-120"/>
              <a:ea typeface="微軟正黑體" panose="020B0604030504040204" pitchFamily="34" charset="-120"/>
            </a:rPr>
            <a:t>恐懼及貪婪指數</a:t>
          </a:r>
          <a:r>
            <a:rPr lang="en-US" altLang="zh-TW" sz="1600" b="0" u="none" kern="1200" dirty="0">
              <a:latin typeface="微軟正黑體" panose="020B0604030504040204" pitchFamily="34" charset="-120"/>
              <a:ea typeface="微軟正黑體" panose="020B0604030504040204" pitchFamily="34" charset="-120"/>
            </a:rPr>
            <a:t>)</a:t>
          </a:r>
          <a:endParaRPr lang="zh-TW" altLang="en-US" sz="1600" b="0" u="none" kern="1200" dirty="0">
            <a:latin typeface="微軟正黑體" panose="020B0604030504040204" pitchFamily="34" charset="-120"/>
            <a:ea typeface="微軟正黑體" panose="020B0604030504040204" pitchFamily="34" charset="-120"/>
          </a:endParaRPr>
        </a:p>
      </dsp:txBody>
      <dsp:txXfrm>
        <a:off x="3188182" y="3744042"/>
        <a:ext cx="4371750" cy="797730"/>
      </dsp:txXfrm>
    </dsp:sp>
    <dsp:sp modelId="{7E37479C-D382-4B50-B734-DF847E635933}">
      <dsp:nvSpPr>
        <dsp:cNvPr id="0" name=""/>
        <dsp:cNvSpPr/>
      </dsp:nvSpPr>
      <dsp:spPr>
        <a:xfrm>
          <a:off x="3886" y="3905981"/>
          <a:ext cx="3180410" cy="52610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ts val="600"/>
            </a:spcAft>
            <a:buNone/>
          </a:pPr>
          <a:r>
            <a:rPr lang="zh-TW" altLang="en-US" sz="2200" b="1" u="none" kern="1200" dirty="0">
              <a:latin typeface="微軟正黑體" panose="020B0604030504040204" pitchFamily="34" charset="-120"/>
              <a:ea typeface="微軟正黑體" panose="020B0604030504040204" pitchFamily="34" charset="-120"/>
            </a:rPr>
            <a:t>其他影響因素</a:t>
          </a:r>
        </a:p>
      </dsp:txBody>
      <dsp:txXfrm>
        <a:off x="29568" y="3931663"/>
        <a:ext cx="3129046" cy="47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EBD4C-2F1C-4FF3-9265-30303A1BD49E}">
      <dsp:nvSpPr>
        <dsp:cNvPr id="0" name=""/>
        <dsp:cNvSpPr/>
      </dsp:nvSpPr>
      <dsp:spPr>
        <a:xfrm>
          <a:off x="0" y="0"/>
          <a:ext cx="7860552" cy="120949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股票</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維持中性</a:t>
          </a:r>
          <a:br>
            <a:rPr lang="en-US" altLang="zh-TW" sz="1600" b="1" kern="1200" dirty="0">
              <a:solidFill>
                <a:schemeClr val="tx1"/>
              </a:solidFill>
              <a:latin typeface="微軟正黑體" panose="020B0604030504040204" pitchFamily="34" charset="-120"/>
              <a:ea typeface="微軟正黑體" panose="020B0604030504040204" pitchFamily="34" charset="-120"/>
            </a:rPr>
          </a:br>
          <a:r>
            <a:rPr lang="zh-TW" altLang="zh-TW" sz="1300" b="0" kern="1200" dirty="0">
              <a:solidFill>
                <a:schemeClr val="tx1"/>
              </a:solidFill>
              <a:latin typeface="微軟正黑體" panose="020B0604030504040204" pitchFamily="34" charset="-120"/>
              <a:ea typeface="微軟正黑體" panose="020B0604030504040204" pitchFamily="34" charset="-120"/>
            </a:rPr>
            <a:t>關稅、成長與盈餘利多推動股票動能，延續漲勢。營造「金髮女孩」環境，投資人信心高，但上行空間有限。基於估值與關稅風險。</a:t>
          </a:r>
          <a:r>
            <a:rPr lang="zh-TW" altLang="en-US" sz="1300" b="1" u="sng" kern="1200" dirty="0">
              <a:solidFill>
                <a:schemeClr val="tx1"/>
              </a:solidFill>
              <a:latin typeface="微軟正黑體" panose="020B0604030504040204" pitchFamily="34" charset="-120"/>
              <a:ea typeface="微軟正黑體" panose="020B0604030504040204" pitchFamily="34" charset="-120"/>
            </a:rPr>
            <a:t>維持</a:t>
          </a:r>
          <a:r>
            <a:rPr lang="zh-TW" altLang="zh-TW" sz="1300" b="1" u="sng" kern="1200" dirty="0">
              <a:solidFill>
                <a:schemeClr val="tx1"/>
              </a:solidFill>
              <a:latin typeface="微軟正黑體" panose="020B0604030504040204" pitchFamily="34" charset="-120"/>
              <a:ea typeface="微軟正黑體" panose="020B0604030504040204" pitchFamily="34" charset="-120"/>
            </a:rPr>
            <a:t>對股市</a:t>
          </a:r>
          <a:r>
            <a:rPr lang="zh-TW" altLang="en-US" sz="1300" b="1" u="sng" kern="1200" dirty="0">
              <a:solidFill>
                <a:schemeClr val="tx1"/>
              </a:solidFill>
              <a:latin typeface="微軟正黑體" panose="020B0604030504040204" pitchFamily="34" charset="-120"/>
              <a:ea typeface="微軟正黑體" panose="020B0604030504040204" pitchFamily="34" charset="-120"/>
            </a:rPr>
            <a:t>展望至</a:t>
          </a:r>
          <a:r>
            <a:rPr lang="zh-TW" altLang="en-US" sz="1300" b="1" u="sng" kern="1200" dirty="0">
              <a:solidFill>
                <a:schemeClr val="tx1"/>
              </a:solidFill>
              <a:effectLst/>
              <a:latin typeface="微軟正黑體" panose="020B0604030504040204" pitchFamily="34" charset="-120"/>
              <a:ea typeface="微軟正黑體" panose="020B0604030504040204" pitchFamily="34" charset="-120"/>
            </a:rPr>
            <a:t>「中性」</a:t>
          </a:r>
          <a:r>
            <a:rPr lang="zh-TW" altLang="en-US" sz="1300" b="1" u="none" kern="1200" dirty="0">
              <a:solidFill>
                <a:schemeClr val="tx1"/>
              </a:solidFill>
              <a:effectLst/>
              <a:latin typeface="微軟正黑體" panose="020B0604030504040204" pitchFamily="34" charset="-120"/>
              <a:ea typeface="微軟正黑體" panose="020B0604030504040204" pitchFamily="34" charset="-120"/>
            </a:rPr>
            <a:t>。</a:t>
          </a:r>
          <a:endParaRPr lang="zh-TW" altLang="en-US" sz="1300" b="1" u="none" kern="1200" dirty="0">
            <a:solidFill>
              <a:schemeClr val="tx1"/>
            </a:solidFill>
            <a:latin typeface="微軟正黑體" panose="020B0604030504040204" pitchFamily="34" charset="-120"/>
            <a:ea typeface="微軟正黑體" panose="020B0604030504040204" pitchFamily="34" charset="-120"/>
          </a:endParaRPr>
        </a:p>
      </dsp:txBody>
      <dsp:txXfrm>
        <a:off x="1673255" y="0"/>
        <a:ext cx="6187296" cy="1209492"/>
      </dsp:txXfrm>
    </dsp:sp>
    <dsp:sp modelId="{BC30D085-CC55-4FE7-B345-64E5D9358F9E}">
      <dsp:nvSpPr>
        <dsp:cNvPr id="0" name=""/>
        <dsp:cNvSpPr/>
      </dsp:nvSpPr>
      <dsp:spPr>
        <a:xfrm>
          <a:off x="76667" y="116951"/>
          <a:ext cx="1572110" cy="80916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42368-60C4-42A8-8886-424676D0683E}">
      <dsp:nvSpPr>
        <dsp:cNvPr id="0" name=""/>
        <dsp:cNvSpPr/>
      </dsp:nvSpPr>
      <dsp:spPr>
        <a:xfrm>
          <a:off x="0" y="1192540"/>
          <a:ext cx="7860552" cy="138552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固定收益</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維持中性偏空</a:t>
          </a:r>
          <a:endParaRPr lang="en-US" altLang="zh-TW" sz="1600" b="1" kern="1200" dirty="0">
            <a:solidFill>
              <a:schemeClr val="tx1"/>
            </a:solidFill>
            <a:latin typeface="微軟正黑體" panose="020B0604030504040204" pitchFamily="34" charset="-120"/>
            <a:ea typeface="微軟正黑體" panose="020B0604030504040204" pitchFamily="34" charset="-120"/>
          </a:endParaRPr>
        </a:p>
        <a:p>
          <a:pPr marL="0" lvl="0" indent="0" algn="l" defTabSz="711200">
            <a:lnSpc>
              <a:spcPct val="90000"/>
            </a:lnSpc>
            <a:spcBef>
              <a:spcPct val="0"/>
            </a:spcBef>
            <a:buNone/>
          </a:pPr>
          <a:r>
            <a:rPr lang="zh-TW" altLang="zh-TW" sz="1300" b="0" kern="1200" dirty="0">
              <a:solidFill>
                <a:schemeClr val="tx1"/>
              </a:solidFill>
              <a:latin typeface="微軟正黑體" panose="020B0604030504040204" pitchFamily="34" charset="-120"/>
              <a:ea typeface="微軟正黑體" panose="020B0604030504040204" pitchFamily="34" charset="-120"/>
            </a:rPr>
            <a:t>財政可持續性疑慮與期限溢酬拉高，久期未必防禦有效。美國關稅收入難以補足新稅改成本，財赤增加。雖多數先進經濟體通膨低迷，但關稅干擾通縮趨勢初現。</a:t>
          </a:r>
          <a:r>
            <a:rPr lang="zh-TW" altLang="en-US" sz="1300" b="1" u="sng" kern="1200" dirty="0">
              <a:solidFill>
                <a:schemeClr val="tx1"/>
              </a:solidFill>
              <a:latin typeface="微軟正黑體" panose="020B0604030504040204" pitchFamily="34" charset="-120"/>
              <a:ea typeface="微軟正黑體" panose="020B0604030504040204" pitchFamily="34" charset="-120"/>
            </a:rPr>
            <a:t>維持對債券展望</a:t>
          </a:r>
          <a:r>
            <a:rPr lang="zh-TW" altLang="en-US" sz="1300" b="1" u="sng" kern="1200" dirty="0">
              <a:solidFill>
                <a:schemeClr val="tx1"/>
              </a:solidFill>
              <a:effectLst/>
              <a:latin typeface="微軟正黑體" panose="020B0604030504040204" pitchFamily="34" charset="-120"/>
              <a:ea typeface="微軟正黑體" panose="020B0604030504040204" pitchFamily="34" charset="-120"/>
            </a:rPr>
            <a:t>「中性偏空」</a:t>
          </a:r>
          <a:r>
            <a:rPr lang="zh-TW" altLang="en-US" sz="1300" b="1" u="sng" kern="1200" dirty="0">
              <a:solidFill>
                <a:schemeClr val="tx1"/>
              </a:solidFill>
              <a:latin typeface="微軟正黑體" panose="020B0604030504040204" pitchFamily="34" charset="-120"/>
              <a:ea typeface="微軟正黑體" panose="020B0604030504040204" pitchFamily="34" charset="-120"/>
            </a:rPr>
            <a:t>。</a:t>
          </a:r>
        </a:p>
      </dsp:txBody>
      <dsp:txXfrm>
        <a:off x="1673255" y="1192540"/>
        <a:ext cx="6187296" cy="1385525"/>
      </dsp:txXfrm>
    </dsp:sp>
    <dsp:sp modelId="{1E67723B-A5D1-4373-AEC3-B344639660EA}">
      <dsp:nvSpPr>
        <dsp:cNvPr id="0" name=""/>
        <dsp:cNvSpPr/>
      </dsp:nvSpPr>
      <dsp:spPr>
        <a:xfrm>
          <a:off x="91366" y="1445475"/>
          <a:ext cx="1572110" cy="80916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00B5D-C171-4168-9DA8-9EEA53E1CBF9}">
      <dsp:nvSpPr>
        <dsp:cNvPr id="0" name=""/>
        <dsp:cNvSpPr/>
      </dsp:nvSpPr>
      <dsp:spPr>
        <a:xfrm>
          <a:off x="0" y="2630600"/>
          <a:ext cx="7860552" cy="101137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ts val="18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另類投資</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維持中性</a:t>
          </a:r>
          <a:endParaRPr lang="en-US" altLang="zh-TW" sz="1600" b="1" kern="1200" dirty="0">
            <a:solidFill>
              <a:srgbClr val="FF0000"/>
            </a:solidFill>
            <a:latin typeface="微軟正黑體" panose="020B0604030504040204" pitchFamily="34" charset="-120"/>
            <a:ea typeface="微軟正黑體" panose="020B0604030504040204" pitchFamily="34" charset="-120"/>
          </a:endParaRPr>
        </a:p>
        <a:p>
          <a:pPr marL="0" lvl="0" indent="0" algn="l" defTabSz="711200">
            <a:spcBef>
              <a:spcPct val="0"/>
            </a:spcBef>
            <a:buNone/>
          </a:pPr>
          <a:r>
            <a:rPr lang="zh-TW" altLang="zh-TW" sz="1300" b="0" kern="1200" dirty="0">
              <a:solidFill>
                <a:schemeClr val="tx1"/>
              </a:solidFill>
              <a:latin typeface="微軟正黑體" panose="020B0604030504040204" pitchFamily="34" charset="-120"/>
              <a:ea typeface="微軟正黑體" panose="020B0604030504040204" pitchFamily="34" charset="-120"/>
            </a:rPr>
            <a:t>對大宗商品持審慎態度，油價因地緣政治波動加劇。看好具分散效益的另類資產如私募。</a:t>
          </a:r>
          <a:r>
            <a:rPr lang="zh-TW" altLang="en-US" sz="1300" b="1" i="0" u="sng" kern="1200" dirty="0">
              <a:solidFill>
                <a:schemeClr val="tx1"/>
              </a:solidFill>
              <a:latin typeface="微軟正黑體" panose="020B0604030504040204" pitchFamily="34" charset="-120"/>
              <a:ea typeface="微軟正黑體" panose="020B0604030504040204" pitchFamily="34" charset="-120"/>
            </a:rPr>
            <a:t>維持對另類資產的</a:t>
          </a:r>
          <a:r>
            <a:rPr lang="zh-TW" altLang="en-US" sz="1300" b="1" u="sng" kern="1200" dirty="0">
              <a:solidFill>
                <a:schemeClr val="tx1"/>
              </a:solidFill>
              <a:effectLst/>
              <a:latin typeface="微軟正黑體" panose="020B0604030504040204" pitchFamily="34" charset="-120"/>
              <a:ea typeface="微軟正黑體" panose="020B0604030504040204" pitchFamily="34" charset="-120"/>
            </a:rPr>
            <a:t>「</a:t>
          </a:r>
          <a:r>
            <a:rPr lang="zh-TW" altLang="en-US" sz="1300" b="1" i="0" u="sng" kern="1200" dirty="0">
              <a:solidFill>
                <a:schemeClr val="tx1"/>
              </a:solidFill>
              <a:latin typeface="微軟正黑體" panose="020B0604030504040204" pitchFamily="34" charset="-120"/>
              <a:ea typeface="微軟正黑體" panose="020B0604030504040204" pitchFamily="34" charset="-120"/>
            </a:rPr>
            <a:t>中性</a:t>
          </a:r>
          <a:r>
            <a:rPr lang="zh-TW" altLang="en-US" sz="1300" b="1" u="sng" kern="1200" dirty="0">
              <a:solidFill>
                <a:schemeClr val="tx1"/>
              </a:solidFill>
              <a:effectLst/>
              <a:latin typeface="微軟正黑體" panose="020B0604030504040204" pitchFamily="34" charset="-120"/>
              <a:ea typeface="微軟正黑體" panose="020B0604030504040204" pitchFamily="34" charset="-120"/>
            </a:rPr>
            <a:t>」</a:t>
          </a:r>
          <a:r>
            <a:rPr lang="zh-TW" altLang="en-US" sz="1300" b="1" i="0" u="sng" kern="1200" dirty="0">
              <a:solidFill>
                <a:schemeClr val="tx1"/>
              </a:solidFill>
              <a:latin typeface="微軟正黑體" panose="020B0604030504040204" pitchFamily="34" charset="-120"/>
              <a:ea typeface="微軟正黑體" panose="020B0604030504040204" pitchFamily="34" charset="-120"/>
            </a:rPr>
            <a:t>展望。</a:t>
          </a:r>
        </a:p>
      </dsp:txBody>
      <dsp:txXfrm>
        <a:off x="1673255" y="2630600"/>
        <a:ext cx="6187296" cy="1011379"/>
      </dsp:txXfrm>
    </dsp:sp>
    <dsp:sp modelId="{39038C3E-BD1A-4EB6-B0FD-CDDAE11379F5}">
      <dsp:nvSpPr>
        <dsp:cNvPr id="0" name=""/>
        <dsp:cNvSpPr/>
      </dsp:nvSpPr>
      <dsp:spPr>
        <a:xfrm>
          <a:off x="91366" y="2721834"/>
          <a:ext cx="1572110" cy="80916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AC4C5-2E0D-4770-B1AC-F6763AE1BF0E}">
      <dsp:nvSpPr>
        <dsp:cNvPr id="0" name=""/>
        <dsp:cNvSpPr/>
      </dsp:nvSpPr>
      <dsp:spPr>
        <a:xfrm>
          <a:off x="0" y="3687647"/>
          <a:ext cx="7860552" cy="1143808"/>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zh-TW" altLang="en-US" sz="1600" b="1" kern="1200" dirty="0">
              <a:solidFill>
                <a:schemeClr val="tx1"/>
              </a:solidFill>
              <a:latin typeface="微軟正黑體" panose="020B0604030504040204" pitchFamily="34" charset="-120"/>
              <a:ea typeface="微軟正黑體" panose="020B0604030504040204" pitchFamily="34" charset="-120"/>
            </a:rPr>
            <a:t>現金</a:t>
          </a:r>
          <a:r>
            <a:rPr lang="en-US" altLang="zh-TW" sz="1600" b="1" kern="1200" dirty="0">
              <a:solidFill>
                <a:schemeClr val="tx1"/>
              </a:solidFill>
              <a:latin typeface="微軟正黑體" panose="020B0604030504040204" pitchFamily="34" charset="-120"/>
              <a:ea typeface="微軟正黑體" panose="020B0604030504040204" pitchFamily="34" charset="-120"/>
            </a:rPr>
            <a:t>:</a:t>
          </a:r>
          <a:r>
            <a:rPr lang="zh-TW" altLang="en-US" sz="1600" b="1" kern="1200" dirty="0">
              <a:solidFill>
                <a:schemeClr val="tx1"/>
              </a:solidFill>
              <a:latin typeface="微軟正黑體" panose="020B0604030504040204" pitchFamily="34" charset="-120"/>
              <a:ea typeface="微軟正黑體" panose="020B0604030504040204" pitchFamily="34" charset="-120"/>
            </a:rPr>
            <a:t> 維持中性偏多</a:t>
          </a:r>
          <a:endParaRPr lang="en-US" altLang="zh-TW" sz="1600" b="1" kern="1200" dirty="0">
            <a:solidFill>
              <a:schemeClr val="tx1"/>
            </a:solidFill>
            <a:latin typeface="微軟正黑體" panose="020B0604030504040204" pitchFamily="34" charset="-120"/>
            <a:ea typeface="微軟正黑體" panose="020B0604030504040204" pitchFamily="34" charset="-120"/>
          </a:endParaRPr>
        </a:p>
        <a:p>
          <a:pPr marL="0" lvl="0" indent="0" algn="l" defTabSz="711200">
            <a:lnSpc>
              <a:spcPct val="90000"/>
            </a:lnSpc>
            <a:spcBef>
              <a:spcPct val="0"/>
            </a:spcBef>
            <a:spcAft>
              <a:spcPts val="0"/>
            </a:spcAft>
            <a:buNone/>
          </a:pPr>
          <a:r>
            <a:rPr lang="zh-TW" altLang="en-US" sz="1300" b="0" kern="1200" dirty="0">
              <a:solidFill>
                <a:schemeClr val="tx1"/>
              </a:solidFill>
              <a:latin typeface="微軟正黑體" panose="020B0604030504040204" pitchFamily="34" charset="-120"/>
              <a:ea typeface="微軟正黑體" panose="020B0604030504040204" pitchFamily="34" charset="-120"/>
            </a:rPr>
            <a:t>現金具防禦特性，搭配當前總體環境。現金與短期美債有助降低利率風險，適合財政政策不確定時期。短端殖利率高，無風險報酬具吸引力。</a:t>
          </a:r>
          <a:r>
            <a:rPr lang="zh-TW" altLang="en-US" sz="1300" b="1" u="sng" kern="1200" dirty="0">
              <a:solidFill>
                <a:schemeClr val="tx1"/>
              </a:solidFill>
              <a:latin typeface="微軟正黑體" panose="020B0604030504040204" pitchFamily="34" charset="-120"/>
              <a:ea typeface="微軟正黑體" panose="020B0604030504040204" pitchFamily="34" charset="-120"/>
            </a:rPr>
            <a:t>維持對現金展望至</a:t>
          </a:r>
          <a:r>
            <a:rPr lang="zh-TW" altLang="en-US" sz="1300" b="1" u="sng" kern="1200" dirty="0">
              <a:solidFill>
                <a:schemeClr val="tx1"/>
              </a:solidFill>
              <a:effectLst/>
              <a:latin typeface="微軟正黑體" panose="020B0604030504040204" pitchFamily="34" charset="-120"/>
              <a:ea typeface="微軟正黑體" panose="020B0604030504040204" pitchFamily="34" charset="-120"/>
            </a:rPr>
            <a:t>「中性偏多」</a:t>
          </a:r>
          <a:r>
            <a:rPr lang="zh-TW" sz="1300" b="1" u="sng" kern="1200" dirty="0">
              <a:solidFill>
                <a:schemeClr val="tx1"/>
              </a:solidFill>
              <a:latin typeface="微軟正黑體" panose="020B0604030504040204" pitchFamily="34" charset="-120"/>
              <a:ea typeface="微軟正黑體" panose="020B0604030504040204" pitchFamily="34" charset="-120"/>
            </a:rPr>
            <a:t>。</a:t>
          </a:r>
          <a:endParaRPr lang="zh-TW" altLang="en-US" sz="1300" b="1" u="sng" kern="1200" dirty="0">
            <a:solidFill>
              <a:schemeClr val="tx1"/>
            </a:solidFill>
            <a:latin typeface="微軟正黑體" panose="020B0604030504040204" pitchFamily="34" charset="-120"/>
            <a:ea typeface="微軟正黑體" panose="020B0604030504040204" pitchFamily="34" charset="-120"/>
          </a:endParaRPr>
        </a:p>
      </dsp:txBody>
      <dsp:txXfrm>
        <a:off x="1673255" y="3687647"/>
        <a:ext cx="6187296" cy="1143808"/>
      </dsp:txXfrm>
    </dsp:sp>
    <dsp:sp modelId="{63839BAD-D191-4A63-B138-5DE403A9E923}">
      <dsp:nvSpPr>
        <dsp:cNvPr id="0" name=""/>
        <dsp:cNvSpPr/>
      </dsp:nvSpPr>
      <dsp:spPr>
        <a:xfrm>
          <a:off x="91366" y="3866993"/>
          <a:ext cx="1572110" cy="809160"/>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297D-9014-4244-A1EE-26A51CBF78AC}">
      <dsp:nvSpPr>
        <dsp:cNvPr id="0" name=""/>
        <dsp:cNvSpPr/>
      </dsp:nvSpPr>
      <dsp:spPr>
        <a:xfrm>
          <a:off x="295560" y="0"/>
          <a:ext cx="3349681" cy="2814053"/>
        </a:xfrm>
        <a:prstGeom prst="rightArrow">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6FB00BE4-369C-42F8-863E-43E331A7AAC1}">
      <dsp:nvSpPr>
        <dsp:cNvPr id="0" name=""/>
        <dsp:cNvSpPr/>
      </dsp:nvSpPr>
      <dsp:spPr>
        <a:xfrm>
          <a:off x="1417" y="844215"/>
          <a:ext cx="1194585"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景氣緩</a:t>
          </a:r>
          <a:endParaRPr lang="en-US" altLang="zh-TW" sz="2300" b="1" kern="1200" dirty="0">
            <a:latin typeface="微軟正黑體" panose="020B0604030504040204" pitchFamily="34" charset="-120"/>
            <a:ea typeface="微軟正黑體" panose="020B0604030504040204" pitchFamily="34" charset="-120"/>
          </a:endParaRPr>
        </a:p>
      </dsp:txBody>
      <dsp:txXfrm>
        <a:off x="56365" y="899163"/>
        <a:ext cx="1084689" cy="1015725"/>
      </dsp:txXfrm>
    </dsp:sp>
    <dsp:sp modelId="{34A87BC0-E7F9-46AF-A15A-CB749FA162F6}">
      <dsp:nvSpPr>
        <dsp:cNvPr id="0" name=""/>
        <dsp:cNvSpPr/>
      </dsp:nvSpPr>
      <dsp:spPr>
        <a:xfrm>
          <a:off x="1270373" y="844215"/>
          <a:ext cx="1194585"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迎降息</a:t>
          </a:r>
        </a:p>
      </dsp:txBody>
      <dsp:txXfrm>
        <a:off x="1325321" y="899163"/>
        <a:ext cx="1084689" cy="1015725"/>
      </dsp:txXfrm>
    </dsp:sp>
    <dsp:sp modelId="{4024CB53-9F5F-474C-9326-453BDB132F17}">
      <dsp:nvSpPr>
        <dsp:cNvPr id="0" name=""/>
        <dsp:cNvSpPr/>
      </dsp:nvSpPr>
      <dsp:spPr>
        <a:xfrm>
          <a:off x="2539330" y="844215"/>
          <a:ext cx="1400054" cy="1125621"/>
        </a:xfrm>
        <a:prstGeom prst="roundRect">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zh-TW" altLang="en-US" sz="2300" b="1" kern="1200" dirty="0">
              <a:latin typeface="微軟正黑體" panose="020B0604030504040204" pitchFamily="34" charset="-120"/>
              <a:ea typeface="微軟正黑體" panose="020B0604030504040204" pitchFamily="34" charset="-120"/>
            </a:rPr>
            <a:t>川普</a:t>
          </a:r>
          <a:r>
            <a:rPr lang="en-US" altLang="zh-TW" sz="2300" b="1" kern="1200" dirty="0">
              <a:latin typeface="微軟正黑體" panose="020B0604030504040204" pitchFamily="34" charset="-120"/>
              <a:ea typeface="微軟正黑體" panose="020B0604030504040204" pitchFamily="34" charset="-120"/>
            </a:rPr>
            <a:t>2.0</a:t>
          </a:r>
          <a:endParaRPr lang="zh-TW" altLang="en-US" sz="2300" b="1" kern="1200" dirty="0">
            <a:latin typeface="微軟正黑體" panose="020B0604030504040204" pitchFamily="34" charset="-120"/>
            <a:ea typeface="微軟正黑體" panose="020B0604030504040204" pitchFamily="34" charset="-120"/>
          </a:endParaRPr>
        </a:p>
      </dsp:txBody>
      <dsp:txXfrm>
        <a:off x="2594278" y="899163"/>
        <a:ext cx="1290158" cy="1015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12804-8C3F-49AF-9347-2ACFECB2A00B}">
      <dsp:nvSpPr>
        <dsp:cNvPr id="0" name=""/>
        <dsp:cNvSpPr/>
      </dsp:nvSpPr>
      <dsp:spPr>
        <a:xfrm>
          <a:off x="205166" y="0"/>
          <a:ext cx="3240000" cy="3240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4BA4B-D620-43CD-994B-DE4ABCF185A3}">
      <dsp:nvSpPr>
        <dsp:cNvPr id="0" name=""/>
        <dsp:cNvSpPr/>
      </dsp:nvSpPr>
      <dsp:spPr>
        <a:xfrm>
          <a:off x="2068451" y="392972"/>
          <a:ext cx="1647902"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趨勢股票</a:t>
          </a:r>
        </a:p>
      </dsp:txBody>
      <dsp:txXfrm>
        <a:off x="2102172" y="426693"/>
        <a:ext cx="1580460" cy="623326"/>
      </dsp:txXfrm>
    </dsp:sp>
    <dsp:sp modelId="{1BF4EB94-16E4-48EC-96FC-A38A61EEA106}">
      <dsp:nvSpPr>
        <dsp:cNvPr id="0" name=""/>
        <dsp:cNvSpPr/>
      </dsp:nvSpPr>
      <dsp:spPr>
        <a:xfrm>
          <a:off x="2025804" y="1351361"/>
          <a:ext cx="1647902"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債券</a:t>
          </a:r>
          <a:endParaRPr lang="en-US" altLang="zh-TW" sz="1200" b="1" kern="1200" dirty="0">
            <a:latin typeface="微軟正黑體" panose="020B0604030504040204" pitchFamily="34" charset="-120"/>
            <a:ea typeface="微軟正黑體" panose="020B0604030504040204" pitchFamily="34" charset="-120"/>
          </a:endParaRPr>
        </a:p>
      </dsp:txBody>
      <dsp:txXfrm>
        <a:off x="2059525" y="1385082"/>
        <a:ext cx="1580460" cy="623326"/>
      </dsp:txXfrm>
    </dsp:sp>
    <dsp:sp modelId="{6DFD748C-70B0-41EC-821C-B45B588DBECB}">
      <dsp:nvSpPr>
        <dsp:cNvPr id="0" name=""/>
        <dsp:cNvSpPr/>
      </dsp:nvSpPr>
      <dsp:spPr>
        <a:xfrm>
          <a:off x="1651042" y="2277841"/>
          <a:ext cx="2415076" cy="690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ts val="0"/>
            </a:spcAft>
            <a:buNone/>
          </a:pPr>
          <a:r>
            <a:rPr lang="zh-TW" altLang="en-US" sz="2000" b="1" kern="1200" dirty="0">
              <a:latin typeface="微軟正黑體" panose="020B0604030504040204" pitchFamily="34" charset="-120"/>
              <a:ea typeface="微軟正黑體" panose="020B0604030504040204" pitchFamily="34" charset="-120"/>
            </a:rPr>
            <a:t>美國平衡</a:t>
          </a:r>
        </a:p>
      </dsp:txBody>
      <dsp:txXfrm>
        <a:off x="1684763" y="2311562"/>
        <a:ext cx="2347634" cy="62332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B47BBAB5-4DB6-4068-B2EB-7B907D58C1E2}" type="datetimeFigureOut">
              <a:rPr lang="zh-TW" altLang="en-US" smtClean="0"/>
              <a:t>2025/09/02</a:t>
            </a:fld>
            <a:endParaRPr lang="zh-TW" altLang="en-US"/>
          </a:p>
        </p:txBody>
      </p:sp>
      <p:sp>
        <p:nvSpPr>
          <p:cNvPr id="4" name="頁尾版面配置區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3502E7B5-2E07-41B8-8C6C-7FBA573FC803}" type="slidenum">
              <a:rPr lang="zh-TW" altLang="en-US" smtClean="0"/>
              <a:t>‹#›</a:t>
            </a:fld>
            <a:endParaRPr lang="zh-TW" altLang="en-US"/>
          </a:p>
        </p:txBody>
      </p:sp>
    </p:spTree>
    <p:extLst>
      <p:ext uri="{BB962C8B-B14F-4D97-AF65-F5344CB8AC3E}">
        <p14:creationId xmlns:p14="http://schemas.microsoft.com/office/powerpoint/2010/main" val="1756638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lvl1pPr>
          </a:lstStyle>
          <a:p>
            <a:fld id="{AED459B7-AA5E-4E96-B5DB-6225C4EC0C3F}" type="datetimeFigureOut">
              <a:rPr lang="zh-TW" altLang="en-US" smtClean="0"/>
              <a:t>2025/09/02</a:t>
            </a:fld>
            <a:endParaRPr lang="zh-TW" altLang="en-US"/>
          </a:p>
        </p:txBody>
      </p:sp>
      <p:sp>
        <p:nvSpPr>
          <p:cNvPr id="4" name="投影片圖像版面配置區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96BF65D5-D2EB-499B-B310-903520F5C897}" type="slidenum">
              <a:rPr lang="zh-TW" altLang="en-US" smtClean="0"/>
              <a:t>‹#›</a:t>
            </a:fld>
            <a:endParaRPr lang="zh-TW" altLang="en-US"/>
          </a:p>
        </p:txBody>
      </p:sp>
    </p:spTree>
    <p:extLst>
      <p:ext uri="{BB962C8B-B14F-4D97-AF65-F5344CB8AC3E}">
        <p14:creationId xmlns:p14="http://schemas.microsoft.com/office/powerpoint/2010/main" val="104830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6BF65D5-D2EB-499B-B310-903520F5C897}" type="slidenum">
              <a:rPr lang="zh-TW" altLang="en-US" smtClean="0"/>
              <a:t>2</a:t>
            </a:fld>
            <a:endParaRPr lang="zh-TW" altLang="en-US"/>
          </a:p>
        </p:txBody>
      </p:sp>
    </p:spTree>
    <p:extLst>
      <p:ext uri="{BB962C8B-B14F-4D97-AF65-F5344CB8AC3E}">
        <p14:creationId xmlns:p14="http://schemas.microsoft.com/office/powerpoint/2010/main" val="53697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pPr marL="0" marR="0" lvl="0" indent="0" algn="r" defTabSz="911133" rtl="0" eaLnBrk="1" fontAlgn="base" latinLnBrk="0" hangingPunct="1">
              <a:lnSpc>
                <a:spcPct val="100000"/>
              </a:lnSpc>
              <a:spcBef>
                <a:spcPct val="50000"/>
              </a:spcBef>
              <a:spcAft>
                <a:spcPct val="0"/>
              </a:spcAft>
              <a:buClrTx/>
              <a:buSzTx/>
              <a:buFontTx/>
              <a:buNone/>
              <a:tabLst/>
              <a:defRPr/>
            </a:pPr>
            <a:fld id="{9FB8EDF8-6CC1-4432-A03D-F98AE08AF7D8}" type="slidenum">
              <a:rPr kumimoji="1" lang="en-US" altLang="zh-TW" sz="1200" b="1" i="0" u="none" strike="noStrike" kern="1200" cap="none" spc="0" normalizeH="0" baseline="0" noProof="0" smtClean="0">
                <a:ln>
                  <a:noFill/>
                </a:ln>
                <a:solidFill>
                  <a:srgbClr val="FFFFFF"/>
                </a:solidFill>
                <a:effectLst/>
                <a:uLnTx/>
                <a:uFillTx/>
                <a:latin typeface="Arial" pitchFamily="34" charset="0"/>
                <a:ea typeface="標楷體" pitchFamily="65" charset="-120"/>
                <a:cs typeface="+mn-cs"/>
              </a:rPr>
              <a:pPr marL="0" marR="0" lvl="0" indent="0" algn="r" defTabSz="911133" rtl="0" eaLnBrk="1" fontAlgn="base" latinLnBrk="0" hangingPunct="1">
                <a:lnSpc>
                  <a:spcPct val="100000"/>
                </a:lnSpc>
                <a:spcBef>
                  <a:spcPct val="50000"/>
                </a:spcBef>
                <a:spcAft>
                  <a:spcPct val="0"/>
                </a:spcAft>
                <a:buClrTx/>
                <a:buSzTx/>
                <a:buFontTx/>
                <a:buNone/>
                <a:tabLst/>
                <a:defRPr/>
              </a:pPr>
              <a:t>7</a:t>
            </a:fld>
            <a:endParaRPr kumimoji="1" lang="en-US" altLang="zh-TW" sz="1200" b="1" i="0" u="none" strike="noStrike" kern="1200" cap="none" spc="0" normalizeH="0" baseline="0" noProof="0" dirty="0">
              <a:ln>
                <a:noFill/>
              </a:ln>
              <a:solidFill>
                <a:srgbClr val="FFFFFF"/>
              </a:solidFill>
              <a:effectLst/>
              <a:uLnTx/>
              <a:uFillTx/>
              <a:latin typeface="Arial" pitchFamily="34" charset="0"/>
              <a:ea typeface="標楷體" pitchFamily="65" charset="-120"/>
              <a:cs typeface="+mn-cs"/>
            </a:endParaRPr>
          </a:p>
        </p:txBody>
      </p:sp>
    </p:spTree>
    <p:extLst>
      <p:ext uri="{BB962C8B-B14F-4D97-AF65-F5344CB8AC3E}">
        <p14:creationId xmlns:p14="http://schemas.microsoft.com/office/powerpoint/2010/main" val="119464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非投資等級債</a:t>
            </a:r>
            <a:r>
              <a:rPr lang="en-US" altLang="zh-TW" dirty="0"/>
              <a:t>2</a:t>
            </a:r>
            <a:r>
              <a:rPr lang="zh-TW" altLang="en-US" dirty="0"/>
              <a:t>大利好</a:t>
            </a:r>
            <a:r>
              <a:rPr lang="en-US" altLang="zh-TW" dirty="0"/>
              <a:t>: </a:t>
            </a:r>
            <a:r>
              <a:rPr lang="zh-TW" altLang="en-US" dirty="0"/>
              <a:t>受惠經濟成長、對利率敏感度低。</a:t>
            </a:r>
            <a:endParaRPr lang="en-US" altLang="zh-TW" dirty="0"/>
          </a:p>
        </p:txBody>
      </p:sp>
      <p:sp>
        <p:nvSpPr>
          <p:cNvPr id="4" name="投影片編號版面配置區 3"/>
          <p:cNvSpPr>
            <a:spLocks noGrp="1"/>
          </p:cNvSpPr>
          <p:nvPr>
            <p:ph type="sldNum" sz="quarter" idx="10"/>
          </p:nvPr>
        </p:nvSpPr>
        <p:spPr/>
        <p:txBody>
          <a:bodyPr/>
          <a:lstStyle/>
          <a:p>
            <a:fld id="{34E04F57-822D-4384-8A3C-2F4B5EDAE034}" type="slidenum">
              <a:rPr lang="zh-TW" altLang="en-US" smtClean="0"/>
              <a:t>10</a:t>
            </a:fld>
            <a:endParaRPr lang="zh-TW" altLang="en-US"/>
          </a:p>
        </p:txBody>
      </p:sp>
    </p:spTree>
    <p:extLst>
      <p:ext uri="{BB962C8B-B14F-4D97-AF65-F5344CB8AC3E}">
        <p14:creationId xmlns:p14="http://schemas.microsoft.com/office/powerpoint/2010/main" val="352464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截至</a:t>
            </a:r>
            <a:r>
              <a:rPr lang="en-US" altLang="zh-TW" dirty="0"/>
              <a:t>2025/6</a:t>
            </a:r>
            <a:r>
              <a:rPr lang="zh-TW" altLang="en-US" dirty="0"/>
              <a:t>，科技股權為</a:t>
            </a:r>
            <a:r>
              <a:rPr lang="en-US" altLang="zh-TW" dirty="0"/>
              <a:t>2020</a:t>
            </a:r>
            <a:r>
              <a:rPr lang="zh-TW" altLang="en-US" dirty="0"/>
              <a:t>年來最高</a:t>
            </a:r>
            <a:r>
              <a:rPr lang="en-US" altLang="zh-TW" dirty="0"/>
              <a:t>11.31%</a:t>
            </a:r>
            <a:r>
              <a:rPr lang="zh-TW" altLang="en-US" dirty="0"/>
              <a:t>，前高為</a:t>
            </a:r>
            <a:r>
              <a:rPr lang="en-US" altLang="zh-TW" dirty="0"/>
              <a:t>2020/5</a:t>
            </a:r>
            <a:r>
              <a:rPr lang="zh-TW" altLang="en-US" dirty="0"/>
              <a:t> </a:t>
            </a:r>
            <a:r>
              <a:rPr lang="en-US" altLang="zh-TW" dirty="0"/>
              <a:t>10.87%(</a:t>
            </a:r>
            <a:r>
              <a:rPr lang="zh-TW" altLang="en-US" dirty="0"/>
              <a:t>股權第一大</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0D692E6C-BC18-4541-862F-7C6D91274007}" type="slidenum">
              <a:rPr lang="zh-TW" altLang="en-US" smtClean="0"/>
              <a:t>11</a:t>
            </a:fld>
            <a:endParaRPr lang="zh-TW" altLang="en-US"/>
          </a:p>
        </p:txBody>
      </p:sp>
    </p:spTree>
    <p:extLst>
      <p:ext uri="{BB962C8B-B14F-4D97-AF65-F5344CB8AC3E}">
        <p14:creationId xmlns:p14="http://schemas.microsoft.com/office/powerpoint/2010/main" val="54714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249613" y="522288"/>
            <a:ext cx="3406775" cy="2555875"/>
          </a:xfrm>
        </p:spPr>
      </p:sp>
      <p:sp>
        <p:nvSpPr>
          <p:cNvPr id="3" name="備忘稿版面配置區 2"/>
          <p:cNvSpPr>
            <a:spLocks noGrp="1"/>
          </p:cNvSpPr>
          <p:nvPr>
            <p:ph type="body" idx="1"/>
          </p:nvPr>
        </p:nvSpPr>
        <p:spPr/>
        <p:txBody>
          <a:bodyPr/>
          <a:lstStyle/>
          <a:p>
            <a:r>
              <a:rPr lang="zh-TW" altLang="en-US" dirty="0"/>
              <a:t>金融股受惠於日圓升值與日本公債殖利率水準攀升。</a:t>
            </a:r>
            <a:endParaRPr lang="en-US" altLang="zh-TW" dirty="0"/>
          </a:p>
          <a:p>
            <a:r>
              <a:rPr lang="zh-TW" altLang="en-US" dirty="0"/>
              <a:t>我們偏好銀行股的原因主要為日本央行貨幣政策正常化對銀行來說是非常正面的影響，再者，銀行也是日本經濟正常化的受惠者，日本企業界投資的動物本能正在回歸，銀行業獲得很多企業欲擴大資本支出週期的貸款、成長動能強勁，而我們持有的日本銀行股也在美國擁有曝險部位，可望受惠於準總統川普未來的金融政策監管放鬆，以三菱日聯金融集團為例，其為摩根士丹利的第一大股東，擁有摩根士丹利約</a:t>
            </a:r>
            <a:r>
              <a:rPr lang="en-US" altLang="zh-TW" dirty="0"/>
              <a:t>24%</a:t>
            </a:r>
            <a:r>
              <a:rPr lang="zh-TW" altLang="en-US" dirty="0"/>
              <a:t>的股份，兩者之間有許多合作協議。</a:t>
            </a:r>
          </a:p>
        </p:txBody>
      </p:sp>
      <p:sp>
        <p:nvSpPr>
          <p:cNvPr id="4" name="投影片編號版面配置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E1BF30-0998-47CB-8361-89212F8776D7}" type="slidenum">
              <a:rPr kumimoji="1" lang="en-US" altLang="zh-TW"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8560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418256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0"/>
            <a:ext cx="7924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524000"/>
            <a:ext cx="7772400" cy="4114800"/>
          </a:xfrm>
        </p:spPr>
        <p:txBody>
          <a:bodyPr/>
          <a:lstStyle/>
          <a:p>
            <a:pPr lvl="0"/>
            <a:endParaRPr lang="zh-TW"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417188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62950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9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877078"/>
          </a:xfrm>
        </p:spPr>
        <p:txBody>
          <a:bodyPr/>
          <a:lstStyle/>
          <a:p>
            <a:r>
              <a:rPr lang="zh-TW" altLang="en-US"/>
              <a:t>按一下以編輯母片標題樣式</a:t>
            </a:r>
          </a:p>
        </p:txBody>
      </p:sp>
    </p:spTree>
    <p:extLst>
      <p:ext uri="{BB962C8B-B14F-4D97-AF65-F5344CB8AC3E}">
        <p14:creationId xmlns:p14="http://schemas.microsoft.com/office/powerpoint/2010/main" val="148924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6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rogress window cover (projected) INTERNAL USE">
    <p:spTree>
      <p:nvGrpSpPr>
        <p:cNvPr id="1" name=""/>
        <p:cNvGrpSpPr/>
        <p:nvPr/>
      </p:nvGrpSpPr>
      <p:grpSpPr>
        <a:xfrm>
          <a:off x="0" y="0"/>
          <a:ext cx="0" cy="0"/>
          <a:chOff x="0" y="0"/>
          <a:chExt cx="0" cy="0"/>
        </a:xfrm>
      </p:grpSpPr>
      <p:pic>
        <p:nvPicPr>
          <p:cNvPr id="2" name="圖片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492369"/>
            <a:ext cx="5417471" cy="5365629"/>
          </a:xfrm>
          <a:prstGeom prst="rect">
            <a:avLst/>
          </a:prstGeom>
        </p:spPr>
      </p:pic>
      <p:sp>
        <p:nvSpPr>
          <p:cNvPr id="38" name="Text Placeholder 3">
            <a:extLst>
              <a:ext uri="{FF2B5EF4-FFF2-40B4-BE49-F238E27FC236}">
                <a16:creationId xmlns:a16="http://schemas.microsoft.com/office/drawing/2014/main" id="{7A467251-472B-4F1D-9487-434447944FA4}"/>
              </a:ext>
            </a:extLst>
          </p:cNvPr>
          <p:cNvSpPr>
            <a:spLocks noGrp="1"/>
          </p:cNvSpPr>
          <p:nvPr>
            <p:ph type="body" sz="quarter" idx="27" hasCustomPrompt="1"/>
          </p:nvPr>
        </p:nvSpPr>
        <p:spPr>
          <a:xfrm>
            <a:off x="1210691" y="2520850"/>
            <a:ext cx="4387850" cy="2880360"/>
          </a:xfrm>
          <a:prstGeom prst="rect">
            <a:avLst/>
          </a:prstGeom>
        </p:spPr>
        <p:txBody>
          <a:bodyPr/>
          <a:lstStyle>
            <a:lvl1pPr marL="0" indent="0" algn="l" defTabSz="914400" rtl="0" eaLnBrk="1" latinLnBrk="0" hangingPunct="1">
              <a:lnSpc>
                <a:spcPct val="100000"/>
              </a:lnSpc>
              <a:spcBef>
                <a:spcPts val="0"/>
              </a:spcBef>
              <a:buNone/>
              <a:defRPr lang="en-US" sz="6000" b="1" kern="1200" dirty="0" smtClean="0">
                <a:solidFill>
                  <a:schemeClr val="bg1"/>
                </a:solidFill>
                <a:latin typeface="Century Gothic" panose="020B0502020202020204" pitchFamily="34" charset="0"/>
                <a:ea typeface="Microsoft YaHei" panose="020B0503020204020204" pitchFamily="34" charset="-122"/>
                <a:cs typeface="+mn-cs"/>
              </a:defRPr>
            </a:lvl1pPr>
            <a:lvl2pPr marL="457200" indent="0">
              <a:spcBef>
                <a:spcPts val="0"/>
              </a:spcBef>
              <a:buNone/>
              <a:defRPr>
                <a:ea typeface="Microsoft YaHei" panose="020B0503020204020204" pitchFamily="34" charset="-122"/>
              </a:defRPr>
            </a:lvl2pPr>
          </a:lstStyle>
          <a:p>
            <a:pPr lvl="0"/>
            <a:r>
              <a:rPr lang="zh-TW" altLang="en-US" dirty="0"/>
              <a:t>富蘭克林</a:t>
            </a:r>
            <a:endParaRPr lang="en-US" altLang="zh-TW" dirty="0"/>
          </a:p>
          <a:p>
            <a:pPr lvl="0"/>
            <a:r>
              <a:rPr lang="zh-TW" altLang="en-US" dirty="0"/>
              <a:t>國民的基金</a:t>
            </a:r>
            <a:endParaRPr lang="en-US" dirty="0"/>
          </a:p>
        </p:txBody>
      </p:sp>
      <p:sp>
        <p:nvSpPr>
          <p:cNvPr id="48" name="Text Placeholder 4">
            <a:extLst>
              <a:ext uri="{FF2B5EF4-FFF2-40B4-BE49-F238E27FC236}">
                <a16:creationId xmlns:a16="http://schemas.microsoft.com/office/drawing/2014/main" id="{6995D64D-D64B-4089-8EFB-C8E12D7CD760}"/>
              </a:ext>
            </a:extLst>
          </p:cNvPr>
          <p:cNvSpPr>
            <a:spLocks noGrp="1"/>
          </p:cNvSpPr>
          <p:nvPr>
            <p:ph type="body" sz="quarter" idx="28"/>
          </p:nvPr>
        </p:nvSpPr>
        <p:spPr>
          <a:xfrm>
            <a:off x="6037509" y="2542809"/>
            <a:ext cx="2822139" cy="2331720"/>
          </a:xfrm>
          <a:prstGeom prst="rect">
            <a:avLst/>
          </a:prstGeom>
        </p:spPr>
        <p:txBody>
          <a:bodyPr lIns="0" rIns="0"/>
          <a:lstStyle>
            <a:lvl1pPr marL="0" indent="0">
              <a:spcBef>
                <a:spcPts val="0"/>
              </a:spcBef>
              <a:spcAft>
                <a:spcPts val="1200"/>
              </a:spcAft>
              <a:buNone/>
              <a:defRPr lang="en-US" sz="2400" b="1" kern="1200" dirty="0" smtClean="0">
                <a:solidFill>
                  <a:schemeClr val="tx1"/>
                </a:solidFill>
                <a:latin typeface="Century Gothic" panose="020B0502020202020204" pitchFamily="34" charset="0"/>
                <a:ea typeface="Microsoft YaHei" panose="020B0503020204020204" pitchFamily="34" charset="-122"/>
                <a:cs typeface="+mn-cs"/>
              </a:defRPr>
            </a:lvl1pPr>
            <a:lvl2pPr marL="0" indent="0" algn="l" defTabSz="914400" rtl="0" eaLnBrk="1" latinLnBrk="0" hangingPunct="1">
              <a:spcBef>
                <a:spcPts val="300"/>
              </a:spcBef>
              <a:spcAft>
                <a:spcPts val="0"/>
              </a:spcAft>
              <a:buNone/>
              <a:defRPr lang="en-US" sz="1400" b="1" kern="1200" dirty="0" smtClean="0">
                <a:solidFill>
                  <a:schemeClr val="tx1"/>
                </a:solidFill>
                <a:latin typeface="Century Gothic" panose="020B0502020202020204" pitchFamily="34" charset="0"/>
                <a:ea typeface="Microsoft YaHei" panose="020B0503020204020204" pitchFamily="34" charset="-122"/>
                <a:cs typeface="+mn-cs"/>
              </a:defRPr>
            </a:lvl2pPr>
            <a:lvl3pPr marL="0" indent="0">
              <a:spcBef>
                <a:spcPts val="0"/>
              </a:spcBef>
              <a:spcAft>
                <a:spcPts val="1200"/>
              </a:spcAft>
              <a:buNone/>
              <a:defRPr lang="en-US" sz="1400" kern="1200" dirty="0" smtClean="0">
                <a:solidFill>
                  <a:schemeClr val="tx1"/>
                </a:solidFill>
                <a:latin typeface="Century Gothic" panose="020B0502020202020204" pitchFamily="34" charset="0"/>
                <a:ea typeface="Microsoft YaHei" panose="020B0503020204020204" pitchFamily="34" charset="-122"/>
                <a:cs typeface="+mn-cs"/>
              </a:defRPr>
            </a:lvl3pPr>
            <a:lvl4pPr marL="0" indent="0">
              <a:spcBef>
                <a:spcPts val="300"/>
              </a:spcBef>
              <a:buNone/>
              <a:defRPr lang="en-US" sz="1200" kern="1200" dirty="0" smtClean="0">
                <a:solidFill>
                  <a:schemeClr val="tx1"/>
                </a:solidFill>
                <a:latin typeface="Century Gothic" panose="020B0502020202020204" pitchFamily="34" charset="0"/>
                <a:ea typeface="Microsoft YaHei" panose="020B0503020204020204" pitchFamily="34" charset="-122"/>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圖片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470" y="92811"/>
            <a:ext cx="2671744" cy="1008021"/>
          </a:xfrm>
          <a:prstGeom prst="rect">
            <a:avLst/>
          </a:prstGeom>
        </p:spPr>
      </p:pic>
    </p:spTree>
    <p:extLst>
      <p:ext uri="{BB962C8B-B14F-4D97-AF65-F5344CB8AC3E}">
        <p14:creationId xmlns:p14="http://schemas.microsoft.com/office/powerpoint/2010/main" val="3602055030"/>
      </p:ext>
    </p:extLst>
  </p:cSld>
  <p:clrMapOvr>
    <a:masterClrMapping/>
  </p:clrMapOvr>
  <p:extLst>
    <p:ext uri="{DCECCB84-F9BA-43D5-87BE-67443E8EF086}">
      <p15:sldGuideLst xmlns:p15="http://schemas.microsoft.com/office/powerpoint/2012/main">
        <p15:guide id="1" orient="horz" pos="4205">
          <p15:clr>
            <a:srgbClr val="FBAE40"/>
          </p15:clr>
        </p15:guide>
        <p15:guide id="2" pos="288">
          <p15:clr>
            <a:srgbClr val="FBAE40"/>
          </p15:clr>
        </p15:guide>
        <p15:guide id="3" pos="174">
          <p15:clr>
            <a:srgbClr val="FBAE40"/>
          </p15:clr>
        </p15:guide>
        <p15:guide id="4" orient="horz" pos="2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97063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5"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6" name="文字版面配置區 2"/>
          <p:cNvSpPr>
            <a:spLocks noGrp="1"/>
          </p:cNvSpPr>
          <p:nvPr>
            <p:ph idx="1" hasCustomPrompt="1"/>
          </p:nvPr>
        </p:nvSpPr>
        <p:spPr bwMode="auto">
          <a:xfrm>
            <a:off x="457200" y="1533644"/>
            <a:ext cx="8229600" cy="18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atin typeface="微軟正黑體" panose="020B0604030504040204" pitchFamily="34" charset="-120"/>
                <a:ea typeface="微軟正黑體" panose="020B0604030504040204" pitchFamily="34" charset="-120"/>
              </a:defRPr>
            </a:lvl1pPr>
            <a:lvl2pPr>
              <a:defRPr sz="1400"/>
            </a:lvl2pPr>
            <a:lvl3pPr>
              <a:defRPr sz="1200"/>
            </a:lvl3pPr>
          </a:lstStyle>
          <a:p>
            <a:pPr lvl="0"/>
            <a:r>
              <a:rPr lang="zh-TW" altLang="en-US" dirty="0"/>
              <a:t>按一下以編輯母片文字樣式</a:t>
            </a:r>
          </a:p>
          <a:p>
            <a:pPr lvl="1"/>
            <a:r>
              <a:rPr lang="zh-TW" altLang="en-US" dirty="0"/>
              <a:t>第二層</a:t>
            </a:r>
          </a:p>
          <a:p>
            <a:pPr lvl="2"/>
            <a:r>
              <a:rPr lang="zh-TW" altLang="en-US" dirty="0"/>
              <a:t>第三層</a:t>
            </a:r>
          </a:p>
        </p:txBody>
      </p:sp>
    </p:spTree>
    <p:extLst>
      <p:ext uri="{BB962C8B-B14F-4D97-AF65-F5344CB8AC3E}">
        <p14:creationId xmlns:p14="http://schemas.microsoft.com/office/powerpoint/2010/main" val="135649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67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162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5" name="標題 1"/>
          <p:cNvSpPr>
            <a:spLocks noGrp="1"/>
          </p:cNvSpPr>
          <p:nvPr>
            <p:ph type="title"/>
          </p:nvPr>
        </p:nvSpPr>
        <p:spPr>
          <a:xfrm>
            <a:off x="457200" y="83134"/>
            <a:ext cx="8229600" cy="944562"/>
          </a:xfrm>
        </p:spPr>
        <p:txBody>
          <a:bodyPr>
            <a:norm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r>
              <a:rPr lang="zh-TW" altLang="en-US" dirty="0"/>
              <a:t>按一下以編輯母片標題樣式</a:t>
            </a:r>
          </a:p>
        </p:txBody>
      </p:sp>
      <p:sp>
        <p:nvSpPr>
          <p:cNvPr id="6" name="內容版面配置區 2"/>
          <p:cNvSpPr>
            <a:spLocks noGrp="1"/>
          </p:cNvSpPr>
          <p:nvPr>
            <p:ph idx="1"/>
          </p:nvPr>
        </p:nvSpPr>
        <p:spPr>
          <a:xfrm>
            <a:off x="457200" y="1340768"/>
            <a:ext cx="8229600" cy="4525963"/>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9653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6" name="標題 5"/>
          <p:cNvSpPr>
            <a:spLocks noGrp="1"/>
          </p:cNvSpPr>
          <p:nvPr>
            <p:ph type="title"/>
          </p:nvPr>
        </p:nvSpPr>
        <p:spPr>
          <a:xfrm>
            <a:off x="490152" y="0"/>
            <a:ext cx="8229600" cy="1143000"/>
          </a:xfrm>
        </p:spPr>
        <p:txBody>
          <a:bodyPr/>
          <a:lstStyle/>
          <a:p>
            <a:r>
              <a:rPr lang="zh-TW" altLang="en-US"/>
              <a:t>按一下以編輯母片標題樣式</a:t>
            </a:r>
          </a:p>
        </p:txBody>
      </p:sp>
    </p:spTree>
    <p:extLst>
      <p:ext uri="{BB962C8B-B14F-4D97-AF65-F5344CB8AC3E}">
        <p14:creationId xmlns:p14="http://schemas.microsoft.com/office/powerpoint/2010/main" val="1801582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5.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35728"/>
            <a:ext cx="7886700" cy="471637"/>
          </a:xfrm>
          <a:prstGeom prst="rect">
            <a:avLst/>
          </a:prstGeom>
        </p:spPr>
        <p:txBody>
          <a:bodyPr vert="horz" lIns="91440" tIns="45720" rIns="91440" bIns="45720" rtlCol="0" anchor="ctr">
            <a:normAutofit/>
          </a:bodyPr>
          <a:lstStyle/>
          <a:p>
            <a:r>
              <a:rPr lang="zh-TW" altLang="en-US" dirty="0"/>
              <a:t>風險警語</a:t>
            </a:r>
          </a:p>
        </p:txBody>
      </p:sp>
      <p:pic>
        <p:nvPicPr>
          <p:cNvPr id="5" name="Picture 6" descr="A close up of a mans face&#10;&#10;Description generated with very high confidence">
            <a:extLst>
              <a:ext uri="{FF2B5EF4-FFF2-40B4-BE49-F238E27FC236}">
                <a16:creationId xmlns:a16="http://schemas.microsoft.com/office/drawing/2014/main" id="{91CB6E97-6073-40CD-A64C-C1AC0F59754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799665" y="284835"/>
            <a:ext cx="2076916" cy="373421"/>
          </a:xfrm>
          <a:prstGeom prst="rect">
            <a:avLst/>
          </a:prstGeom>
        </p:spPr>
      </p:pic>
      <p:sp>
        <p:nvSpPr>
          <p:cNvPr id="6" name="投影片編號版面配置區 5"/>
          <p:cNvSpPr txBox="1">
            <a:spLocks/>
          </p:cNvSpPr>
          <p:nvPr userDrawn="1"/>
        </p:nvSpPr>
        <p:spPr>
          <a:xfrm>
            <a:off x="6893988" y="640860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19</a:t>
            </a:r>
            <a:endParaRPr lang="zh-TW" altLang="en-US" sz="1050" dirty="0">
              <a:solidFill>
                <a:schemeClr val="tx1"/>
              </a:solidFill>
              <a:latin typeface="+mn-lt"/>
            </a:endParaRPr>
          </a:p>
        </p:txBody>
      </p:sp>
    </p:spTree>
    <p:extLst>
      <p:ext uri="{BB962C8B-B14F-4D97-AF65-F5344CB8AC3E}">
        <p14:creationId xmlns:p14="http://schemas.microsoft.com/office/powerpoint/2010/main" val="3505906793"/>
      </p:ext>
    </p:extLst>
  </p:cSld>
  <p:clrMap bg1="lt1" tx1="dk1" bg2="lt2" tx2="dk2" accent1="accent1" accent2="accent2" accent3="accent3" accent4="accent4" accent5="accent5" accent6="accent6" hlink="hlink" folHlink="folHlink"/>
  <p:sldLayoutIdLst>
    <p:sldLayoutId id="2147483671" r:id="rId1"/>
    <p:sldLayoutId id="2147483714" r:id="rId2"/>
  </p:sldLayoutIdLst>
  <p:hf sldNum="0" hdr="0" ftr="0" dt="0"/>
  <p:txStyles>
    <p:titleStyle>
      <a:lvl1pPr algn="l" defTabSz="914400" rtl="0" eaLnBrk="1" latinLnBrk="0" hangingPunct="1">
        <a:lnSpc>
          <a:spcPct val="90000"/>
        </a:lnSpc>
        <a:spcBef>
          <a:spcPct val="0"/>
        </a:spcBef>
        <a:buNone/>
        <a:defRPr sz="2400" b="1" u="none"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67300"/>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標題版面配置區 1"/>
          <p:cNvSpPr>
            <a:spLocks noGrp="1"/>
          </p:cNvSpPr>
          <p:nvPr>
            <p:ph type="title"/>
          </p:nvPr>
        </p:nvSpPr>
        <p:spPr bwMode="auto">
          <a:xfrm>
            <a:off x="457200" y="274638"/>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4" name="文字版面配置區 2"/>
          <p:cNvSpPr>
            <a:spLocks noGrp="1"/>
          </p:cNvSpPr>
          <p:nvPr>
            <p:ph type="body" idx="1"/>
          </p:nvPr>
        </p:nvSpPr>
        <p:spPr bwMode="auto">
          <a:xfrm>
            <a:off x="468313" y="1412875"/>
            <a:ext cx="8229600" cy="23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p:txBody>
      </p:sp>
      <p:pic>
        <p:nvPicPr>
          <p:cNvPr id="7" name="Picture 9">
            <a:extLst>
              <a:ext uri="{FF2B5EF4-FFF2-40B4-BE49-F238E27FC236}">
                <a16:creationId xmlns:a16="http://schemas.microsoft.com/office/drawing/2014/main" id="{4C7483A0-E7AC-5F46-91E3-EF6F713FB82A}"/>
              </a:ext>
            </a:extLst>
          </p:cNvPr>
          <p:cNvPicPr>
            <a:picLocks/>
          </p:cNvPicPr>
          <p:nvPr userDrawn="1"/>
        </p:nvPicPr>
        <p:blipFill>
          <a:blip r:embed="rId11" cstate="email">
            <a:extLst>
              <a:ext uri="{28A0092B-C50C-407E-A947-70E740481C1C}">
                <a14:useLocalDpi xmlns:a14="http://schemas.microsoft.com/office/drawing/2010/main"/>
              </a:ext>
            </a:extLst>
          </a:blip>
          <a:stretch>
            <a:fillRect/>
          </a:stretch>
        </p:blipFill>
        <p:spPr>
          <a:xfrm>
            <a:off x="224117" y="1174377"/>
            <a:ext cx="8579224" cy="71718"/>
          </a:xfrm>
          <a:prstGeom prst="rect">
            <a:avLst/>
          </a:prstGeom>
        </p:spPr>
      </p:pic>
      <p:sp>
        <p:nvSpPr>
          <p:cNvPr id="10" name="投影片編號版面配置區 5"/>
          <p:cNvSpPr txBox="1">
            <a:spLocks/>
          </p:cNvSpPr>
          <p:nvPr userDrawn="1"/>
        </p:nvSpPr>
        <p:spPr>
          <a:xfrm>
            <a:off x="5894393" y="650256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19</a:t>
            </a:r>
            <a:endParaRPr lang="zh-TW" altLang="en-US" sz="1050" dirty="0">
              <a:solidFill>
                <a:schemeClr val="tx1"/>
              </a:solidFill>
              <a:latin typeface="+mn-lt"/>
            </a:endParaRPr>
          </a:p>
        </p:txBody>
      </p:sp>
      <p:pic>
        <p:nvPicPr>
          <p:cNvPr id="8"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tretch/>
        </p:blipFill>
        <p:spPr>
          <a:xfrm>
            <a:off x="7951793" y="6418729"/>
            <a:ext cx="1192207" cy="439271"/>
          </a:xfrm>
          <a:prstGeom prst="rect">
            <a:avLst/>
          </a:prstGeom>
          <a:noFill/>
          <a:ln w="15875">
            <a:noFill/>
            <a:round/>
          </a:ln>
        </p:spPr>
      </p:pic>
    </p:spTree>
    <p:extLst>
      <p:ext uri="{BB962C8B-B14F-4D97-AF65-F5344CB8AC3E}">
        <p14:creationId xmlns:p14="http://schemas.microsoft.com/office/powerpoint/2010/main" val="28002756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8" r:id="rId3"/>
    <p:sldLayoutId id="2147483724" r:id="rId4"/>
    <p:sldLayoutId id="2147483725" r:id="rId5"/>
    <p:sldLayoutId id="2147483726" r:id="rId6"/>
    <p:sldLayoutId id="2147483727" r:id="rId7"/>
    <p:sldLayoutId id="2147483728" r:id="rId8"/>
    <p:sldLayoutId id="2147483729" r:id="rId9"/>
  </p:sldLayoutIdLst>
  <p:hf sldNum="0" hdr="0" ftr="0" dt="0"/>
  <p:txStyles>
    <p:title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4" descr="A map of the world&#10;&#10;Description automatically generated with medium confidence">
            <a:extLst>
              <a:ext uri="{FF2B5EF4-FFF2-40B4-BE49-F238E27FC236}">
                <a16:creationId xmlns:a16="http://schemas.microsoft.com/office/drawing/2014/main" id="{884F9567-8E1B-4DE3-B748-38F683B51F6A}"/>
              </a:ext>
            </a:extLst>
          </p:cNvPr>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saturation sat="30000"/>
                    </a14:imgEffect>
                  </a14:imgLayer>
                </a14:imgProps>
              </a:ext>
              <a:ext uri="{28A0092B-C50C-407E-A947-70E740481C1C}">
                <a14:useLocalDpi xmlns:a14="http://schemas.microsoft.com/office/drawing/2010/main"/>
              </a:ext>
            </a:extLst>
          </a:blip>
          <a:stretch>
            <a:fillRect/>
          </a:stretch>
        </p:blipFill>
        <p:spPr>
          <a:xfrm>
            <a:off x="166658" y="1897332"/>
            <a:ext cx="8852052" cy="4485436"/>
          </a:xfrm>
          <a:prstGeom prst="rect">
            <a:avLst/>
          </a:prstGeom>
        </p:spPr>
      </p:pic>
      <p:sp>
        <p:nvSpPr>
          <p:cNvPr id="2" name="標題版面配置區 1"/>
          <p:cNvSpPr>
            <a:spLocks noGrp="1"/>
          </p:cNvSpPr>
          <p:nvPr>
            <p:ph type="title"/>
          </p:nvPr>
        </p:nvSpPr>
        <p:spPr>
          <a:xfrm>
            <a:off x="464749" y="252983"/>
            <a:ext cx="7886700" cy="937464"/>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6" name="投影片編號版面配置區 5"/>
          <p:cNvSpPr txBox="1">
            <a:spLocks/>
          </p:cNvSpPr>
          <p:nvPr userDrawn="1"/>
        </p:nvSpPr>
        <p:spPr>
          <a:xfrm>
            <a:off x="5856020" y="646660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050" dirty="0">
                <a:solidFill>
                  <a:schemeClr val="tx1"/>
                </a:solidFill>
                <a:latin typeface="+mn-lt"/>
              </a:rPr>
              <a:t>Page </a:t>
            </a:r>
            <a:fld id="{D0C886C2-BCFE-48E7-A9AB-CE2347BA525D}" type="slidenum">
              <a:rPr lang="zh-TW" altLang="en-US" sz="1050" smtClean="0">
                <a:solidFill>
                  <a:schemeClr val="tx1"/>
                </a:solidFill>
                <a:latin typeface="+mn-lt"/>
              </a:rPr>
              <a:pPr/>
              <a:t>‹#›</a:t>
            </a:fld>
            <a:r>
              <a:rPr lang="zh-TW" altLang="en-US" sz="1050" dirty="0">
                <a:solidFill>
                  <a:schemeClr val="tx1"/>
                </a:solidFill>
                <a:latin typeface="+mn-lt"/>
              </a:rPr>
              <a:t> </a:t>
            </a:r>
            <a:r>
              <a:rPr lang="en-US" altLang="zh-TW" sz="1050" dirty="0">
                <a:solidFill>
                  <a:schemeClr val="tx1"/>
                </a:solidFill>
                <a:latin typeface="+mn-lt"/>
              </a:rPr>
              <a:t>of 19</a:t>
            </a:r>
            <a:endParaRPr lang="zh-TW" altLang="en-US" sz="1050" dirty="0">
              <a:solidFill>
                <a:schemeClr val="tx1"/>
              </a:solidFill>
              <a:latin typeface="+mn-lt"/>
            </a:endParaRPr>
          </a:p>
        </p:txBody>
      </p:sp>
      <p:pic>
        <p:nvPicPr>
          <p:cNvPr id="7" name="Picture 10">
            <a:extLst>
              <a:ext uri="{FF2B5EF4-FFF2-40B4-BE49-F238E27FC236}">
                <a16:creationId xmlns:a16="http://schemas.microsoft.com/office/drawing/2014/main" id="{8A0E921D-F94B-4404-9443-1E14C4FB5FB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tretch/>
        </p:blipFill>
        <p:spPr>
          <a:xfrm>
            <a:off x="7951793" y="6418729"/>
            <a:ext cx="1192207" cy="439271"/>
          </a:xfrm>
          <a:prstGeom prst="rect">
            <a:avLst/>
          </a:prstGeom>
          <a:noFill/>
          <a:ln w="15875">
            <a:noFill/>
            <a:round/>
          </a:ln>
        </p:spPr>
      </p:pic>
    </p:spTree>
    <p:extLst>
      <p:ext uri="{BB962C8B-B14F-4D97-AF65-F5344CB8AC3E}">
        <p14:creationId xmlns:p14="http://schemas.microsoft.com/office/powerpoint/2010/main" val="335328679"/>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914400" rtl="0" eaLnBrk="1" latinLnBrk="0" hangingPunct="1">
        <a:lnSpc>
          <a:spcPct val="90000"/>
        </a:lnSpc>
        <a:spcBef>
          <a:spcPct val="0"/>
        </a:spcBef>
        <a:buNone/>
        <a:defRPr sz="3600" b="1" kern="1200">
          <a:solidFill>
            <a:srgbClr val="000099"/>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emf"/><Relationship Id="rId1" Type="http://schemas.openxmlformats.org/officeDocument/2006/relationships/slideLayout" Target="../slideLayouts/slideLayout10.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tmp"/><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tmp"/><Relationship Id="rId4" Type="http://schemas.openxmlformats.org/officeDocument/2006/relationships/image" Target="../media/image32.tmp"/></Relationships>
</file>

<file path=ppt/slides/_rels/slide18.xml.rels><?xml version="1.0" encoding="UTF-8" standalone="yes"?>
<Relationships xmlns="http://schemas.openxmlformats.org/package/2006/relationships"><Relationship Id="rId2" Type="http://schemas.openxmlformats.org/officeDocument/2006/relationships/hyperlink" Target="http://www.franklin.com.tw/"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em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p:cNvSpPr>
            <a:spLocks noGrp="1"/>
          </p:cNvSpPr>
          <p:nvPr>
            <p:ph type="body" sz="quarter" idx="27"/>
          </p:nvPr>
        </p:nvSpPr>
        <p:spPr>
          <a:xfrm>
            <a:off x="5364567" y="2660072"/>
            <a:ext cx="3690851" cy="2308875"/>
          </a:xfrm>
          <a:prstGeom prst="rect">
            <a:avLst/>
          </a:prstGeom>
        </p:spPr>
        <p:txBody>
          <a:bodyPr/>
          <a:lstStyle/>
          <a:p>
            <a:pPr algn="ctr">
              <a:spcBef>
                <a:spcPts val="1200"/>
              </a:spcBef>
            </a:pPr>
            <a:r>
              <a:rPr lang="en-US" altLang="zh-TW" sz="3000" kern="800" dirty="0">
                <a:solidFill>
                  <a:schemeClr val="tx1"/>
                </a:solidFill>
                <a:cs typeface="Arial" panose="020B0604020202020204" pitchFamily="34" charset="0"/>
              </a:rPr>
              <a:t>&lt;</a:t>
            </a:r>
            <a:r>
              <a:rPr lang="zh-TW" altLang="en-US" sz="3000" kern="800" dirty="0">
                <a:solidFill>
                  <a:schemeClr val="tx1"/>
                </a:solidFill>
                <a:cs typeface="Arial" panose="020B0604020202020204" pitchFamily="34" charset="0"/>
              </a:rPr>
              <a:t>九月市場展望及投資策略</a:t>
            </a:r>
            <a:r>
              <a:rPr lang="en-US" altLang="zh-TW" sz="3000" kern="800" dirty="0">
                <a:solidFill>
                  <a:schemeClr val="tx1"/>
                </a:solidFill>
                <a:cs typeface="Arial" panose="020B0604020202020204" pitchFamily="34" charset="0"/>
              </a:rPr>
              <a:t>&gt;</a:t>
            </a:r>
          </a:p>
          <a:p>
            <a:pPr algn="ctr">
              <a:spcBef>
                <a:spcPts val="1200"/>
              </a:spcBef>
            </a:pPr>
            <a:endParaRPr lang="en-US" altLang="zh-TW" sz="3000" kern="800" dirty="0">
              <a:solidFill>
                <a:schemeClr val="tx1"/>
              </a:solidFill>
              <a:cs typeface="Arial" panose="020B0604020202020204" pitchFamily="34" charset="0"/>
            </a:endParaRPr>
          </a:p>
          <a:p>
            <a:pPr algn="ctr">
              <a:spcBef>
                <a:spcPts val="1200"/>
              </a:spcBef>
            </a:pPr>
            <a:endParaRPr lang="zh-TW" altLang="en-US" sz="3000" dirty="0">
              <a:solidFill>
                <a:schemeClr val="tx1"/>
              </a:solidFill>
            </a:endParaRPr>
          </a:p>
        </p:txBody>
      </p:sp>
      <p:sp>
        <p:nvSpPr>
          <p:cNvPr id="3" name="副標題 2"/>
          <p:cNvSpPr>
            <a:spLocks noGrp="1"/>
          </p:cNvSpPr>
          <p:nvPr>
            <p:ph type="body" sz="quarter" idx="28"/>
          </p:nvPr>
        </p:nvSpPr>
        <p:spPr>
          <a:xfrm>
            <a:off x="5453149" y="5540432"/>
            <a:ext cx="3416531" cy="601787"/>
          </a:xfrm>
          <a:prstGeom prst="rect">
            <a:avLst/>
          </a:prstGeom>
        </p:spPr>
        <p:txBody>
          <a:bodyPr/>
          <a:lstStyle/>
          <a:p>
            <a:pPr marL="0" indent="0" algn="ctr">
              <a:buNone/>
            </a:pPr>
            <a:r>
              <a:rPr lang="zh-TW" altLang="en-US" sz="1600" b="0" dirty="0"/>
              <a:t>更新時間：</a:t>
            </a:r>
            <a:r>
              <a:rPr lang="en-US" altLang="zh-TW" sz="1600" b="0" dirty="0"/>
              <a:t>2025/9/2</a:t>
            </a:r>
            <a:endParaRPr lang="zh-TW" altLang="en-US" sz="1600" b="0" dirty="0">
              <a:solidFill>
                <a:srgbClr val="FF0000"/>
              </a:solidFill>
            </a:endParaRPr>
          </a:p>
        </p:txBody>
      </p:sp>
      <p:sp>
        <p:nvSpPr>
          <p:cNvPr id="10" name="Text Placeholder 3">
            <a:extLst>
              <a:ext uri="{FF2B5EF4-FFF2-40B4-BE49-F238E27FC236}">
                <a16:creationId xmlns:a16="http://schemas.microsoft.com/office/drawing/2014/main" id="{7A467251-472B-4F1D-9487-434447944FA4}"/>
              </a:ext>
            </a:extLst>
          </p:cNvPr>
          <p:cNvSpPr txBox="1">
            <a:spLocks/>
          </p:cNvSpPr>
          <p:nvPr/>
        </p:nvSpPr>
        <p:spPr>
          <a:xfrm>
            <a:off x="1065299" y="2595664"/>
            <a:ext cx="4387850" cy="288036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6000" b="1" kern="1200" dirty="0" smtClean="0">
                <a:solidFill>
                  <a:schemeClr val="bg1"/>
                </a:solidFill>
                <a:latin typeface="Century Gothic" panose="020B0502020202020204" pitchFamily="34" charset="0"/>
                <a:ea typeface="Microsoft YaHei" panose="020B0503020204020204" pitchFamily="34" charset="-122"/>
                <a:cs typeface="+mn-cs"/>
              </a:defRPr>
            </a:lvl1pPr>
            <a:lvl2pPr marL="457200" indent="0" algn="l" defTabSz="914400" rtl="0" eaLnBrk="1" latinLnBrk="0" hangingPunct="1">
              <a:spcBef>
                <a:spcPts val="0"/>
              </a:spcBef>
              <a:buFont typeface="Arial" panose="020B0604020202020204" pitchFamily="34" charset="0"/>
              <a:buNone/>
              <a:defRPr sz="2800" kern="1200">
                <a:solidFill>
                  <a:schemeClr val="tx1"/>
                </a:solidFill>
                <a:latin typeface="+mn-lt"/>
                <a:ea typeface="Microsoft YaHei"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富蘭克林</a:t>
            </a:r>
          </a:p>
          <a:p>
            <a:r>
              <a:rPr lang="zh-TW" altLang="en-US" dirty="0"/>
              <a:t>國民的基金</a:t>
            </a:r>
          </a:p>
        </p:txBody>
      </p:sp>
    </p:spTree>
    <p:extLst>
      <p:ext uri="{BB962C8B-B14F-4D97-AF65-F5344CB8AC3E}">
        <p14:creationId xmlns:p14="http://schemas.microsoft.com/office/powerpoint/2010/main" val="5459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084" y="2279178"/>
            <a:ext cx="3848493" cy="3261643"/>
          </a:xfrm>
          <a:prstGeom prst="rect">
            <a:avLst/>
          </a:prstGeom>
        </p:spPr>
      </p:pic>
      <p:pic>
        <p:nvPicPr>
          <p:cNvPr id="14" name="圖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373" y="2327794"/>
            <a:ext cx="4020142" cy="3266519"/>
          </a:xfrm>
          <a:prstGeom prst="rect">
            <a:avLst/>
          </a:prstGeom>
        </p:spPr>
      </p:pic>
      <p:sp>
        <p:nvSpPr>
          <p:cNvPr id="2" name="標題 1"/>
          <p:cNvSpPr>
            <a:spLocks noGrp="1"/>
          </p:cNvSpPr>
          <p:nvPr>
            <p:ph type="title"/>
          </p:nvPr>
        </p:nvSpPr>
        <p:spPr>
          <a:xfrm>
            <a:off x="-175098" y="535021"/>
            <a:ext cx="9542834" cy="717402"/>
          </a:xfrm>
        </p:spPr>
        <p:txBody>
          <a:bodyPr>
            <a:noAutofit/>
          </a:bodyPr>
          <a:lstStyle/>
          <a:p>
            <a:r>
              <a:rPr lang="zh-TW" altLang="en-US" sz="3400" dirty="0"/>
              <a:t>非投資等級債：利率敏感度低、受惠經濟增長</a:t>
            </a:r>
          </a:p>
        </p:txBody>
      </p:sp>
      <p:sp>
        <p:nvSpPr>
          <p:cNvPr id="6" name="Text Box 139"/>
          <p:cNvSpPr txBox="1">
            <a:spLocks noChangeArrowheads="1"/>
          </p:cNvSpPr>
          <p:nvPr/>
        </p:nvSpPr>
        <p:spPr bwMode="auto">
          <a:xfrm>
            <a:off x="539552" y="5884891"/>
            <a:ext cx="77377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 理柏資訊，彭博資訊，原幣計價，</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左</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取美國實質</a:t>
            </a:r>
            <a:r>
              <a:rPr lang="en-US" altLang="zh-TW" sz="1050" dirty="0">
                <a:latin typeface="微軟正黑體" panose="020B0604030504040204" pitchFamily="34" charset="-120"/>
                <a:ea typeface="微軟正黑體" panose="020B0604030504040204" pitchFamily="34" charset="-120"/>
              </a:rPr>
              <a:t>GDP</a:t>
            </a:r>
            <a:r>
              <a:rPr lang="zh-TW" altLang="en-US" sz="1050" dirty="0">
                <a:latin typeface="微軟正黑體" panose="020B0604030504040204" pitchFamily="34" charset="-120"/>
                <a:ea typeface="微軟正黑體" panose="020B0604030504040204" pitchFamily="34" charset="-120"/>
              </a:rPr>
              <a:t>年成長率、彭博債券指數平均年度報酬率，</a:t>
            </a:r>
            <a:r>
              <a:rPr lang="en-US" altLang="zh-TW" sz="1050" dirty="0">
                <a:latin typeface="微軟正黑體" panose="020B0604030504040204" pitchFamily="34" charset="-120"/>
                <a:ea typeface="微軟正黑體" panose="020B0604030504040204" pitchFamily="34" charset="-120"/>
              </a:rPr>
              <a:t>1995</a:t>
            </a:r>
            <a:r>
              <a:rPr lang="zh-TW" altLang="en-US" sz="1050" dirty="0">
                <a:latin typeface="微軟正黑體" panose="020B0604030504040204" pitchFamily="34" charset="-120"/>
                <a:ea typeface="微軟正黑體" panose="020B0604030504040204" pitchFamily="34" charset="-120"/>
              </a:rPr>
              <a:t>年</a:t>
            </a:r>
            <a:r>
              <a:rPr lang="en-US" altLang="zh-TW" sz="1050" dirty="0">
                <a:latin typeface="微軟正黑體" panose="020B0604030504040204" pitchFamily="34" charset="-120"/>
                <a:ea typeface="微軟正黑體" panose="020B0604030504040204" pitchFamily="34" charset="-120"/>
              </a:rPr>
              <a:t>~2024</a:t>
            </a:r>
            <a:r>
              <a:rPr lang="zh-TW" altLang="en-US" sz="1050" dirty="0">
                <a:latin typeface="微軟正黑體" panose="020B0604030504040204" pitchFamily="34" charset="-120"/>
                <a:ea typeface="微軟正黑體" panose="020B0604030504040204" pitchFamily="34" charset="-120"/>
              </a:rPr>
              <a:t>年。</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右</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取彭博債券指數，</a:t>
            </a:r>
            <a:r>
              <a:rPr lang="en-US" altLang="zh-TW" sz="1050" dirty="0">
                <a:latin typeface="微軟正黑體" panose="020B0604030504040204" pitchFamily="34" charset="-120"/>
                <a:ea typeface="微軟正黑體" panose="020B0604030504040204" pitchFamily="34" charset="-120"/>
              </a:rPr>
              <a:t>1994~2024</a:t>
            </a:r>
            <a:r>
              <a:rPr lang="zh-TW" altLang="en-US" sz="1050" dirty="0">
                <a:latin typeface="微軟正黑體" panose="020B0604030504040204" pitchFamily="34" charset="-120"/>
                <a:ea typeface="微軟正黑體" panose="020B0604030504040204" pitchFamily="34" charset="-120"/>
              </a:rPr>
              <a:t>，存續期為截至</a:t>
            </a:r>
            <a:r>
              <a:rPr lang="en-US" altLang="zh-TW" sz="1050" dirty="0">
                <a:latin typeface="微軟正黑體" panose="020B0604030504040204" pitchFamily="34" charset="-120"/>
                <a:ea typeface="微軟正黑體" panose="020B0604030504040204" pitchFamily="34" charset="-120"/>
              </a:rPr>
              <a:t>2024/12</a:t>
            </a:r>
            <a:r>
              <a:rPr lang="zh-TW" altLang="en-US" sz="1050" dirty="0">
                <a:latin typeface="微軟正黑體" panose="020B0604030504040204" pitchFamily="34" charset="-120"/>
                <a:ea typeface="微軟正黑體" panose="020B0604030504040204" pitchFamily="34" charset="-120"/>
              </a:rPr>
              <a:t>月底。</a:t>
            </a:r>
            <a:r>
              <a:rPr lang="zh-TW" altLang="zh-TW" sz="1050" b="1" dirty="0">
                <a:latin typeface="微軟正黑體" panose="020B0604030504040204" pitchFamily="34" charset="-120"/>
                <a:ea typeface="微軟正黑體" panose="020B0604030504040204" pitchFamily="34" charset="-120"/>
              </a:rPr>
              <a:t>＜以上</a:t>
            </a:r>
            <a:r>
              <a:rPr lang="zh-TW" altLang="en-US" sz="1050" b="1" dirty="0">
                <a:latin typeface="微軟正黑體" panose="020B0604030504040204" pitchFamily="34" charset="-120"/>
                <a:ea typeface="微軟正黑體" panose="020B0604030504040204" pitchFamily="34" charset="-120"/>
              </a:rPr>
              <a:t>統計</a:t>
            </a:r>
            <a:r>
              <a:rPr lang="zh-TW" altLang="zh-TW" sz="1050" b="1" dirty="0">
                <a:latin typeface="微軟正黑體" panose="020B0604030504040204" pitchFamily="34" charset="-120"/>
                <a:ea typeface="微軟正黑體" panose="020B0604030504040204" pitchFamily="34" charset="-120"/>
              </a:rPr>
              <a:t>結果並非代表特定基金之投資成果，亦不代表對特定基金之買賣建議。基金不同於指數，可能會有中途清算或合併等情形。投資人無法直接投資指數＞</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endParaRPr lang="en-US" altLang="zh-TW" sz="105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DC844061-445D-429E-A377-87B76C9EED8C}"/>
              </a:ext>
            </a:extLst>
          </p:cNvPr>
          <p:cNvSpPr/>
          <p:nvPr/>
        </p:nvSpPr>
        <p:spPr>
          <a:xfrm>
            <a:off x="400330" y="1667884"/>
            <a:ext cx="3922008"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美國經濟溫和成長時各債市表現</a:t>
            </a:r>
            <a:r>
              <a:rPr kumimoji="1" lang="en-US" altLang="zh-TW" b="1" dirty="0">
                <a:solidFill>
                  <a:schemeClr val="bg1"/>
                </a:solidFill>
                <a:latin typeface="微軟正黑體" panose="020B0604030504040204" pitchFamily="34" charset="-120"/>
                <a:ea typeface="微軟正黑體" panose="020B0604030504040204" pitchFamily="34" charset="-120"/>
              </a:rPr>
              <a:t>(%)</a:t>
            </a:r>
          </a:p>
        </p:txBody>
      </p:sp>
      <p:sp>
        <p:nvSpPr>
          <p:cNvPr id="8" name="矩形 7"/>
          <p:cNvSpPr/>
          <p:nvPr/>
        </p:nvSpPr>
        <p:spPr>
          <a:xfrm>
            <a:off x="397599" y="2279178"/>
            <a:ext cx="1080120" cy="32616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 Box 139"/>
          <p:cNvSpPr txBox="1">
            <a:spLocks noChangeArrowheads="1"/>
          </p:cNvSpPr>
          <p:nvPr/>
        </p:nvSpPr>
        <p:spPr bwMode="auto">
          <a:xfrm>
            <a:off x="4535996" y="2279178"/>
            <a:ext cx="369332" cy="28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200" dirty="0">
                <a:latin typeface="微軟正黑體" panose="020B0604030504040204" pitchFamily="34" charset="-120"/>
                <a:ea typeface="微軟正黑體" panose="020B0604030504040204" pitchFamily="34" charset="-120"/>
              </a:rPr>
              <a:t>與美國十年期公債殖利率相關係數</a:t>
            </a:r>
            <a:endParaRPr lang="en-US" altLang="zh-TW" sz="1200" dirty="0">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DC844061-445D-429E-A377-87B76C9EED8C}"/>
              </a:ext>
            </a:extLst>
          </p:cNvPr>
          <p:cNvSpPr/>
          <p:nvPr/>
        </p:nvSpPr>
        <p:spPr>
          <a:xfrm>
            <a:off x="4777821" y="1667884"/>
            <a:ext cx="3922008"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各類債券之利率敏感度</a:t>
            </a:r>
            <a:endParaRPr kumimoji="1"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905328" y="2317877"/>
            <a:ext cx="818800" cy="2047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139"/>
          <p:cNvSpPr txBox="1">
            <a:spLocks noChangeArrowheads="1"/>
          </p:cNvSpPr>
          <p:nvPr/>
        </p:nvSpPr>
        <p:spPr bwMode="auto">
          <a:xfrm>
            <a:off x="65752" y="2279177"/>
            <a:ext cx="369332" cy="143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Blip>
                <a:blip r:embed="rId5"/>
              </a:buBlip>
              <a:defRPr kumimoji="1" sz="2800">
                <a:solidFill>
                  <a:schemeClr val="tx1"/>
                </a:solidFill>
                <a:latin typeface="Times New Roman" panose="02020603050405020304" pitchFamily="18" charset="0"/>
                <a:ea typeface="標楷體" panose="03000509000000000000" pitchFamily="65" charset="-120"/>
              </a:defRPr>
            </a:lvl1pPr>
            <a:lvl2pPr marL="742950" indent="-285750">
              <a:spcBef>
                <a:spcPct val="20000"/>
              </a:spcBef>
              <a:buBlip>
                <a:blip r:embed="rId5"/>
              </a:buBlip>
              <a:defRPr kumimoji="1" sz="2400">
                <a:solidFill>
                  <a:schemeClr val="tx1"/>
                </a:solidFill>
                <a:latin typeface="Times New Roman" panose="02020603050405020304" pitchFamily="18" charset="0"/>
                <a:ea typeface="標楷體" panose="03000509000000000000" pitchFamily="65" charset="-120"/>
              </a:defRPr>
            </a:lvl2pPr>
            <a:lvl3pPr marL="11430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3pPr>
            <a:lvl4pPr marL="1600200" indent="-228600">
              <a:spcBef>
                <a:spcPct val="20000"/>
              </a:spcBef>
              <a:buBlip>
                <a:blip r:embed="rId5"/>
              </a:buBlip>
              <a:defRPr kumimoji="1" sz="2000">
                <a:solidFill>
                  <a:schemeClr val="tx1"/>
                </a:solidFill>
                <a:latin typeface="Times New Roman" panose="02020603050405020304" pitchFamily="18" charset="0"/>
                <a:ea typeface="標楷體" panose="03000509000000000000" pitchFamily="65" charset="-120"/>
              </a:defRPr>
            </a:lvl4pPr>
            <a:lvl5pPr marL="2057400" indent="-228600">
              <a:spcBef>
                <a:spcPct val="20000"/>
              </a:spcBef>
              <a:buBlip>
                <a:blip r:embed="rId5"/>
              </a:buBlip>
              <a:defRPr kumimoji="1" sz="16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20000"/>
              </a:spcBef>
              <a:spcAft>
                <a:spcPct val="0"/>
              </a:spcAft>
              <a:buBlip>
                <a:blip r:embed="rId5"/>
              </a:buBlip>
              <a:defRPr kumimoji="1" sz="1600">
                <a:solidFill>
                  <a:schemeClr val="tx1"/>
                </a:solidFill>
                <a:latin typeface="Times New Roman" panose="02020603050405020304" pitchFamily="18" charset="0"/>
                <a:ea typeface="標楷體" panose="03000509000000000000" pitchFamily="65" charset="-120"/>
              </a:defRPr>
            </a:lvl9pPr>
          </a:lstStyle>
          <a:p>
            <a:pPr>
              <a:spcBef>
                <a:spcPct val="50000"/>
              </a:spcBef>
              <a:buNone/>
            </a:pPr>
            <a:r>
              <a:rPr lang="zh-TW" altLang="en-US" sz="1200" dirty="0">
                <a:latin typeface="微軟正黑體" panose="020B0604030504040204" pitchFamily="34" charset="-120"/>
                <a:ea typeface="微軟正黑體" panose="020B0604030504040204" pitchFamily="34" charset="-120"/>
              </a:rPr>
              <a:t>平均年度報酬率</a:t>
            </a:r>
            <a:r>
              <a:rPr lang="en-US" altLang="zh-TW" sz="1200" dirty="0">
                <a:latin typeface="微軟正黑體" panose="020B0604030504040204" pitchFamily="34" charset="-120"/>
                <a:ea typeface="微軟正黑體" panose="020B0604030504040204" pitchFamily="34" charset="-120"/>
              </a:rPr>
              <a:t>%</a:t>
            </a:r>
          </a:p>
        </p:txBody>
      </p:sp>
      <p:sp>
        <p:nvSpPr>
          <p:cNvPr id="13" name="文字方塊 12"/>
          <p:cNvSpPr txBox="1"/>
          <p:nvPr/>
        </p:nvSpPr>
        <p:spPr>
          <a:xfrm>
            <a:off x="1685438" y="2314071"/>
            <a:ext cx="2519889" cy="307777"/>
          </a:xfrm>
          <a:prstGeom prst="rect">
            <a:avLst/>
          </a:prstGeom>
          <a:noFill/>
        </p:spPr>
        <p:txBody>
          <a:bodyPr wrap="square" rtlCol="0">
            <a:spAutoFit/>
          </a:bodyPr>
          <a:lstStyle/>
          <a:p>
            <a:r>
              <a:rPr lang="en-US" altLang="zh-TW" sz="1400" b="1" u="sng" dirty="0">
                <a:solidFill>
                  <a:srgbClr val="7030A0"/>
                </a:solidFill>
                <a:latin typeface="微軟正黑體" panose="020B0604030504040204" pitchFamily="34" charset="-120"/>
                <a:ea typeface="微軟正黑體" panose="020B0604030504040204" pitchFamily="34" charset="-120"/>
              </a:rPr>
              <a:t>1.5%=&lt;</a:t>
            </a:r>
            <a:r>
              <a:rPr lang="zh-TW" altLang="en-US" sz="1400" b="1" u="sng" dirty="0">
                <a:solidFill>
                  <a:srgbClr val="7030A0"/>
                </a:solidFill>
                <a:latin typeface="微軟正黑體" panose="020B0604030504040204" pitchFamily="34" charset="-120"/>
                <a:ea typeface="微軟正黑體" panose="020B0604030504040204" pitchFamily="34" charset="-120"/>
              </a:rPr>
              <a:t>美國</a:t>
            </a:r>
            <a:r>
              <a:rPr lang="en-US" altLang="zh-TW" sz="1400" b="1" u="sng" dirty="0">
                <a:solidFill>
                  <a:srgbClr val="7030A0"/>
                </a:solidFill>
                <a:latin typeface="微軟正黑體" panose="020B0604030504040204" pitchFamily="34" charset="-120"/>
                <a:ea typeface="微軟正黑體" panose="020B0604030504040204" pitchFamily="34" charset="-120"/>
              </a:rPr>
              <a:t>GDP</a:t>
            </a:r>
            <a:r>
              <a:rPr lang="zh-TW" altLang="en-US" sz="1400" b="1" u="sng" dirty="0">
                <a:solidFill>
                  <a:srgbClr val="7030A0"/>
                </a:solidFill>
                <a:latin typeface="微軟正黑體" panose="020B0604030504040204" pitchFamily="34" charset="-120"/>
                <a:ea typeface="微軟正黑體" panose="020B0604030504040204" pitchFamily="34" charset="-120"/>
              </a:rPr>
              <a:t>成長</a:t>
            </a:r>
            <a:r>
              <a:rPr lang="en-US" altLang="zh-TW" sz="1400" b="1" u="sng" dirty="0">
                <a:solidFill>
                  <a:srgbClr val="7030A0"/>
                </a:solidFill>
                <a:latin typeface="微軟正黑體" panose="020B0604030504040204" pitchFamily="34" charset="-120"/>
                <a:ea typeface="微軟正黑體" panose="020B0604030504040204" pitchFamily="34" charset="-120"/>
              </a:rPr>
              <a:t>&lt;1.8%</a:t>
            </a:r>
            <a:endParaRPr lang="zh-TW" altLang="en-US" sz="1400" b="1" u="sng" dirty="0">
              <a:solidFill>
                <a:srgbClr val="7030A0"/>
              </a:solidFill>
              <a:latin typeface="微軟正黑體" panose="020B0604030504040204" pitchFamily="34" charset="-120"/>
              <a:ea typeface="微軟正黑體" panose="020B0604030504040204" pitchFamily="34" charset="-120"/>
            </a:endParaRPr>
          </a:p>
        </p:txBody>
      </p:sp>
      <p:sp>
        <p:nvSpPr>
          <p:cNvPr id="16" name="標題 2"/>
          <p:cNvSpPr txBox="1">
            <a:spLocks/>
          </p:cNvSpPr>
          <p:nvPr/>
        </p:nvSpPr>
        <p:spPr bwMode="auto">
          <a:xfrm>
            <a:off x="983411" y="0"/>
            <a:ext cx="8160589" cy="58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j-cs"/>
              </a:rPr>
              <a:t>富蘭克林坦伯頓公司債基金</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本基金主要係投資於非投資等級之高風險債券及符合美國</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Rule 144A</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規定之私募性質債券且基金之配息來源可能為本金</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rPr>
              <a:t>)</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17" name="Text Box 4">
            <a:extLst>
              <a:ext uri="{FF2B5EF4-FFF2-40B4-BE49-F238E27FC236}">
                <a16:creationId xmlns:a16="http://schemas.microsoft.com/office/drawing/2014/main" id="{B66BCBF1-8CE8-43D9-9B85-4112605C0A86}"/>
              </a:ext>
            </a:extLst>
          </p:cNvPr>
          <p:cNvSpPr txBox="1">
            <a:spLocks noChangeArrowheads="1"/>
          </p:cNvSpPr>
          <p:nvPr/>
        </p:nvSpPr>
        <p:spPr bwMode="auto">
          <a:xfrm>
            <a:off x="0" y="0"/>
            <a:ext cx="123357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非投等債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8" name="Text Box 4"/>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15048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8287311-C643-B580-691B-E7707750B52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093482" y="2598435"/>
            <a:ext cx="2806135" cy="2936878"/>
          </a:xfrm>
          <a:prstGeom prst="rect">
            <a:avLst/>
          </a:prstGeom>
        </p:spPr>
      </p:pic>
      <p:pic>
        <p:nvPicPr>
          <p:cNvPr id="4" name="圖片 3">
            <a:extLst>
              <a:ext uri="{FF2B5EF4-FFF2-40B4-BE49-F238E27FC236}">
                <a16:creationId xmlns:a16="http://schemas.microsoft.com/office/drawing/2014/main" id="{7BB0DE0D-D2FC-16F8-E7EF-94F513A7CEC4}"/>
              </a:ext>
            </a:extLst>
          </p:cNvPr>
          <p:cNvPicPr>
            <a:picLocks noChangeAspect="1"/>
          </p:cNvPicPr>
          <p:nvPr/>
        </p:nvPicPr>
        <p:blipFill>
          <a:blip r:embed="rId4"/>
          <a:stretch>
            <a:fillRect/>
          </a:stretch>
        </p:blipFill>
        <p:spPr>
          <a:xfrm>
            <a:off x="4883499" y="2144095"/>
            <a:ext cx="3820970" cy="3585631"/>
          </a:xfrm>
          <a:prstGeom prst="rect">
            <a:avLst/>
          </a:prstGeom>
        </p:spPr>
      </p:pic>
      <p:sp>
        <p:nvSpPr>
          <p:cNvPr id="6" name="文字版面配置區 3"/>
          <p:cNvSpPr txBox="1">
            <a:spLocks/>
          </p:cNvSpPr>
          <p:nvPr/>
        </p:nvSpPr>
        <p:spPr>
          <a:xfrm>
            <a:off x="708987" y="6048426"/>
            <a:ext cx="7258326" cy="571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050" dirty="0"/>
              <a:t>資料來源：富蘭克林證券投顧整理，富蘭克林坦伯頓基金集團，截至</a:t>
            </a:r>
            <a:r>
              <a:rPr lang="en-US" altLang="zh-TW" sz="1050" dirty="0"/>
              <a:t>2025/7</a:t>
            </a:r>
            <a:r>
              <a:rPr lang="zh-TW" altLang="en-US" sz="1050" dirty="0"/>
              <a:t>，因小數位進位，加總可能不為整數</a:t>
            </a:r>
            <a:r>
              <a:rPr lang="en-US" altLang="zh-TW" sz="1050" dirty="0"/>
              <a:t>100</a:t>
            </a:r>
            <a:r>
              <a:rPr lang="zh-TW" altLang="en-US" sz="1050" dirty="0"/>
              <a:t>。成長股指科技</a:t>
            </a:r>
            <a:r>
              <a:rPr lang="en-US" altLang="zh-TW" sz="1050" dirty="0"/>
              <a:t>+</a:t>
            </a:r>
            <a:r>
              <a:rPr lang="zh-TW" altLang="en-US" sz="1050" dirty="0"/>
              <a:t>通訊</a:t>
            </a:r>
            <a:r>
              <a:rPr lang="en-US" altLang="zh-TW" sz="1050" dirty="0"/>
              <a:t>+</a:t>
            </a:r>
            <a:r>
              <a:rPr lang="zh-TW" altLang="en-US" sz="1050" dirty="0"/>
              <a:t>耐久財，防禦股指民生消費</a:t>
            </a:r>
            <a:r>
              <a:rPr lang="en-US" altLang="zh-TW" sz="1050" dirty="0"/>
              <a:t>+</a:t>
            </a:r>
            <a:r>
              <a:rPr lang="zh-TW" altLang="en-US" sz="1050" dirty="0"/>
              <a:t>醫療</a:t>
            </a:r>
            <a:r>
              <a:rPr lang="en-US" altLang="zh-TW" sz="1050" dirty="0"/>
              <a:t>+</a:t>
            </a:r>
            <a:r>
              <a:rPr lang="zh-TW" altLang="en-US" sz="1050" dirty="0"/>
              <a:t>公用事業，循環股指金融</a:t>
            </a:r>
            <a:r>
              <a:rPr lang="en-US" altLang="zh-TW" sz="1050" dirty="0"/>
              <a:t>+</a:t>
            </a:r>
            <a:r>
              <a:rPr lang="zh-TW" altLang="en-US" sz="1050" dirty="0"/>
              <a:t>工業</a:t>
            </a:r>
            <a:r>
              <a:rPr lang="en-US" altLang="zh-TW" sz="1050" dirty="0"/>
              <a:t>+</a:t>
            </a:r>
            <a:r>
              <a:rPr lang="zh-TW" altLang="en-US" sz="1050" dirty="0"/>
              <a:t>能源</a:t>
            </a:r>
            <a:r>
              <a:rPr lang="en-US" altLang="zh-TW" sz="1050" dirty="0"/>
              <a:t>+</a:t>
            </a:r>
            <a:r>
              <a:rPr lang="zh-TW" altLang="en-US" sz="1050" dirty="0"/>
              <a:t>原物料。</a:t>
            </a:r>
            <a:r>
              <a:rPr lang="en-US" altLang="zh-TW" sz="1050" dirty="0"/>
              <a:t>*</a:t>
            </a:r>
            <a:r>
              <a:rPr lang="zh-TW" altLang="en-US" sz="1050" b="1" dirty="0"/>
              <a:t>投資人應留意衍生性工具</a:t>
            </a:r>
            <a:r>
              <a:rPr lang="en-US" altLang="zh-TW" sz="1050" b="1" dirty="0"/>
              <a:t>/</a:t>
            </a:r>
            <a:r>
              <a:rPr lang="zh-TW" altLang="en-US" sz="1050" b="1" dirty="0"/>
              <a:t>證券相關商品等槓桿投資策略所可能產生之投資風險</a:t>
            </a:r>
            <a:r>
              <a:rPr lang="en-US" altLang="zh-TW" sz="1050" b="1" dirty="0"/>
              <a:t>(</a:t>
            </a:r>
            <a:r>
              <a:rPr lang="zh-TW" altLang="en-US" sz="1050" b="1" dirty="0"/>
              <a:t>詳見公開說明書或投資人須知</a:t>
            </a:r>
            <a:r>
              <a:rPr lang="en-US" altLang="zh-TW" sz="1050" b="1" dirty="0"/>
              <a:t>)</a:t>
            </a:r>
            <a:r>
              <a:rPr lang="zh-TW" altLang="en-US" sz="1050" b="1" dirty="0"/>
              <a:t>。</a:t>
            </a:r>
          </a:p>
        </p:txBody>
      </p:sp>
      <p:sp>
        <p:nvSpPr>
          <p:cNvPr id="3" name="矩形 2"/>
          <p:cNvSpPr/>
          <p:nvPr/>
        </p:nvSpPr>
        <p:spPr>
          <a:xfrm>
            <a:off x="1655042" y="6570962"/>
            <a:ext cx="4897124" cy="253916"/>
          </a:xfrm>
          <a:prstGeom prst="rect">
            <a:avLst/>
          </a:prstGeom>
        </p:spPr>
        <p:txBody>
          <a:bodyPr wrap="square">
            <a:spAutoFit/>
          </a:bodyPr>
          <a:lstStyle/>
          <a:p>
            <a:r>
              <a:rPr lang="zh-TW" altLang="zh-TW" sz="1050" dirty="0">
                <a:ea typeface="微軟正黑體" panose="020B0604030504040204" pitchFamily="34" charset="-120"/>
                <a:cs typeface="Calibri" panose="020F0502020204030204" pitchFamily="34" charset="0"/>
              </a:rPr>
              <a:t>【</a:t>
            </a:r>
            <a:r>
              <a:rPr lang="zh-TW" altLang="zh-TW" sz="1050" b="1" dirty="0">
                <a:ea typeface="微軟正黑體" panose="020B0604030504040204" pitchFamily="34" charset="-120"/>
                <a:cs typeface="Calibri" panose="020F0502020204030204" pitchFamily="34" charset="0"/>
              </a:rPr>
              <a:t>投資人申購本基金係持有基金受益憑證，而非本文提及之投資資產或標的。】</a:t>
            </a:r>
            <a:endParaRPr lang="zh-TW" altLang="en-US" sz="1050" dirty="0"/>
          </a:p>
        </p:txBody>
      </p:sp>
      <p:sp>
        <p:nvSpPr>
          <p:cNvPr id="21" name="矩形 20">
            <a:extLst>
              <a:ext uri="{FF2B5EF4-FFF2-40B4-BE49-F238E27FC236}">
                <a16:creationId xmlns:a16="http://schemas.microsoft.com/office/drawing/2014/main" id="{DC844061-445D-429E-A377-87B76C9EED8C}"/>
              </a:ext>
            </a:extLst>
          </p:cNvPr>
          <p:cNvSpPr/>
          <p:nvPr/>
        </p:nvSpPr>
        <p:spPr>
          <a:xfrm>
            <a:off x="652152" y="1407279"/>
            <a:ext cx="3692093"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資產配置</a:t>
            </a:r>
            <a:r>
              <a:rPr kumimoji="1" lang="en-US" altLang="zh-TW" b="1" dirty="0">
                <a:solidFill>
                  <a:schemeClr val="bg1"/>
                </a:solidFill>
                <a:latin typeface="微軟正黑體" panose="020B0604030504040204" pitchFamily="34" charset="-120"/>
                <a:ea typeface="微軟正黑體" panose="020B0604030504040204" pitchFamily="34" charset="-120"/>
              </a:rPr>
              <a:t>_</a:t>
            </a:r>
            <a:r>
              <a:rPr kumimoji="1" lang="zh-TW" altLang="en-US" b="1" dirty="0">
                <a:solidFill>
                  <a:schemeClr val="bg1"/>
                </a:solidFill>
                <a:latin typeface="微軟正黑體" panose="020B0604030504040204" pitchFamily="34" charset="-120"/>
                <a:ea typeface="微軟正黑體" panose="020B0604030504040204" pitchFamily="34" charset="-120"/>
              </a:rPr>
              <a:t>股債均衡</a:t>
            </a:r>
          </a:p>
        </p:txBody>
      </p:sp>
      <p:sp>
        <p:nvSpPr>
          <p:cNvPr id="66" name="文字方塊 65"/>
          <p:cNvSpPr txBox="1"/>
          <p:nvPr/>
        </p:nvSpPr>
        <p:spPr>
          <a:xfrm>
            <a:off x="3316423" y="2548842"/>
            <a:ext cx="1821719" cy="307777"/>
          </a:xfrm>
          <a:prstGeom prst="rect">
            <a:avLst/>
          </a:prstGeom>
          <a:noFill/>
        </p:spPr>
        <p:txBody>
          <a:bodyPr wrap="square" rtlCol="0">
            <a:spAutoFit/>
          </a:bodyPr>
          <a:lstStyle/>
          <a:p>
            <a:r>
              <a:rPr lang="zh-TW" altLang="en-US" sz="1400" b="1" dirty="0">
                <a:solidFill>
                  <a:srgbClr val="0070C0"/>
                </a:solidFill>
                <a:latin typeface="微軟正黑體" panose="020B0604030504040204" pitchFamily="34" charset="-120"/>
                <a:ea typeface="微軟正黑體" panose="020B0604030504040204" pitchFamily="34" charset="-120"/>
              </a:rPr>
              <a:t>非投資級債</a:t>
            </a:r>
            <a:r>
              <a:rPr lang="en-US" altLang="zh-TW" sz="1400" b="1" dirty="0">
                <a:solidFill>
                  <a:srgbClr val="0070C0"/>
                </a:solidFill>
                <a:latin typeface="微軟正黑體" panose="020B0604030504040204" pitchFamily="34" charset="-120"/>
                <a:ea typeface="微軟正黑體" panose="020B0604030504040204" pitchFamily="34" charset="-120"/>
              </a:rPr>
              <a:t>, 24%</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239343" y="5182460"/>
            <a:ext cx="1587572" cy="307777"/>
          </a:xfrm>
          <a:prstGeom prst="rect">
            <a:avLst/>
          </a:prstGeom>
          <a:noFill/>
        </p:spPr>
        <p:txBody>
          <a:bodyPr wrap="square" rtlCol="0">
            <a:spAutoFit/>
          </a:bodyPr>
          <a:lstStyle/>
          <a:p>
            <a:pPr algn="ctr"/>
            <a:r>
              <a:rPr lang="zh-TW" altLang="en-US" sz="1400" b="1" dirty="0">
                <a:solidFill>
                  <a:srgbClr val="FF6600"/>
                </a:solidFill>
                <a:latin typeface="微軟正黑體" panose="020B0604030504040204" pitchFamily="34" charset="-120"/>
                <a:ea typeface="微軟正黑體" panose="020B0604030504040204" pitchFamily="34" charset="-120"/>
              </a:rPr>
              <a:t>混合資產*</a:t>
            </a:r>
            <a:r>
              <a:rPr lang="en-US" altLang="zh-TW" sz="1400" b="1" dirty="0">
                <a:solidFill>
                  <a:srgbClr val="FF6600"/>
                </a:solidFill>
                <a:latin typeface="微軟正黑體" panose="020B0604030504040204" pitchFamily="34" charset="-120"/>
                <a:ea typeface="微軟正黑體" panose="020B0604030504040204" pitchFamily="34" charset="-120"/>
              </a:rPr>
              <a:t>,27%</a:t>
            </a:r>
            <a:endParaRPr lang="zh-TW" altLang="en-US" sz="1400" b="1" dirty="0">
              <a:solidFill>
                <a:srgbClr val="FF6600"/>
              </a:solidFill>
              <a:latin typeface="微軟正黑體" panose="020B0604030504040204" pitchFamily="34" charset="-120"/>
              <a:ea typeface="微軟正黑體" panose="020B0604030504040204" pitchFamily="34" charset="-120"/>
            </a:endParaRPr>
          </a:p>
        </p:txBody>
      </p:sp>
      <p:sp>
        <p:nvSpPr>
          <p:cNvPr id="69" name="文字方塊 68"/>
          <p:cNvSpPr txBox="1"/>
          <p:nvPr/>
        </p:nvSpPr>
        <p:spPr>
          <a:xfrm>
            <a:off x="3684791" y="4066874"/>
            <a:ext cx="1306718" cy="523220"/>
          </a:xfrm>
          <a:prstGeom prst="rect">
            <a:avLst/>
          </a:prstGeom>
          <a:noFill/>
        </p:spPr>
        <p:txBody>
          <a:bodyPr wrap="square" rtlCol="0">
            <a:spAutoFit/>
          </a:bodyPr>
          <a:lstStyle/>
          <a:p>
            <a:pPr algn="ctr"/>
            <a:r>
              <a:rPr lang="zh-TW" altLang="en-US" sz="1400" b="1" dirty="0">
                <a:solidFill>
                  <a:srgbClr val="C00000"/>
                </a:solidFill>
                <a:latin typeface="微軟正黑體" panose="020B0604030504040204" pitchFamily="34" charset="-120"/>
                <a:ea typeface="微軟正黑體" panose="020B0604030504040204" pitchFamily="34" charset="-120"/>
              </a:rPr>
              <a:t>投資級債</a:t>
            </a:r>
            <a:r>
              <a:rPr lang="en-US" altLang="zh-TW" sz="1400" b="1" dirty="0">
                <a:solidFill>
                  <a:srgbClr val="C00000"/>
                </a:solidFill>
                <a:latin typeface="微軟正黑體" panose="020B0604030504040204" pitchFamily="34" charset="-120"/>
                <a:ea typeface="微軟正黑體" panose="020B0604030504040204" pitchFamily="34" charset="-120"/>
              </a:rPr>
              <a:t>, 13%</a:t>
            </a:r>
            <a:endParaRPr lang="zh-TW" altLang="en-US" sz="1400" b="1" dirty="0">
              <a:solidFill>
                <a:srgbClr val="C00000"/>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1826915" y="5548098"/>
            <a:ext cx="1155755" cy="276999"/>
          </a:xfrm>
          <a:prstGeom prst="rect">
            <a:avLst/>
          </a:prstGeom>
          <a:noFill/>
        </p:spPr>
        <p:txBody>
          <a:bodyPr wrap="square" rtlCol="0">
            <a:spAutoFit/>
          </a:bodyPr>
          <a:lstStyle/>
          <a:p>
            <a:pPr algn="ctr"/>
            <a:r>
              <a:rPr lang="zh-TW" altLang="en-US" sz="1200" b="1" dirty="0">
                <a:solidFill>
                  <a:srgbClr val="41719C"/>
                </a:solidFill>
                <a:latin typeface="微軟正黑體" panose="020B0604030504040204" pitchFamily="34" charset="-120"/>
                <a:ea typeface="微軟正黑體" panose="020B0604030504040204" pitchFamily="34" charset="-120"/>
              </a:rPr>
              <a:t>現金</a:t>
            </a:r>
            <a:r>
              <a:rPr lang="en-US" altLang="zh-TW" sz="1200" b="1" dirty="0">
                <a:solidFill>
                  <a:srgbClr val="41719C"/>
                </a:solidFill>
                <a:latin typeface="微軟正黑體" panose="020B0604030504040204" pitchFamily="34" charset="-120"/>
                <a:ea typeface="微軟正黑體" panose="020B0604030504040204" pitchFamily="34" charset="-120"/>
              </a:rPr>
              <a:t>, 1.6%</a:t>
            </a:r>
            <a:endParaRPr lang="zh-TW" altLang="en-US" sz="1200" b="1" dirty="0">
              <a:solidFill>
                <a:srgbClr val="41719C"/>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810797" y="5417445"/>
            <a:ext cx="2072702" cy="307777"/>
          </a:xfrm>
          <a:prstGeom prst="rect">
            <a:avLst/>
          </a:prstGeom>
          <a:noFill/>
        </p:spPr>
        <p:txBody>
          <a:bodyPr wrap="square" rtlCol="0">
            <a:spAutoFit/>
          </a:bodyPr>
          <a:lstStyle/>
          <a:p>
            <a:r>
              <a:rPr lang="zh-TW" altLang="en-US" sz="1400" b="1" dirty="0">
                <a:solidFill>
                  <a:srgbClr val="7030A0"/>
                </a:solidFill>
                <a:latin typeface="微軟正黑體" panose="020B0604030504040204" pitchFamily="34" charset="-120"/>
                <a:ea typeface="微軟正黑體" panose="020B0604030504040204" pitchFamily="34" charset="-120"/>
              </a:rPr>
              <a:t>機構</a:t>
            </a:r>
            <a:r>
              <a:rPr lang="en-US" altLang="zh-TW" sz="1400" b="1" dirty="0">
                <a:solidFill>
                  <a:srgbClr val="7030A0"/>
                </a:solidFill>
                <a:latin typeface="微軟正黑體" panose="020B0604030504040204" pitchFamily="34" charset="-120"/>
                <a:ea typeface="微軟正黑體" panose="020B0604030504040204" pitchFamily="34" charset="-120"/>
              </a:rPr>
              <a:t>MBS</a:t>
            </a:r>
            <a:r>
              <a:rPr lang="zh-TW" altLang="en-US" sz="1400" b="1" dirty="0">
                <a:solidFill>
                  <a:srgbClr val="7030A0"/>
                </a:solidFill>
                <a:latin typeface="微軟正黑體" panose="020B0604030504040204" pitchFamily="34" charset="-120"/>
                <a:ea typeface="微軟正黑體" panose="020B0604030504040204" pitchFamily="34" charset="-120"/>
              </a:rPr>
              <a:t>與其他</a:t>
            </a:r>
            <a:r>
              <a:rPr lang="en-US" altLang="zh-TW" sz="1400" b="1" dirty="0">
                <a:solidFill>
                  <a:srgbClr val="7030A0"/>
                </a:solidFill>
                <a:latin typeface="微軟正黑體" panose="020B0604030504040204" pitchFamily="34" charset="-120"/>
                <a:ea typeface="微軟正黑體" panose="020B0604030504040204" pitchFamily="34" charset="-120"/>
              </a:rPr>
              <a:t>,</a:t>
            </a:r>
            <a:r>
              <a:rPr lang="zh-TW" altLang="en-US" sz="1400" b="1" dirty="0">
                <a:solidFill>
                  <a:srgbClr val="7030A0"/>
                </a:solidFill>
                <a:latin typeface="微軟正黑體" panose="020B0604030504040204" pitchFamily="34" charset="-120"/>
                <a:ea typeface="微軟正黑體" panose="020B0604030504040204" pitchFamily="34" charset="-120"/>
              </a:rPr>
              <a:t> </a:t>
            </a:r>
            <a:r>
              <a:rPr lang="en-US" altLang="zh-TW" sz="1400" b="1" dirty="0">
                <a:solidFill>
                  <a:srgbClr val="7030A0"/>
                </a:solidFill>
                <a:latin typeface="微軟正黑體" panose="020B0604030504040204" pitchFamily="34" charset="-120"/>
                <a:ea typeface="微軟正黑體" panose="020B0604030504040204" pitchFamily="34" charset="-120"/>
              </a:rPr>
              <a:t>6%</a:t>
            </a:r>
            <a:endParaRPr lang="zh-TW" altLang="en-US" sz="1400" b="1" dirty="0">
              <a:solidFill>
                <a:srgbClr val="7030A0"/>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3397711" y="5064712"/>
            <a:ext cx="1880879" cy="307777"/>
          </a:xfrm>
          <a:prstGeom prst="rect">
            <a:avLst/>
          </a:prstGeom>
          <a:noFill/>
        </p:spPr>
        <p:txBody>
          <a:bodyPr wrap="square" rtlCol="0">
            <a:spAutoFit/>
          </a:bodyPr>
          <a:lstStyle/>
          <a:p>
            <a:r>
              <a:rPr lang="zh-TW" altLang="en-US" sz="1400" b="1" dirty="0">
                <a:solidFill>
                  <a:schemeClr val="accent6">
                    <a:lumMod val="75000"/>
                  </a:schemeClr>
                </a:solidFill>
                <a:latin typeface="微軟正黑體" panose="020B0604030504040204" pitchFamily="34" charset="-120"/>
                <a:ea typeface="微軟正黑體" panose="020B0604030504040204" pitchFamily="34" charset="-120"/>
              </a:rPr>
              <a:t>美國公債</a:t>
            </a:r>
            <a:r>
              <a:rPr lang="en-US" altLang="zh-TW" sz="1400" b="1" dirty="0">
                <a:solidFill>
                  <a:schemeClr val="accent6">
                    <a:lumMod val="75000"/>
                  </a:schemeClr>
                </a:solidFill>
                <a:latin typeface="微軟正黑體" panose="020B0604030504040204" pitchFamily="34" charset="-120"/>
                <a:ea typeface="微軟正黑體" panose="020B0604030504040204" pitchFamily="34" charset="-120"/>
              </a:rPr>
              <a:t>, 6 %</a:t>
            </a:r>
            <a:endParaRPr lang="zh-TW" altLang="en-US" sz="14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281606" y="2548843"/>
            <a:ext cx="1587572" cy="307777"/>
          </a:xfrm>
          <a:prstGeom prst="rect">
            <a:avLst/>
          </a:prstGeom>
          <a:noFill/>
        </p:spPr>
        <p:txBody>
          <a:bodyPr wrap="square" rtlCol="0">
            <a:spAutoFit/>
          </a:bodyPr>
          <a:lstStyle/>
          <a:p>
            <a:r>
              <a:rPr lang="zh-TW" altLang="en-US" sz="1400" b="1" dirty="0">
                <a:solidFill>
                  <a:srgbClr val="002060"/>
                </a:solidFill>
                <a:latin typeface="微軟正黑體" panose="020B0604030504040204" pitchFamily="34" charset="-120"/>
                <a:ea typeface="微軟正黑體" panose="020B0604030504040204" pitchFamily="34" charset="-120"/>
              </a:rPr>
              <a:t>普通股</a:t>
            </a:r>
            <a:r>
              <a:rPr lang="en-US" altLang="zh-TW" sz="1400" b="1" dirty="0">
                <a:solidFill>
                  <a:srgbClr val="002060"/>
                </a:solidFill>
                <a:latin typeface="微軟正黑體" panose="020B0604030504040204" pitchFamily="34" charset="-120"/>
                <a:ea typeface="微軟正黑體" panose="020B0604030504040204" pitchFamily="34" charset="-120"/>
              </a:rPr>
              <a:t>, 23%</a:t>
            </a:r>
            <a:endParaRPr lang="zh-TW" altLang="en-US" sz="1400" b="1" dirty="0">
              <a:solidFill>
                <a:srgbClr val="002060"/>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37927" y="1925913"/>
            <a:ext cx="1568145" cy="338554"/>
          </a:xfrm>
          <a:prstGeom prst="rect">
            <a:avLst/>
          </a:prstGeom>
          <a:solidFill>
            <a:srgbClr val="FFFF00"/>
          </a:solidFill>
        </p:spPr>
        <p:txBody>
          <a:bodyPr wrap="square" rtlCol="0" anchor="ctr">
            <a:spAutoFit/>
          </a:bodyPr>
          <a:lstStyle/>
          <a:p>
            <a:pPr algn="ctr" defTabSz="914400">
              <a:defRPr/>
            </a:pPr>
            <a:r>
              <a:rPr lang="zh-TW" altLang="en-US" sz="1600" b="1" dirty="0">
                <a:latin typeface="微軟正黑體" panose="020B0604030504040204" pitchFamily="34" charset="-120"/>
                <a:ea typeface="微軟正黑體" panose="020B0604030504040204" pitchFamily="34" charset="-120"/>
              </a:rPr>
              <a:t>股權 </a:t>
            </a:r>
            <a:r>
              <a:rPr lang="en-US" altLang="zh-TW" sz="1600" b="1" dirty="0">
                <a:latin typeface="微軟正黑體" panose="020B0604030504040204" pitchFamily="34" charset="-120"/>
                <a:ea typeface="微軟正黑體" panose="020B0604030504040204" pitchFamily="34" charset="-120"/>
              </a:rPr>
              <a:t>50%</a:t>
            </a:r>
          </a:p>
        </p:txBody>
      </p:sp>
      <p:sp>
        <p:nvSpPr>
          <p:cNvPr id="29" name="文字方塊 28"/>
          <p:cNvSpPr txBox="1"/>
          <p:nvPr/>
        </p:nvSpPr>
        <p:spPr>
          <a:xfrm>
            <a:off x="2939353" y="1925913"/>
            <a:ext cx="1556225" cy="338554"/>
          </a:xfrm>
          <a:prstGeom prst="rect">
            <a:avLst/>
          </a:prstGeom>
          <a:solidFill>
            <a:srgbClr val="FFFF00"/>
          </a:solidFill>
        </p:spPr>
        <p:txBody>
          <a:bodyPr wrap="square" rtlCol="0" anchor="ctr">
            <a:spAutoFit/>
          </a:bodyPr>
          <a:lstStyle/>
          <a:p>
            <a:pPr algn="ctr" defTabSz="914400">
              <a:defRPr/>
            </a:pPr>
            <a:r>
              <a:rPr lang="zh-TW" altLang="en-US" sz="1600" b="1" dirty="0">
                <a:latin typeface="微軟正黑體" panose="020B0604030504040204" pitchFamily="34" charset="-120"/>
                <a:ea typeface="微軟正黑體" panose="020B0604030504040204" pitchFamily="34" charset="-120"/>
              </a:rPr>
              <a:t>債券 </a:t>
            </a:r>
            <a:r>
              <a:rPr lang="en-US" altLang="zh-TW" sz="1600" b="1" dirty="0">
                <a:latin typeface="微軟正黑體" panose="020B0604030504040204" pitchFamily="34" charset="-120"/>
                <a:ea typeface="微軟正黑體" panose="020B0604030504040204" pitchFamily="34" charset="-120"/>
              </a:rPr>
              <a:t>49%</a:t>
            </a:r>
          </a:p>
        </p:txBody>
      </p:sp>
      <p:sp>
        <p:nvSpPr>
          <p:cNvPr id="34" name="矩形 33">
            <a:extLst>
              <a:ext uri="{FF2B5EF4-FFF2-40B4-BE49-F238E27FC236}">
                <a16:creationId xmlns:a16="http://schemas.microsoft.com/office/drawing/2014/main" id="{DC844061-445D-429E-A377-87B76C9EED8C}"/>
              </a:ext>
            </a:extLst>
          </p:cNvPr>
          <p:cNvSpPr/>
          <p:nvPr/>
        </p:nvSpPr>
        <p:spPr>
          <a:xfrm>
            <a:off x="5012376" y="1407279"/>
            <a:ext cx="3692093" cy="369332"/>
          </a:xfrm>
          <a:prstGeom prst="rect">
            <a:avLst/>
          </a:prstGeom>
          <a:solidFill>
            <a:srgbClr val="002060"/>
          </a:solidFill>
          <a:ln>
            <a:noFill/>
          </a:ln>
        </p:spPr>
        <p:txBody>
          <a:bodyPr wrap="square">
            <a:spAutoFit/>
          </a:bodyPr>
          <a:lstStyle/>
          <a:p>
            <a:pPr algn="ctr" eaLnBrk="0" hangingPunct="0"/>
            <a:r>
              <a:rPr kumimoji="1" lang="zh-TW" altLang="en-US" b="1" dirty="0">
                <a:solidFill>
                  <a:schemeClr val="bg1"/>
                </a:solidFill>
                <a:latin typeface="微軟正黑體" panose="020B0604030504040204" pitchFamily="34" charset="-120"/>
                <a:ea typeface="微軟正黑體" panose="020B0604030504040204" pitchFamily="34" charset="-120"/>
              </a:rPr>
              <a:t>股權配置</a:t>
            </a:r>
            <a:r>
              <a:rPr kumimoji="1" lang="en-US" altLang="zh-TW" b="1" dirty="0">
                <a:solidFill>
                  <a:schemeClr val="bg1"/>
                </a:solidFill>
                <a:latin typeface="微軟正黑體" panose="020B0604030504040204" pitchFamily="34" charset="-120"/>
                <a:ea typeface="微軟正黑體" panose="020B0604030504040204" pitchFamily="34" charset="-120"/>
              </a:rPr>
              <a:t>_</a:t>
            </a:r>
            <a:r>
              <a:rPr kumimoji="1" lang="zh-TW" altLang="en-US" b="1" dirty="0">
                <a:solidFill>
                  <a:schemeClr val="bg1"/>
                </a:solidFill>
                <a:latin typeface="微軟正黑體" panose="020B0604030504040204" pitchFamily="34" charset="-120"/>
                <a:ea typeface="微軟正黑體" panose="020B0604030504040204" pitchFamily="34" charset="-120"/>
              </a:rPr>
              <a:t>多元布局</a:t>
            </a:r>
          </a:p>
        </p:txBody>
      </p:sp>
      <p:sp>
        <p:nvSpPr>
          <p:cNvPr id="35" name="文字方塊 34"/>
          <p:cNvSpPr txBox="1"/>
          <p:nvPr/>
        </p:nvSpPr>
        <p:spPr>
          <a:xfrm>
            <a:off x="4956493" y="1907097"/>
            <a:ext cx="363298" cy="307777"/>
          </a:xfrm>
          <a:prstGeom prst="rect">
            <a:avLst/>
          </a:prstGeom>
          <a:noFill/>
        </p:spPr>
        <p:txBody>
          <a:bodyPr wrap="square" rtlCol="0">
            <a:spAutoFit/>
          </a:bodyPr>
          <a:lstStyle/>
          <a:p>
            <a:r>
              <a:rPr lang="en-US" altLang="zh-TW" sz="1400" dirty="0"/>
              <a:t>%</a:t>
            </a:r>
            <a:endParaRPr lang="zh-TW" altLang="en-US" sz="1400" dirty="0"/>
          </a:p>
        </p:txBody>
      </p:sp>
      <p:sp>
        <p:nvSpPr>
          <p:cNvPr id="19" name="文字方塊 18"/>
          <p:cNvSpPr txBox="1"/>
          <p:nvPr/>
        </p:nvSpPr>
        <p:spPr>
          <a:xfrm>
            <a:off x="7319283" y="2702730"/>
            <a:ext cx="1466012" cy="738664"/>
          </a:xfrm>
          <a:prstGeom prst="rect">
            <a:avLst/>
          </a:prstGeom>
          <a:noFill/>
        </p:spPr>
        <p:txBody>
          <a:bodyPr wrap="square" rtlCol="0">
            <a:spAutoFit/>
          </a:bodyPr>
          <a:lstStyle/>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成長股  </a:t>
            </a:r>
            <a:r>
              <a:rPr lang="en-US" altLang="zh-TW" sz="1400" b="1" dirty="0">
                <a:solidFill>
                  <a:srgbClr val="0000FF"/>
                </a:solidFill>
                <a:latin typeface="微軟正黑體" panose="020B0604030504040204" pitchFamily="34" charset="-120"/>
                <a:ea typeface="微軟正黑體" panose="020B0604030504040204" pitchFamily="34" charset="-120"/>
              </a:rPr>
              <a:t>18%</a:t>
            </a:r>
          </a:p>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防禦股  </a:t>
            </a:r>
            <a:r>
              <a:rPr lang="en-US" altLang="zh-TW" sz="1400" b="1" dirty="0">
                <a:solidFill>
                  <a:srgbClr val="0000FF"/>
                </a:solidFill>
                <a:latin typeface="微軟正黑體" panose="020B0604030504040204" pitchFamily="34" charset="-120"/>
                <a:ea typeface="微軟正黑體" panose="020B0604030504040204" pitchFamily="34" charset="-120"/>
              </a:rPr>
              <a:t>15%</a:t>
            </a:r>
          </a:p>
          <a:p>
            <a:pPr defTabSz="914400">
              <a:defRPr/>
            </a:pPr>
            <a:r>
              <a:rPr lang="zh-TW" altLang="en-US" sz="1400" b="1" dirty="0">
                <a:solidFill>
                  <a:srgbClr val="0000FF"/>
                </a:solidFill>
                <a:latin typeface="微軟正黑體" panose="020B0604030504040204" pitchFamily="34" charset="-120"/>
                <a:ea typeface="微軟正黑體" panose="020B0604030504040204" pitchFamily="34" charset="-120"/>
              </a:rPr>
              <a:t>循環股  </a:t>
            </a:r>
            <a:r>
              <a:rPr lang="en-US" altLang="zh-TW" sz="1400" b="1" dirty="0">
                <a:solidFill>
                  <a:srgbClr val="0000FF"/>
                </a:solidFill>
                <a:latin typeface="微軟正黑體" panose="020B0604030504040204" pitchFamily="34" charset="-120"/>
                <a:ea typeface="微軟正黑體" panose="020B0604030504040204" pitchFamily="34" charset="-120"/>
              </a:rPr>
              <a:t>16%</a:t>
            </a:r>
            <a:endParaRPr lang="zh-TW" altLang="en-US" sz="1400" b="1" dirty="0">
              <a:solidFill>
                <a:srgbClr val="0000FF"/>
              </a:solidFill>
              <a:latin typeface="微軟正黑體" panose="020B0604030504040204" pitchFamily="34" charset="-120"/>
              <a:ea typeface="微軟正黑體" panose="020B0604030504040204" pitchFamily="34" charset="-120"/>
            </a:endParaRPr>
          </a:p>
        </p:txBody>
      </p:sp>
      <p:sp>
        <p:nvSpPr>
          <p:cNvPr id="20" name="Rectangle 4">
            <a:extLst>
              <a:ext uri="{FF2B5EF4-FFF2-40B4-BE49-F238E27FC236}">
                <a16:creationId xmlns:a16="http://schemas.microsoft.com/office/drawing/2014/main" id="{754D2803-940F-D5E6-80A0-BD5516BD8D78}"/>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美國平衡</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017916" y="7080"/>
            <a:ext cx="812608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富蘭克林坦伯頓穩定月收益基金</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本基金有相當比重投資於非投資等級之高風險債券且基金之配息來源可能為本金</a:t>
            </a:r>
            <a:r>
              <a:rPr kumimoji="0" lang="en-US" altLang="zh-TW"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 name="標題 6">
            <a:extLst>
              <a:ext uri="{FF2B5EF4-FFF2-40B4-BE49-F238E27FC236}">
                <a16:creationId xmlns:a16="http://schemas.microsoft.com/office/drawing/2014/main" id="{349A625E-38F6-0CDB-BECE-E719DDA54E82}"/>
              </a:ext>
            </a:extLst>
          </p:cNvPr>
          <p:cNvSpPr>
            <a:spLocks noGrp="1"/>
          </p:cNvSpPr>
          <p:nvPr>
            <p:ph type="title"/>
          </p:nvPr>
        </p:nvSpPr>
        <p:spPr>
          <a:xfrm>
            <a:off x="457200" y="533400"/>
            <a:ext cx="8229600" cy="647700"/>
          </a:xfrm>
        </p:spPr>
        <p:txBody>
          <a:bodyPr/>
          <a:lstStyle/>
          <a:p>
            <a:r>
              <a:rPr lang="zh-TW" altLang="en-US" dirty="0"/>
              <a:t>股債均衡，全方位收益策略</a:t>
            </a:r>
          </a:p>
        </p:txBody>
      </p:sp>
      <p:sp>
        <p:nvSpPr>
          <p:cNvPr id="2" name="Text Box 4">
            <a:extLst>
              <a:ext uri="{FF2B5EF4-FFF2-40B4-BE49-F238E27FC236}">
                <a16:creationId xmlns:a16="http://schemas.microsoft.com/office/drawing/2014/main" id="{A1E7ACD7-2CA4-155F-32BA-3606A5DD71C8}"/>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9503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D78BB00E-46D5-6F28-39DA-68855505D185}"/>
              </a:ext>
            </a:extLst>
          </p:cNvPr>
          <p:cNvPicPr>
            <a:picLocks noChangeAspect="1"/>
          </p:cNvPicPr>
          <p:nvPr/>
        </p:nvPicPr>
        <p:blipFill>
          <a:blip r:embed="rId2"/>
          <a:stretch>
            <a:fillRect/>
          </a:stretch>
        </p:blipFill>
        <p:spPr>
          <a:xfrm>
            <a:off x="0" y="3936646"/>
            <a:ext cx="4391025" cy="2567104"/>
          </a:xfrm>
          <a:prstGeom prst="rect">
            <a:avLst/>
          </a:prstGeom>
        </p:spPr>
      </p:pic>
      <p:pic>
        <p:nvPicPr>
          <p:cNvPr id="16" name="圖片 15">
            <a:extLst>
              <a:ext uri="{FF2B5EF4-FFF2-40B4-BE49-F238E27FC236}">
                <a16:creationId xmlns:a16="http://schemas.microsoft.com/office/drawing/2014/main" id="{37DAAB9C-F747-D196-083A-8EA77468FEDD}"/>
              </a:ext>
            </a:extLst>
          </p:cNvPr>
          <p:cNvPicPr>
            <a:picLocks noChangeAspect="1"/>
          </p:cNvPicPr>
          <p:nvPr/>
        </p:nvPicPr>
        <p:blipFill>
          <a:blip r:embed="rId3"/>
          <a:stretch>
            <a:fillRect/>
          </a:stretch>
        </p:blipFill>
        <p:spPr>
          <a:xfrm>
            <a:off x="4675480" y="3951862"/>
            <a:ext cx="4100521" cy="2444370"/>
          </a:xfrm>
          <a:prstGeom prst="rect">
            <a:avLst/>
          </a:prstGeom>
        </p:spPr>
      </p:pic>
      <p:sp>
        <p:nvSpPr>
          <p:cNvPr id="2" name="標題 1"/>
          <p:cNvSpPr>
            <a:spLocks noGrp="1"/>
          </p:cNvSpPr>
          <p:nvPr>
            <p:ph type="title"/>
          </p:nvPr>
        </p:nvSpPr>
        <p:spPr/>
        <p:txBody>
          <a:bodyPr/>
          <a:lstStyle/>
          <a:p>
            <a:r>
              <a:rPr lang="zh-TW" altLang="en-US" dirty="0"/>
              <a:t>美元展望</a:t>
            </a:r>
            <a:r>
              <a:rPr lang="en-US" altLang="zh-TW" dirty="0"/>
              <a:t>:</a:t>
            </a:r>
            <a:r>
              <a:rPr lang="zh-TW" altLang="en-US" dirty="0"/>
              <a:t> 緩步走貶</a:t>
            </a:r>
          </a:p>
        </p:txBody>
      </p:sp>
      <p:sp>
        <p:nvSpPr>
          <p:cNvPr id="5" name="矩形 4">
            <a:extLst>
              <a:ext uri="{FF2B5EF4-FFF2-40B4-BE49-F238E27FC236}">
                <a16:creationId xmlns:a16="http://schemas.microsoft.com/office/drawing/2014/main" id="{E5A28B83-8F68-B07C-9E08-A27B4C4C3BDE}"/>
              </a:ext>
            </a:extLst>
          </p:cNvPr>
          <p:cNvSpPr/>
          <p:nvPr/>
        </p:nvSpPr>
        <p:spPr>
          <a:xfrm>
            <a:off x="194552" y="3518750"/>
            <a:ext cx="3933429" cy="369332"/>
          </a:xfrm>
          <a:prstGeom prst="rect">
            <a:avLst/>
          </a:prstGeom>
          <a:solidFill>
            <a:srgbClr val="002060"/>
          </a:solidFill>
          <a:ln>
            <a:noFill/>
          </a:ln>
        </p:spPr>
        <p:txBody>
          <a:bodyPr wrap="square">
            <a:spAutoFit/>
          </a:bodyPr>
          <a:lstStyle/>
          <a:p>
            <a:pPr algn="ctr" eaLnBrk="0" hangingPunct="0"/>
            <a:r>
              <a:rPr lang="zh-TW" altLang="en-US" b="1" dirty="0">
                <a:solidFill>
                  <a:schemeClr val="bg1"/>
                </a:solidFill>
                <a:latin typeface="微軟正黑體" panose="020B0604030504040204" pitchFamily="34" charset="-120"/>
                <a:ea typeface="微軟正黑體" panose="020B0604030504040204" pitchFamily="34" charset="-120"/>
              </a:rPr>
              <a:t>美元期貨投機淨部位</a:t>
            </a:r>
            <a:r>
              <a:rPr lang="en-US" altLang="zh-TW" b="1" dirty="0">
                <a:solidFill>
                  <a:schemeClr val="bg1"/>
                </a:solidFill>
                <a:latin typeface="微軟正黑體" panose="020B0604030504040204" pitchFamily="34" charset="-120"/>
                <a:ea typeface="微軟正黑體" panose="020B0604030504040204" pitchFamily="34" charset="-120"/>
              </a:rPr>
              <a:t>vs</a:t>
            </a:r>
            <a:r>
              <a:rPr lang="zh-TW" altLang="en-US" b="1" dirty="0">
                <a:solidFill>
                  <a:schemeClr val="bg1"/>
                </a:solidFill>
                <a:latin typeface="微軟正黑體" panose="020B0604030504040204" pitchFamily="34" charset="-120"/>
                <a:ea typeface="微軟正黑體" panose="020B0604030504040204" pitchFamily="34" charset="-120"/>
              </a:rPr>
              <a:t>美元指數</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BC07CFF6-0741-C694-2DBF-E1171C25D9B3}"/>
              </a:ext>
            </a:extLst>
          </p:cNvPr>
          <p:cNvSpPr/>
          <p:nvPr/>
        </p:nvSpPr>
        <p:spPr>
          <a:xfrm>
            <a:off x="4866861" y="3554419"/>
            <a:ext cx="3933429" cy="369332"/>
          </a:xfrm>
          <a:prstGeom prst="rect">
            <a:avLst/>
          </a:prstGeom>
          <a:solidFill>
            <a:srgbClr val="002060"/>
          </a:solidFill>
          <a:ln>
            <a:noFill/>
          </a:ln>
        </p:spPr>
        <p:txBody>
          <a:bodyPr wrap="square">
            <a:spAutoFit/>
          </a:bodyPr>
          <a:lstStyle/>
          <a:p>
            <a:pPr algn="ctr" eaLnBrk="0" hangingPunct="0"/>
            <a:r>
              <a:rPr lang="zh-TW" altLang="en-US" b="1" dirty="0">
                <a:solidFill>
                  <a:schemeClr val="bg1"/>
                </a:solidFill>
                <a:latin typeface="微軟正黑體" panose="020B0604030504040204" pitchFamily="34" charset="-120"/>
                <a:ea typeface="微軟正黑體" panose="020B0604030504040204" pitchFamily="34" charset="-120"/>
              </a:rPr>
              <a:t>全球經理人調查</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 美元評價面</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sp>
        <p:nvSpPr>
          <p:cNvPr id="8" name="Text Box 4"/>
          <p:cNvSpPr txBox="1">
            <a:spLocks noChangeArrowheads="1"/>
          </p:cNvSpPr>
          <p:nvPr/>
        </p:nvSpPr>
        <p:spPr bwMode="auto">
          <a:xfrm>
            <a:off x="457200" y="2804267"/>
            <a:ext cx="80116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None/>
            </a:pPr>
            <a:r>
              <a:rPr lang="zh-TW" altLang="en-US" sz="1050" b="0" i="0" dirty="0">
                <a:solidFill>
                  <a:schemeClr val="tx1"/>
                </a:solidFill>
                <a:latin typeface="微軟正黑體" panose="020B0604030504040204" pitchFamily="34" charset="-120"/>
                <a:ea typeface="微軟正黑體" panose="020B0604030504040204" pitchFamily="34" charset="-120"/>
              </a:rPr>
              <a:t>資料</a:t>
            </a:r>
            <a:r>
              <a:rPr lang="zh-TW" altLang="en-US" sz="1050" b="0" dirty="0">
                <a:solidFill>
                  <a:schemeClr val="tx1"/>
                </a:solidFill>
                <a:latin typeface="微軟正黑體" panose="020B0604030504040204" pitchFamily="34" charset="-120"/>
                <a:ea typeface="微軟正黑體" panose="020B0604030504040204" pitchFamily="34" charset="-120"/>
              </a:rPr>
              <a:t>來源</a:t>
            </a:r>
            <a:r>
              <a:rPr lang="en-US" altLang="zh-TW"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050" b="0" dirty="0">
                <a:solidFill>
                  <a:schemeClr val="tx1"/>
                </a:solidFill>
                <a:latin typeface="微軟正黑體" panose="020B0604030504040204" pitchFamily="34" charset="-120"/>
                <a:ea typeface="微軟正黑體" panose="020B0604030504040204" pitchFamily="34" charset="-120"/>
              </a:rPr>
              <a:t>彭博資訊，</a:t>
            </a:r>
            <a:r>
              <a:rPr lang="en-US" altLang="zh-TW" sz="1050" b="0" dirty="0">
                <a:solidFill>
                  <a:schemeClr val="tx1"/>
                </a:solidFill>
                <a:latin typeface="微軟正黑體" panose="020B0604030504040204" pitchFamily="34" charset="-120"/>
                <a:ea typeface="微軟正黑體" panose="020B0604030504040204" pitchFamily="34" charset="-120"/>
              </a:rPr>
              <a:t>2025/8/25</a:t>
            </a:r>
            <a:r>
              <a:rPr lang="zh-TW" altLang="en-US" sz="1050" b="0" dirty="0">
                <a:solidFill>
                  <a:schemeClr val="tx1"/>
                </a:solidFill>
                <a:latin typeface="微軟正黑體" panose="020B0604030504040204" pitchFamily="34" charset="-120"/>
                <a:ea typeface="微軟正黑體" panose="020B0604030504040204" pitchFamily="34" charset="-120"/>
              </a:rPr>
              <a:t>。</a:t>
            </a:r>
          </a:p>
        </p:txBody>
      </p:sp>
      <p:graphicFrame>
        <p:nvGraphicFramePr>
          <p:cNvPr id="9" name="表格 8"/>
          <p:cNvGraphicFramePr>
            <a:graphicFrameLocks noGrp="1"/>
          </p:cNvGraphicFramePr>
          <p:nvPr/>
        </p:nvGraphicFramePr>
        <p:xfrm>
          <a:off x="498350" y="1532325"/>
          <a:ext cx="6546514" cy="1248537"/>
        </p:xfrm>
        <a:graphic>
          <a:graphicData uri="http://schemas.openxmlformats.org/drawingml/2006/table">
            <a:tbl>
              <a:tblPr firstRow="1" bandRow="1">
                <a:tableStyleId>{5C22544A-7EE6-4342-B048-85BDC9FD1C3A}</a:tableStyleId>
              </a:tblPr>
              <a:tblGrid>
                <a:gridCol w="1941914">
                  <a:extLst>
                    <a:ext uri="{9D8B030D-6E8A-4147-A177-3AD203B41FA5}">
                      <a16:colId xmlns:a16="http://schemas.microsoft.com/office/drawing/2014/main" val="2653167101"/>
                    </a:ext>
                  </a:extLst>
                </a:gridCol>
                <a:gridCol w="920920">
                  <a:extLst>
                    <a:ext uri="{9D8B030D-6E8A-4147-A177-3AD203B41FA5}">
                      <a16:colId xmlns:a16="http://schemas.microsoft.com/office/drawing/2014/main" val="1413328400"/>
                    </a:ext>
                  </a:extLst>
                </a:gridCol>
                <a:gridCol w="920920">
                  <a:extLst>
                    <a:ext uri="{9D8B030D-6E8A-4147-A177-3AD203B41FA5}">
                      <a16:colId xmlns:a16="http://schemas.microsoft.com/office/drawing/2014/main" val="1462171691"/>
                    </a:ext>
                  </a:extLst>
                </a:gridCol>
                <a:gridCol w="920920">
                  <a:extLst>
                    <a:ext uri="{9D8B030D-6E8A-4147-A177-3AD203B41FA5}">
                      <a16:colId xmlns:a16="http://schemas.microsoft.com/office/drawing/2014/main" val="964021350"/>
                    </a:ext>
                  </a:extLst>
                </a:gridCol>
                <a:gridCol w="920920">
                  <a:extLst>
                    <a:ext uri="{9D8B030D-6E8A-4147-A177-3AD203B41FA5}">
                      <a16:colId xmlns:a16="http://schemas.microsoft.com/office/drawing/2014/main" val="4012269549"/>
                    </a:ext>
                  </a:extLst>
                </a:gridCol>
                <a:gridCol w="920920">
                  <a:extLst>
                    <a:ext uri="{9D8B030D-6E8A-4147-A177-3AD203B41FA5}">
                      <a16:colId xmlns:a16="http://schemas.microsoft.com/office/drawing/2014/main" val="1528182743"/>
                    </a:ext>
                  </a:extLst>
                </a:gridCol>
              </a:tblGrid>
              <a:tr h="193711">
                <a:tc>
                  <a:txBody>
                    <a:body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匯率預估中位數</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2025Q3</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2025Q4</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2026Q1</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2026Q2</a:t>
                      </a:r>
                      <a:endParaRPr lang="zh-TW" altLang="en-US" sz="14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微軟正黑體" panose="020B0604030504040204" pitchFamily="34" charset="-120"/>
                          <a:ea typeface="微軟正黑體" panose="020B0604030504040204" pitchFamily="34" charset="-120"/>
                        </a:rPr>
                        <a:t>2026</a:t>
                      </a:r>
                      <a:r>
                        <a:rPr lang="zh-TW" altLang="en-US" sz="1400" b="1" dirty="0">
                          <a:latin typeface="微軟正黑體" panose="020B0604030504040204" pitchFamily="34" charset="-120"/>
                          <a:ea typeface="微軟正黑體" panose="020B0604030504040204" pitchFamily="34" charset="-120"/>
                        </a:rPr>
                        <a:t>年</a:t>
                      </a:r>
                    </a:p>
                  </a:txBody>
                  <a:tcPr anchor="ctr"/>
                </a:tc>
                <a:extLst>
                  <a:ext uri="{0D108BD9-81ED-4DB2-BD59-A6C34878D82A}">
                    <a16:rowId xmlns:a16="http://schemas.microsoft.com/office/drawing/2014/main" val="1594126383"/>
                  </a:ext>
                </a:extLst>
              </a:tr>
              <a:tr h="301329">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600" b="0" dirty="0">
                          <a:latin typeface="微軟正黑體" panose="020B0604030504040204" pitchFamily="34" charset="-120"/>
                          <a:ea typeface="微軟正黑體" panose="020B0604030504040204" pitchFamily="34" charset="-120"/>
                        </a:rPr>
                        <a:t>美元指數</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97.7</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97.0</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96.2</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95.8</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94.2</a:t>
                      </a:r>
                    </a:p>
                  </a:txBody>
                  <a:tcPr anchor="ctr"/>
                </a:tc>
                <a:extLst>
                  <a:ext uri="{0D108BD9-81ED-4DB2-BD59-A6C34878D82A}">
                    <a16:rowId xmlns:a16="http://schemas.microsoft.com/office/drawing/2014/main" val="1582451383"/>
                  </a:ext>
                </a:extLst>
              </a:tr>
              <a:tr h="299230">
                <a:tc>
                  <a:txBody>
                    <a:bodyPr/>
                    <a:lstStyle/>
                    <a:p>
                      <a:pPr algn="ctr">
                        <a:lnSpc>
                          <a:spcPts val="1800"/>
                        </a:lnSpc>
                      </a:pPr>
                      <a:r>
                        <a:rPr lang="zh-TW" altLang="en-US" sz="1600" b="0" dirty="0">
                          <a:latin typeface="微軟正黑體" panose="020B0604030504040204" pitchFamily="34" charset="-120"/>
                          <a:ea typeface="微軟正黑體" panose="020B0604030504040204" pitchFamily="34" charset="-120"/>
                        </a:rPr>
                        <a:t>歐元</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1.17</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1.18</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1.19</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1.20</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1.22</a:t>
                      </a:r>
                    </a:p>
                  </a:txBody>
                  <a:tcPr anchor="ctr"/>
                </a:tc>
                <a:extLst>
                  <a:ext uri="{0D108BD9-81ED-4DB2-BD59-A6C34878D82A}">
                    <a16:rowId xmlns:a16="http://schemas.microsoft.com/office/drawing/2014/main" val="1903862325"/>
                  </a:ext>
                </a:extLst>
              </a:tr>
              <a:tr h="193711">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zh-TW" altLang="en-US" sz="1600" b="0" dirty="0">
                          <a:latin typeface="微軟正黑體" panose="020B0604030504040204" pitchFamily="34" charset="-120"/>
                          <a:ea typeface="微軟正黑體" panose="020B0604030504040204" pitchFamily="34" charset="-120"/>
                        </a:rPr>
                        <a:t>日圓</a:t>
                      </a: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145</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143</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141</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140</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altLang="zh-TW" sz="1400" b="0" kern="1200" dirty="0">
                          <a:solidFill>
                            <a:schemeClr val="dk1"/>
                          </a:solidFill>
                          <a:latin typeface="微軟正黑體" panose="020B0604030504040204" pitchFamily="34" charset="-120"/>
                          <a:ea typeface="微軟正黑體" panose="020B0604030504040204" pitchFamily="34" charset="-120"/>
                          <a:cs typeface="+mn-cs"/>
                        </a:rPr>
                        <a:t>135</a:t>
                      </a:r>
                      <a:endParaRPr lang="zh-TW" altLang="en-US" sz="1400" b="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3551373930"/>
                  </a:ext>
                </a:extLst>
              </a:tr>
            </a:tbl>
          </a:graphicData>
        </a:graphic>
      </p:graphicFrame>
      <p:sp>
        <p:nvSpPr>
          <p:cNvPr id="21" name="文字方塊 20"/>
          <p:cNvSpPr txBox="1"/>
          <p:nvPr/>
        </p:nvSpPr>
        <p:spPr>
          <a:xfrm>
            <a:off x="0" y="6470734"/>
            <a:ext cx="7538936" cy="415498"/>
          </a:xfrm>
          <a:prstGeom prst="rect">
            <a:avLst/>
          </a:prstGeom>
          <a:noFill/>
        </p:spPr>
        <p:txBody>
          <a:bodyPr wrap="square" rtlCol="0">
            <a:spAutoFit/>
          </a:bodyPr>
          <a:lstStyle/>
          <a:p>
            <a:pPr marL="539750" indent="-539750"/>
            <a:r>
              <a:rPr lang="zh-TW" altLang="en-US" sz="1050" dirty="0">
                <a:latin typeface="微軟正黑體" panose="020B0604030504040204" pitchFamily="34" charset="-120"/>
                <a:ea typeface="微軟正黑體" panose="020B0604030504040204" pitchFamily="34" charset="-120"/>
              </a:rPr>
              <a:t>資料來源</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左下圖</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彭博資訊，過去五年截至</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2025/8/29</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右下圖</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zh-TW" sz="1050" dirty="0">
                <a:latin typeface="微軟正黑體" panose="020B0604030504040204" pitchFamily="34" charset="-120"/>
                <a:ea typeface="微軟正黑體" panose="020B0604030504040204" pitchFamily="34" charset="-120"/>
              </a:rPr>
              <a:t>美銀美林證券，</a:t>
            </a:r>
            <a:r>
              <a:rPr lang="en-US" altLang="zh-TW" sz="1050" dirty="0">
                <a:latin typeface="微軟正黑體" panose="020B0604030504040204" pitchFamily="34" charset="-120"/>
                <a:ea typeface="微軟正黑體" panose="020B0604030504040204" pitchFamily="34" charset="-120"/>
              </a:rPr>
              <a:t>2025/07</a:t>
            </a:r>
            <a:r>
              <a:rPr lang="zh-TW" altLang="en-US" sz="1050" dirty="0">
                <a:latin typeface="微軟正黑體" panose="020B0604030504040204" pitchFamily="34" charset="-120"/>
                <a:ea typeface="微軟正黑體" panose="020B0604030504040204" pitchFamily="34" charset="-120"/>
              </a:rPr>
              <a:t>。以上資料依據彭博資訊，七月份美銀美林經理人調查於</a:t>
            </a:r>
            <a:r>
              <a:rPr lang="en-US" altLang="zh-TW" sz="1050" dirty="0">
                <a:latin typeface="微軟正黑體" panose="020B0604030504040204" pitchFamily="34" charset="-120"/>
                <a:ea typeface="微軟正黑體" panose="020B0604030504040204" pitchFamily="34" charset="-120"/>
              </a:rPr>
              <a:t>7/3~7/10</a:t>
            </a:r>
            <a:r>
              <a:rPr lang="zh-TW" altLang="en-US" sz="1050" dirty="0">
                <a:latin typeface="微軟正黑體" panose="020B0604030504040204" pitchFamily="34" charset="-120"/>
                <a:ea typeface="微軟正黑體" panose="020B0604030504040204" pitchFamily="34" charset="-120"/>
              </a:rPr>
              <a:t>進行，對管理</a:t>
            </a:r>
            <a:r>
              <a:rPr lang="en-US" altLang="zh-TW" sz="1050" dirty="0">
                <a:latin typeface="微軟正黑體" panose="020B0604030504040204" pitchFamily="34" charset="-120"/>
                <a:ea typeface="微軟正黑體" panose="020B0604030504040204" pitchFamily="34" charset="-120"/>
              </a:rPr>
              <a:t>4,340</a:t>
            </a:r>
            <a:r>
              <a:rPr lang="zh-TW" altLang="en-US" sz="1050" dirty="0">
                <a:latin typeface="微軟正黑體" panose="020B0604030504040204" pitchFamily="34" charset="-120"/>
                <a:ea typeface="微軟正黑體" panose="020B0604030504040204" pitchFamily="34" charset="-120"/>
              </a:rPr>
              <a:t>億美元資產的</a:t>
            </a:r>
            <a:r>
              <a:rPr lang="en-US" altLang="zh-TW" sz="1050" dirty="0">
                <a:latin typeface="微軟正黑體" panose="020B0604030504040204" pitchFamily="34" charset="-120"/>
                <a:ea typeface="微軟正黑體" panose="020B0604030504040204" pitchFamily="34" charset="-120"/>
              </a:rPr>
              <a:t>175</a:t>
            </a:r>
            <a:r>
              <a:rPr lang="zh-TW" altLang="en-US" sz="1050" dirty="0">
                <a:latin typeface="微軟正黑體" panose="020B0604030504040204" pitchFamily="34" charset="-120"/>
                <a:ea typeface="微軟正黑體" panose="020B0604030504040204" pitchFamily="34" charset="-120"/>
              </a:rPr>
              <a:t>位經理人進行調查。</a:t>
            </a:r>
          </a:p>
        </p:txBody>
      </p:sp>
      <p:sp>
        <p:nvSpPr>
          <p:cNvPr id="22" name="矩形 21"/>
          <p:cNvSpPr/>
          <p:nvPr/>
        </p:nvSpPr>
        <p:spPr>
          <a:xfrm>
            <a:off x="4862761" y="3931446"/>
            <a:ext cx="2813372" cy="523220"/>
          </a:xfrm>
          <a:prstGeom prst="rect">
            <a:avLst/>
          </a:prstGeom>
        </p:spPr>
        <p:txBody>
          <a:bodyPr wrap="square">
            <a:spAutoFit/>
          </a:bodyPr>
          <a:lstStyle/>
          <a:p>
            <a:r>
              <a:rPr lang="zh-TW" altLang="en-US" sz="1400" b="1" dirty="0">
                <a:solidFill>
                  <a:schemeClr val="accent5"/>
                </a:solidFill>
                <a:latin typeface="微軟正黑體" panose="020B0604030504040204" pitchFamily="34" charset="-120"/>
                <a:ea typeface="微軟正黑體" panose="020B0604030504040204" pitchFamily="34" charset="-120"/>
              </a:rPr>
              <a:t>七月調查顯示，仍有</a:t>
            </a:r>
            <a:r>
              <a:rPr lang="en-US" altLang="zh-TW" sz="1400" b="1" dirty="0">
                <a:solidFill>
                  <a:schemeClr val="accent5"/>
                </a:solidFill>
                <a:latin typeface="微軟正黑體" panose="020B0604030504040204" pitchFamily="34" charset="-120"/>
                <a:ea typeface="微軟正黑體" panose="020B0604030504040204" pitchFamily="34" charset="-120"/>
              </a:rPr>
              <a:t>47%</a:t>
            </a:r>
            <a:r>
              <a:rPr lang="zh-TW" altLang="en-US" sz="1400" b="1" dirty="0">
                <a:solidFill>
                  <a:schemeClr val="accent5"/>
                </a:solidFill>
                <a:latin typeface="微軟正黑體" panose="020B0604030504040204" pitchFamily="34" charset="-120"/>
                <a:ea typeface="微軟正黑體" panose="020B0604030504040204" pitchFamily="34" charset="-120"/>
              </a:rPr>
              <a:t>經理人認為美元評價昂貴</a:t>
            </a:r>
            <a:endParaRPr lang="zh-TW" altLang="en-US" sz="1400" dirty="0">
              <a:solidFill>
                <a:schemeClr val="accent5"/>
              </a:solidFill>
            </a:endParaRPr>
          </a:p>
        </p:txBody>
      </p:sp>
      <p:sp>
        <p:nvSpPr>
          <p:cNvPr id="19" name="矩形 18"/>
          <p:cNvSpPr/>
          <p:nvPr/>
        </p:nvSpPr>
        <p:spPr>
          <a:xfrm>
            <a:off x="0" y="0"/>
            <a:ext cx="1422698" cy="307777"/>
          </a:xfrm>
          <a:prstGeom prst="rect">
            <a:avLst/>
          </a:prstGeom>
        </p:spPr>
        <p:txBody>
          <a:bodyPr wrap="square">
            <a:spAutoFit/>
          </a:bodyPr>
          <a:lstStyle/>
          <a:p>
            <a:pPr>
              <a:defRPr/>
            </a:pP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美元</a:t>
            </a: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endParaRPr lang="zh-TW" altLang="en-US"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4" name="矩形 23"/>
          <p:cNvSpPr/>
          <p:nvPr/>
        </p:nvSpPr>
        <p:spPr bwMode="auto">
          <a:xfrm>
            <a:off x="1634377" y="5574599"/>
            <a:ext cx="1479254" cy="646331"/>
          </a:xfrm>
          <a:prstGeom prst="rect">
            <a:avLst/>
          </a:prstGeom>
          <a:no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eaLnBrk="1" latinLnBrk="0" hangingPunct="1">
              <a:lnSpc>
                <a:spcPct val="100000"/>
              </a:lnSpc>
              <a:spcBef>
                <a:spcPct val="50000"/>
              </a:spcBef>
              <a:buClrTx/>
              <a:buSzTx/>
              <a:tabLst/>
            </a:pP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柱狀圖</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 美元期貨非商業交易者淨部位</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右軸</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endPar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endParaRPr>
          </a:p>
        </p:txBody>
      </p:sp>
      <p:sp>
        <p:nvSpPr>
          <p:cNvPr id="25" name="矩形 24"/>
          <p:cNvSpPr/>
          <p:nvPr/>
        </p:nvSpPr>
        <p:spPr bwMode="auto">
          <a:xfrm>
            <a:off x="3383128" y="3962880"/>
            <a:ext cx="919901" cy="461665"/>
          </a:xfrm>
          <a:prstGeom prst="rect">
            <a:avLst/>
          </a:prstGeom>
          <a:no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eaLnBrk="1" latinLnBrk="0" hangingPunct="1">
              <a:lnSpc>
                <a:spcPct val="100000"/>
              </a:lnSpc>
              <a:spcBef>
                <a:spcPct val="50000"/>
              </a:spcBef>
              <a:buClrTx/>
              <a:buSzTx/>
              <a:tabLst/>
            </a:pPr>
            <a:r>
              <a:rPr kumimoji="0" lang="zh-TW" altLang="en-US" sz="1200" b="1" dirty="0">
                <a:latin typeface="微軟正黑體" panose="020B0604030504040204" pitchFamily="34" charset="-120"/>
                <a:ea typeface="微軟正黑體" panose="020B0604030504040204" pitchFamily="34" charset="-120"/>
                <a:cs typeface="Arial" charset="0"/>
              </a:rPr>
              <a:t>美元指數</a:t>
            </a:r>
            <a:r>
              <a:rPr kumimoji="0" lang="en-US" altLang="zh-TW" sz="1200" b="1" dirty="0">
                <a:latin typeface="微軟正黑體" panose="020B0604030504040204" pitchFamily="34" charset="-120"/>
                <a:ea typeface="微軟正黑體" panose="020B0604030504040204" pitchFamily="34" charset="-120"/>
                <a:cs typeface="Arial" charset="0"/>
              </a:rPr>
              <a:t>(</a:t>
            </a:r>
            <a:r>
              <a:rPr kumimoji="0" lang="zh-TW" altLang="en-US" sz="1200" b="1" dirty="0">
                <a:latin typeface="微軟正黑體" panose="020B0604030504040204" pitchFamily="34" charset="-120"/>
                <a:ea typeface="微軟正黑體" panose="020B0604030504040204" pitchFamily="34" charset="-120"/>
                <a:cs typeface="Arial" charset="0"/>
              </a:rPr>
              <a:t>左軸</a:t>
            </a:r>
            <a:r>
              <a:rPr lang="en-US" altLang="zh-TW" sz="1200" b="1" dirty="0">
                <a:latin typeface="微軟正黑體" panose="020B0604030504040204" pitchFamily="34" charset="-120"/>
                <a:ea typeface="微軟正黑體" panose="020B0604030504040204" pitchFamily="34" charset="-120"/>
                <a:cs typeface="Arial" charset="0"/>
              </a:rPr>
              <a:t>)</a:t>
            </a:r>
            <a:endParaRPr kumimoji="0" lang="zh-TW" altLang="en-US" sz="1200" b="1" dirty="0">
              <a:latin typeface="微軟正黑體" panose="020B0604030504040204" pitchFamily="34" charset="-120"/>
              <a:ea typeface="微軟正黑體" panose="020B0604030504040204" pitchFamily="34" charset="-120"/>
              <a:cs typeface="Arial" charset="0"/>
            </a:endParaRPr>
          </a:p>
        </p:txBody>
      </p:sp>
      <p:cxnSp>
        <p:nvCxnSpPr>
          <p:cNvPr id="7" name="直線接點 6">
            <a:extLst>
              <a:ext uri="{FF2B5EF4-FFF2-40B4-BE49-F238E27FC236}">
                <a16:creationId xmlns:a16="http://schemas.microsoft.com/office/drawing/2014/main" id="{92459F2D-F3B6-FE10-9D77-F24912E03737}"/>
              </a:ext>
            </a:extLst>
          </p:cNvPr>
          <p:cNvCxnSpPr>
            <a:cxnSpLocks/>
          </p:cNvCxnSpPr>
          <p:nvPr/>
        </p:nvCxnSpPr>
        <p:spPr>
          <a:xfrm>
            <a:off x="827272" y="5280591"/>
            <a:ext cx="3430403" cy="0"/>
          </a:xfrm>
          <a:prstGeom prst="line">
            <a:avLst/>
          </a:prstGeom>
          <a:ln w="19050">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52E5C9D9-B87D-657C-65F6-FBBA6E6D4297}"/>
              </a:ext>
            </a:extLst>
          </p:cNvPr>
          <p:cNvSpPr/>
          <p:nvPr/>
        </p:nvSpPr>
        <p:spPr bwMode="auto">
          <a:xfrm>
            <a:off x="7015725" y="5265361"/>
            <a:ext cx="1479254" cy="461665"/>
          </a:xfrm>
          <a:prstGeom prst="rect">
            <a:avLst/>
          </a:prstGeom>
          <a:no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eaLnBrk="1" latinLnBrk="0" hangingPunct="1">
              <a:lnSpc>
                <a:spcPct val="100000"/>
              </a:lnSpc>
              <a:spcBef>
                <a:spcPct val="50000"/>
              </a:spcBef>
              <a:buClrTx/>
              <a:buSzTx/>
              <a:tabLst/>
            </a:pP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柱狀圖</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 美元評價高估</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低估</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r>
              <a:rPr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左</a:t>
            </a:r>
            <a:r>
              <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rPr>
              <a:t>軸</a:t>
            </a:r>
            <a:r>
              <a:rPr kumimoji="0" lang="en-US" altLang="zh-TW" sz="1200" b="1" dirty="0">
                <a:solidFill>
                  <a:schemeClr val="accent1"/>
                </a:solidFill>
                <a:latin typeface="微軟正黑體" panose="020B0604030504040204" pitchFamily="34" charset="-120"/>
                <a:ea typeface="微軟正黑體" panose="020B0604030504040204" pitchFamily="34" charset="-120"/>
                <a:cs typeface="Arial" charset="0"/>
              </a:rPr>
              <a:t>)</a:t>
            </a:r>
            <a:endParaRPr kumimoji="0" lang="zh-TW" altLang="en-US" sz="1200" b="1" dirty="0">
              <a:solidFill>
                <a:schemeClr val="accent1"/>
              </a:solidFill>
              <a:latin typeface="微軟正黑體" panose="020B0604030504040204" pitchFamily="34" charset="-120"/>
              <a:ea typeface="微軟正黑體" panose="020B0604030504040204" pitchFamily="34" charset="-120"/>
              <a:cs typeface="Arial" charset="0"/>
            </a:endParaRPr>
          </a:p>
        </p:txBody>
      </p:sp>
      <p:sp>
        <p:nvSpPr>
          <p:cNvPr id="20" name="矩形 19">
            <a:extLst>
              <a:ext uri="{FF2B5EF4-FFF2-40B4-BE49-F238E27FC236}">
                <a16:creationId xmlns:a16="http://schemas.microsoft.com/office/drawing/2014/main" id="{CAE2F18D-0E2D-ED94-CC6D-3EA1CF510678}"/>
              </a:ext>
            </a:extLst>
          </p:cNvPr>
          <p:cNvSpPr/>
          <p:nvPr/>
        </p:nvSpPr>
        <p:spPr bwMode="auto">
          <a:xfrm>
            <a:off x="5328817" y="4461509"/>
            <a:ext cx="1160760" cy="461665"/>
          </a:xfrm>
          <a:prstGeom prst="rect">
            <a:avLst/>
          </a:prstGeom>
          <a:no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eaLnBrk="1" latinLnBrk="0" hangingPunct="1">
              <a:lnSpc>
                <a:spcPct val="100000"/>
              </a:lnSpc>
              <a:spcBef>
                <a:spcPct val="50000"/>
              </a:spcBef>
              <a:buClrTx/>
              <a:buSzTx/>
              <a:tabLst/>
            </a:pPr>
            <a:r>
              <a:rPr kumimoji="0" lang="zh-TW" altLang="en-US" sz="1200" b="1" dirty="0">
                <a:latin typeface="微軟正黑體" panose="020B0604030504040204" pitchFamily="34" charset="-120"/>
                <a:ea typeface="微軟正黑體" panose="020B0604030504040204" pitchFamily="34" charset="-120"/>
                <a:cs typeface="Arial" charset="0"/>
              </a:rPr>
              <a:t>美元加權指數</a:t>
            </a:r>
            <a:r>
              <a:rPr kumimoji="0" lang="en-US" altLang="zh-TW" sz="1200" b="1" dirty="0">
                <a:latin typeface="微軟正黑體" panose="020B0604030504040204" pitchFamily="34" charset="-120"/>
                <a:ea typeface="微軟正黑體" panose="020B0604030504040204" pitchFamily="34" charset="-120"/>
                <a:cs typeface="Arial" charset="0"/>
              </a:rPr>
              <a:t>(</a:t>
            </a:r>
            <a:r>
              <a:rPr lang="zh-TW" altLang="en-US" sz="1200" b="1" dirty="0">
                <a:latin typeface="微軟正黑體" panose="020B0604030504040204" pitchFamily="34" charset="-120"/>
                <a:ea typeface="微軟正黑體" panose="020B0604030504040204" pitchFamily="34" charset="-120"/>
                <a:cs typeface="Arial" charset="0"/>
              </a:rPr>
              <a:t>右</a:t>
            </a:r>
            <a:r>
              <a:rPr kumimoji="0" lang="zh-TW" altLang="en-US" sz="1200" b="1" dirty="0">
                <a:latin typeface="微軟正黑體" panose="020B0604030504040204" pitchFamily="34" charset="-120"/>
                <a:ea typeface="微軟正黑體" panose="020B0604030504040204" pitchFamily="34" charset="-120"/>
                <a:cs typeface="Arial" charset="0"/>
              </a:rPr>
              <a:t>軸</a:t>
            </a:r>
            <a:r>
              <a:rPr lang="en-US" altLang="zh-TW" sz="1200" b="1" dirty="0">
                <a:latin typeface="微軟正黑體" panose="020B0604030504040204" pitchFamily="34" charset="-120"/>
                <a:ea typeface="微軟正黑體" panose="020B0604030504040204" pitchFamily="34" charset="-120"/>
                <a:cs typeface="Arial" charset="0"/>
              </a:rPr>
              <a:t>)</a:t>
            </a:r>
            <a:endParaRPr kumimoji="0" lang="zh-TW" altLang="en-US" sz="1200" b="1" dirty="0">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178298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6984" y="6086647"/>
            <a:ext cx="6361347" cy="244682"/>
          </a:xfrm>
          <a:prstGeom prst="rect">
            <a:avLst/>
          </a:prstGeom>
        </p:spPr>
        <p:txBody>
          <a:bodyPr wrap="square">
            <a:spAutoFit/>
          </a:bodyPr>
          <a:lstStyle/>
          <a:p>
            <a:pPr>
              <a:lnSpc>
                <a:spcPct val="90000"/>
              </a:lnSpc>
            </a:pPr>
            <a:r>
              <a:rPr lang="zh-TW" altLang="en-US" sz="105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 </a:t>
            </a:r>
          </a:p>
        </p:txBody>
      </p:sp>
      <p:sp>
        <p:nvSpPr>
          <p:cNvPr id="4" name="矩形 3"/>
          <p:cNvSpPr/>
          <p:nvPr/>
        </p:nvSpPr>
        <p:spPr>
          <a:xfrm>
            <a:off x="210678" y="6260716"/>
            <a:ext cx="7043708" cy="268663"/>
          </a:xfrm>
          <a:prstGeom prst="rect">
            <a:avLst/>
          </a:prstGeom>
        </p:spPr>
        <p:txBody>
          <a:bodyPr wrap="square">
            <a:spAutoFit/>
          </a:bodyPr>
          <a:lstStyle/>
          <a:p>
            <a:pPr>
              <a:lnSpc>
                <a:spcPct val="120000"/>
              </a:lnSpc>
              <a:spcBef>
                <a:spcPct val="0"/>
              </a:spcBef>
              <a:defRPr/>
            </a:pPr>
            <a:r>
              <a:rPr lang="zh-TW" altLang="en-US" sz="1050" b="1" dirty="0">
                <a:solidFill>
                  <a:srgbClr val="000000"/>
                </a:solidFill>
                <a:latin typeface="微軟正黑體" panose="020B0604030504040204" pitchFamily="34" charset="-120"/>
                <a:ea typeface="微軟正黑體" panose="020B0604030504040204" pitchFamily="34" charset="-120"/>
              </a:rPr>
              <a:t>投資人應留意衍生性工具</a:t>
            </a:r>
            <a:r>
              <a:rPr lang="en-US" altLang="zh-TW" sz="1050" b="1" dirty="0">
                <a:solidFill>
                  <a:srgbClr val="000000"/>
                </a:solidFill>
                <a:latin typeface="微軟正黑體" panose="020B0604030504040204" pitchFamily="34" charset="-120"/>
                <a:ea typeface="微軟正黑體" panose="020B0604030504040204" pitchFamily="34" charset="-120"/>
              </a:rPr>
              <a:t>/</a:t>
            </a:r>
            <a:r>
              <a:rPr lang="zh-TW" altLang="en-US" sz="1050" b="1" dirty="0">
                <a:solidFill>
                  <a:srgbClr val="000000"/>
                </a:solidFill>
                <a:latin typeface="微軟正黑體" panose="020B0604030504040204" pitchFamily="34" charset="-120"/>
                <a:ea typeface="微軟正黑體" panose="020B0604030504040204" pitchFamily="34" charset="-120"/>
              </a:rPr>
              <a:t>證券相關商品等槓桿投資策略所可能產生之投資風險</a:t>
            </a:r>
            <a:r>
              <a:rPr lang="en-US" altLang="zh-TW" sz="1050" b="1" dirty="0">
                <a:solidFill>
                  <a:srgbClr val="000000"/>
                </a:solidFill>
                <a:latin typeface="微軟正黑體" panose="020B0604030504040204" pitchFamily="34" charset="-120"/>
                <a:ea typeface="微軟正黑體" panose="020B0604030504040204" pitchFamily="34" charset="-120"/>
              </a:rPr>
              <a:t>(</a:t>
            </a:r>
            <a:r>
              <a:rPr lang="zh-TW" altLang="en-US" sz="1050" b="1" dirty="0">
                <a:solidFill>
                  <a:srgbClr val="000000"/>
                </a:solidFill>
                <a:latin typeface="微軟正黑體" panose="020B0604030504040204" pitchFamily="34" charset="-120"/>
                <a:ea typeface="微軟正黑體" panose="020B0604030504040204" pitchFamily="34" charset="-120"/>
              </a:rPr>
              <a:t>詳見公開說明書或投資人須知</a:t>
            </a:r>
            <a:r>
              <a:rPr lang="en-US" altLang="zh-TW" sz="1050" b="1" dirty="0">
                <a:solidFill>
                  <a:srgbClr val="000000"/>
                </a:solidFill>
                <a:latin typeface="微軟正黑體" panose="020B0604030504040204" pitchFamily="34" charset="-120"/>
                <a:ea typeface="微軟正黑體" panose="020B0604030504040204" pitchFamily="34" charset="-120"/>
              </a:rPr>
              <a:t>)</a:t>
            </a:r>
          </a:p>
        </p:txBody>
      </p:sp>
      <p:sp>
        <p:nvSpPr>
          <p:cNvPr id="9" name="矩形 8"/>
          <p:cNvSpPr/>
          <p:nvPr/>
        </p:nvSpPr>
        <p:spPr>
          <a:xfrm>
            <a:off x="158100" y="6478541"/>
            <a:ext cx="5616623" cy="237757"/>
          </a:xfrm>
          <a:prstGeom prst="rect">
            <a:avLst/>
          </a:prstGeom>
        </p:spPr>
        <p:txBody>
          <a:bodyPr wrap="square">
            <a:spAutoFit/>
          </a:bodyPr>
          <a:lstStyle/>
          <a:p>
            <a:pPr>
              <a:lnSpc>
                <a:spcPct val="90000"/>
              </a:lnSpc>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本文提及之經濟走勢不必然代表本基金之績效，本基金投資風險請詳閱基金公開說明書</a:t>
            </a:r>
            <a:r>
              <a:rPr lang="en-US" altLang="zh-TW" sz="1050" b="1" dirty="0">
                <a:latin typeface="微軟正黑體" panose="020B0604030504040204" pitchFamily="34" charset="-120"/>
                <a:ea typeface="微軟正黑體" panose="020B0604030504040204" pitchFamily="34" charset="-120"/>
              </a:rPr>
              <a:t>&gt;</a:t>
            </a:r>
            <a:endParaRPr lang="zh-TW" altLang="en-US" sz="1050" dirty="0">
              <a:latin typeface="微軟正黑體" panose="020B0604030504040204" pitchFamily="34" charset="-120"/>
              <a:ea typeface="微軟正黑體" panose="020B0604030504040204" pitchFamily="34" charset="-120"/>
            </a:endParaRPr>
          </a:p>
        </p:txBody>
      </p:sp>
      <p:sp>
        <p:nvSpPr>
          <p:cNvPr id="5" name="標題 4">
            <a:extLst>
              <a:ext uri="{FF2B5EF4-FFF2-40B4-BE49-F238E27FC236}">
                <a16:creationId xmlns:a16="http://schemas.microsoft.com/office/drawing/2014/main" id="{4A512797-A818-B17A-48CD-5BE74DF913D6}"/>
              </a:ext>
            </a:extLst>
          </p:cNvPr>
          <p:cNvSpPr>
            <a:spLocks noGrp="1"/>
          </p:cNvSpPr>
          <p:nvPr>
            <p:ph type="title"/>
          </p:nvPr>
        </p:nvSpPr>
        <p:spPr>
          <a:xfrm>
            <a:off x="457200" y="285872"/>
            <a:ext cx="8229600" cy="903303"/>
          </a:xfrm>
        </p:spPr>
        <p:txBody>
          <a:bodyPr/>
          <a:lstStyle/>
          <a:p>
            <a:r>
              <a:rPr lang="zh-TW" altLang="en-US" sz="3200" dirty="0"/>
              <a:t>現階段策略：分享美元弱勢時的機會</a:t>
            </a:r>
          </a:p>
        </p:txBody>
      </p:sp>
      <p:sp>
        <p:nvSpPr>
          <p:cNvPr id="11" name="矩形 10"/>
          <p:cNvSpPr/>
          <p:nvPr/>
        </p:nvSpPr>
        <p:spPr>
          <a:xfrm>
            <a:off x="1854754" y="0"/>
            <a:ext cx="6728145" cy="369332"/>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富蘭克林坦伯頓全球債券基金</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2" name="Text Box 4">
            <a:extLst>
              <a:ext uri="{FF2B5EF4-FFF2-40B4-BE49-F238E27FC236}">
                <a16:creationId xmlns:a16="http://schemas.microsoft.com/office/drawing/2014/main" id="{B66BCBF1-8CE8-43D9-9B85-4112605C0A86}"/>
              </a:ext>
            </a:extLst>
          </p:cNvPr>
          <p:cNvSpPr txBox="1">
            <a:spLocks noChangeArrowheads="1"/>
          </p:cNvSpPr>
          <p:nvPr/>
        </p:nvSpPr>
        <p:spPr bwMode="auto">
          <a:xfrm>
            <a:off x="0" y="0"/>
            <a:ext cx="164980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全球債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graphicFrame>
        <p:nvGraphicFramePr>
          <p:cNvPr id="2" name="表格 1">
            <a:extLst>
              <a:ext uri="{FF2B5EF4-FFF2-40B4-BE49-F238E27FC236}">
                <a16:creationId xmlns:a16="http://schemas.microsoft.com/office/drawing/2014/main" id="{DC0EF904-B7E7-20C5-3395-439398D666D6}"/>
              </a:ext>
            </a:extLst>
          </p:cNvPr>
          <p:cNvGraphicFramePr>
            <a:graphicFrameLocks noGrp="1"/>
          </p:cNvGraphicFramePr>
          <p:nvPr/>
        </p:nvGraphicFramePr>
        <p:xfrm>
          <a:off x="269937" y="1290211"/>
          <a:ext cx="8670029" cy="4378614"/>
        </p:xfrm>
        <a:graphic>
          <a:graphicData uri="http://schemas.openxmlformats.org/drawingml/2006/table">
            <a:tbl>
              <a:tblPr firstRow="1" firstCol="1" bandRow="1">
                <a:tableStyleId>{22838BEF-8BB2-4498-84A7-C5851F593DF1}</a:tableStyleId>
              </a:tblPr>
              <a:tblGrid>
                <a:gridCol w="2174775">
                  <a:extLst>
                    <a:ext uri="{9D8B030D-6E8A-4147-A177-3AD203B41FA5}">
                      <a16:colId xmlns:a16="http://schemas.microsoft.com/office/drawing/2014/main" val="1334951326"/>
                    </a:ext>
                  </a:extLst>
                </a:gridCol>
                <a:gridCol w="6495254">
                  <a:extLst>
                    <a:ext uri="{9D8B030D-6E8A-4147-A177-3AD203B41FA5}">
                      <a16:colId xmlns:a16="http://schemas.microsoft.com/office/drawing/2014/main" val="3843871851"/>
                    </a:ext>
                  </a:extLst>
                </a:gridCol>
              </a:tblGrid>
              <a:tr h="653120">
                <a:tc>
                  <a:txBody>
                    <a:bodyPr/>
                    <a:lstStyle/>
                    <a:p>
                      <a:pPr marL="304800" marR="60960" algn="ctr">
                        <a:lnSpc>
                          <a:spcPct val="100000"/>
                        </a:lnSpc>
                        <a:spcAft>
                          <a:spcPts val="0"/>
                        </a:spcAft>
                      </a:pPr>
                      <a:r>
                        <a:rPr lang="zh-TW" sz="1800" kern="100" dirty="0">
                          <a:effectLst/>
                          <a:latin typeface="Arial" panose="020B0604020202020204" pitchFamily="34" charset="0"/>
                          <a:ea typeface="微軟正黑體" panose="020B0604030504040204" pitchFamily="34" charset="-120"/>
                          <a:cs typeface="Arial" panose="020B0604020202020204" pitchFamily="34" charset="0"/>
                        </a:rPr>
                        <a:t>情境</a:t>
                      </a:r>
                      <a:r>
                        <a:rPr lang="en-US" altLang="zh-TW" sz="1800" kern="100" dirty="0">
                          <a:effectLst/>
                          <a:latin typeface="Arial" panose="020B0604020202020204" pitchFamily="34" charset="0"/>
                          <a:ea typeface="微軟正黑體" panose="020B0604030504040204" pitchFamily="34" charset="-120"/>
                          <a:cs typeface="Arial" panose="020B0604020202020204" pitchFamily="34" charset="0"/>
                        </a:rPr>
                        <a:t>&amp;</a:t>
                      </a:r>
                      <a:r>
                        <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機會</a:t>
                      </a:r>
                    </a:p>
                  </a:txBody>
                  <a:tcPr marL="68580" marR="68580" marT="0" marB="0" anchor="ctr"/>
                </a:tc>
                <a:tc>
                  <a:txBody>
                    <a:bodyPr/>
                    <a:lstStyle/>
                    <a:p>
                      <a:pPr marL="304800" marR="60960" algn="ctr">
                        <a:lnSpc>
                          <a:spcPct val="100000"/>
                        </a:lnSpc>
                        <a:spcAft>
                          <a:spcPts val="0"/>
                        </a:spcAft>
                      </a:pPr>
                      <a:r>
                        <a:rPr lang="zh-TW" sz="1800" kern="100" dirty="0">
                          <a:effectLst/>
                          <a:latin typeface="Arial" panose="020B0604020202020204" pitchFamily="34" charset="0"/>
                          <a:ea typeface="微軟正黑體" panose="020B0604030504040204" pitchFamily="34" charset="-120"/>
                          <a:cs typeface="Arial" panose="020B0604020202020204" pitchFamily="34" charset="0"/>
                        </a:rPr>
                        <a:t>基金配置及策略 </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a:t>
                      </a:r>
                      <a:r>
                        <a:rPr lang="zh-TW" sz="1600" kern="100" dirty="0">
                          <a:effectLst/>
                          <a:latin typeface="Arial" panose="020B0604020202020204" pitchFamily="34" charset="0"/>
                          <a:ea typeface="微軟正黑體" panose="020B0604030504040204" pitchFamily="34" charset="-120"/>
                          <a:cs typeface="Arial" panose="020B0604020202020204" pitchFamily="34" charset="0"/>
                        </a:rPr>
                        <a:t>截至</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2025/7</a:t>
                      </a:r>
                      <a:r>
                        <a:rPr lang="zh-TW" sz="1600" kern="100" dirty="0">
                          <a:effectLst/>
                          <a:latin typeface="Arial" panose="020B0604020202020204" pitchFamily="34" charset="0"/>
                          <a:ea typeface="微軟正黑體" panose="020B0604030504040204" pitchFamily="34" charset="-120"/>
                          <a:cs typeface="Arial" panose="020B0604020202020204" pitchFamily="34" charset="0"/>
                        </a:rPr>
                        <a:t>月部位</a:t>
                      </a:r>
                      <a:r>
                        <a:rPr lang="en-US" sz="1600" kern="100" dirty="0">
                          <a:effectLst/>
                          <a:latin typeface="Arial" panose="020B0604020202020204" pitchFamily="34" charset="0"/>
                          <a:ea typeface="微軟正黑體" panose="020B0604030504040204" pitchFamily="34" charset="-120"/>
                          <a:cs typeface="Arial" panose="020B0604020202020204" pitchFamily="34" charset="0"/>
                        </a:rPr>
                        <a:t>)</a:t>
                      </a:r>
                      <a:endParaRPr lang="zh-TW" sz="1600" kern="100" dirty="0">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2444744440"/>
                  </a:ext>
                </a:extLst>
              </a:tr>
              <a:tr h="751583">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全球景氣下行</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高品質公債機會</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a:lnSpc>
                          <a:spcPct val="100000"/>
                        </a:lnSpc>
                        <a:spcBef>
                          <a:spcPts val="600"/>
                        </a:spcBef>
                      </a:pPr>
                      <a:r>
                        <a:rPr lang="zh-TW" altLang="en-US" sz="1800" dirty="0">
                          <a:latin typeface="Arial" panose="020B0604020202020204" pitchFamily="34" charset="0"/>
                          <a:ea typeface="微軟正黑體" panose="020B0604030504040204" pitchFamily="34" charset="-120"/>
                          <a:cs typeface="Arial" panose="020B0604020202020204" pitchFamily="34" charset="0"/>
                        </a:rPr>
                        <a:t>配置於全球公債。已開發國家及約當現金*合計約</a:t>
                      </a: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四成</a:t>
                      </a:r>
                      <a:endParaRPr lang="en-US" alt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p>
                      <a:pPr>
                        <a:lnSpc>
                          <a:spcPct val="100000"/>
                        </a:lnSpc>
                        <a:spcBef>
                          <a:spcPts val="600"/>
                        </a:spcBef>
                      </a:pP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en-US" sz="1800" dirty="0">
                          <a:latin typeface="Arial" panose="020B0604020202020204" pitchFamily="34" charset="0"/>
                          <a:ea typeface="微軟正黑體" panose="020B0604030504040204" pitchFamily="34" charset="-120"/>
                          <a:cs typeface="Arial" panose="020B0604020202020204" pitchFamily="34" charset="0"/>
                        </a:rPr>
                        <a:t>本基金於非投資級債的部位上限為</a:t>
                      </a:r>
                      <a:r>
                        <a:rPr lang="en-US" altLang="zh-TW" sz="1800" dirty="0">
                          <a:latin typeface="Arial" panose="020B0604020202020204" pitchFamily="34" charset="0"/>
                          <a:ea typeface="微軟正黑體" panose="020B0604030504040204" pitchFamily="34" charset="-120"/>
                          <a:cs typeface="Arial" panose="020B0604020202020204" pitchFamily="34" charset="0"/>
                        </a:rPr>
                        <a:t>25%)</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3645786628"/>
                  </a:ext>
                </a:extLst>
              </a:tr>
              <a:tr h="720080">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美國債台高築</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大幅減碼美國公債</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a:lnSpc>
                          <a:spcPct val="100000"/>
                        </a:lnSpc>
                        <a:spcBef>
                          <a:spcPts val="600"/>
                        </a:spcBef>
                      </a:pPr>
                      <a:r>
                        <a:rPr lang="zh-TW" altLang="en-US" sz="1800" dirty="0">
                          <a:latin typeface="Arial" panose="020B0604020202020204" pitchFamily="34" charset="0"/>
                          <a:ea typeface="微軟正黑體" panose="020B0604030504040204" pitchFamily="34" charset="-120"/>
                          <a:cs typeface="Arial" panose="020B0604020202020204" pitchFamily="34" charset="0"/>
                        </a:rPr>
                        <a:t>於美國公債部位僅</a:t>
                      </a:r>
                      <a:r>
                        <a:rPr lang="en-US" altLang="zh-TW" sz="1800" dirty="0">
                          <a:latin typeface="Arial" panose="020B0604020202020204" pitchFamily="34" charset="0"/>
                          <a:ea typeface="微軟正黑體" panose="020B0604030504040204" pitchFamily="34" charset="-120"/>
                          <a:cs typeface="Arial" panose="020B0604020202020204" pitchFamily="34" charset="0"/>
                        </a:rPr>
                        <a:t>2.69%</a:t>
                      </a:r>
                      <a:r>
                        <a:rPr lang="en-US" altLang="zh-TW" sz="1800" baseline="0" dirty="0">
                          <a:latin typeface="Arial" panose="020B0604020202020204" pitchFamily="34" charset="0"/>
                          <a:ea typeface="微軟正黑體" panose="020B0604030504040204" pitchFamily="34" charset="-120"/>
                          <a:cs typeface="Arial" panose="020B0604020202020204" pitchFamily="34" charset="0"/>
                        </a:rPr>
                        <a:t> (</a:t>
                      </a:r>
                      <a:r>
                        <a:rPr lang="zh-TW" altLang="en-US" sz="1800" dirty="0">
                          <a:latin typeface="Arial" panose="020B0604020202020204" pitchFamily="34" charset="0"/>
                          <a:ea typeface="微軟正黑體" panose="020B0604030504040204" pitchFamily="34" charset="-120"/>
                          <a:cs typeface="Arial" panose="020B0604020202020204" pitchFamily="34" charset="0"/>
                        </a:rPr>
                        <a:t>對應大盤：</a:t>
                      </a:r>
                      <a:r>
                        <a:rPr lang="en-US" altLang="zh-TW" sz="1800" dirty="0">
                          <a:latin typeface="Arial" panose="020B0604020202020204" pitchFamily="34" charset="0"/>
                          <a:ea typeface="微軟正黑體" panose="020B0604030504040204" pitchFamily="34" charset="-120"/>
                          <a:cs typeface="Arial" panose="020B0604020202020204" pitchFamily="34" charset="0"/>
                        </a:rPr>
                        <a:t>50%)</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1831979315"/>
                  </a:ext>
                </a:extLst>
              </a:tr>
              <a:tr h="792088">
                <a:tc>
                  <a:txBody>
                    <a:bodyPr/>
                    <a:lstStyle/>
                    <a:p>
                      <a:pPr algn="ct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美國例外論受質疑</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加碼非美貨幣</a:t>
                      </a:r>
                      <a:endPar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dirty="0">
                          <a:latin typeface="Arial" panose="020B0604020202020204" pitchFamily="34" charset="0"/>
                          <a:ea typeface="微軟正黑體" panose="020B0604030504040204" pitchFamily="34" charset="-120"/>
                          <a:cs typeface="Arial" panose="020B0604020202020204" pitchFamily="34" charset="0"/>
                        </a:rPr>
                        <a:t>於美元部位僅</a:t>
                      </a:r>
                      <a:r>
                        <a:rPr lang="en-US" altLang="zh-TW" sz="1800" dirty="0">
                          <a:latin typeface="Arial" panose="020B0604020202020204" pitchFamily="34" charset="0"/>
                          <a:ea typeface="微軟正黑體" panose="020B0604030504040204" pitchFamily="34" charset="-120"/>
                          <a:cs typeface="Arial" panose="020B0604020202020204" pitchFamily="34" charset="0"/>
                        </a:rPr>
                        <a:t>11.13% (</a:t>
                      </a:r>
                      <a:r>
                        <a:rPr lang="zh-TW" altLang="en-US" sz="1800" dirty="0">
                          <a:latin typeface="Arial" panose="020B0604020202020204" pitchFamily="34" charset="0"/>
                          <a:ea typeface="微軟正黑體" panose="020B0604030504040204" pitchFamily="34" charset="-120"/>
                          <a:cs typeface="Arial" panose="020B0604020202020204" pitchFamily="34" charset="0"/>
                        </a:rPr>
                        <a:t>對應大盤</a:t>
                      </a:r>
                      <a:r>
                        <a:rPr lang="en-US" altLang="zh-TW" sz="1800" dirty="0">
                          <a:latin typeface="Arial" panose="020B0604020202020204" pitchFamily="34" charset="0"/>
                          <a:ea typeface="微軟正黑體" panose="020B0604030504040204" pitchFamily="34" charset="-120"/>
                          <a:cs typeface="Arial" panose="020B0604020202020204" pitchFamily="34" charset="0"/>
                        </a:rPr>
                        <a:t>50%)</a:t>
                      </a:r>
                      <a:endParaRPr lang="zh-TW" altLang="zh-TW" sz="1800" b="1" kern="100" dirty="0">
                        <a:effectLst/>
                        <a:latin typeface="Arial" panose="020B0604020202020204" pitchFamily="34" charset="0"/>
                        <a:ea typeface="微軟正黑體" panose="020B0604030504040204" pitchFamily="34" charset="-120"/>
                        <a:cs typeface="Arial" panose="020B0604020202020204" pitchFamily="34" charset="0"/>
                      </a:endParaRPr>
                    </a:p>
                    <a:p>
                      <a:pPr marL="0" lvl="0" indent="0" algn="just">
                        <a:lnSpc>
                          <a:spcPct val="100000"/>
                        </a:lnSpc>
                        <a:spcBef>
                          <a:spcPts val="600"/>
                        </a:spcBef>
                        <a:spcAft>
                          <a:spcPts val="0"/>
                        </a:spcAft>
                        <a:buFont typeface="Wingdings" panose="05000000000000000000" pitchFamily="2" charset="2"/>
                        <a:buNone/>
                      </a:pPr>
                      <a:r>
                        <a:rPr lang="zh-TW" altLang="en-US" sz="1800" kern="100" dirty="0">
                          <a:effectLst/>
                          <a:latin typeface="Arial" panose="020B0604020202020204" pitchFamily="34" charset="0"/>
                          <a:ea typeface="微軟正黑體" panose="020B0604030504040204" pitchFamily="34" charset="-120"/>
                          <a:cs typeface="Arial" panose="020B0604020202020204" pitchFamily="34" charset="0"/>
                        </a:rPr>
                        <a:t>爭取日圓升值以及高利差貨幣機會</a:t>
                      </a:r>
                      <a:endParaRPr lang="zh-TW" sz="1800" b="1" kern="100" dirty="0">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896788988"/>
                  </a:ext>
                </a:extLst>
              </a:tr>
              <a:tr h="720080">
                <a:tc>
                  <a:txBody>
                    <a:bodyPr/>
                    <a:lstStyle/>
                    <a:p>
                      <a:pPr marL="0" marR="60960" indent="0" algn="ctr">
                        <a:lnSpc>
                          <a:spcPct val="110000"/>
                        </a:lnSpc>
                        <a:spcBef>
                          <a:spcPts val="600"/>
                        </a:spcBef>
                        <a:spcAft>
                          <a:spcPts val="0"/>
                        </a:spcAft>
                      </a:pP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貿易戰開打</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放空人民幣</a:t>
                      </a:r>
                      <a:endParaRPr 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川普不合理的關稅政策，中國受創最重</a:t>
                      </a:r>
                      <a:endParaRPr lang="en-US" alt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rPr>
                        <a:t>採取放空人民幣因應</a:t>
                      </a:r>
                      <a:endParaRPr lang="zh-TW" sz="1800" kern="1200" dirty="0">
                        <a:solidFill>
                          <a:schemeClr val="dk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3095220553"/>
                  </a:ext>
                </a:extLst>
              </a:tr>
              <a:tr h="741663">
                <a:tc>
                  <a:txBody>
                    <a:bodyPr/>
                    <a:lstStyle/>
                    <a:p>
                      <a:pPr marL="0" marR="60960" indent="0" algn="ctr">
                        <a:lnSpc>
                          <a:spcPct val="110000"/>
                        </a:lnSpc>
                        <a:spcBef>
                          <a:spcPts val="600"/>
                        </a:spcBef>
                        <a:spcAft>
                          <a:spcPts val="0"/>
                        </a:spcAft>
                      </a:pPr>
                      <a:r>
                        <a:rPr lang="zh-TW" altLang="en-US"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多國降息</a:t>
                      </a:r>
                      <a:endParaRPr lang="en-US" altLang="zh-TW" sz="1800" b="1"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p>
                      <a:pPr marL="0" marR="60960" indent="0" algn="ctr">
                        <a:lnSpc>
                          <a:spcPct val="110000"/>
                        </a:lnSpc>
                        <a:spcBef>
                          <a:spcPts val="600"/>
                        </a:spcBef>
                        <a:spcAft>
                          <a:spcPts val="0"/>
                        </a:spcAft>
                      </a:pPr>
                      <a:r>
                        <a:rPr lang="zh-TW" altLang="en-US"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拉長存續期間</a:t>
                      </a:r>
                      <a:endParaRPr lang="en-US" altLang="zh-TW" sz="1800" b="1" kern="1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廣納降息之各國公債機會，拉長持債平均存續期間至</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5.25</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 </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相較</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2022</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年底為</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1.82</a:t>
                      </a:r>
                      <a:r>
                        <a:rPr lang="zh-TW" altLang="en-US"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年</a:t>
                      </a:r>
                      <a:r>
                        <a:rPr lang="en-US" alt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rPr>
                        <a:t>)</a:t>
                      </a:r>
                      <a:endParaRPr lang="zh-TW" sz="1800" kern="100" dirty="0">
                        <a:solidFill>
                          <a:schemeClr val="dk1"/>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tc>
                <a:extLst>
                  <a:ext uri="{0D108BD9-81ED-4DB2-BD59-A6C34878D82A}">
                    <a16:rowId xmlns:a16="http://schemas.microsoft.com/office/drawing/2014/main" val="1027803688"/>
                  </a:ext>
                </a:extLst>
              </a:tr>
            </a:tbl>
          </a:graphicData>
        </a:graphic>
      </p:graphicFrame>
      <p:sp>
        <p:nvSpPr>
          <p:cNvPr id="7" name="矩形 6">
            <a:extLst>
              <a:ext uri="{FF2B5EF4-FFF2-40B4-BE49-F238E27FC236}">
                <a16:creationId xmlns:a16="http://schemas.microsoft.com/office/drawing/2014/main" id="{EADC85AA-4A33-F79A-F12D-C4F22C811EF7}"/>
              </a:ext>
            </a:extLst>
          </p:cNvPr>
          <p:cNvSpPr/>
          <p:nvPr/>
        </p:nvSpPr>
        <p:spPr>
          <a:xfrm>
            <a:off x="208395" y="5671271"/>
            <a:ext cx="8670028" cy="676595"/>
          </a:xfrm>
          <a:prstGeom prst="rect">
            <a:avLst/>
          </a:prstGeom>
        </p:spPr>
        <p:txBody>
          <a:bodyPr wrap="square">
            <a:spAutoFit/>
          </a:bodyPr>
          <a:lstStyle/>
          <a:p>
            <a:pPr marL="719138" indent="-719138">
              <a:lnSpc>
                <a:spcPct val="110000"/>
              </a:lnSpc>
              <a:spcBef>
                <a:spcPts val="200"/>
              </a:spcBef>
            </a:pPr>
            <a:r>
              <a:rPr lang="zh-TW" altLang="zh-TW" sz="1100" dirty="0">
                <a:latin typeface="微軟正黑體" panose="020B0604030504040204" pitchFamily="34" charset="-120"/>
                <a:ea typeface="微軟正黑體" panose="020B0604030504040204" pitchFamily="34" charset="-120"/>
              </a:rPr>
              <a:t>資料來源：配置取自富蘭克林坦伯頓基金集團，截至</a:t>
            </a:r>
            <a:r>
              <a:rPr lang="en-US" altLang="zh-TW" sz="1100" dirty="0">
                <a:latin typeface="微軟正黑體" panose="020B0604030504040204" pitchFamily="34" charset="-120"/>
                <a:ea typeface="微軟正黑體" panose="020B0604030504040204" pitchFamily="34" charset="-120"/>
              </a:rPr>
              <a:t>2025/7</a:t>
            </a:r>
            <a:r>
              <a:rPr lang="zh-TW" altLang="zh-TW" sz="1100" dirty="0">
                <a:latin typeface="微軟正黑體" panose="020B0604030504040204" pitchFamily="34" charset="-120"/>
                <a:ea typeface="微軟正黑體" panose="020B0604030504040204" pitchFamily="34" charset="-120"/>
              </a:rPr>
              <a:t>月</a:t>
            </a:r>
            <a:r>
              <a:rPr lang="zh-TW" altLang="en-US" sz="1100" dirty="0">
                <a:latin typeface="微軟正黑體" panose="020B0604030504040204" pitchFamily="34" charset="-120"/>
                <a:ea typeface="微軟正黑體" panose="020B0604030504040204" pitchFamily="34" charset="-120"/>
              </a:rPr>
              <a:t>。</a:t>
            </a:r>
            <a:r>
              <a:rPr lang="zh-TW" altLang="en-US" sz="1100" b="1" dirty="0">
                <a:solidFill>
                  <a:srgbClr val="000000"/>
                </a:solidFill>
                <a:latin typeface="微軟正黑體" panose="020B0604030504040204" pitchFamily="34" charset="-120"/>
                <a:ea typeface="微軟正黑體" panose="020B0604030504040204" pitchFamily="34" charset="-120"/>
              </a:rPr>
              <a:t>*約當現金包括美國政府機構短期票券。基金對應大盤為摩根大通全球政府債券指數。</a:t>
            </a:r>
            <a:endParaRPr lang="en-US" altLang="zh-TW" sz="1100" b="1" dirty="0">
              <a:solidFill>
                <a:srgbClr val="000000"/>
              </a:solidFill>
              <a:latin typeface="微軟正黑體" panose="020B0604030504040204" pitchFamily="34" charset="-120"/>
              <a:ea typeface="微軟正黑體" panose="020B0604030504040204" pitchFamily="34" charset="-120"/>
            </a:endParaRPr>
          </a:p>
          <a:p>
            <a:pPr marL="901700" indent="-901700">
              <a:lnSpc>
                <a:spcPct val="110000"/>
              </a:lnSpc>
              <a:spcBef>
                <a:spcPts val="200"/>
              </a:spcBef>
            </a:pPr>
            <a:endParaRPr lang="en-US" altLang="zh-TW" sz="1100" dirty="0">
              <a:latin typeface="微軟正黑體" panose="020B0604030504040204" pitchFamily="34" charset="-120"/>
              <a:ea typeface="微軟正黑體" panose="020B0604030504040204" pitchFamily="34" charset="-120"/>
            </a:endParaRPr>
          </a:p>
        </p:txBody>
      </p:sp>
      <p:sp>
        <p:nvSpPr>
          <p:cNvPr id="3" name="Text Box 4">
            <a:extLst>
              <a:ext uri="{FF2B5EF4-FFF2-40B4-BE49-F238E27FC236}">
                <a16:creationId xmlns:a16="http://schemas.microsoft.com/office/drawing/2014/main" id="{0B5E835B-166A-23B8-0EC3-FCA69C5160E6}"/>
              </a:ext>
            </a:extLst>
          </p:cNvPr>
          <p:cNvSpPr txBox="1">
            <a:spLocks noChangeArrowheads="1"/>
          </p:cNvSpPr>
          <p:nvPr/>
        </p:nvSpPr>
        <p:spPr bwMode="auto">
          <a:xfrm>
            <a:off x="8344535" y="6034097"/>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76385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FA6A1E5-B357-6104-61E2-9269EA7D5BC6}"/>
              </a:ext>
            </a:extLst>
          </p:cNvPr>
          <p:cNvPicPr>
            <a:picLocks noChangeAspect="1"/>
          </p:cNvPicPr>
          <p:nvPr/>
        </p:nvPicPr>
        <p:blipFill>
          <a:blip r:embed="rId2"/>
          <a:stretch>
            <a:fillRect/>
          </a:stretch>
        </p:blipFill>
        <p:spPr>
          <a:xfrm>
            <a:off x="203581" y="1718696"/>
            <a:ext cx="4176464" cy="3927243"/>
          </a:xfrm>
          <a:prstGeom prst="rect">
            <a:avLst/>
          </a:prstGeom>
        </p:spPr>
      </p:pic>
      <p:sp>
        <p:nvSpPr>
          <p:cNvPr id="11266" name="標題 1"/>
          <p:cNvSpPr>
            <a:spLocks noGrp="1"/>
          </p:cNvSpPr>
          <p:nvPr>
            <p:ph type="title"/>
          </p:nvPr>
        </p:nvSpPr>
        <p:spPr>
          <a:xfrm>
            <a:off x="486594" y="561975"/>
            <a:ext cx="8424936" cy="592199"/>
          </a:xfrm>
        </p:spPr>
        <p:txBody>
          <a:bodyPr/>
          <a:lstStyle/>
          <a:p>
            <a:r>
              <a:rPr lang="zh-TW" altLang="en-US" sz="2800" dirty="0"/>
              <a:t>新興當地債：網羅高殖利率及貨幣升值機會</a:t>
            </a:r>
          </a:p>
        </p:txBody>
      </p:sp>
      <p:sp>
        <p:nvSpPr>
          <p:cNvPr id="12" name="矩形 11"/>
          <p:cNvSpPr/>
          <p:nvPr/>
        </p:nvSpPr>
        <p:spPr>
          <a:xfrm>
            <a:off x="323528" y="5612524"/>
            <a:ext cx="4007484" cy="256545"/>
          </a:xfrm>
          <a:prstGeom prst="rect">
            <a:avLst/>
          </a:prstGeom>
        </p:spPr>
        <p:txBody>
          <a:bodyPr wrap="square">
            <a:spAutoFit/>
          </a:bodyPr>
          <a:lstStyle/>
          <a:p>
            <a:pPr marL="812800" indent="-812800">
              <a:lnSpc>
                <a:spcPct val="110000"/>
              </a:lnSpc>
              <a:spcBef>
                <a:spcPts val="0"/>
              </a:spcBef>
              <a:defRPr/>
            </a:pPr>
            <a:r>
              <a:rPr lang="zh-TW" altLang="zh-TW" sz="1050" b="0" i="0" dirty="0">
                <a:latin typeface="微軟正黑體" panose="020B0604030504040204" pitchFamily="34" charset="-120"/>
                <a:ea typeface="微軟正黑體" panose="020B0604030504040204" pitchFamily="34" charset="-120"/>
              </a:rPr>
              <a:t>資料來源：富蘭克林坦伯頓基金集團，截至</a:t>
            </a:r>
            <a:r>
              <a:rPr lang="en-US" altLang="zh-TW" sz="1050" b="0" i="0" dirty="0">
                <a:latin typeface="微軟正黑體" panose="020B0604030504040204" pitchFamily="34" charset="-120"/>
                <a:ea typeface="微軟正黑體" panose="020B0604030504040204" pitchFamily="34" charset="-120"/>
              </a:rPr>
              <a:t>2025</a:t>
            </a:r>
            <a:r>
              <a:rPr lang="zh-TW" altLang="zh-TW" sz="1050" b="0" i="0" dirty="0">
                <a:latin typeface="微軟正黑體" panose="020B0604030504040204" pitchFamily="34" charset="-120"/>
                <a:ea typeface="微軟正黑體" panose="020B0604030504040204" pitchFamily="34" charset="-120"/>
              </a:rPr>
              <a:t>年</a:t>
            </a:r>
            <a:r>
              <a:rPr lang="en-US" altLang="zh-TW" sz="1050" b="0" i="0" dirty="0">
                <a:latin typeface="微軟正黑體" panose="020B0604030504040204" pitchFamily="34" charset="-120"/>
                <a:ea typeface="微軟正黑體" panose="020B0604030504040204" pitchFamily="34" charset="-120"/>
              </a:rPr>
              <a:t>7</a:t>
            </a:r>
            <a:r>
              <a:rPr lang="zh-TW" altLang="zh-TW" sz="1050" b="0" i="0" dirty="0">
                <a:latin typeface="微軟正黑體" panose="020B0604030504040204" pitchFamily="34" charset="-120"/>
                <a:ea typeface="微軟正黑體" panose="020B0604030504040204" pitchFamily="34" charset="-120"/>
              </a:rPr>
              <a:t>月。</a:t>
            </a:r>
          </a:p>
        </p:txBody>
      </p:sp>
      <p:sp>
        <p:nvSpPr>
          <p:cNvPr id="9" name="矩形 8"/>
          <p:cNvSpPr/>
          <p:nvPr/>
        </p:nvSpPr>
        <p:spPr>
          <a:xfrm>
            <a:off x="281896" y="6409620"/>
            <a:ext cx="6930027" cy="253916"/>
          </a:xfrm>
          <a:prstGeom prst="rect">
            <a:avLst/>
          </a:prstGeom>
        </p:spPr>
        <p:txBody>
          <a:bodyPr wrap="square">
            <a:spAutoFit/>
          </a:bodyPr>
          <a:lstStyle/>
          <a:p>
            <a:r>
              <a:rPr kumimoji="1" lang="zh-TW" altLang="en-US" sz="1050" b="1" dirty="0">
                <a:solidFill>
                  <a:srgbClr val="000000"/>
                </a:solidFill>
                <a:latin typeface="微軟正黑體" panose="020B0604030504040204" pitchFamily="34" charset="-120"/>
                <a:ea typeface="微軟正黑體" panose="020B0604030504040204" pitchFamily="34" charset="-120"/>
              </a:rPr>
              <a:t>投資人應留意衍生性工具</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證券相關商品等槓桿投資策略所可能產生之投資風險</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r>
              <a:rPr kumimoji="1" lang="zh-TW" altLang="en-US" sz="1050" b="1" dirty="0">
                <a:solidFill>
                  <a:srgbClr val="000000"/>
                </a:solidFill>
                <a:latin typeface="微軟正黑體" panose="020B0604030504040204" pitchFamily="34" charset="-120"/>
                <a:ea typeface="微軟正黑體" panose="020B0604030504040204" pitchFamily="34" charset="-120"/>
              </a:rPr>
              <a:t>詳見公開說明書或投資人須知</a:t>
            </a:r>
            <a:r>
              <a:rPr kumimoji="1" lang="en-US" altLang="zh-TW" sz="1050" b="1" dirty="0">
                <a:solidFill>
                  <a:srgbClr val="000000"/>
                </a:solidFill>
                <a:latin typeface="微軟正黑體" panose="020B0604030504040204" pitchFamily="34" charset="-120"/>
                <a:ea typeface="微軟正黑體" panose="020B0604030504040204" pitchFamily="34" charset="-120"/>
              </a:rPr>
              <a:t>)</a:t>
            </a:r>
            <a:endParaRPr lang="en-US" altLang="zh-TW" sz="1050" dirty="0">
              <a:ea typeface="微軟正黑體" panose="020B0604030504040204" pitchFamily="34" charset="-120"/>
            </a:endParaRPr>
          </a:p>
        </p:txBody>
      </p:sp>
      <p:sp>
        <p:nvSpPr>
          <p:cNvPr id="10" name="矩形 9"/>
          <p:cNvSpPr/>
          <p:nvPr/>
        </p:nvSpPr>
        <p:spPr>
          <a:xfrm>
            <a:off x="323528" y="6596134"/>
            <a:ext cx="5029308" cy="253916"/>
          </a:xfrm>
          <a:prstGeom prst="rect">
            <a:avLst/>
          </a:prstGeom>
        </p:spPr>
        <p:txBody>
          <a:bodyPr wrap="square">
            <a:spAutoFit/>
          </a:bodyPr>
          <a:lstStyle/>
          <a:p>
            <a:pPr>
              <a:spcAft>
                <a:spcPts val="0"/>
              </a:spcAft>
            </a:pPr>
            <a:r>
              <a:rPr lang="zh-TW" altLang="en-US" sz="105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 。</a:t>
            </a:r>
            <a:endParaRPr lang="zh-TW" altLang="zh-TW" sz="1050" b="1" dirty="0"/>
          </a:p>
        </p:txBody>
      </p:sp>
      <p:sp>
        <p:nvSpPr>
          <p:cNvPr id="13" name="文字方塊 12"/>
          <p:cNvSpPr txBox="1"/>
          <p:nvPr/>
        </p:nvSpPr>
        <p:spPr>
          <a:xfrm>
            <a:off x="4600654" y="1207756"/>
            <a:ext cx="4157126" cy="584775"/>
          </a:xfrm>
          <a:prstGeom prst="rect">
            <a:avLst/>
          </a:prstGeom>
          <a:noFill/>
        </p:spPr>
        <p:txBody>
          <a:bodyPr wrap="square" rtlCol="0">
            <a:spAutoFit/>
          </a:bodyPr>
          <a:lstStyle/>
          <a:p>
            <a:pPr algn="ctr"/>
            <a:r>
              <a:rPr lang="zh-TW" altLang="en-US" sz="1600" b="1" dirty="0">
                <a:solidFill>
                  <a:srgbClr val="7030A0"/>
                </a:solidFill>
                <a:latin typeface="微軟正黑體" panose="020B0604030504040204" pitchFamily="34" charset="-120"/>
                <a:ea typeface="微軟正黑體" panose="020B0604030504040204" pitchFamily="34" charset="-120"/>
              </a:rPr>
              <a:t>基金目前配置：</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a:r>
              <a:rPr lang="zh-TW" altLang="en-US" sz="1600" b="1" dirty="0">
                <a:solidFill>
                  <a:srgbClr val="7030A0"/>
                </a:solidFill>
                <a:latin typeface="微軟正黑體" panose="020B0604030504040204" pitchFamily="34" charset="-120"/>
                <a:ea typeface="微軟正黑體" panose="020B0604030504040204" pitchFamily="34" charset="-120"/>
              </a:rPr>
              <a:t>當地公債為多、搭配美元</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b="1" dirty="0">
                <a:solidFill>
                  <a:srgbClr val="7030A0"/>
                </a:solidFill>
                <a:latin typeface="微軟正黑體" panose="020B0604030504040204" pitchFamily="34" charset="-120"/>
                <a:ea typeface="微軟正黑體" panose="020B0604030504040204" pitchFamily="34" charset="-120"/>
              </a:rPr>
              <a:t>歐元計價主權債</a:t>
            </a:r>
          </a:p>
        </p:txBody>
      </p:sp>
      <p:sp>
        <p:nvSpPr>
          <p:cNvPr id="14" name="文字方塊 13"/>
          <p:cNvSpPr txBox="1"/>
          <p:nvPr/>
        </p:nvSpPr>
        <p:spPr>
          <a:xfrm>
            <a:off x="221941" y="1298125"/>
            <a:ext cx="3834704" cy="338554"/>
          </a:xfrm>
          <a:prstGeom prst="rect">
            <a:avLst/>
          </a:prstGeom>
          <a:noFill/>
        </p:spPr>
        <p:txBody>
          <a:bodyPr wrap="none" rtlCol="0">
            <a:spAutoFit/>
          </a:bodyPr>
          <a:lstStyle/>
          <a:p>
            <a:r>
              <a:rPr lang="zh-TW" altLang="en-US" sz="1600" b="1" dirty="0">
                <a:solidFill>
                  <a:srgbClr val="7030A0"/>
                </a:solidFill>
                <a:latin typeface="微軟正黑體" panose="020B0604030504040204" pitchFamily="34" charset="-120"/>
                <a:ea typeface="微軟正黑體" panose="020B0604030504040204" pitchFamily="34" charset="-120"/>
              </a:rPr>
              <a:t>基金現階段持債平均到期殖利率 </a:t>
            </a:r>
            <a:r>
              <a:rPr lang="en-US" altLang="zh-TW" sz="1600" b="1" dirty="0">
                <a:solidFill>
                  <a:srgbClr val="7030A0"/>
                </a:solidFill>
                <a:latin typeface="微軟正黑體" panose="020B0604030504040204" pitchFamily="34" charset="-120"/>
                <a:ea typeface="微軟正黑體" panose="020B0604030504040204" pitchFamily="34" charset="-120"/>
              </a:rPr>
              <a:t>12.63%</a:t>
            </a:r>
            <a:endParaRPr lang="zh-TW" altLang="en-US" sz="1600" b="1" dirty="0">
              <a:solidFill>
                <a:srgbClr val="7030A0"/>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4497269" y="5716012"/>
            <a:ext cx="4608512" cy="256545"/>
          </a:xfrm>
          <a:prstGeom prst="rect">
            <a:avLst/>
          </a:prstGeom>
        </p:spPr>
        <p:txBody>
          <a:bodyPr wrap="square">
            <a:spAutoFit/>
          </a:bodyPr>
          <a:lstStyle/>
          <a:p>
            <a:pPr marL="812800" indent="-812800">
              <a:lnSpc>
                <a:spcPct val="110000"/>
              </a:lnSpc>
              <a:spcBef>
                <a:spcPts val="0"/>
              </a:spcBef>
              <a:defRPr/>
            </a:pPr>
            <a:r>
              <a:rPr lang="zh-TW" altLang="zh-TW" sz="1050" b="0" i="0" dirty="0">
                <a:latin typeface="微軟正黑體" panose="020B0604030504040204" pitchFamily="34" charset="-120"/>
                <a:ea typeface="微軟正黑體" panose="020B0604030504040204" pitchFamily="34" charset="-120"/>
              </a:rPr>
              <a:t>資料來源：富蘭克林坦伯頓基金集團，截至</a:t>
            </a:r>
            <a:r>
              <a:rPr lang="en-US" altLang="zh-TW" sz="1050" b="0" i="0" dirty="0">
                <a:latin typeface="微軟正黑體" panose="020B0604030504040204" pitchFamily="34" charset="-120"/>
                <a:ea typeface="微軟正黑體" panose="020B0604030504040204" pitchFamily="34" charset="-120"/>
              </a:rPr>
              <a:t>2025</a:t>
            </a:r>
            <a:r>
              <a:rPr lang="zh-TW" altLang="zh-TW" sz="1050" b="0" i="0" dirty="0">
                <a:latin typeface="微軟正黑體" panose="020B0604030504040204" pitchFamily="34" charset="-120"/>
                <a:ea typeface="微軟正黑體" panose="020B0604030504040204" pitchFamily="34" charset="-120"/>
              </a:rPr>
              <a:t>年</a:t>
            </a:r>
            <a:r>
              <a:rPr lang="en-US" altLang="zh-TW" sz="1050" b="0" i="0" dirty="0">
                <a:latin typeface="微軟正黑體" panose="020B0604030504040204" pitchFamily="34" charset="-120"/>
                <a:ea typeface="微軟正黑體" panose="020B0604030504040204" pitchFamily="34" charset="-120"/>
              </a:rPr>
              <a:t>7</a:t>
            </a:r>
            <a:r>
              <a:rPr lang="zh-TW" altLang="zh-TW" sz="1050" b="0" i="0" dirty="0">
                <a:latin typeface="微軟正黑體" panose="020B0604030504040204" pitchFamily="34" charset="-120"/>
                <a:ea typeface="微軟正黑體" panose="020B0604030504040204" pitchFamily="34" charset="-120"/>
              </a:rPr>
              <a:t>月。</a:t>
            </a:r>
            <a:endParaRPr lang="en-US" altLang="zh-TW" sz="1050" b="0" i="0"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4356101" y="1902900"/>
            <a:ext cx="849913" cy="261610"/>
          </a:xfrm>
          <a:prstGeom prst="rect">
            <a:avLst/>
          </a:prstGeom>
          <a:noFill/>
        </p:spPr>
        <p:txBody>
          <a:bodyPr wrap="none" rtlCol="0">
            <a:spAutoFit/>
          </a:bodyPr>
          <a:lstStyle/>
          <a:p>
            <a:r>
              <a:rPr lang="zh-TW" altLang="en-US" sz="1100" dirty="0">
                <a:latin typeface="微軟正黑體" panose="020B0604030504040204" pitchFamily="34" charset="-120"/>
                <a:ea typeface="微軟正黑體" panose="020B0604030504040204" pitchFamily="34" charset="-120"/>
              </a:rPr>
              <a:t>配置比重</a:t>
            </a:r>
            <a:r>
              <a:rPr lang="en-US" altLang="zh-TW" sz="1100" dirty="0"/>
              <a:t>%</a:t>
            </a:r>
            <a:endParaRPr lang="zh-TW" altLang="en-US" sz="1100" dirty="0"/>
          </a:p>
        </p:txBody>
      </p:sp>
      <p:sp>
        <p:nvSpPr>
          <p:cNvPr id="21" name="矩形 20"/>
          <p:cNvSpPr/>
          <p:nvPr/>
        </p:nvSpPr>
        <p:spPr>
          <a:xfrm>
            <a:off x="4427983" y="5887522"/>
            <a:ext cx="4503057" cy="625556"/>
          </a:xfrm>
          <a:prstGeom prst="rect">
            <a:avLst/>
          </a:prstGeom>
        </p:spPr>
        <p:txBody>
          <a:bodyPr wrap="square">
            <a:spAutoFit/>
          </a:bodyPr>
          <a:lstStyle/>
          <a:p>
            <a:pPr marL="92075" indent="-92075">
              <a:lnSpc>
                <a:spcPct val="110000"/>
              </a:lnSpc>
              <a:spcBef>
                <a:spcPts val="0"/>
              </a:spcBef>
              <a:defRPr/>
            </a:pPr>
            <a:r>
              <a:rPr lang="zh-TW" altLang="en-US" sz="1050" dirty="0">
                <a:latin typeface="微軟正黑體" panose="020B0604030504040204" pitchFamily="34" charset="-120"/>
                <a:ea typeface="微軟正黑體" panose="020B0604030504040204" pitchFamily="34" charset="-120"/>
              </a:rPr>
              <a:t>*此之超國際機構指：亞洲開發銀行、美洲開發銀行、國際復興開發銀行、國際金融公司</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世界銀行旗下</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所發行的哥倫比亞披索、印度盧比或墨西哥披索計價的債券。</a:t>
            </a:r>
            <a:endParaRPr lang="zh-TW" altLang="zh-TW" sz="1050" b="0" i="0" dirty="0">
              <a:latin typeface="微軟正黑體" panose="020B0604030504040204" pitchFamily="34" charset="-120"/>
              <a:ea typeface="微軟正黑體" panose="020B0604030504040204" pitchFamily="34" charset="-120"/>
            </a:endParaRPr>
          </a:p>
        </p:txBody>
      </p:sp>
      <p:sp>
        <p:nvSpPr>
          <p:cNvPr id="16" name="Text Box 69"/>
          <p:cNvSpPr txBox="1">
            <a:spLocks noChangeArrowheads="1"/>
          </p:cNvSpPr>
          <p:nvPr/>
        </p:nvSpPr>
        <p:spPr bwMode="auto">
          <a:xfrm>
            <a:off x="322951" y="5784832"/>
            <a:ext cx="40791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Blip>
                <a:blip r:embed="rId3"/>
              </a:buBlip>
              <a:defRPr kumimoji="1" sz="2800">
                <a:solidFill>
                  <a:schemeClr val="tx1"/>
                </a:solidFill>
                <a:latin typeface="Times New Roman" pitchFamily="18" charset="0"/>
                <a:ea typeface="標楷體" pitchFamily="65" charset="-120"/>
              </a:defRPr>
            </a:lvl1pPr>
            <a:lvl2pPr marL="742950" indent="-285750" algn="l" eaLnBrk="0" hangingPunct="0">
              <a:spcBef>
                <a:spcPct val="20000"/>
              </a:spcBef>
              <a:buBlip>
                <a:blip r:embed="rId3"/>
              </a:buBlip>
              <a:defRPr kumimoji="1" sz="2400">
                <a:solidFill>
                  <a:schemeClr val="tx1"/>
                </a:solidFill>
                <a:latin typeface="Times New Roman" pitchFamily="18" charset="0"/>
                <a:ea typeface="標楷體" pitchFamily="65" charset="-120"/>
              </a:defRPr>
            </a:lvl2pPr>
            <a:lvl3pPr marL="1143000" indent="-228600" algn="l" eaLnBrk="0" hangingPunct="0">
              <a:spcBef>
                <a:spcPct val="20000"/>
              </a:spcBef>
              <a:buBlip>
                <a:blip r:embed="rId3"/>
              </a:buBlip>
              <a:defRPr kumimoji="1" sz="2000">
                <a:solidFill>
                  <a:schemeClr val="tx1"/>
                </a:solidFill>
                <a:latin typeface="Times New Roman" pitchFamily="18" charset="0"/>
                <a:ea typeface="標楷體" pitchFamily="65" charset="-120"/>
              </a:defRPr>
            </a:lvl3pPr>
            <a:lvl4pPr marL="1600200" indent="-228600" algn="l" eaLnBrk="0" hangingPunct="0">
              <a:spcBef>
                <a:spcPct val="20000"/>
              </a:spcBef>
              <a:buBlip>
                <a:blip r:embed="rId3"/>
              </a:buBlip>
              <a:defRPr kumimoji="1">
                <a:solidFill>
                  <a:schemeClr val="tx1"/>
                </a:solidFill>
                <a:latin typeface="Times New Roman" pitchFamily="18" charset="0"/>
                <a:ea typeface="標楷體" pitchFamily="65" charset="-120"/>
              </a:defRPr>
            </a:lvl4pPr>
            <a:lvl5pPr marL="2057400" indent="-228600" algn="l" eaLnBrk="0" hangingPunct="0">
              <a:spcBef>
                <a:spcPct val="20000"/>
              </a:spcBef>
              <a:buBlip>
                <a:blip r:embed="rId3"/>
              </a:buBlip>
              <a:defRPr kumimoji="1" sz="16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Blip>
                <a:blip r:embed="rId3"/>
              </a:buBlip>
              <a:defRPr kumimoji="1" sz="1600">
                <a:solidFill>
                  <a:schemeClr val="tx1"/>
                </a:solidFill>
                <a:latin typeface="Times New Roman" pitchFamily="18" charset="0"/>
                <a:ea typeface="標楷體" pitchFamily="65" charset="-120"/>
              </a:defRPr>
            </a:lvl9pPr>
          </a:lstStyle>
          <a:p>
            <a:pPr eaLnBrk="1" hangingPunct="1">
              <a:spcBef>
                <a:spcPct val="0"/>
              </a:spcBef>
              <a:buFontTx/>
              <a:buNone/>
              <a:defRPr/>
            </a:pPr>
            <a:r>
              <a:rPr lang="zh-TW" altLang="en-US" sz="1000" b="1" dirty="0">
                <a:solidFill>
                  <a:prstClr val="black"/>
                </a:solidFill>
                <a:latin typeface="微軟正黑體" panose="020B0604030504040204" pitchFamily="34" charset="-120"/>
                <a:ea typeface="微軟正黑體" panose="020B0604030504040204" pitchFamily="34" charset="-120"/>
              </a:rPr>
              <a:t>「到期殖利率」：為基金所有持債之加權平均到期殖利率，其乃假設每一債券均持有至到期且期間所收的債息均滾入再投資計算而得的平均年收益率。納入計算之資產皆包括所有持債。基金持債到期殖利率不代表基金報酬率或配息率。</a:t>
            </a:r>
            <a:endParaRPr lang="en-US" altLang="zh-TW" sz="10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CCDA4503-9D3F-9737-4F5F-52D9FE2767C8}"/>
              </a:ext>
            </a:extLst>
          </p:cNvPr>
          <p:cNvPicPr>
            <a:picLocks noChangeAspect="1"/>
          </p:cNvPicPr>
          <p:nvPr/>
        </p:nvPicPr>
        <p:blipFill>
          <a:blip r:embed="rId4"/>
          <a:stretch>
            <a:fillRect/>
          </a:stretch>
        </p:blipFill>
        <p:spPr>
          <a:xfrm>
            <a:off x="4356101" y="1718696"/>
            <a:ext cx="4503057" cy="3862883"/>
          </a:xfrm>
          <a:prstGeom prst="rect">
            <a:avLst/>
          </a:prstGeom>
        </p:spPr>
      </p:pic>
      <p:sp>
        <p:nvSpPr>
          <p:cNvPr id="4" name="矩形 3">
            <a:extLst>
              <a:ext uri="{FF2B5EF4-FFF2-40B4-BE49-F238E27FC236}">
                <a16:creationId xmlns:a16="http://schemas.microsoft.com/office/drawing/2014/main" id="{839DD5D6-BCCE-67CB-99D1-795242A8CA2C}"/>
              </a:ext>
            </a:extLst>
          </p:cNvPr>
          <p:cNvSpPr/>
          <p:nvPr/>
        </p:nvSpPr>
        <p:spPr>
          <a:xfrm>
            <a:off x="1645204" y="0"/>
            <a:ext cx="6728145" cy="646331"/>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富蘭克林坦伯頓新興國家固定收益基金</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本基金有相當比重投資於非投資等級之高風險債券且基金之配息來源可能為本金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5" name="Text Box 4">
            <a:extLst>
              <a:ext uri="{FF2B5EF4-FFF2-40B4-BE49-F238E27FC236}">
                <a16:creationId xmlns:a16="http://schemas.microsoft.com/office/drawing/2014/main" id="{E5AA19D9-06AB-4B82-6DD0-7E8AF387A99C}"/>
              </a:ext>
            </a:extLst>
          </p:cNvPr>
          <p:cNvSpPr txBox="1">
            <a:spLocks noChangeArrowheads="1"/>
          </p:cNvSpPr>
          <p:nvPr/>
        </p:nvSpPr>
        <p:spPr bwMode="auto">
          <a:xfrm>
            <a:off x="0" y="0"/>
            <a:ext cx="164980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新興當地債</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6" name="Text Box 4">
            <a:extLst>
              <a:ext uri="{FF2B5EF4-FFF2-40B4-BE49-F238E27FC236}">
                <a16:creationId xmlns:a16="http://schemas.microsoft.com/office/drawing/2014/main" id="{81920A1C-F52D-9E2B-0222-76316EA84F03}"/>
              </a:ext>
            </a:extLst>
          </p:cNvPr>
          <p:cNvSpPr txBox="1">
            <a:spLocks noChangeArrowheads="1"/>
          </p:cNvSpPr>
          <p:nvPr/>
        </p:nvSpPr>
        <p:spPr bwMode="auto">
          <a:xfrm>
            <a:off x="8458200" y="6129347"/>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188821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 y="0"/>
            <a:ext cx="14756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科技</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9" name="Text Box 166"/>
          <p:cNvSpPr txBox="1">
            <a:spLocks noChangeArrowheads="1"/>
          </p:cNvSpPr>
          <p:nvPr/>
        </p:nvSpPr>
        <p:spPr bwMode="gray">
          <a:xfrm>
            <a:off x="179512" y="6381328"/>
            <a:ext cx="68407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67" tIns="45684" rIns="91367" bIns="45684" anchor="t" anchorCtr="0"/>
          <a:lstStyle>
            <a:lvl1pPr eaLnBrk="0" hangingPunct="0">
              <a:spcBef>
                <a:spcPct val="20000"/>
              </a:spcBef>
              <a:buFont typeface="Arial" pitchFamily="34" charset="0"/>
              <a:buChar char="•"/>
              <a:defRPr sz="3200">
                <a:solidFill>
                  <a:schemeClr val="tx1"/>
                </a:solidFill>
                <a:latin typeface="Arial" pitchFamily="34" charset="0"/>
                <a:ea typeface="標楷體" pitchFamily="65" charset="-12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標楷體" pitchFamily="65" charset="-12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標楷體" pitchFamily="65" charset="-12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標楷體" pitchFamily="65" charset="-12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標楷體" pitchFamily="65" charset="-12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標楷體" pitchFamily="65" charset="-120"/>
                <a:cs typeface="Arial" pitchFamily="34" charset="0"/>
              </a:defRPr>
            </a:lvl9pPr>
          </a:lstStyle>
          <a:p>
            <a:pPr>
              <a:lnSpc>
                <a:spcPct val="95000"/>
              </a:lnSpc>
              <a:spcBef>
                <a:spcPct val="0"/>
              </a:spcBef>
              <a:buNone/>
            </a:pPr>
            <a:r>
              <a:rPr lang="zh-TW" altLang="en-US" sz="1050" dirty="0">
                <a:solidFill>
                  <a:srgbClr val="000000"/>
                </a:solidFill>
                <a:latin typeface="微軟正黑體" panose="020B0604030504040204" pitchFamily="34" charset="-120"/>
                <a:ea typeface="微軟正黑體" panose="020B0604030504040204" pitchFamily="34" charset="-120"/>
              </a:rPr>
              <a:t>資料來源：富蘭克林坦伯頓基金集團，截至</a:t>
            </a:r>
            <a:r>
              <a:rPr lang="en-US" altLang="zh-TW" sz="1050" dirty="0">
                <a:solidFill>
                  <a:srgbClr val="000000"/>
                </a:solidFill>
                <a:latin typeface="微軟正黑體" panose="020B0604030504040204" pitchFamily="34" charset="-120"/>
                <a:ea typeface="微軟正黑體" panose="020B0604030504040204" pitchFamily="34" charset="-120"/>
              </a:rPr>
              <a:t>2025</a:t>
            </a:r>
            <a:r>
              <a:rPr lang="zh-TW" altLang="en-US" sz="1050" dirty="0">
                <a:solidFill>
                  <a:srgbClr val="000000"/>
                </a:solidFill>
                <a:latin typeface="微軟正黑體" panose="020B0604030504040204" pitchFamily="34" charset="-120"/>
                <a:ea typeface="微軟正黑體" panose="020B0604030504040204" pitchFamily="34" charset="-120"/>
              </a:rPr>
              <a:t>年</a:t>
            </a:r>
            <a:r>
              <a:rPr lang="en-US" altLang="zh-TW" sz="1050" dirty="0">
                <a:solidFill>
                  <a:srgbClr val="000000"/>
                </a:solidFill>
                <a:latin typeface="微軟正黑體" panose="020B0604030504040204" pitchFamily="34" charset="-120"/>
                <a:ea typeface="微軟正黑體" panose="020B0604030504040204" pitchFamily="34" charset="-120"/>
              </a:rPr>
              <a:t>7</a:t>
            </a:r>
            <a:r>
              <a:rPr lang="zh-TW" altLang="en-US" sz="1050" dirty="0">
                <a:solidFill>
                  <a:srgbClr val="000000"/>
                </a:solidFill>
                <a:latin typeface="微軟正黑體" panose="020B0604030504040204" pitchFamily="34" charset="-120"/>
                <a:ea typeface="微軟正黑體" panose="020B0604030504040204" pitchFamily="34" charset="-120"/>
              </a:rPr>
              <a:t>月底持股。</a:t>
            </a:r>
            <a:endParaRPr lang="en-US" altLang="zh-TW" sz="1050" dirty="0">
              <a:solidFill>
                <a:srgbClr val="000000"/>
              </a:solidFill>
              <a:latin typeface="微軟正黑體" panose="020B0604030504040204" pitchFamily="34" charset="-120"/>
              <a:ea typeface="微軟正黑體" panose="020B0604030504040204" pitchFamily="34" charset="-120"/>
            </a:endParaRPr>
          </a:p>
          <a:p>
            <a:pPr>
              <a:lnSpc>
                <a:spcPct val="95000"/>
              </a:lnSpc>
              <a:spcBef>
                <a:spcPct val="0"/>
              </a:spcBef>
              <a:buNone/>
            </a:pPr>
            <a:r>
              <a:rPr lang="en-US" altLang="zh-TW" sz="1050" b="1" dirty="0">
                <a:latin typeface="微軟正黑體" panose="020B0604030504040204" pitchFamily="34" charset="-120"/>
                <a:ea typeface="微軟正黑體" panose="020B0604030504040204" pitchFamily="34" charset="-120"/>
              </a:rPr>
              <a:t>&lt;</a:t>
            </a:r>
            <a:r>
              <a:rPr lang="zh-TW" altLang="en-US"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endParaRPr lang="zh-TW" altLang="en-US" sz="1050" b="1" dirty="0">
              <a:latin typeface="微軟正黑體" panose="020B0604030504040204" pitchFamily="34" charset="-120"/>
              <a:ea typeface="微軟正黑體" panose="020B0604030504040204" pitchFamily="34" charset="-120"/>
            </a:endParaRPr>
          </a:p>
        </p:txBody>
      </p:sp>
      <p:sp>
        <p:nvSpPr>
          <p:cNvPr id="20"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95536" y="1340768"/>
            <a:ext cx="2592288"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1.</a:t>
            </a:r>
            <a:r>
              <a:rPr lang="zh-TW" altLang="en-US" sz="1600" b="1" dirty="0">
                <a:solidFill>
                  <a:prstClr val="white"/>
                </a:solidFill>
                <a:latin typeface="微軟正黑體" panose="020B0604030504040204" pitchFamily="34" charset="-120"/>
                <a:ea typeface="微軟正黑體" panose="020B0604030504040204" pitchFamily="34" charset="-120"/>
              </a:rPr>
              <a:t>超過八成配置在美國</a:t>
            </a:r>
          </a:p>
        </p:txBody>
      </p:sp>
      <p:sp>
        <p:nvSpPr>
          <p:cNvPr id="21"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347864" y="1340768"/>
            <a:ext cx="2502899"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2.</a:t>
            </a:r>
            <a:r>
              <a:rPr lang="zh-TW" altLang="en-US" sz="1600" b="1" dirty="0">
                <a:solidFill>
                  <a:prstClr val="white"/>
                </a:solidFill>
                <a:latin typeface="微軟正黑體" panose="020B0604030504040204" pitchFamily="34" charset="-120"/>
                <a:ea typeface="微軟正黑體" panose="020B0604030504040204" pitchFamily="34" charset="-120"/>
              </a:rPr>
              <a:t>參與未上市公司投資</a:t>
            </a:r>
          </a:p>
        </p:txBody>
      </p:sp>
      <p:sp>
        <p:nvSpPr>
          <p:cNvPr id="22"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6228184" y="1340768"/>
            <a:ext cx="2502899"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dirty="0">
                <a:solidFill>
                  <a:prstClr val="white"/>
                </a:solidFill>
                <a:latin typeface="微軟正黑體" panose="020B0604030504040204" pitchFamily="34" charset="-120"/>
                <a:ea typeface="微軟正黑體" panose="020B0604030504040204" pitchFamily="34" charset="-120"/>
              </a:rPr>
              <a:t>3.</a:t>
            </a:r>
            <a:r>
              <a:rPr lang="zh-TW" altLang="en-US" sz="1600" b="1" dirty="0">
                <a:solidFill>
                  <a:prstClr val="white"/>
                </a:solidFill>
                <a:latin typeface="微軟正黑體" panose="020B0604030504040204" pitchFamily="34" charset="-120"/>
                <a:ea typeface="微軟正黑體" panose="020B0604030504040204" pitchFamily="34" charset="-120"/>
              </a:rPr>
              <a:t>積極參與</a:t>
            </a:r>
            <a:r>
              <a:rPr lang="en-US" altLang="zh-TW" sz="1600" b="1" dirty="0">
                <a:solidFill>
                  <a:prstClr val="white"/>
                </a:solidFill>
                <a:latin typeface="微軟正黑體" panose="020B0604030504040204" pitchFamily="34" charset="-120"/>
                <a:ea typeface="微軟正黑體" panose="020B0604030504040204" pitchFamily="34" charset="-120"/>
              </a:rPr>
              <a:t>AI</a:t>
            </a:r>
            <a:r>
              <a:rPr lang="zh-TW" altLang="en-US" sz="1600" b="1" dirty="0">
                <a:solidFill>
                  <a:prstClr val="white"/>
                </a:solidFill>
                <a:latin typeface="微軟正黑體" panose="020B0604030504040204" pitchFamily="34" charset="-120"/>
                <a:ea typeface="微軟正黑體" panose="020B0604030504040204" pitchFamily="34" charset="-120"/>
              </a:rPr>
              <a:t>投資契機</a:t>
            </a:r>
          </a:p>
        </p:txBody>
      </p:sp>
      <p:sp>
        <p:nvSpPr>
          <p:cNvPr id="23"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395536" y="3789040"/>
            <a:ext cx="8352928" cy="318924"/>
          </a:xfrm>
          <a:prstGeom prst="rect">
            <a:avLst/>
          </a:prstGeom>
          <a:solidFill>
            <a:srgbClr val="002060"/>
          </a:solidFill>
          <a:ln>
            <a:noFill/>
          </a:ln>
        </p:spPr>
        <p:txBody>
          <a:bodyPr wrap="square" tIns="36000" bIns="36000" anchor="ctr" anchorCtr="0">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en-US" altLang="zh-TW" sz="1600" b="1">
                <a:solidFill>
                  <a:prstClr val="white"/>
                </a:solidFill>
                <a:latin typeface="微軟正黑體" panose="020B0604030504040204" pitchFamily="34" charset="-120"/>
                <a:ea typeface="微軟正黑體" panose="020B0604030504040204" pitchFamily="34" charset="-120"/>
              </a:rPr>
              <a:t>4.</a:t>
            </a:r>
            <a:r>
              <a:rPr lang="zh-TW" altLang="en-US" sz="1600" b="1">
                <a:solidFill>
                  <a:prstClr val="white"/>
                </a:solidFill>
                <a:latin typeface="微軟正黑體" panose="020B0604030504040204" pitchFamily="34" charset="-120"/>
                <a:ea typeface="微軟正黑體" panose="020B0604030504040204" pitchFamily="34" charset="-120"/>
              </a:rPr>
              <a:t>聚焦</a:t>
            </a:r>
            <a:r>
              <a:rPr lang="zh-TW" altLang="en-US" sz="1600" b="1" dirty="0">
                <a:solidFill>
                  <a:prstClr val="white"/>
                </a:solidFill>
                <a:latin typeface="微軟正黑體" panose="020B0604030504040204" pitchFamily="34" charset="-120"/>
                <a:ea typeface="微軟正黑體" panose="020B0604030504040204" pitchFamily="34" charset="-120"/>
              </a:rPr>
              <a:t>十大「數位轉型」主題投資商機</a:t>
            </a:r>
          </a:p>
        </p:txBody>
      </p:sp>
      <p:graphicFrame>
        <p:nvGraphicFramePr>
          <p:cNvPr id="25" name="Group 69"/>
          <p:cNvGraphicFramePr>
            <a:graphicFrameLocks noGrp="1"/>
          </p:cNvGraphicFramePr>
          <p:nvPr/>
        </p:nvGraphicFramePr>
        <p:xfrm>
          <a:off x="395536" y="2177792"/>
          <a:ext cx="2592288" cy="1539240"/>
        </p:xfrm>
        <a:graphic>
          <a:graphicData uri="http://schemas.openxmlformats.org/drawingml/2006/table">
            <a:tbl>
              <a:tblPr/>
              <a:tblGrid>
                <a:gridCol w="1031772">
                  <a:extLst>
                    <a:ext uri="{9D8B030D-6E8A-4147-A177-3AD203B41FA5}">
                      <a16:colId xmlns:a16="http://schemas.microsoft.com/office/drawing/2014/main" val="20000"/>
                    </a:ext>
                  </a:extLst>
                </a:gridCol>
                <a:gridCol w="1560516">
                  <a:extLst>
                    <a:ext uri="{9D8B030D-6E8A-4147-A177-3AD203B41FA5}">
                      <a16:colId xmlns:a16="http://schemas.microsoft.com/office/drawing/2014/main" val="3092399942"/>
                    </a:ext>
                  </a:extLst>
                </a:gridCol>
              </a:tblGrid>
              <a:tr h="171019">
                <a:tc>
                  <a:txBody>
                    <a:bodyPr/>
                    <a:lstStyle/>
                    <a:p>
                      <a:pPr algn="ctr" fontAlgn="ct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fontAlgn="ctr"/>
                      <a:r>
                        <a:rPr lang="zh-TW" altLang="en-US" sz="1200" b="1" u="none" strike="noStrike" dirty="0">
                          <a:solidFill>
                            <a:schemeClr val="bg1"/>
                          </a:solidFill>
                          <a:effectLst/>
                          <a:latin typeface="微軟正黑體" panose="020B0604030504040204" pitchFamily="34" charset="-120"/>
                          <a:ea typeface="微軟正黑體" panose="020B0604030504040204" pitchFamily="34" charset="-120"/>
                        </a:rPr>
                        <a:t>基金</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171019">
                <a:tc>
                  <a:txBody>
                    <a:bodyPr/>
                    <a:lstStyle/>
                    <a:p>
                      <a:pPr algn="ctr" fontAlgn="ctr"/>
                      <a:r>
                        <a:rPr lang="zh-TW" altLang="en-US" sz="12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美國</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90.40%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58127739"/>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台灣</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3.64%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0722412"/>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荷蘭</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2.13%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4297958"/>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加拿大</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1.68%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37605270"/>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以色列</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0.36%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2533216"/>
                  </a:ext>
                </a:extLst>
              </a:tr>
              <a:tr h="171019">
                <a:tc>
                  <a:txBody>
                    <a:bodyPr/>
                    <a:lstStyle/>
                    <a:p>
                      <a:pPr algn="ctr" fontAlgn="ctr"/>
                      <a:r>
                        <a:rPr lang="zh-TW" altLang="en-US" sz="1200" b="1" u="none" strike="noStrike" kern="1200">
                          <a:solidFill>
                            <a:schemeClr val="tx1"/>
                          </a:solidFill>
                          <a:effectLst/>
                          <a:latin typeface="微軟正黑體" panose="020B0604030504040204" pitchFamily="34" charset="-120"/>
                          <a:ea typeface="微軟正黑體" panose="020B0604030504040204" pitchFamily="34" charset="-120"/>
                          <a:cs typeface="+mn-cs"/>
                        </a:rPr>
                        <a:t>其他</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a:solidFill>
                            <a:schemeClr val="tx1"/>
                          </a:solidFill>
                          <a:effectLst/>
                          <a:latin typeface="微軟正黑體" panose="020B0604030504040204" pitchFamily="34" charset="-120"/>
                          <a:ea typeface="微軟正黑體" panose="020B0604030504040204" pitchFamily="34" charset="-120"/>
                          <a:cs typeface="+mn-cs"/>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86317194"/>
                  </a:ext>
                </a:extLst>
              </a:tr>
              <a:tr h="171019">
                <a:tc>
                  <a:txBody>
                    <a:bodyPr/>
                    <a:lstStyle/>
                    <a:p>
                      <a:pPr algn="ctr" fontAlgn="ctr"/>
                      <a:r>
                        <a:rPr lang="zh-TW" altLang="en-US" sz="1200" b="1" u="none" strike="noStrike" kern="1200" dirty="0">
                          <a:solidFill>
                            <a:schemeClr val="tx1"/>
                          </a:solidFill>
                          <a:effectLst/>
                          <a:latin typeface="微軟正黑體" panose="020B0604030504040204" pitchFamily="34" charset="-120"/>
                          <a:ea typeface="微軟正黑體" panose="020B0604030504040204" pitchFamily="34" charset="-120"/>
                          <a:cs typeface="+mn-cs"/>
                        </a:rPr>
                        <a:t>現金</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ctr"/>
                      <a:r>
                        <a:rPr lang="en-US" altLang="zh-TW" sz="1200" b="0" u="none" strike="noStrike" kern="1200" dirty="0">
                          <a:solidFill>
                            <a:schemeClr val="tx1"/>
                          </a:solidFill>
                          <a:effectLst/>
                          <a:latin typeface="微軟正黑體" panose="020B0604030504040204" pitchFamily="34" charset="-120"/>
                          <a:ea typeface="微軟正黑體" panose="020B0604030504040204" pitchFamily="34" charset="-120"/>
                          <a:cs typeface="+mn-cs"/>
                        </a:rPr>
                        <a:t>0.69%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0298655"/>
                  </a:ext>
                </a:extLst>
              </a:tr>
            </a:tbl>
          </a:graphicData>
        </a:graphic>
      </p:graphicFrame>
      <p:sp>
        <p:nvSpPr>
          <p:cNvPr id="4" name="矩形 3"/>
          <p:cNvSpPr/>
          <p:nvPr/>
        </p:nvSpPr>
        <p:spPr>
          <a:xfrm>
            <a:off x="899592" y="1700808"/>
            <a:ext cx="1569660" cy="461665"/>
          </a:xfrm>
          <a:prstGeom prst="rect">
            <a:avLst/>
          </a:prstGeom>
        </p:spPr>
        <p:txBody>
          <a:bodyPr wrap="none">
            <a:spAutoFit/>
          </a:bodyPr>
          <a:lstStyle/>
          <a:p>
            <a:r>
              <a:rPr lang="zh-TW" altLang="en-US" sz="1200" b="1" kern="100" dirty="0">
                <a:latin typeface="微軟正黑體" panose="020B0604030504040204" pitchFamily="34" charset="-120"/>
                <a:ea typeface="微軟正黑體" panose="020B0604030504040204" pitchFamily="34" charset="-120"/>
                <a:cs typeface="Arial"/>
              </a:rPr>
              <a:t>精選高品質成長企業</a:t>
            </a:r>
            <a:endParaRPr lang="en-US" altLang="zh-TW" sz="1200" b="1" kern="100" dirty="0">
              <a:latin typeface="微軟正黑體" panose="020B0604030504040204" pitchFamily="34" charset="-120"/>
              <a:ea typeface="微軟正黑體" panose="020B0604030504040204" pitchFamily="34" charset="-120"/>
              <a:cs typeface="Arial"/>
            </a:endParaRPr>
          </a:p>
          <a:p>
            <a:r>
              <a:rPr lang="zh-TW" altLang="en-US" sz="1200" b="1" kern="100" dirty="0">
                <a:latin typeface="微軟正黑體" panose="020B0604030504040204" pitchFamily="34" charset="-120"/>
                <a:ea typeface="微軟正黑體" panose="020B0604030504040204" pitchFamily="34" charset="-120"/>
                <a:cs typeface="Arial"/>
              </a:rPr>
              <a:t>立足美國、放眼全球</a:t>
            </a:r>
            <a:endParaRPr lang="zh-TW" altLang="en-US" sz="1200" dirty="0"/>
          </a:p>
        </p:txBody>
      </p:sp>
      <p:sp>
        <p:nvSpPr>
          <p:cNvPr id="26" name="矩形 25"/>
          <p:cNvSpPr/>
          <p:nvPr/>
        </p:nvSpPr>
        <p:spPr>
          <a:xfrm>
            <a:off x="3563888" y="1700808"/>
            <a:ext cx="2185214" cy="461665"/>
          </a:xfrm>
          <a:prstGeom prst="rect">
            <a:avLst/>
          </a:prstGeom>
        </p:spPr>
        <p:txBody>
          <a:bodyPr wrap="none">
            <a:spAutoFit/>
          </a:bodyPr>
          <a:lstStyle/>
          <a:p>
            <a:pPr algn="ctr"/>
            <a:r>
              <a:rPr lang="zh-TW" altLang="en-US" sz="1200" b="1" kern="100" dirty="0">
                <a:latin typeface="微軟正黑體" panose="020B0604030504040204" pitchFamily="34" charset="-120"/>
                <a:ea typeface="微軟正黑體" panose="020B0604030504040204" pitchFamily="34" charset="-120"/>
                <a:cs typeface="Arial"/>
              </a:rPr>
              <a:t>將部分資金投資於未上市公司</a:t>
            </a:r>
            <a:endParaRPr lang="en-US" altLang="zh-TW" sz="1200" b="1" kern="100" dirty="0">
              <a:latin typeface="微軟正黑體" panose="020B0604030504040204" pitchFamily="34" charset="-120"/>
              <a:ea typeface="微軟正黑體" panose="020B0604030504040204" pitchFamily="34" charset="-120"/>
              <a:cs typeface="Arial"/>
            </a:endParaRPr>
          </a:p>
          <a:p>
            <a:pPr algn="ctr"/>
            <a:r>
              <a:rPr lang="zh-TW" altLang="en-US" sz="1200" b="1" kern="100" dirty="0">
                <a:latin typeface="微軟正黑體" panose="020B0604030504040204" pitchFamily="34" charset="-120"/>
                <a:ea typeface="微軟正黑體" panose="020B0604030504040204" pitchFamily="34" charset="-120"/>
                <a:cs typeface="Arial"/>
              </a:rPr>
              <a:t>以掌握新科技趨勢</a:t>
            </a:r>
            <a:endParaRPr lang="zh-TW" altLang="en-US" sz="1200" dirty="0"/>
          </a:p>
        </p:txBody>
      </p:sp>
      <p:sp>
        <p:nvSpPr>
          <p:cNvPr id="40" name="矩形 39"/>
          <p:cNvSpPr/>
          <p:nvPr/>
        </p:nvSpPr>
        <p:spPr>
          <a:xfrm>
            <a:off x="6524485" y="1700808"/>
            <a:ext cx="1880643" cy="461665"/>
          </a:xfrm>
          <a:prstGeom prst="rect">
            <a:avLst/>
          </a:prstGeom>
        </p:spPr>
        <p:txBody>
          <a:bodyPr wrap="none">
            <a:spAutoFit/>
          </a:bodyPr>
          <a:lstStyle/>
          <a:p>
            <a:pPr algn="ctr"/>
            <a:r>
              <a:rPr lang="zh-TW" altLang="en-US" sz="1200" b="1" kern="100" dirty="0">
                <a:latin typeface="微軟正黑體" panose="020B0604030504040204" pitchFamily="34" charset="-120"/>
                <a:ea typeface="微軟正黑體" panose="020B0604030504040204" pitchFamily="34" charset="-120"/>
                <a:cs typeface="Arial"/>
              </a:rPr>
              <a:t>近七成持股與</a:t>
            </a:r>
            <a:r>
              <a:rPr lang="en-US" altLang="zh-TW" sz="1200" b="1" kern="100" dirty="0">
                <a:latin typeface="微軟正黑體" panose="020B0604030504040204" pitchFamily="34" charset="-120"/>
                <a:ea typeface="微軟正黑體" panose="020B0604030504040204" pitchFamily="34" charset="-120"/>
                <a:cs typeface="Arial"/>
              </a:rPr>
              <a:t>AI</a:t>
            </a:r>
            <a:r>
              <a:rPr lang="zh-TW" altLang="en-US" sz="1200" b="1" kern="100" dirty="0">
                <a:latin typeface="微軟正黑體" panose="020B0604030504040204" pitchFamily="34" charset="-120"/>
                <a:ea typeface="微軟正黑體" panose="020B0604030504040204" pitchFamily="34" charset="-120"/>
                <a:cs typeface="Arial"/>
              </a:rPr>
              <a:t>題材相關</a:t>
            </a:r>
            <a:endParaRPr lang="en-US" altLang="zh-TW" sz="1200" b="1" kern="100" dirty="0">
              <a:latin typeface="微軟正黑體" panose="020B0604030504040204" pitchFamily="34" charset="-120"/>
              <a:ea typeface="微軟正黑體" panose="020B0604030504040204" pitchFamily="34" charset="-120"/>
              <a:cs typeface="Arial"/>
            </a:endParaRPr>
          </a:p>
          <a:p>
            <a:pPr algn="ctr"/>
            <a:r>
              <a:rPr lang="zh-TW" altLang="en-US" sz="1200" b="1" kern="100" dirty="0">
                <a:latin typeface="微軟正黑體" panose="020B0604030504040204" pitchFamily="34" charset="-120"/>
                <a:ea typeface="微軟正黑體" panose="020B0604030504040204" pitchFamily="34" charset="-120"/>
                <a:cs typeface="Arial"/>
              </a:rPr>
              <a:t>同步坐享長期</a:t>
            </a:r>
            <a:r>
              <a:rPr lang="en-US" altLang="zh-TW" sz="1200" b="1" kern="100" dirty="0">
                <a:latin typeface="微軟正黑體" panose="020B0604030504040204" pitchFamily="34" charset="-120"/>
                <a:ea typeface="微軟正黑體" panose="020B0604030504040204" pitchFamily="34" charset="-120"/>
                <a:cs typeface="Arial"/>
              </a:rPr>
              <a:t>AI</a:t>
            </a:r>
            <a:r>
              <a:rPr lang="zh-TW" altLang="en-US" sz="1200" b="1" kern="100" dirty="0">
                <a:latin typeface="微軟正黑體" panose="020B0604030504040204" pitchFamily="34" charset="-120"/>
                <a:ea typeface="微軟正黑體" panose="020B0604030504040204" pitchFamily="34" charset="-120"/>
                <a:cs typeface="Arial"/>
              </a:rPr>
              <a:t>發展趨勢</a:t>
            </a:r>
          </a:p>
        </p:txBody>
      </p:sp>
      <p:pic>
        <p:nvPicPr>
          <p:cNvPr id="63" name="圖片 6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7864" y="2204864"/>
            <a:ext cx="2426418" cy="1481456"/>
          </a:xfrm>
          <a:prstGeom prst="rect">
            <a:avLst/>
          </a:prstGeom>
        </p:spPr>
      </p:pic>
      <p:pic>
        <p:nvPicPr>
          <p:cNvPr id="65" name="圖片 6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560" y="4149080"/>
            <a:ext cx="7931583" cy="2170364"/>
          </a:xfrm>
          <a:prstGeom prst="rect">
            <a:avLst/>
          </a:prstGeom>
        </p:spPr>
      </p:pic>
      <p:pic>
        <p:nvPicPr>
          <p:cNvPr id="2" name="圖片 1"/>
          <p:cNvPicPr>
            <a:picLocks noChangeAspect="1"/>
          </p:cNvPicPr>
          <p:nvPr/>
        </p:nvPicPr>
        <p:blipFill rotWithShape="1">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36296" y="2564904"/>
            <a:ext cx="1190446" cy="1095555"/>
          </a:xfrm>
          <a:prstGeom prst="rect">
            <a:avLst/>
          </a:prstGeom>
        </p:spPr>
      </p:pic>
      <p:pic>
        <p:nvPicPr>
          <p:cNvPr id="3" name="圖片 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16216" y="2204864"/>
            <a:ext cx="1080120" cy="1080120"/>
          </a:xfrm>
          <a:prstGeom prst="rect">
            <a:avLst/>
          </a:prstGeom>
        </p:spPr>
      </p:pic>
      <p:sp>
        <p:nvSpPr>
          <p:cNvPr id="6" name="標題 1">
            <a:extLst>
              <a:ext uri="{FF2B5EF4-FFF2-40B4-BE49-F238E27FC236}">
                <a16:creationId xmlns:a16="http://schemas.microsoft.com/office/drawing/2014/main" id="{D5BEF7E2-E013-72E3-E0AE-D36484BACEBB}"/>
              </a:ext>
            </a:extLst>
          </p:cNvPr>
          <p:cNvSpPr txBox="1">
            <a:spLocks/>
          </p:cNvSpPr>
          <p:nvPr/>
        </p:nvSpPr>
        <p:spPr bwMode="auto">
          <a:xfrm>
            <a:off x="411012" y="142875"/>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fontAlgn="auto">
              <a:spcAft>
                <a:spcPts val="600"/>
              </a:spcAft>
            </a:pPr>
            <a:r>
              <a:rPr lang="zh-TW" altLang="en-US" sz="1800" dirty="0">
                <a:solidFill>
                  <a:srgbClr val="0000FF"/>
                </a:solidFill>
              </a:rPr>
              <a:t>富蘭克林坦伯頓科技基金</a:t>
            </a:r>
            <a:r>
              <a:rPr lang="en-US" altLang="zh-TW" sz="1800" dirty="0">
                <a:solidFill>
                  <a:schemeClr val="tx1"/>
                </a:solidFill>
              </a:rPr>
              <a:t>(</a:t>
            </a:r>
            <a:r>
              <a:rPr lang="zh-TW" altLang="en-US" sz="1800" dirty="0">
                <a:solidFill>
                  <a:schemeClr val="tx1"/>
                </a:solidFill>
              </a:rPr>
              <a:t>本基金之配息來源可能為本金</a:t>
            </a:r>
            <a:r>
              <a:rPr lang="en-US" altLang="zh-TW" sz="1800" dirty="0">
                <a:solidFill>
                  <a:schemeClr val="tx1"/>
                </a:solidFill>
              </a:rPr>
              <a:t>)</a:t>
            </a:r>
          </a:p>
          <a:p>
            <a:pPr>
              <a:spcAft>
                <a:spcPts val="600"/>
              </a:spcAft>
            </a:pPr>
            <a:r>
              <a:rPr lang="zh-TW" altLang="en-US" dirty="0"/>
              <a:t>掌握</a:t>
            </a:r>
            <a:r>
              <a:rPr lang="en-US" altLang="zh-TW" dirty="0"/>
              <a:t>AI</a:t>
            </a:r>
            <a:r>
              <a:rPr lang="zh-TW" altLang="en-US" dirty="0"/>
              <a:t>及數位轉型商機</a:t>
            </a:r>
          </a:p>
        </p:txBody>
      </p:sp>
      <p:sp>
        <p:nvSpPr>
          <p:cNvPr id="5" name="Text Box 4">
            <a:extLst>
              <a:ext uri="{FF2B5EF4-FFF2-40B4-BE49-F238E27FC236}">
                <a16:creationId xmlns:a16="http://schemas.microsoft.com/office/drawing/2014/main" id="{20C2A691-B93A-5E0D-6175-87B0CE420D73}"/>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344466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31AE86EA-CA0E-8E7C-07F4-1208ACE79E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563" y="3212976"/>
            <a:ext cx="5556549" cy="2952329"/>
          </a:xfrm>
          <a:prstGeom prst="rect">
            <a:avLst/>
          </a:prstGeom>
        </p:spPr>
      </p:pic>
      <p:sp>
        <p:nvSpPr>
          <p:cNvPr id="3" name="Text Box 7"/>
          <p:cNvSpPr txBox="1">
            <a:spLocks noChangeArrowheads="1"/>
          </p:cNvSpPr>
          <p:nvPr/>
        </p:nvSpPr>
        <p:spPr bwMode="auto">
          <a:xfrm>
            <a:off x="0" y="56125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zh-TW" altLang="en-US" sz="36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mn-cs"/>
              </a:rPr>
              <a:t>經濟和貨幣政策逐漸正常化，金融股最受惠</a:t>
            </a:r>
            <a:endParaRPr kumimoji="1" lang="en-US" altLang="zh-TW" sz="36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p:cNvSpPr txBox="1"/>
          <p:nvPr/>
        </p:nvSpPr>
        <p:spPr>
          <a:xfrm>
            <a:off x="179512" y="2852936"/>
            <a:ext cx="5202325" cy="369332"/>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日本東證銀行股指數 </a:t>
            </a:r>
            <a:r>
              <a:rPr kumimoji="1" lang="en-US" altLang="zh-TW"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VS</a:t>
            </a: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 日本十年期公債殖利率</a:t>
            </a:r>
          </a:p>
        </p:txBody>
      </p:sp>
      <p:sp>
        <p:nvSpPr>
          <p:cNvPr id="7" name="Text Box 3"/>
          <p:cNvSpPr txBox="1">
            <a:spLocks noChangeArrowheads="1"/>
          </p:cNvSpPr>
          <p:nvPr/>
        </p:nvSpPr>
        <p:spPr bwMode="auto">
          <a:xfrm>
            <a:off x="251520" y="6141646"/>
            <a:ext cx="8352928" cy="71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左圖：彭博資訊原幣計價，過去兩年至</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2025/06/30</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；右圖：富蘭克林坦伯頓基金集團</a:t>
            </a:r>
            <a:r>
              <a:rPr kumimoji="1" lang="zh-TW"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以上不代表對任一個股之買賣建議，投資人申購本基金係持有基金受益憑證，而非本文提及之投資資產或標的</a:t>
            </a:r>
            <a:r>
              <a:rPr kumimoji="1" lang="zh-TW" altLang="en-US" sz="105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以上指數試算結果並非代表特定基金之投資成果，亦不代表對特定基金之買賣建議，基金不同於指數，基金可能會有中途清算或合併等情形，投資人無法直接投資指數。</a:t>
            </a:r>
            <a:endParaRPr kumimoji="1" lang="en-US" altLang="zh-TW"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zh-TW" altLang="en-US" sz="105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本文提及之經濟走勢不必然代表本基金之績效，本基金投資風險請詳閱基金公開說明書。</a:t>
            </a:r>
            <a:endParaRPr kumimoji="1" lang="zh-TW"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zh-TW" altLang="en-US" sz="10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1" name="Rectangle 4"/>
          <p:cNvSpPr>
            <a:spLocks noChangeArrowheads="1"/>
          </p:cNvSpPr>
          <p:nvPr/>
        </p:nvSpPr>
        <p:spPr bwMode="auto">
          <a:xfrm>
            <a:off x="0" y="0"/>
            <a:ext cx="85792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&lt;</a:t>
            </a:r>
            <a:r>
              <a:rPr kumimoji="0" lang="zh-TW" altLang="en-US" sz="1400" b="1" dirty="0">
                <a:solidFill>
                  <a:srgbClr val="FF3300"/>
                </a:solidFill>
                <a:latin typeface="微軟正黑體" panose="020B0604030504040204" pitchFamily="34" charset="-120"/>
                <a:ea typeface="微軟正黑體" panose="020B0604030504040204" pitchFamily="34" charset="-120"/>
              </a:rPr>
              <a:t>日股</a:t>
            </a:r>
            <a:r>
              <a:rPr kumimoji="0" lang="en-US" altLang="zh-TW" sz="1400" b="1" i="0" u="none" strike="noStrike" kern="1200" cap="none" spc="0" normalizeH="0" baseline="0" noProof="0" dirty="0">
                <a:ln>
                  <a:noFill/>
                </a:ln>
                <a:solidFill>
                  <a:srgbClr val="FF3300"/>
                </a:solidFill>
                <a:effectLst/>
                <a:uLnTx/>
                <a:uFillTx/>
                <a:latin typeface="微軟正黑體" panose="020B0604030504040204" pitchFamily="34" charset="-120"/>
                <a:ea typeface="微軟正黑體" panose="020B0604030504040204" pitchFamily="34" charset="-120"/>
                <a:cs typeface="+mn-cs"/>
              </a:rPr>
              <a:t>&gt; </a:t>
            </a:r>
            <a:endParaRPr kumimoji="0" lang="en-US" altLang="zh-TW" sz="1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7" name="文字方塊 16"/>
          <p:cNvSpPr txBox="1"/>
          <p:nvPr/>
        </p:nvSpPr>
        <p:spPr>
          <a:xfrm>
            <a:off x="828111" y="3247553"/>
            <a:ext cx="3872614" cy="781752"/>
          </a:xfrm>
          <a:prstGeom prst="rect">
            <a:avLst/>
          </a:prstGeom>
          <a:noFill/>
        </p:spPr>
        <p:txBody>
          <a:bodyPr wrap="square" rtlCol="0">
            <a:spAutoFit/>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9900"/>
                </a:solidFill>
                <a:effectLst/>
                <a:uLnTx/>
                <a:uFillTx/>
                <a:latin typeface="微軟正黑體" panose="020B0604030504040204" pitchFamily="34" charset="-120"/>
                <a:ea typeface="微軟正黑體" panose="020B0604030504040204" pitchFamily="34" charset="-120"/>
                <a:cs typeface="+mn-cs"/>
              </a:rPr>
              <a:t>柱狀圖：日本東證銀行股指數股價淨值比</a:t>
            </a:r>
            <a:endParaRPr kumimoji="1" lang="en-US" altLang="zh-TW" sz="1600" b="1" i="0" u="none" strike="noStrike" kern="1200" cap="none" spc="0" normalizeH="0" baseline="0" noProof="0" dirty="0">
              <a:ln>
                <a:noFill/>
              </a:ln>
              <a:solidFill>
                <a:srgbClr val="FF99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折線圖：日本十年期公債殖利率</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折線圖：日本東證銀行股指數</a:t>
            </a:r>
            <a:r>
              <a:rPr kumimoji="1" lang="en-US" altLang="zh-TW"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左軸</a:t>
            </a:r>
            <a:r>
              <a:rPr kumimoji="1" lang="en-US" altLang="zh-TW"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rPr>
              <a:t>)</a:t>
            </a:r>
            <a:endParaRPr kumimoji="1" lang="zh-TW" altLang="en-US" sz="1600" b="1" i="0" u="none" strike="noStrike" kern="1200" cap="none" spc="0" normalizeH="0" baseline="0" noProof="0" dirty="0">
              <a:ln>
                <a:noFill/>
              </a:ln>
              <a:solidFill>
                <a:srgbClr val="FFFFFF">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8" name="Rectangle 3"/>
          <p:cNvSpPr>
            <a:spLocks noChangeArrowheads="1"/>
          </p:cNvSpPr>
          <p:nvPr/>
        </p:nvSpPr>
        <p:spPr bwMode="auto">
          <a:xfrm>
            <a:off x="107503" y="1291922"/>
            <a:ext cx="8712968" cy="153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buBlip>
                <a:blip r:embed="rId4"/>
              </a:buBlip>
              <a:defRPr kumimoji="1" sz="3200">
                <a:solidFill>
                  <a:schemeClr val="tx1"/>
                </a:solidFill>
                <a:latin typeface="Arial" charset="0"/>
                <a:ea typeface="標楷體" pitchFamily="65" charset="-120"/>
              </a:defRPr>
            </a:lvl1pPr>
            <a:lvl2pPr marL="742950" indent="-285750" eaLnBrk="0" hangingPunct="0">
              <a:buBlip>
                <a:blip r:embed="rId5"/>
              </a:buBlip>
              <a:defRPr kumimoji="1" sz="2800">
                <a:solidFill>
                  <a:schemeClr val="tx1"/>
                </a:solidFill>
                <a:latin typeface="Arial" charset="0"/>
                <a:ea typeface="標楷體" pitchFamily="65" charset="-120"/>
              </a:defRPr>
            </a:lvl2pPr>
            <a:lvl3pPr marL="1143000" indent="-228600" eaLnBrk="0" hangingPunct="0">
              <a:buBlip>
                <a:blip r:embed="rId5"/>
              </a:buBlip>
              <a:defRPr kumimoji="1" sz="2400">
                <a:solidFill>
                  <a:schemeClr val="tx1"/>
                </a:solidFill>
                <a:latin typeface="Arial" charset="0"/>
                <a:ea typeface="標楷體" pitchFamily="65" charset="-120"/>
              </a:defRPr>
            </a:lvl3pPr>
            <a:lvl4pPr marL="1600200" indent="-228600" eaLnBrk="0" hangingPunct="0">
              <a:buBlip>
                <a:blip r:embed="rId5"/>
              </a:buBlip>
              <a:defRPr kumimoji="1" sz="2000">
                <a:solidFill>
                  <a:schemeClr val="tx1"/>
                </a:solidFill>
                <a:latin typeface="Arial" charset="0"/>
                <a:ea typeface="標楷體" pitchFamily="65" charset="-120"/>
              </a:defRPr>
            </a:lvl4pPr>
            <a:lvl5pPr marL="2057400" indent="-228600" eaLnBrk="0" hangingPunct="0">
              <a:buBlip>
                <a:blip r:embed="rId5"/>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5"/>
              </a:buBlip>
              <a:defRPr kumimoji="1" sz="2000">
                <a:solidFill>
                  <a:schemeClr val="tx1"/>
                </a:solidFill>
                <a:latin typeface="Arial" charset="0"/>
                <a:ea typeface="標楷體" pitchFamily="65" charset="-120"/>
              </a:defRPr>
            </a:lvl9pPr>
          </a:lstStyle>
          <a:p>
            <a:pPr marL="285750" indent="-285750" eaLnBrk="1" fontAlgn="base" hangingPunct="1">
              <a:buFont typeface="Arial" panose="020B0604020202020204" pitchFamily="34" charset="0"/>
              <a:buChar char="•"/>
              <a:defRPr/>
            </a:pP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基金配置</a:t>
            </a:r>
            <a:r>
              <a:rPr lang="en-US" altLang="zh-TW" sz="1600" b="1" dirty="0">
                <a:solidFill>
                  <a:srgbClr val="000000"/>
                </a:solidFill>
                <a:latin typeface="微軟正黑體" panose="020B0604030504040204" pitchFamily="34" charset="-120"/>
                <a:ea typeface="微軟正黑體" panose="020B0604030504040204" pitchFamily="34" charset="-120"/>
              </a:rPr>
              <a:t>(2025/6</a:t>
            </a:r>
            <a:r>
              <a:rPr lang="zh-TW" altLang="en-US" sz="1600" b="1" dirty="0">
                <a:solidFill>
                  <a:srgbClr val="000000"/>
                </a:solidFill>
                <a:latin typeface="微軟正黑體" panose="020B0604030504040204" pitchFamily="34" charset="-120"/>
                <a:ea typeface="微軟正黑體" panose="020B0604030504040204" pitchFamily="34" charset="-120"/>
              </a:rPr>
              <a:t>月</a:t>
            </a:r>
            <a:r>
              <a:rPr lang="en-US" altLang="zh-TW" sz="1600" b="1" dirty="0">
                <a:solidFill>
                  <a:srgbClr val="000000"/>
                </a:solidFill>
                <a:latin typeface="微軟正黑體" panose="020B0604030504040204" pitchFamily="34" charset="-120"/>
                <a:ea typeface="微軟正黑體" panose="020B0604030504040204" pitchFamily="34" charset="-120"/>
              </a:rPr>
              <a:t>):</a:t>
            </a:r>
            <a:r>
              <a:rPr lang="zh-TW" altLang="en-US" sz="1600" b="1" dirty="0">
                <a:solidFill>
                  <a:srgbClr val="000000"/>
                </a:solidFill>
                <a:latin typeface="微軟正黑體" panose="020B0604030504040204" pitchFamily="34" charset="-120"/>
                <a:ea typeface="微軟正黑體" panose="020B0604030504040204" pitchFamily="34" charset="-120"/>
              </a:rPr>
              <a:t> </a:t>
            </a:r>
            <a:r>
              <a:rPr lang="zh-TW" altLang="en-US" sz="1600" dirty="0">
                <a:solidFill>
                  <a:srgbClr val="000000"/>
                </a:solidFill>
                <a:latin typeface="微軟正黑體" panose="020B0604030504040204" pitchFamily="34" charset="-120"/>
                <a:ea typeface="微軟正黑體" panose="020B0604030504040204" pitchFamily="34" charset="-120"/>
              </a:rPr>
              <a:t>加碼瑞穗金融集團持股，小幅減碼三菱日聯金融集團與三井住友金融集團，對日本大型銀行股整體的曝險部位保持不變。</a:t>
            </a:r>
            <a:endParaRPr lang="en-US" altLang="zh-TW" sz="1600" dirty="0">
              <a:solidFill>
                <a:srgbClr val="000000"/>
              </a:solidFill>
              <a:latin typeface="微軟正黑體" panose="020B0604030504040204" pitchFamily="34" charset="-120"/>
              <a:ea typeface="微軟正黑體" panose="020B0604030504040204" pitchFamily="34" charset="-12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經理團隊看法</a:t>
            </a:r>
            <a:r>
              <a:rPr kumimoji="1"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(2025/6</a:t>
            </a: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1" lang="en-US" altLang="zh-TW"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1" lang="zh-TW" altLang="en-US" sz="1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 </a:t>
            </a:r>
            <a:r>
              <a:rPr kumimoji="1"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在經濟和貨幣政策逐漸正常化的情況下，市場仍低估這三家日本大型銀行的獲利能力，看好</a:t>
            </a:r>
            <a:r>
              <a:rPr kumimoji="1" lang="zh-TW" altLang="en-US" sz="16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瑞穗金融集團</a:t>
            </a:r>
            <a:r>
              <a:rPr kumimoji="1"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的企業改革，且在精簡成本結構方面取得很大進步，市場可能低估其營運槓桿提升營收成長前景，預期獲利成長空間將超過兩家同業，此外瑞穗金融在買回庫藏股方面正趕上其餘兩家同業。</a:t>
            </a:r>
          </a:p>
        </p:txBody>
      </p:sp>
      <p:sp>
        <p:nvSpPr>
          <p:cNvPr id="10" name="文字方塊 9"/>
          <p:cNvSpPr txBox="1"/>
          <p:nvPr/>
        </p:nvSpPr>
        <p:spPr>
          <a:xfrm>
            <a:off x="5508104" y="2852936"/>
            <a:ext cx="3582651" cy="369332"/>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srgbClr val="FFFFFF">
                    <a:lumMod val="95000"/>
                  </a:srgbClr>
                </a:solidFill>
                <a:effectLst/>
                <a:uLnTx/>
                <a:uFillTx/>
                <a:latin typeface="微軟正黑體" panose="020B0604030504040204" pitchFamily="34" charset="-120"/>
                <a:ea typeface="微軟正黑體" panose="020B0604030504040204" pitchFamily="34" charset="-120"/>
                <a:cs typeface="+mn-cs"/>
              </a:rPr>
              <a:t>三大銀行股持股數變化</a:t>
            </a:r>
          </a:p>
        </p:txBody>
      </p:sp>
      <p:pic>
        <p:nvPicPr>
          <p:cNvPr id="5" name="圖片 4"/>
          <p:cNvPicPr>
            <a:picLocks noChangeAspect="1"/>
          </p:cNvPicPr>
          <p:nvPr/>
        </p:nvPicPr>
        <p:blipFill rotWithShape="1">
          <a:blip r:embed="rId6" cstate="screen">
            <a:extLst>
              <a:ext uri="{28A0092B-C50C-407E-A947-70E740481C1C}">
                <a14:useLocalDpi xmlns:a14="http://schemas.microsoft.com/office/drawing/2010/main"/>
              </a:ext>
            </a:extLst>
          </a:blip>
          <a:srcRect t="4673" r="3078"/>
          <a:stretch/>
        </p:blipFill>
        <p:spPr>
          <a:xfrm>
            <a:off x="5652120" y="3294696"/>
            <a:ext cx="3384376" cy="2810736"/>
          </a:xfrm>
          <a:prstGeom prst="rect">
            <a:avLst/>
          </a:prstGeom>
        </p:spPr>
      </p:pic>
      <p:sp>
        <p:nvSpPr>
          <p:cNvPr id="12" name="標題 2">
            <a:extLst>
              <a:ext uri="{FF2B5EF4-FFF2-40B4-BE49-F238E27FC236}">
                <a16:creationId xmlns:a16="http://schemas.microsoft.com/office/drawing/2014/main" id="{50BD0B30-2AB0-3B53-E921-1EDFF99EF8DD}"/>
              </a:ext>
            </a:extLst>
          </p:cNvPr>
          <p:cNvSpPr txBox="1">
            <a:spLocks/>
          </p:cNvSpPr>
          <p:nvPr/>
        </p:nvSpPr>
        <p:spPr bwMode="auto">
          <a:xfrm>
            <a:off x="983411" y="0"/>
            <a:ext cx="8160589" cy="58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914400" rtl="0" eaLnBrk="1" latinLnBrk="0" hangingPunct="1">
              <a:lnSpc>
                <a:spcPct val="90000"/>
              </a:lnSpc>
              <a:spcBef>
                <a:spcPct val="0"/>
              </a:spcBef>
              <a:buNone/>
              <a:defRPr lang="zh-TW" altLang="en-US" sz="3600" b="1" kern="1200" baseline="0" dirty="0">
                <a:solidFill>
                  <a:srgbClr val="000099"/>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j-cs"/>
              </a:rPr>
              <a:t>富蘭克林坦伯頓</a:t>
            </a:r>
            <a:r>
              <a:rPr lang="zh-TW" altLang="en-US" sz="1800" dirty="0">
                <a:solidFill>
                  <a:srgbClr val="0000FF"/>
                </a:solidFill>
              </a:rPr>
              <a:t>日本基金</a:t>
            </a:r>
            <a:endPar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j-cs"/>
            </a:endParaRPr>
          </a:p>
        </p:txBody>
      </p:sp>
      <p:sp>
        <p:nvSpPr>
          <p:cNvPr id="2" name="Text Box 4">
            <a:extLst>
              <a:ext uri="{FF2B5EF4-FFF2-40B4-BE49-F238E27FC236}">
                <a16:creationId xmlns:a16="http://schemas.microsoft.com/office/drawing/2014/main" id="{42BBA39C-EEFF-92B2-081E-49E031E7F592}"/>
              </a:ext>
            </a:extLst>
          </p:cNvPr>
          <p:cNvSpPr txBox="1">
            <a:spLocks noChangeArrowheads="1"/>
          </p:cNvSpPr>
          <p:nvPr/>
        </p:nvSpPr>
        <p:spPr bwMode="auto">
          <a:xfrm>
            <a:off x="8735060" y="63674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289059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9512" y="6453336"/>
            <a:ext cx="6768752"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Metals Focus《1Q25</a:t>
            </a:r>
            <a:r>
              <a:rPr lang="zh-TW" altLang="en-US" sz="1050" dirty="0">
                <a:latin typeface="微軟正黑體" panose="020B0604030504040204" pitchFamily="34" charset="-120"/>
                <a:ea typeface="微軟正黑體" panose="020B0604030504040204" pitchFamily="34" charset="-120"/>
              </a:rPr>
              <a:t> </a:t>
            </a:r>
            <a:r>
              <a:rPr lang="en-US" altLang="zh-TW" sz="1050" dirty="0">
                <a:latin typeface="微軟正黑體" panose="020B0604030504040204" pitchFamily="34" charset="-120"/>
                <a:ea typeface="微軟正黑體" panose="020B0604030504040204" pitchFamily="34" charset="-120"/>
              </a:rPr>
              <a:t>Gold Peer Group Analysis》</a:t>
            </a:r>
            <a:r>
              <a:rPr lang="zh-TW" altLang="en-US" sz="1050" dirty="0">
                <a:latin typeface="微軟正黑體" panose="020B0604030504040204" pitchFamily="34" charset="-120"/>
                <a:ea typeface="微軟正黑體" panose="020B0604030504040204" pitchFamily="34" charset="-120"/>
              </a:rPr>
              <a:t>，*</a:t>
            </a:r>
            <a:r>
              <a:rPr lang="en-US" altLang="zh-TW" sz="1050" dirty="0">
                <a:latin typeface="微軟正黑體" panose="020B0604030504040204" pitchFamily="34" charset="-120"/>
                <a:ea typeface="微軟正黑體" panose="020B0604030504040204" pitchFamily="34" charset="-120"/>
              </a:rPr>
              <a:t> EBITDA</a:t>
            </a:r>
            <a:r>
              <a:rPr lang="zh-TW" altLang="en-US" sz="1050" dirty="0">
                <a:latin typeface="微軟正黑體" panose="020B0604030504040204" pitchFamily="34" charset="-120"/>
                <a:ea typeface="微軟正黑體" panose="020B0604030504040204" pitchFamily="34" charset="-120"/>
              </a:rPr>
              <a:t>係指息稅折舊攤銷前盈餘。</a:t>
            </a:r>
            <a:endParaRPr lang="en-US" altLang="zh-TW" sz="1050" dirty="0">
              <a:latin typeface="微軟正黑體" panose="020B0604030504040204" pitchFamily="34" charset="-120"/>
              <a:ea typeface="微軟正黑體" panose="020B0604030504040204" pitchFamily="34" charset="-120"/>
            </a:endParaRPr>
          </a:p>
        </p:txBody>
      </p:sp>
      <p:sp>
        <p:nvSpPr>
          <p:cNvPr id="10" name="標題 1"/>
          <p:cNvSpPr txBox="1">
            <a:spLocks/>
          </p:cNvSpPr>
          <p:nvPr/>
        </p:nvSpPr>
        <p:spPr bwMode="auto">
          <a:xfrm>
            <a:off x="0" y="27463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algn="ctr"/>
            <a:r>
              <a:rPr lang="zh-TW" altLang="en-US" dirty="0"/>
              <a:t>高金價幫助改善金礦股獲利表現</a:t>
            </a:r>
          </a:p>
        </p:txBody>
      </p:sp>
      <p:sp>
        <p:nvSpPr>
          <p:cNvPr id="23"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4644008" y="1340769"/>
            <a:ext cx="3940507"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金價已遠高於金礦商營運成本</a:t>
            </a:r>
          </a:p>
        </p:txBody>
      </p:sp>
      <p:sp>
        <p:nvSpPr>
          <p:cNvPr id="24" name="文字方塊 2">
            <a:extLst>
              <a:ext uri="{FF2B5EF4-FFF2-40B4-BE49-F238E27FC236}">
                <a16:creationId xmlns:a16="http://schemas.microsoft.com/office/drawing/2014/main" id="{ABEBE5FD-2F98-41BB-883B-A50FF3D0D6C3}"/>
              </a:ext>
            </a:extLst>
          </p:cNvPr>
          <p:cNvSpPr txBox="1">
            <a:spLocks noChangeArrowheads="1"/>
          </p:cNvSpPr>
          <p:nvPr/>
        </p:nvSpPr>
        <p:spPr bwMode="auto">
          <a:xfrm>
            <a:off x="4644008" y="4005065"/>
            <a:ext cx="3954871"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高金價也讓金礦商現金流量大增</a:t>
            </a:r>
          </a:p>
        </p:txBody>
      </p:sp>
      <p:sp>
        <p:nvSpPr>
          <p:cNvPr id="29" name="文字方塊 2">
            <a:extLst>
              <a:ext uri="{FF2B5EF4-FFF2-40B4-BE49-F238E27FC236}">
                <a16:creationId xmlns:a16="http://schemas.microsoft.com/office/drawing/2014/main" id="{474E06F8-DAC3-4C68-986D-B8D3069DC260}"/>
              </a:ext>
            </a:extLst>
          </p:cNvPr>
          <p:cNvSpPr txBox="1">
            <a:spLocks noChangeArrowheads="1"/>
          </p:cNvSpPr>
          <p:nvPr/>
        </p:nvSpPr>
        <p:spPr bwMode="auto">
          <a:xfrm>
            <a:off x="467544" y="1340769"/>
            <a:ext cx="3940507"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黃金供給減少有助支撐高金價</a:t>
            </a:r>
          </a:p>
        </p:txBody>
      </p:sp>
      <p:sp>
        <p:nvSpPr>
          <p:cNvPr id="30" name="文字方塊 2">
            <a:extLst>
              <a:ext uri="{FF2B5EF4-FFF2-40B4-BE49-F238E27FC236}">
                <a16:creationId xmlns:a16="http://schemas.microsoft.com/office/drawing/2014/main" id="{ABEBE5FD-2F98-41BB-883B-A50FF3D0D6C3}"/>
              </a:ext>
            </a:extLst>
          </p:cNvPr>
          <p:cNvSpPr txBox="1">
            <a:spLocks noChangeArrowheads="1"/>
          </p:cNvSpPr>
          <p:nvPr/>
        </p:nvSpPr>
        <p:spPr bwMode="auto">
          <a:xfrm>
            <a:off x="467544" y="4005065"/>
            <a:ext cx="3954871" cy="338554"/>
          </a:xfrm>
          <a:prstGeom prst="rect">
            <a:avLst/>
          </a:prstGeom>
          <a:solidFill>
            <a:srgbClr val="002060"/>
          </a:solidFill>
          <a:ln>
            <a:noFill/>
          </a:ln>
        </p:spPr>
        <p:txBody>
          <a:bodyPr wrap="square">
            <a:spAutoFit/>
          </a:bodyPr>
          <a:lstStyle>
            <a:lvl1pPr eaLnBrk="0" hangingPunct="0">
              <a:buBlip>
                <a:blip r:embed="rId2"/>
              </a:buBlip>
              <a:defRPr kumimoji="1" sz="3200">
                <a:solidFill>
                  <a:schemeClr val="tx1"/>
                </a:solidFill>
                <a:latin typeface="Arial" charset="0"/>
                <a:ea typeface="標楷體" pitchFamily="65" charset="-120"/>
              </a:defRPr>
            </a:lvl1pPr>
            <a:lvl2pPr marL="742950" indent="-285750" eaLnBrk="0" hangingPunct="0">
              <a:buBlip>
                <a:blip r:embed="rId3"/>
              </a:buBlip>
              <a:defRPr kumimoji="1" sz="2800">
                <a:solidFill>
                  <a:schemeClr val="tx1"/>
                </a:solidFill>
                <a:latin typeface="Arial" charset="0"/>
                <a:ea typeface="標楷體" pitchFamily="65" charset="-120"/>
              </a:defRPr>
            </a:lvl2pPr>
            <a:lvl3pPr marL="1143000" indent="-228600" eaLnBrk="0" hangingPunct="0">
              <a:buBlip>
                <a:blip r:embed="rId3"/>
              </a:buBlip>
              <a:defRPr kumimoji="1" sz="2400">
                <a:solidFill>
                  <a:schemeClr val="tx1"/>
                </a:solidFill>
                <a:latin typeface="Arial" charset="0"/>
                <a:ea typeface="標楷體" pitchFamily="65" charset="-120"/>
              </a:defRPr>
            </a:lvl3pPr>
            <a:lvl4pPr marL="1600200" indent="-228600" eaLnBrk="0" hangingPunct="0">
              <a:buBlip>
                <a:blip r:embed="rId3"/>
              </a:buBlip>
              <a:defRPr kumimoji="1" sz="2000">
                <a:solidFill>
                  <a:schemeClr val="tx1"/>
                </a:solidFill>
                <a:latin typeface="Arial" charset="0"/>
                <a:ea typeface="標楷體" pitchFamily="65" charset="-120"/>
              </a:defRPr>
            </a:lvl4pPr>
            <a:lvl5pPr marL="2057400" indent="-228600" eaLnBrk="0" hangingPunct="0">
              <a:buBlip>
                <a:blip r:embed="rId3"/>
              </a:buBlip>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Blip>
                <a:blip r:embed="rId3"/>
              </a:buBlip>
              <a:defRPr kumimoji="1" sz="2000">
                <a:solidFill>
                  <a:schemeClr val="tx1"/>
                </a:solidFill>
                <a:latin typeface="Arial" charset="0"/>
                <a:ea typeface="標楷體" pitchFamily="65" charset="-120"/>
              </a:defRPr>
            </a:lvl9pPr>
          </a:lstStyle>
          <a:p>
            <a:pPr algn="ctr">
              <a:buFontTx/>
              <a:buNone/>
            </a:pPr>
            <a:r>
              <a:rPr lang="zh-TW" altLang="en-US" sz="1600" b="1" dirty="0">
                <a:solidFill>
                  <a:prstClr val="white"/>
                </a:solidFill>
                <a:latin typeface="微軟正黑體" panose="020B0604030504040204" pitchFamily="34" charset="-120"/>
                <a:ea typeface="微軟正黑體" panose="020B0604030504040204" pitchFamily="34" charset="-120"/>
              </a:rPr>
              <a:t>高金價推升金礦商利潤率</a:t>
            </a:r>
          </a:p>
        </p:txBody>
      </p:sp>
      <p:pic>
        <p:nvPicPr>
          <p:cNvPr id="26" name="圖片 25" descr="畫面剪輯"/>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1700808"/>
            <a:ext cx="3960440" cy="2304256"/>
          </a:xfrm>
          <a:prstGeom prst="rect">
            <a:avLst/>
          </a:prstGeom>
          <a:ln>
            <a:noFill/>
          </a:ln>
        </p:spPr>
      </p:pic>
      <p:pic>
        <p:nvPicPr>
          <p:cNvPr id="27" name="圖片 26" descr="畫面剪輯"/>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44008" y="1700808"/>
            <a:ext cx="4032448" cy="2160240"/>
          </a:xfrm>
          <a:prstGeom prst="rect">
            <a:avLst/>
          </a:prstGeom>
        </p:spPr>
      </p:pic>
      <p:cxnSp>
        <p:nvCxnSpPr>
          <p:cNvPr id="28" name="直線單箭頭接點 27"/>
          <p:cNvCxnSpPr/>
          <p:nvPr/>
        </p:nvCxnSpPr>
        <p:spPr>
          <a:xfrm>
            <a:off x="8661598" y="2010048"/>
            <a:ext cx="0" cy="457200"/>
          </a:xfrm>
          <a:prstGeom prst="straightConnector1">
            <a:avLst/>
          </a:prstGeom>
          <a:ln w="2857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8638954" y="2017715"/>
            <a:ext cx="457200" cy="415498"/>
          </a:xfrm>
          <a:prstGeom prst="rect">
            <a:avLst/>
          </a:prstGeom>
          <a:noFill/>
        </p:spPr>
        <p:txBody>
          <a:bodyPr wrap="square" rtlCol="0">
            <a:spAutoFit/>
          </a:bodyPr>
          <a:lstStyle/>
          <a:p>
            <a:pPr algn="ctr"/>
            <a:r>
              <a:rPr lang="zh-TW" altLang="en-US" sz="1050" b="1" dirty="0">
                <a:solidFill>
                  <a:srgbClr val="FF0000"/>
                </a:solidFill>
                <a:latin typeface="微軟正黑體" panose="020B0604030504040204" pitchFamily="34" charset="-120"/>
                <a:ea typeface="微軟正黑體" panose="020B0604030504040204" pitchFamily="34" charset="-120"/>
              </a:rPr>
              <a:t>差距</a:t>
            </a:r>
            <a:endParaRPr lang="en-US" altLang="zh-TW" sz="1050" b="1" dirty="0">
              <a:solidFill>
                <a:srgbClr val="FF0000"/>
              </a:solidFill>
              <a:latin typeface="微軟正黑體" panose="020B0604030504040204" pitchFamily="34" charset="-120"/>
              <a:ea typeface="微軟正黑體" panose="020B0604030504040204" pitchFamily="34" charset="-120"/>
            </a:endParaRPr>
          </a:p>
          <a:p>
            <a:pPr algn="ctr"/>
            <a:r>
              <a:rPr lang="zh-TW" altLang="en-US" sz="1050" b="1" dirty="0">
                <a:solidFill>
                  <a:srgbClr val="FF0000"/>
                </a:solidFill>
                <a:latin typeface="微軟正黑體" panose="020B0604030504040204" pitchFamily="34" charset="-120"/>
                <a:ea typeface="微軟正黑體" panose="020B0604030504040204" pitchFamily="34" charset="-120"/>
              </a:rPr>
              <a:t>拉大</a:t>
            </a:r>
            <a:endParaRPr lang="en-US" altLang="zh-TW" sz="1050" b="1" dirty="0">
              <a:solidFill>
                <a:srgbClr val="FF0000"/>
              </a:solidFill>
              <a:latin typeface="微軟正黑體" panose="020B0604030504040204" pitchFamily="34" charset="-120"/>
              <a:ea typeface="微軟正黑體" panose="020B0604030504040204" pitchFamily="34" charset="-120"/>
            </a:endParaRPr>
          </a:p>
        </p:txBody>
      </p:sp>
      <p:cxnSp>
        <p:nvCxnSpPr>
          <p:cNvPr id="53" name="直線單箭頭接點 52"/>
          <p:cNvCxnSpPr/>
          <p:nvPr/>
        </p:nvCxnSpPr>
        <p:spPr>
          <a:xfrm>
            <a:off x="3563888" y="2708920"/>
            <a:ext cx="648072" cy="792088"/>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137150" y="3685728"/>
            <a:ext cx="51814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5930900" y="3685728"/>
            <a:ext cx="10223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7239471" y="3685728"/>
            <a:ext cx="529754"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8080375" y="3685728"/>
            <a:ext cx="60560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5076056" y="3573016"/>
            <a:ext cx="457199"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現金</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5868144" y="3573016"/>
            <a:ext cx="762000"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維持經營</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7164288" y="3573016"/>
            <a:ext cx="762000"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其他</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成本</a:t>
            </a:r>
            <a:endParaRPr lang="en-US" altLang="zh-TW" sz="1000" b="1" dirty="0">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8028384" y="3645024"/>
            <a:ext cx="729456" cy="246221"/>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金價</a:t>
            </a:r>
            <a:endParaRPr lang="en-US" altLang="zh-TW" sz="1000" b="1" dirty="0">
              <a:latin typeface="微軟正黑體" panose="020B0604030504040204" pitchFamily="34" charset="-120"/>
              <a:ea typeface="微軟正黑體" panose="020B0604030504040204" pitchFamily="34" charset="-120"/>
            </a:endParaRPr>
          </a:p>
        </p:txBody>
      </p:sp>
      <p:sp>
        <p:nvSpPr>
          <p:cNvPr id="4" name="矩形 3"/>
          <p:cNvSpPr/>
          <p:nvPr/>
        </p:nvSpPr>
        <p:spPr>
          <a:xfrm>
            <a:off x="4932040" y="1772816"/>
            <a:ext cx="1859805" cy="246221"/>
          </a:xfrm>
          <a:prstGeom prst="rect">
            <a:avLst/>
          </a:prstGeom>
        </p:spPr>
        <p:txBody>
          <a:bodyPr wrap="none">
            <a:spAutoFit/>
          </a:bodyPr>
          <a:lstStyle/>
          <a:p>
            <a:pPr algn="ctr"/>
            <a:r>
              <a:rPr lang="zh-TW" altLang="en-US" sz="1000" b="1" u="sng" dirty="0">
                <a:latin typeface="微軟正黑體" panose="020B0604030504040204" pitchFamily="34" charset="-120"/>
                <a:ea typeface="微軟正黑體" panose="020B0604030504040204" pitchFamily="34" charset="-120"/>
              </a:rPr>
              <a:t>金礦商總維持成本</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美元</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盎司</a:t>
            </a:r>
            <a:r>
              <a:rPr lang="en-US" altLang="zh-TW" sz="1000" b="1" u="sng" dirty="0">
                <a:latin typeface="微軟正黑體" panose="020B0604030504040204" pitchFamily="34" charset="-120"/>
                <a:ea typeface="微軟正黑體" panose="020B0604030504040204" pitchFamily="34" charset="-120"/>
              </a:rPr>
              <a:t>)</a:t>
            </a:r>
            <a:endParaRPr lang="zh-TW" altLang="en-US" sz="1000" b="1" u="sng" dirty="0">
              <a:latin typeface="微軟正黑體" panose="020B0604030504040204" pitchFamily="34" charset="-120"/>
              <a:ea typeface="微軟正黑體" panose="020B0604030504040204" pitchFamily="34" charset="-120"/>
            </a:endParaRPr>
          </a:p>
        </p:txBody>
      </p:sp>
      <p:sp>
        <p:nvSpPr>
          <p:cNvPr id="66" name="矩形 65"/>
          <p:cNvSpPr/>
          <p:nvPr/>
        </p:nvSpPr>
        <p:spPr>
          <a:xfrm>
            <a:off x="870958" y="3374454"/>
            <a:ext cx="1556836" cy="246221"/>
          </a:xfrm>
          <a:prstGeom prst="rect">
            <a:avLst/>
          </a:prstGeom>
        </p:spPr>
        <p:txBody>
          <a:bodyPr wrap="none">
            <a:spAutoFit/>
          </a:bodyPr>
          <a:lstStyle/>
          <a:p>
            <a:pPr algn="ctr"/>
            <a:r>
              <a:rPr lang="zh-TW" altLang="en-US" sz="1000" b="1" u="sng" dirty="0">
                <a:latin typeface="微軟正黑體" panose="020B0604030504040204" pitchFamily="34" charset="-120"/>
                <a:ea typeface="微軟正黑體" panose="020B0604030504040204" pitchFamily="34" charset="-120"/>
              </a:rPr>
              <a:t>金礦業黃金產量</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千盎司</a:t>
            </a:r>
            <a:r>
              <a:rPr lang="en-US" altLang="zh-TW" sz="1000" b="1" u="sng" dirty="0">
                <a:latin typeface="微軟正黑體" panose="020B0604030504040204" pitchFamily="34" charset="-120"/>
                <a:ea typeface="微軟正黑體" panose="020B0604030504040204" pitchFamily="34" charset="-120"/>
              </a:rPr>
              <a:t>)</a:t>
            </a:r>
          </a:p>
        </p:txBody>
      </p:sp>
      <p:pic>
        <p:nvPicPr>
          <p:cNvPr id="67" name="圖片 66" descr="畫面剪輯"/>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7544" y="4365104"/>
            <a:ext cx="3960440" cy="2057400"/>
          </a:xfrm>
          <a:prstGeom prst="rect">
            <a:avLst/>
          </a:prstGeom>
        </p:spPr>
      </p:pic>
      <p:sp>
        <p:nvSpPr>
          <p:cNvPr id="68" name="矩形 67"/>
          <p:cNvSpPr/>
          <p:nvPr/>
        </p:nvSpPr>
        <p:spPr>
          <a:xfrm>
            <a:off x="2171700" y="6193904"/>
            <a:ext cx="1104156"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p:nvSpPr>
        <p:spPr>
          <a:xfrm>
            <a:off x="971600" y="6193904"/>
            <a:ext cx="864096"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3748088" y="6193904"/>
            <a:ext cx="53588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文字方塊 70"/>
          <p:cNvSpPr txBox="1"/>
          <p:nvPr/>
        </p:nvSpPr>
        <p:spPr>
          <a:xfrm>
            <a:off x="917104" y="6093296"/>
            <a:ext cx="729456" cy="400110"/>
          </a:xfrm>
          <a:prstGeom prst="rect">
            <a:avLst/>
          </a:prstGeom>
          <a:noFill/>
        </p:spPr>
        <p:txBody>
          <a:bodyPr wrap="square" rtlCol="0">
            <a:spAutoFit/>
          </a:bodyPr>
          <a:lstStyle/>
          <a:p>
            <a:r>
              <a:rPr lang="en-US" altLang="zh-TW" sz="1000" b="1" dirty="0">
                <a:latin typeface="微軟正黑體" panose="020B0604030504040204" pitchFamily="34" charset="-120"/>
                <a:ea typeface="微軟正黑體" panose="020B0604030504040204" pitchFamily="34" charset="-120"/>
              </a:rPr>
              <a:t>EBITDA</a:t>
            </a:r>
            <a:r>
              <a:rPr lang="zh-TW" altLang="en-US" sz="1000" b="1" dirty="0">
                <a:latin typeface="微軟正黑體" panose="020B0604030504040204" pitchFamily="34" charset="-120"/>
                <a:ea typeface="微軟正黑體" panose="020B0604030504040204" pitchFamily="34" charset="-120"/>
              </a:rPr>
              <a:t>*</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利潤率</a:t>
            </a:r>
            <a:endParaRPr lang="en-US" altLang="zh-TW" sz="1000" b="1" dirty="0">
              <a:latin typeface="微軟正黑體" panose="020B0604030504040204" pitchFamily="34" charset="-120"/>
              <a:ea typeface="微軟正黑體" panose="020B0604030504040204" pitchFamily="34" charset="-120"/>
            </a:endParaRPr>
          </a:p>
        </p:txBody>
      </p:sp>
      <p:sp>
        <p:nvSpPr>
          <p:cNvPr id="73" name="文字方塊 72"/>
          <p:cNvSpPr txBox="1"/>
          <p:nvPr/>
        </p:nvSpPr>
        <p:spPr>
          <a:xfrm>
            <a:off x="3707904" y="6093296"/>
            <a:ext cx="729456" cy="400110"/>
          </a:xfrm>
          <a:prstGeom prst="rect">
            <a:avLst/>
          </a:prstGeom>
          <a:noFill/>
        </p:spPr>
        <p:txBody>
          <a:bodyPr wrap="square" rtlCol="0">
            <a:spAutoFit/>
          </a:bodyPr>
          <a:lstStyle/>
          <a:p>
            <a:r>
              <a:rPr lang="zh-TW" altLang="en-US" sz="1000" b="1" dirty="0">
                <a:latin typeface="微軟正黑體" panose="020B0604030504040204" pitchFamily="34" charset="-120"/>
                <a:ea typeface="微軟正黑體" panose="020B0604030504040204" pitchFamily="34" charset="-120"/>
              </a:rPr>
              <a:t>金價</a:t>
            </a:r>
            <a:endParaRPr lang="en-US" altLang="zh-TW" sz="1000" b="1" dirty="0">
              <a:latin typeface="微軟正黑體" panose="020B0604030504040204" pitchFamily="34" charset="-120"/>
              <a:ea typeface="微軟正黑體" panose="020B0604030504040204" pitchFamily="34" charset="-120"/>
            </a:endParaRPr>
          </a:p>
          <a:p>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右軸</a:t>
            </a:r>
            <a:r>
              <a:rPr lang="en-US" altLang="zh-TW" sz="1000" b="1" dirty="0">
                <a:latin typeface="微軟正黑體" panose="020B0604030504040204" pitchFamily="34" charset="-120"/>
                <a:ea typeface="微軟正黑體" panose="020B0604030504040204" pitchFamily="34" charset="-120"/>
              </a:rPr>
              <a:t>)</a:t>
            </a:r>
          </a:p>
        </p:txBody>
      </p:sp>
      <p:pic>
        <p:nvPicPr>
          <p:cNvPr id="74" name="圖片 73" descr="畫面剪輯"/>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44008" y="4365104"/>
            <a:ext cx="3960440" cy="2057400"/>
          </a:xfrm>
          <a:prstGeom prst="rect">
            <a:avLst/>
          </a:prstGeom>
        </p:spPr>
      </p:pic>
      <p:cxnSp>
        <p:nvCxnSpPr>
          <p:cNvPr id="75" name="直線單箭頭接點 74"/>
          <p:cNvCxnSpPr/>
          <p:nvPr/>
        </p:nvCxnSpPr>
        <p:spPr>
          <a:xfrm flipV="1">
            <a:off x="3716827" y="4517504"/>
            <a:ext cx="228600" cy="38100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8244408" y="4653136"/>
            <a:ext cx="97631" cy="61595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949829" y="4452754"/>
            <a:ext cx="2404239" cy="400110"/>
          </a:xfrm>
          <a:prstGeom prst="rect">
            <a:avLst/>
          </a:prstGeom>
        </p:spPr>
        <p:txBody>
          <a:bodyPr wrap="square">
            <a:spAutoFit/>
          </a:bodyPr>
          <a:lstStyle/>
          <a:p>
            <a:r>
              <a:rPr lang="zh-TW" altLang="en-US" sz="1000" b="1" u="sng" dirty="0">
                <a:latin typeface="微軟正黑體" panose="020B0604030504040204" pitchFamily="34" charset="-120"/>
                <a:ea typeface="微軟正黑體" panose="020B0604030504040204" pitchFamily="34" charset="-120"/>
              </a:rPr>
              <a:t>金礦商營運現金流量</a:t>
            </a:r>
            <a:r>
              <a:rPr lang="en-US" altLang="zh-TW" sz="1000" b="1" u="sng" dirty="0">
                <a:latin typeface="微軟正黑體" panose="020B0604030504040204" pitchFamily="34" charset="-120"/>
                <a:ea typeface="微軟正黑體" panose="020B0604030504040204" pitchFamily="34" charset="-120"/>
              </a:rPr>
              <a:t>(</a:t>
            </a:r>
            <a:r>
              <a:rPr lang="zh-TW" altLang="en-US" sz="1000" b="1" u="sng" dirty="0">
                <a:latin typeface="微軟正黑體" panose="020B0604030504040204" pitchFamily="34" charset="-120"/>
                <a:ea typeface="微軟正黑體" panose="020B0604030504040204" pitchFamily="34" charset="-120"/>
              </a:rPr>
              <a:t>扣除資本支出</a:t>
            </a:r>
            <a:r>
              <a:rPr lang="en-US" altLang="zh-TW" sz="1000" b="1" u="sng" dirty="0">
                <a:latin typeface="微軟正黑體" panose="020B0604030504040204" pitchFamily="34" charset="-120"/>
                <a:ea typeface="微軟正黑體" panose="020B0604030504040204" pitchFamily="34" charset="-120"/>
              </a:rPr>
              <a:t>)</a:t>
            </a:r>
          </a:p>
          <a:p>
            <a:r>
              <a:rPr lang="zh-TW" altLang="en-US" sz="1000" b="1" dirty="0">
                <a:latin typeface="微軟正黑體" panose="020B0604030504040204" pitchFamily="34" charset="-120"/>
                <a:ea typeface="微軟正黑體" panose="020B0604030504040204" pitchFamily="34" charset="-120"/>
              </a:rPr>
              <a:t>百萬美元</a:t>
            </a:r>
            <a:endParaRPr lang="en-US" altLang="zh-TW" sz="1000" b="1" dirty="0">
              <a:latin typeface="微軟正黑體" panose="020B0604030504040204" pitchFamily="34" charset="-120"/>
              <a:ea typeface="微軟正黑體" panose="020B0604030504040204" pitchFamily="34" charset="-120"/>
            </a:endParaRPr>
          </a:p>
        </p:txBody>
      </p:sp>
      <p:sp>
        <p:nvSpPr>
          <p:cNvPr id="79" name="矩形 78"/>
          <p:cNvSpPr/>
          <p:nvPr/>
        </p:nvSpPr>
        <p:spPr>
          <a:xfrm>
            <a:off x="2123728" y="6093296"/>
            <a:ext cx="1656184" cy="400110"/>
          </a:xfrm>
          <a:prstGeom prst="rect">
            <a:avLst/>
          </a:prstGeom>
        </p:spPr>
        <p:txBody>
          <a:bodyPr wrap="square">
            <a:spAutoFit/>
          </a:bodyPr>
          <a:lstStyle/>
          <a:p>
            <a:r>
              <a:rPr lang="en-US" altLang="zh-TW" sz="1000" b="1" dirty="0">
                <a:latin typeface="微軟正黑體" panose="020B0604030504040204" pitchFamily="34" charset="-120"/>
                <a:ea typeface="微軟正黑體" panose="020B0604030504040204" pitchFamily="34" charset="-120"/>
              </a:rPr>
              <a:t>EBITDA</a:t>
            </a:r>
            <a:r>
              <a:rPr lang="zh-TW" altLang="en-US" sz="1000" b="1" dirty="0">
                <a:latin typeface="微軟正黑體" panose="020B0604030504040204" pitchFamily="34" charset="-120"/>
                <a:ea typeface="微軟正黑體" panose="020B0604030504040204" pitchFamily="34" charset="-120"/>
              </a:rPr>
              <a:t>利潤率</a:t>
            </a:r>
            <a:endParaRPr lang="en-US" altLang="zh-TW" sz="1000" b="1" dirty="0">
              <a:latin typeface="微軟正黑體" panose="020B0604030504040204" pitchFamily="34" charset="-120"/>
              <a:ea typeface="微軟正黑體" panose="020B0604030504040204" pitchFamily="34" charset="-120"/>
            </a:endParaRPr>
          </a:p>
          <a:p>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扣除維持經營資本支出</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p:txBody>
      </p:sp>
      <p:sp>
        <p:nvSpPr>
          <p:cNvPr id="80" name="矩形 79"/>
          <p:cNvSpPr/>
          <p:nvPr/>
        </p:nvSpPr>
        <p:spPr>
          <a:xfrm>
            <a:off x="799788" y="4458507"/>
            <a:ext cx="1539963" cy="246221"/>
          </a:xfrm>
          <a:prstGeom prst="rect">
            <a:avLst/>
          </a:prstGeom>
        </p:spPr>
        <p:txBody>
          <a:bodyPr wrap="square">
            <a:spAutoFit/>
          </a:bodyPr>
          <a:lstStyle/>
          <a:p>
            <a:pPr algn="ctr"/>
            <a:r>
              <a:rPr lang="zh-TW" altLang="en-US" sz="1000" b="1" u="sng" dirty="0">
                <a:latin typeface="微軟正黑體" panose="020B0604030504040204" pitchFamily="34" charset="-120"/>
                <a:ea typeface="微軟正黑體" panose="020B0604030504040204" pitchFamily="34" charset="-120"/>
              </a:rPr>
              <a:t>金礦商</a:t>
            </a:r>
            <a:r>
              <a:rPr lang="en-US" altLang="zh-TW" sz="1000" b="1" u="sng" dirty="0">
                <a:latin typeface="微軟正黑體" panose="020B0604030504040204" pitchFamily="34" charset="-120"/>
                <a:ea typeface="微軟正黑體" panose="020B0604030504040204" pitchFamily="34" charset="-120"/>
              </a:rPr>
              <a:t>EBITDA</a:t>
            </a:r>
            <a:r>
              <a:rPr lang="zh-TW" altLang="en-US" sz="1000" b="1" u="sng" dirty="0">
                <a:latin typeface="微軟正黑體" panose="020B0604030504040204" pitchFamily="34" charset="-120"/>
                <a:ea typeface="微軟正黑體" panose="020B0604030504040204" pitchFamily="34" charset="-120"/>
              </a:rPr>
              <a:t>利潤率</a:t>
            </a:r>
          </a:p>
        </p:txBody>
      </p:sp>
      <p:sp>
        <p:nvSpPr>
          <p:cNvPr id="3" name="矩形 2">
            <a:extLst>
              <a:ext uri="{FF2B5EF4-FFF2-40B4-BE49-F238E27FC236}">
                <a16:creationId xmlns:a16="http://schemas.microsoft.com/office/drawing/2014/main" id="{AF17BBCC-B97D-9A54-0278-3022AA35700B}"/>
              </a:ext>
            </a:extLst>
          </p:cNvPr>
          <p:cNvSpPr/>
          <p:nvPr/>
        </p:nvSpPr>
        <p:spPr>
          <a:xfrm>
            <a:off x="0" y="0"/>
            <a:ext cx="1422698" cy="307777"/>
          </a:xfrm>
          <a:prstGeom prst="rect">
            <a:avLst/>
          </a:prstGeom>
        </p:spPr>
        <p:txBody>
          <a:bodyPr wrap="square">
            <a:spAutoFit/>
          </a:bodyPr>
          <a:lstStyle/>
          <a:p>
            <a:pPr>
              <a:defRPr/>
            </a:pP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黃金</a:t>
            </a:r>
            <a:r>
              <a:rPr lang="en-US" altLang="zh-TW"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endParaRPr lang="zh-TW" altLang="en-US" sz="1400" b="1" i="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矩形 4">
            <a:extLst>
              <a:ext uri="{FF2B5EF4-FFF2-40B4-BE49-F238E27FC236}">
                <a16:creationId xmlns:a16="http://schemas.microsoft.com/office/drawing/2014/main" id="{29A4CD3B-667D-4E54-46CE-78219E076D6F}"/>
              </a:ext>
            </a:extLst>
          </p:cNvPr>
          <p:cNvSpPr/>
          <p:nvPr/>
        </p:nvSpPr>
        <p:spPr>
          <a:xfrm>
            <a:off x="2415855" y="0"/>
            <a:ext cx="6728145" cy="369332"/>
          </a:xfrm>
          <a:prstGeom prst="rect">
            <a:avLst/>
          </a:prstGeom>
        </p:spPr>
        <p:txBody>
          <a:bodyPr wrap="square">
            <a:spAutoFit/>
          </a:bodyPr>
          <a:lstStyle/>
          <a:p>
            <a:r>
              <a:rPr lang="zh-TW" altLang="en-US" b="1" dirty="0">
                <a:solidFill>
                  <a:srgbClr val="0000FF"/>
                </a:solidFill>
                <a:latin typeface="微軟正黑體" panose="020B0604030504040204" pitchFamily="34" charset="-120"/>
                <a:ea typeface="微軟正黑體" panose="020B0604030504040204" pitchFamily="34" charset="-120"/>
              </a:rPr>
              <a:t>富蘭克林黃金基金</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本基金之配息來源可能為本金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8943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2074" y="608445"/>
            <a:ext cx="8981925" cy="614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None/>
            </a:pPr>
            <a:r>
              <a:rPr lang="zh-TW" altLang="zh-TW" sz="1100" b="1" dirty="0"/>
              <a:t>永續發展風險是指環境、社會或公司治理事件或情況，如果發生，可能會潛在或實際上對基金投資的價值造成重大的負面影響。永續發展風險既可以代表其自身的風險，也可以對其他風險產生影響，並且可能促成對諸如市場風險、運營風險、流動性風險或是交易對手風險的重大影響。永續發展風險可能導致投資標的的財務狀況、獲利能力或聲譽顯著惡化，進而可能嚴重影響其市場價格或流動性。有關基金之</a:t>
            </a:r>
            <a:r>
              <a:rPr lang="en-US" altLang="zh-TW" sz="1100" b="1" dirty="0"/>
              <a:t> ESG</a:t>
            </a:r>
            <a:r>
              <a:rPr lang="zh-TW" altLang="zh-TW" sz="1100" b="1" dirty="0"/>
              <a:t>資訊，投資人應於申購前詳閱基金公開說明書或投資人須知所載之基金所有特色或目標等資訊，投資人可至本公司網站</a:t>
            </a:r>
            <a:r>
              <a:rPr lang="en-US" altLang="zh-TW" sz="1100" b="1" dirty="0"/>
              <a:t>(https://www.franklin.com.tw/Regulations/esg.html)</a:t>
            </a:r>
            <a:r>
              <a:rPr lang="zh-TW" altLang="zh-TW" sz="1100" b="1" dirty="0"/>
              <a:t>「</a:t>
            </a:r>
            <a:r>
              <a:rPr lang="en-US" altLang="zh-TW" sz="1100" b="1" dirty="0"/>
              <a:t>ESG</a:t>
            </a:r>
            <a:r>
              <a:rPr lang="zh-TW" altLang="zh-TW" sz="1100" b="1" dirty="0"/>
              <a:t>基金專區」，或至基金資訊觀測站</a:t>
            </a:r>
            <a:r>
              <a:rPr lang="en-US" altLang="zh-TW" sz="1100" b="1" dirty="0"/>
              <a:t>(http://www.fundclear.com.tw)</a:t>
            </a:r>
            <a:r>
              <a:rPr lang="zh-TW" altLang="zh-TW" sz="1100" b="1" dirty="0"/>
              <a:t>「</a:t>
            </a:r>
            <a:r>
              <a:rPr lang="en-US" altLang="zh-TW" sz="1100" b="1" dirty="0"/>
              <a:t>ESG</a:t>
            </a:r>
            <a:r>
              <a:rPr lang="zh-TW" altLang="zh-TW" sz="1100" b="1" dirty="0"/>
              <a:t>基金專區」查閱。重要</a:t>
            </a:r>
            <a:r>
              <a:rPr lang="en-US" altLang="zh-TW" sz="1100" b="1" dirty="0"/>
              <a:t>ESG </a:t>
            </a:r>
            <a:r>
              <a:rPr lang="zh-TW" altLang="zh-TW" sz="1100" b="1" dirty="0"/>
              <a:t>發行資訊相關說明，請詳本基金投資人須知第二部分之一般資訊，定期評估資訊</a:t>
            </a:r>
            <a:r>
              <a:rPr lang="en-US" altLang="zh-TW" sz="1100" b="1" dirty="0"/>
              <a:t>(</a:t>
            </a:r>
            <a:r>
              <a:rPr lang="zh-TW" altLang="zh-TW" sz="1100" b="1" dirty="0"/>
              <a:t>含最新盡職治理參與情形</a:t>
            </a:r>
            <a:r>
              <a:rPr lang="en-US" altLang="zh-TW" sz="1100" b="1" dirty="0"/>
              <a:t>)</a:t>
            </a:r>
            <a:r>
              <a:rPr lang="zh-TW" altLang="zh-TW" sz="1100" b="1" dirty="0"/>
              <a:t>將於本公司網站</a:t>
            </a:r>
            <a:r>
              <a:rPr lang="en-US" altLang="zh-TW" sz="1100" b="1" dirty="0"/>
              <a:t>(https://www.franklin.com.tw/Regulations/esg.html)</a:t>
            </a:r>
            <a:r>
              <a:rPr lang="zh-TW" altLang="zh-TW" sz="1100" b="1" dirty="0"/>
              <a:t>公告。</a:t>
            </a:r>
            <a:endParaRPr lang="zh-TW" altLang="zh-TW" sz="1100" dirty="0"/>
          </a:p>
          <a:p>
            <a:pPr marL="0" indent="0">
              <a:lnSpc>
                <a:spcPts val="1300"/>
              </a:lnSpc>
              <a:spcBef>
                <a:spcPts val="0"/>
              </a:spcBef>
              <a:buFont typeface="Arial" panose="020B0604020202020204" pitchFamily="34" charset="0"/>
              <a:buNone/>
            </a:pPr>
            <a:r>
              <a:rPr lang="zh-TW" altLang="en-US" sz="1100" b="1" u="sng" dirty="0">
                <a:solidFill>
                  <a:srgbClr val="0000FF"/>
                </a:solidFill>
                <a:latin typeface="Arial" charset="0"/>
                <a:cs typeface="Arial" charset="0"/>
              </a:rPr>
              <a:t>投資中國比重指掛牌於大陸及香港地區中國企業之投資比重，依規定境外基金投資大陸地區證券市場之有價證券以掛牌上市有價證券為限，直接及間接投資前述有價證券總金額不得超過本基金淨資產價值之</a:t>
            </a:r>
            <a:r>
              <a:rPr lang="en-US" altLang="zh-TW" sz="1100" b="1" u="sng" dirty="0">
                <a:solidFill>
                  <a:srgbClr val="0000FF"/>
                </a:solidFill>
                <a:latin typeface="Arial" charset="0"/>
                <a:cs typeface="Arial" charset="0"/>
              </a:rPr>
              <a:t>20%</a:t>
            </a:r>
            <a:r>
              <a:rPr lang="zh-TW" altLang="en-US" sz="1100" b="1" u="sng" dirty="0">
                <a:solidFill>
                  <a:srgbClr val="0000FF"/>
                </a:solidFill>
                <a:latin typeface="Arial" charset="0"/>
                <a:cs typeface="Arial" charset="0"/>
              </a:rPr>
              <a:t>，另投資香港地區紅籌股及</a:t>
            </a:r>
            <a:r>
              <a:rPr lang="en-US" altLang="zh-TW" sz="1100" b="1" u="sng" dirty="0">
                <a:solidFill>
                  <a:srgbClr val="0000FF"/>
                </a:solidFill>
                <a:latin typeface="Arial" charset="0"/>
                <a:cs typeface="Arial" charset="0"/>
              </a:rPr>
              <a:t>H</a:t>
            </a:r>
            <a:r>
              <a:rPr lang="zh-TW" altLang="en-US" sz="1100" b="1" u="sng" dirty="0">
                <a:solidFill>
                  <a:srgbClr val="0000FF"/>
                </a:solidFill>
                <a:latin typeface="Arial" charset="0"/>
                <a:cs typeface="Arial" charset="0"/>
              </a:rPr>
              <a:t>股並無限制。本基金並非完全投資於大陸地區之有價證券，投資人仍須留意中國市場特定政治、經濟與市場之投資風險。 </a:t>
            </a:r>
            <a:endParaRPr lang="zh-TW" altLang="en-US" sz="1100" b="1" u="sng" dirty="0">
              <a:solidFill>
                <a:srgbClr val="FF0000"/>
              </a:solidFill>
              <a:latin typeface="Times New Roman" pitchFamily="18" charset="0"/>
              <a:cs typeface="Arial" charset="0"/>
            </a:endParaRPr>
          </a:p>
          <a:p>
            <a:pPr marL="0" indent="0">
              <a:lnSpc>
                <a:spcPts val="1300"/>
              </a:lnSpc>
              <a:spcBef>
                <a:spcPts val="0"/>
              </a:spcBef>
              <a:buFont typeface="Arial" panose="020B0604020202020204" pitchFamily="34" charset="0"/>
              <a:buNone/>
            </a:pPr>
            <a:r>
              <a:rPr lang="zh-TW" altLang="en-US" sz="1100" b="1" dirty="0">
                <a:solidFill>
                  <a:srgbClr val="000000"/>
                </a:solidFill>
                <a:latin typeface="Times New Roman" pitchFamily="18" charset="0"/>
                <a:cs typeface="Arial" charset="0"/>
              </a:rPr>
              <a:t>新興市場警語：</a:t>
            </a:r>
            <a:r>
              <a:rPr lang="zh-TW" altLang="zh-TW" sz="1100" b="1" dirty="0">
                <a:solidFill>
                  <a:srgbClr val="000000"/>
                </a:solidFill>
                <a:latin typeface="Times New Roman" pitchFamily="18" charset="0"/>
                <a:cs typeface="Arial" charset="0"/>
              </a:rPr>
              <a:t>本基金之主要投資風險除包含一般股票型基金之投資組合跌價與匯率風險外，與成熟市場相比須承受較高之政治與金融管理風險，而因市值及制度性因素，流動性風險也相對較高，新興市場投資組合波動性普遍高於成熟市場。基金投資均涉及風險且不負任何抵抗投資虧損之擔保。投資風險之詳細資料請參閱基金公開說明書。</a:t>
            </a:r>
          </a:p>
          <a:p>
            <a:pPr marL="0" indent="0">
              <a:lnSpc>
                <a:spcPts val="1300"/>
              </a:lnSpc>
              <a:spcBef>
                <a:spcPts val="0"/>
              </a:spcBef>
              <a:buNone/>
            </a:pPr>
            <a:r>
              <a:rPr lang="zh-TW" altLang="en-US" sz="1100" b="1" dirty="0">
                <a:solidFill>
                  <a:srgbClr val="0000FF"/>
                </a:solidFill>
                <a:latin typeface="Times New Roman" pitchFamily="18" charset="0"/>
                <a:cs typeface="Arial" charset="0"/>
              </a:rPr>
              <a:t>非投資等級債券基金警語：本基金經金融監督管理委員會核准，惟不表示絕無風險。由於非投資等級債券之信用評等未達投資等級或未經信用評等，且對利率變動的敏感度甚高，故本基金可能會因利率上升、市場流動性下降，或債券發行機構違約不支付本金、利息或破產而蒙受虧損。本基金不適合無法承擔相關風險之投資人。基金經理公司以往之經理績效不保證基金之最低投資收益；基金經理公司除盡善良管理人之注意義務外，不負責本基金之盈虧，亦不保證最低之收益，投資人申購前應詳閱基金公開說明書。本基金較適合投資屬性中風險承受度較高之投資人，投資人投資以非投資等級債券為訴求之基金不宜占其投資組合過高之比重，投資人應審慎評估。</a:t>
            </a:r>
            <a:endParaRPr lang="en-US" altLang="zh-TW" sz="1100" b="1" dirty="0">
              <a:solidFill>
                <a:srgbClr val="0000FF"/>
              </a:solidFill>
              <a:latin typeface="Times New Roman" pitchFamily="18" charset="0"/>
              <a:cs typeface="Arial" charset="0"/>
            </a:endParaRPr>
          </a:p>
          <a:p>
            <a:pPr marL="0" indent="0">
              <a:lnSpc>
                <a:spcPts val="1300"/>
              </a:lnSpc>
              <a:spcBef>
                <a:spcPts val="0"/>
              </a:spcBef>
              <a:buNone/>
            </a:pPr>
            <a:r>
              <a:rPr lang="zh-TW" altLang="en-US" sz="1100" b="1" dirty="0">
                <a:solidFill>
                  <a:srgbClr val="0000FF"/>
                </a:solidFill>
                <a:latin typeface="Times New Roman" pitchFamily="18" charset="0"/>
                <a:cs typeface="Arial" charset="0"/>
              </a:rPr>
              <a:t>部分基金有相當比重或主要投資於符合美國</a:t>
            </a:r>
            <a:r>
              <a:rPr lang="en-US" altLang="zh-TW" sz="1100" b="1" dirty="0">
                <a:solidFill>
                  <a:srgbClr val="0000FF"/>
                </a:solidFill>
                <a:latin typeface="Times New Roman" pitchFamily="18" charset="0"/>
                <a:cs typeface="Arial" charset="0"/>
              </a:rPr>
              <a:t>Rule 144A</a:t>
            </a:r>
            <a:r>
              <a:rPr lang="zh-TW" altLang="en-US" sz="1100" b="1" dirty="0">
                <a:solidFill>
                  <a:srgbClr val="0000FF"/>
                </a:solidFill>
                <a:latin typeface="Times New Roman" pitchFamily="18" charset="0"/>
                <a:cs typeface="Arial" charset="0"/>
              </a:rPr>
              <a:t>規定之私募性質債券，較可能發生流動性不足，財務訊息揭露不完整或因價格不透明導致波動性較大之風險，投資人須留意相關風險。</a:t>
            </a:r>
          </a:p>
          <a:p>
            <a:pPr marL="0" indent="0">
              <a:lnSpc>
                <a:spcPts val="1300"/>
              </a:lnSpc>
              <a:spcBef>
                <a:spcPts val="0"/>
              </a:spcBef>
              <a:buNone/>
            </a:pPr>
            <a:r>
              <a:rPr lang="zh-TW" altLang="zh-TW" sz="1100" b="1" dirty="0">
                <a:solidFill>
                  <a:srgbClr val="000000"/>
                </a:solidFill>
              </a:rPr>
              <a:t>投資人申購本基金係持有基金受益憑證，而非本文提及之投資資產或標的</a:t>
            </a:r>
            <a:r>
              <a:rPr lang="zh-TW" altLang="en-US" sz="1100" b="1" dirty="0">
                <a:solidFill>
                  <a:srgbClr val="000000"/>
                </a:solidFill>
              </a:rPr>
              <a:t>。</a:t>
            </a:r>
            <a:endParaRPr lang="en-US" altLang="zh-TW" sz="1100" b="1" dirty="0">
              <a:solidFill>
                <a:srgbClr val="000000"/>
              </a:solidFill>
            </a:endParaRPr>
          </a:p>
          <a:p>
            <a:pPr marL="0" indent="0">
              <a:lnSpc>
                <a:spcPts val="1300"/>
              </a:lnSpc>
              <a:spcBef>
                <a:spcPts val="0"/>
              </a:spcBef>
              <a:buNone/>
            </a:pPr>
            <a:r>
              <a:rPr lang="zh-TW" altLang="en-US" sz="1100" b="1" dirty="0">
                <a:solidFill>
                  <a:srgbClr val="000000"/>
                </a:solidFill>
              </a:rPr>
              <a:t>基金配息不代表基金報酬，且過去配息不代表未來配息；基金淨值可能因市場因素而上下波動。基金的配息可能由基金的收益或本金中支付。任何涉及由本金支出的部份，可能導致原始投資金額減損。部分基金進行配息前未先扣除應負擔之費用。由本金支付配息之相關資料已揭露於本公司網站，投資人可至本公司網站</a:t>
            </a:r>
            <a:r>
              <a:rPr lang="en-US" altLang="zh-TW" sz="1100" b="1" dirty="0">
                <a:solidFill>
                  <a:srgbClr val="000000"/>
                </a:solidFill>
              </a:rPr>
              <a:t>(http://www.Franklin.com.tw)</a:t>
            </a:r>
            <a:r>
              <a:rPr lang="zh-TW" altLang="en-US" sz="1100" b="1" dirty="0">
                <a:solidFill>
                  <a:srgbClr val="000000"/>
                </a:solidFill>
              </a:rPr>
              <a:t>查閱。</a:t>
            </a:r>
            <a:endParaRPr lang="en-US" altLang="zh-TW" sz="1100" b="1" dirty="0">
              <a:solidFill>
                <a:srgbClr val="000000"/>
              </a:solidFill>
            </a:endParaRPr>
          </a:p>
          <a:p>
            <a:pPr marL="0" indent="0">
              <a:lnSpc>
                <a:spcPts val="1300"/>
              </a:lnSpc>
              <a:spcBef>
                <a:spcPts val="0"/>
              </a:spcBef>
              <a:buNone/>
            </a:pPr>
            <a:r>
              <a:rPr lang="zh-TW" altLang="zh-TW" sz="1100" b="1" dirty="0">
                <a:solidFill>
                  <a:srgbClr val="000000"/>
                </a:solidFill>
              </a:rPr>
              <a:t>增益配息型類股：股票型基金之配息來源為基金投資標的所配發之股票股利，因投資標的股利發放頻率及日期不一，造成基金每月收到之股票股利收入將不平均。若當期收到投資標的之股利收入大於預計配息率，則基金僅由股利收入發放配息。若當期收到投資標的之股利收入低於預計配息率，則投資經理人得利用前期保留之股利收入，於必要時，亦得自本金配息，使配息率穩定。投資經理人將定期審視投資標的股利率水準及基金績效而調整配息率，使基金配息率貼近股利率，避免配息過度侵蝕本金之情形。增益配息類股的配息可能由基金的收益或本金中支付。任何涉及由本金支出的部份，可能導致原始投資金額減損。由本金支付配息之相關資料已揭露於本公司網站，投資人可至本公司網站</a:t>
            </a:r>
            <a:r>
              <a:rPr lang="en-US" altLang="zh-TW" sz="1100" b="1" dirty="0">
                <a:solidFill>
                  <a:srgbClr val="000000"/>
                </a:solidFill>
              </a:rPr>
              <a:t>( </a:t>
            </a:r>
            <a:r>
              <a:rPr lang="en-US" altLang="zh-TW" sz="1100" b="1" dirty="0">
                <a:solidFill>
                  <a:srgbClr val="000000"/>
                </a:solidFill>
                <a:hlinkClick r:id="rId2"/>
              </a:rPr>
              <a:t>http://www.Franklin.com.tw</a:t>
            </a:r>
            <a:r>
              <a:rPr lang="en-US" altLang="zh-TW" sz="1100" b="1" dirty="0">
                <a:solidFill>
                  <a:srgbClr val="000000"/>
                </a:solidFill>
              </a:rPr>
              <a:t> )</a:t>
            </a:r>
            <a:r>
              <a:rPr lang="zh-TW" altLang="zh-TW" sz="1100" b="1" dirty="0">
                <a:solidFill>
                  <a:srgbClr val="000000"/>
                </a:solidFill>
              </a:rPr>
              <a:t>查閱。境外基金機構針對本基金配息政策設有相關控管機制，視實際收到股息收益及評估未來市場狀況以決定當期配息水準，惟配息發放並非保證，配息金額並非不變，亦不保證配息率水準。</a:t>
            </a:r>
            <a:endParaRPr lang="en-US" altLang="zh-TW" sz="1100" b="1" dirty="0">
              <a:solidFill>
                <a:srgbClr val="000000"/>
              </a:solidFill>
            </a:endParaRPr>
          </a:p>
          <a:p>
            <a:pPr marL="0" indent="0">
              <a:lnSpc>
                <a:spcPts val="1300"/>
              </a:lnSpc>
              <a:spcBef>
                <a:spcPts val="0"/>
              </a:spcBef>
              <a:buFont typeface="Arial" panose="020B0604020202020204" pitchFamily="34" charset="0"/>
              <a:buNone/>
            </a:pPr>
            <a:r>
              <a:rPr lang="zh-TW" altLang="zh-TW" sz="1100" b="1" dirty="0">
                <a:solidFill>
                  <a:srgbClr val="000099"/>
                </a:solidFill>
              </a:rPr>
              <a:t>股票型基金配息機制說明：本基金主要配息來源為股息收益，配息也可能從基金資本中支付。境外基金機構針對本基金配息政策設有相關控管機制，視實際收到股息收益及評估未來市場狀況以決定當期配息水準，惟配息發放並非保證，配息金額並非不變，亦不保證配息率水準。</a:t>
            </a:r>
            <a:endParaRPr lang="zh-TW" altLang="en-US" sz="1100" b="1" dirty="0">
              <a:solidFill>
                <a:srgbClr val="000000"/>
              </a:solidFill>
            </a:endParaRPr>
          </a:p>
          <a:p>
            <a:pPr marL="0" indent="0">
              <a:lnSpc>
                <a:spcPts val="1300"/>
              </a:lnSpc>
              <a:spcBef>
                <a:spcPts val="0"/>
              </a:spcBef>
              <a:buFont typeface="Arial" panose="020B0604020202020204" pitchFamily="34" charset="0"/>
              <a:buNone/>
            </a:pPr>
            <a:r>
              <a:rPr lang="zh-TW" altLang="en-US" sz="1100" b="1" dirty="0">
                <a:solidFill>
                  <a:srgbClr val="000000"/>
                </a:solidFill>
              </a:rPr>
              <a:t>基金轉換若涉及不同計價幣別基金之轉換，交易當日轉入及轉出之基金股份皆以同一日淨值計算。</a:t>
            </a:r>
          </a:p>
          <a:p>
            <a:pPr marL="0" indent="0">
              <a:lnSpc>
                <a:spcPts val="1300"/>
              </a:lnSpc>
              <a:spcBef>
                <a:spcPts val="0"/>
              </a:spcBef>
              <a:buFont typeface="Arial" panose="020B0604020202020204" pitchFamily="34" charset="0"/>
              <a:buNone/>
            </a:pPr>
            <a:r>
              <a:rPr lang="zh-TW" altLang="en-US" sz="1100" b="1" dirty="0">
                <a:solidFill>
                  <a:srgbClr val="000000"/>
                </a:solidFill>
              </a:rPr>
              <a:t>定期定額報酬率：理柏資訊假設每月</a:t>
            </a:r>
            <a:r>
              <a:rPr lang="en-US" altLang="zh-TW" sz="1100" b="1" dirty="0">
                <a:solidFill>
                  <a:srgbClr val="000000"/>
                </a:solidFill>
              </a:rPr>
              <a:t>1</a:t>
            </a:r>
            <a:r>
              <a:rPr lang="zh-TW" altLang="en-US" sz="1100" b="1" dirty="0">
                <a:solidFill>
                  <a:srgbClr val="000000"/>
                </a:solidFill>
              </a:rPr>
              <a:t>日扣款、遇例假日則以次一營業日計算。投資人因不同時間進場，將有不同之投資績效，且過去績效不代表未來績效之保證。</a:t>
            </a:r>
          </a:p>
          <a:p>
            <a:pPr marL="0" indent="0">
              <a:lnSpc>
                <a:spcPts val="1300"/>
              </a:lnSpc>
              <a:spcBef>
                <a:spcPts val="0"/>
              </a:spcBef>
              <a:buFont typeface="Arial" panose="020B0604020202020204" pitchFamily="34" charset="0"/>
              <a:buNone/>
            </a:pPr>
            <a:r>
              <a:rPr lang="zh-TW" altLang="en-US" sz="1100" b="1" dirty="0">
                <a:solidFill>
                  <a:srgbClr val="000000"/>
                </a:solidFill>
              </a:rPr>
              <a:t>關於基金報酬率：基金過去績效不代表未來績效之保證。</a:t>
            </a:r>
            <a:endParaRPr lang="en-US" altLang="zh-TW" sz="1100" b="1" dirty="0">
              <a:solidFill>
                <a:srgbClr val="000000"/>
              </a:solidFill>
            </a:endParaRPr>
          </a:p>
        </p:txBody>
      </p:sp>
      <p:sp>
        <p:nvSpPr>
          <p:cNvPr id="2" name="標題 1"/>
          <p:cNvSpPr>
            <a:spLocks noGrp="1"/>
          </p:cNvSpPr>
          <p:nvPr>
            <p:ph type="title"/>
          </p:nvPr>
        </p:nvSpPr>
        <p:spPr>
          <a:xfrm>
            <a:off x="346685" y="136808"/>
            <a:ext cx="8286750" cy="471637"/>
          </a:xfrm>
        </p:spPr>
        <p:txBody>
          <a:bodyPr/>
          <a:lstStyle/>
          <a:p>
            <a:r>
              <a:rPr lang="zh-TW" altLang="en-US" dirty="0"/>
              <a:t>風險警語</a:t>
            </a:r>
          </a:p>
        </p:txBody>
      </p:sp>
    </p:spTree>
    <p:extLst>
      <p:ext uri="{BB962C8B-B14F-4D97-AF65-F5344CB8AC3E}">
        <p14:creationId xmlns:p14="http://schemas.microsoft.com/office/powerpoint/2010/main" val="133846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7337" y="707365"/>
            <a:ext cx="85693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eaLnBrk="1" hangingPunct="1">
              <a:spcBef>
                <a:spcPct val="0"/>
              </a:spcBef>
              <a:buFontTx/>
              <a:buNone/>
            </a:pPr>
            <a:r>
              <a:rPr kumimoji="0" lang="zh-TW" altLang="en-US" sz="2000" b="1" dirty="0">
                <a:solidFill>
                  <a:srgbClr val="000000"/>
                </a:solidFill>
                <a:latin typeface="微軟正黑體" panose="020B0604030504040204" pitchFamily="34" charset="-120"/>
                <a:ea typeface="微軟正黑體" panose="020B0604030504040204" pitchFamily="34" charset="-120"/>
              </a:rPr>
              <a:t>本公司所提供之資訊，僅供接收人之參考用途。本公司當盡力提供正確之資訊，所載資料均來自或本諸我們相信可靠之來源，但對其完整性、即時性和正確性不做任何擔保，如有錯漏或疏忽，本公司或關係企業與其任何董事或受僱人，並不負任何法律責任。任何人因信賴此等資料而做出或改變投資決策，須自行承擔結果。本基金經金融監督管理委員會核准或申報生效在國內募集及銷售，惟不表示絕無風險。基金經理公司以往之經理績效不保證基金之最低投資收益；基金經理公司除盡善良管理人之注意義務外，不負責本基金之盈虧，亦不保證最低之收益，投資人申購前應詳閱基金公開說明書。本文提及之經濟走勢預測不必然代表本基金之績效，本基金投資風險請詳閱基金公開說明書。 </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b="1" dirty="0">
                <a:solidFill>
                  <a:srgbClr val="000000"/>
                </a:solidFill>
                <a:latin typeface="微軟正黑體" panose="020B0604030504040204" pitchFamily="34" charset="-120"/>
                <a:ea typeface="微軟正黑體" panose="020B0604030504040204" pitchFamily="34" charset="-120"/>
              </a:rPr>
              <a:t>富蘭克林證券投顧獨立經營管理</a:t>
            </a:r>
            <a:r>
              <a:rPr kumimoji="0" lang="en-US" altLang="zh-TW" sz="2000" b="1"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投資基金所應承擔之相關風險及應負擔之費用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含分銷費用</a:t>
            </a:r>
            <a:r>
              <a:rPr kumimoji="0" lang="en-US" altLang="zh-TW" sz="2000" dirty="0">
                <a:solidFill>
                  <a:srgbClr val="000000"/>
                </a:solidFill>
                <a:latin typeface="微軟正黑體" panose="020B0604030504040204" pitchFamily="34" charset="-120"/>
                <a:ea typeface="微軟正黑體" panose="020B0604030504040204" pitchFamily="34" charset="-120"/>
              </a:rPr>
              <a:t>)</a:t>
            </a:r>
            <a:r>
              <a:rPr kumimoji="0" lang="zh-TW" altLang="en-US" sz="2000" dirty="0">
                <a:solidFill>
                  <a:srgbClr val="000000"/>
                </a:solidFill>
                <a:latin typeface="微軟正黑體" panose="020B0604030504040204" pitchFamily="34" charset="-120"/>
                <a:ea typeface="微軟正黑體" panose="020B0604030504040204" pitchFamily="34" charset="-120"/>
              </a:rPr>
              <a:t>已揭露於基金公開說明書及投資人須知中，投資人可至境外基金資訊觀測站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(http://www.fundclear.com.tw)</a:t>
            </a:r>
            <a:r>
              <a:rPr kumimoji="0" lang="zh-TW" altLang="en-US" sz="2000" dirty="0">
                <a:solidFill>
                  <a:srgbClr val="000000"/>
                </a:solidFill>
                <a:latin typeface="微軟正黑體" panose="020B0604030504040204" pitchFamily="34" charset="-120"/>
                <a:ea typeface="微軟正黑體" panose="020B0604030504040204" pitchFamily="34" charset="-120"/>
              </a:rPr>
              <a:t>下載，或逕向本公司網站</a:t>
            </a:r>
            <a:r>
              <a:rPr kumimoji="0" lang="en-US" altLang="zh-TW" sz="2000" dirty="0">
                <a:solidFill>
                  <a:srgbClr val="000000"/>
                </a:solidFill>
                <a:latin typeface="微軟正黑體" panose="020B0604030504040204" pitchFamily="34" charset="-120"/>
                <a:ea typeface="微軟正黑體" panose="020B0604030504040204" pitchFamily="34" charset="-120"/>
              </a:rPr>
              <a:t>(http://www.Franklin.com.tw)</a:t>
            </a:r>
            <a:r>
              <a:rPr kumimoji="0" lang="zh-TW" altLang="en-US" sz="2000" dirty="0">
                <a:solidFill>
                  <a:srgbClr val="000000"/>
                </a:solidFill>
                <a:latin typeface="微軟正黑體" panose="020B0604030504040204" pitchFamily="34" charset="-120"/>
                <a:ea typeface="微軟正黑體" panose="020B0604030504040204" pitchFamily="34" charset="-120"/>
              </a:rPr>
              <a:t>查閱。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富蘭克林證券投資顧問股份有限公司  </a:t>
            </a: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地址：台北市忠孝東路四段</a:t>
            </a:r>
            <a:r>
              <a:rPr kumimoji="0" lang="en-US" altLang="zh-TW" sz="1400" dirty="0">
                <a:solidFill>
                  <a:srgbClr val="000000"/>
                </a:solidFill>
                <a:latin typeface="微軟正黑體" panose="020B0604030504040204" pitchFamily="34" charset="-120"/>
                <a:ea typeface="微軟正黑體" panose="020B0604030504040204" pitchFamily="34" charset="-120"/>
              </a:rPr>
              <a:t>87</a:t>
            </a:r>
            <a:r>
              <a:rPr kumimoji="0" lang="zh-TW" altLang="en-US" sz="1400" dirty="0">
                <a:solidFill>
                  <a:srgbClr val="000000"/>
                </a:solidFill>
                <a:latin typeface="微軟正黑體" panose="020B0604030504040204" pitchFamily="34" charset="-120"/>
                <a:ea typeface="微軟正黑體" panose="020B0604030504040204" pitchFamily="34" charset="-120"/>
              </a:rPr>
              <a:t>號</a:t>
            </a:r>
            <a:r>
              <a:rPr kumimoji="0" lang="en-US" altLang="zh-TW" sz="1400" dirty="0">
                <a:solidFill>
                  <a:srgbClr val="000000"/>
                </a:solidFill>
                <a:latin typeface="微軟正黑體" panose="020B0604030504040204" pitchFamily="34" charset="-120"/>
                <a:ea typeface="微軟正黑體" panose="020B0604030504040204" pitchFamily="34" charset="-120"/>
              </a:rPr>
              <a:t>8</a:t>
            </a:r>
            <a:r>
              <a:rPr kumimoji="0" lang="zh-TW" altLang="en-US" sz="1400" dirty="0">
                <a:solidFill>
                  <a:srgbClr val="000000"/>
                </a:solidFill>
                <a:latin typeface="微軟正黑體" panose="020B0604030504040204" pitchFamily="34" charset="-120"/>
                <a:ea typeface="微軟正黑體" panose="020B0604030504040204" pitchFamily="34" charset="-120"/>
              </a:rPr>
              <a:t>樓</a:t>
            </a:r>
          </a:p>
          <a:p>
            <a:pPr algn="ctr" eaLnBrk="1" hangingPunct="1">
              <a:spcBef>
                <a:spcPct val="0"/>
              </a:spcBef>
              <a:buNone/>
            </a:pPr>
            <a:r>
              <a:rPr kumimoji="0" lang="zh-TW" altLang="en-US" sz="1400" dirty="0">
                <a:solidFill>
                  <a:srgbClr val="000000"/>
                </a:solidFill>
                <a:latin typeface="微軟正黑體" panose="020B0604030504040204" pitchFamily="34" charset="-120"/>
                <a:ea typeface="微軟正黑體" panose="020B0604030504040204" pitchFamily="34" charset="-120"/>
              </a:rPr>
              <a:t>主管機關核准之營業執照字號：</a:t>
            </a:r>
            <a:r>
              <a:rPr lang="en-US" altLang="zh-TW" sz="1400" dirty="0">
                <a:solidFill>
                  <a:srgbClr val="000000"/>
                </a:solidFill>
                <a:latin typeface="微軟正黑體" panose="020B0604030504040204" pitchFamily="34" charset="-120"/>
                <a:ea typeface="微軟正黑體" panose="020B0604030504040204" pitchFamily="34" charset="-120"/>
              </a:rPr>
              <a:t>114</a:t>
            </a:r>
            <a:r>
              <a:rPr lang="zh-TW" altLang="en-US" sz="1400" dirty="0">
                <a:solidFill>
                  <a:srgbClr val="000000"/>
                </a:solidFill>
                <a:latin typeface="微軟正黑體" panose="020B0604030504040204" pitchFamily="34" charset="-120"/>
                <a:ea typeface="微軟正黑體" panose="020B0604030504040204" pitchFamily="34" charset="-120"/>
              </a:rPr>
              <a:t>金管投顧新字第</a:t>
            </a:r>
            <a:r>
              <a:rPr lang="en-US" altLang="zh-TW" sz="1400" dirty="0">
                <a:solidFill>
                  <a:srgbClr val="000000"/>
                </a:solidFill>
                <a:latin typeface="微軟正黑體" panose="020B0604030504040204" pitchFamily="34" charset="-120"/>
                <a:ea typeface="微軟正黑體" panose="020B0604030504040204" pitchFamily="34" charset="-120"/>
              </a:rPr>
              <a:t>018</a:t>
            </a:r>
            <a:r>
              <a:rPr lang="zh-TW" altLang="en-US" sz="1400" dirty="0">
                <a:solidFill>
                  <a:srgbClr val="000000"/>
                </a:solidFill>
                <a:latin typeface="微軟正黑體" panose="020B0604030504040204" pitchFamily="34" charset="-120"/>
                <a:ea typeface="微軟正黑體" panose="020B0604030504040204" pitchFamily="34" charset="-120"/>
              </a:rPr>
              <a:t>號</a:t>
            </a:r>
            <a:endParaRPr kumimoji="0" lang="zh-TW" altLang="en-US"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kumimoji="0" lang="zh-TW" altLang="en-US" sz="1400" dirty="0">
                <a:solidFill>
                  <a:srgbClr val="000000"/>
                </a:solidFill>
                <a:latin typeface="微軟正黑體" panose="020B0604030504040204" pitchFamily="34" charset="-120"/>
                <a:ea typeface="微軟正黑體" panose="020B0604030504040204" pitchFamily="34" charset="-120"/>
              </a:rPr>
              <a:t>電話：</a:t>
            </a:r>
            <a:r>
              <a:rPr kumimoji="0" lang="en-US" altLang="zh-TW" sz="1400" dirty="0">
                <a:solidFill>
                  <a:srgbClr val="000000"/>
                </a:solidFill>
                <a:latin typeface="微軟正黑體" panose="020B0604030504040204" pitchFamily="34" charset="-120"/>
                <a:ea typeface="微軟正黑體" panose="020B0604030504040204" pitchFamily="34" charset="-120"/>
              </a:rPr>
              <a:t>﹝02﹞2781-0088</a:t>
            </a:r>
            <a:r>
              <a:rPr kumimoji="0" lang="zh-TW" altLang="en-US" sz="1400" dirty="0">
                <a:solidFill>
                  <a:srgbClr val="000000"/>
                </a:solidFill>
                <a:latin typeface="微軟正黑體" panose="020B0604030504040204" pitchFamily="34" charset="-120"/>
                <a:ea typeface="微軟正黑體" panose="020B0604030504040204" pitchFamily="34" charset="-120"/>
              </a:rPr>
              <a:t>　傳真：</a:t>
            </a:r>
            <a:r>
              <a:rPr kumimoji="0" lang="en-US" altLang="zh-TW" sz="1400" dirty="0">
                <a:solidFill>
                  <a:srgbClr val="000000"/>
                </a:solidFill>
                <a:latin typeface="微軟正黑體" panose="020B0604030504040204" pitchFamily="34" charset="-120"/>
                <a:ea typeface="微軟正黑體" panose="020B0604030504040204" pitchFamily="34" charset="-120"/>
              </a:rPr>
              <a:t>﹝02﹞2781-7788</a:t>
            </a:r>
            <a:r>
              <a:rPr kumimoji="0" lang="zh-TW" altLang="en-US" sz="1400" dirty="0">
                <a:solidFill>
                  <a:srgbClr val="000000"/>
                </a:solidFill>
                <a:latin typeface="微軟正黑體" panose="020B0604030504040204" pitchFamily="34" charset="-120"/>
                <a:ea typeface="微軟正黑體" panose="020B0604030504040204" pitchFamily="34" charset="-120"/>
              </a:rPr>
              <a:t>　</a:t>
            </a:r>
            <a:endParaRPr kumimoji="0" lang="en-US" altLang="zh-TW"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endParaRPr kumimoji="0" lang="zh-TW" altLang="en-US" sz="14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kumimoji="0" lang="zh-TW" altLang="en-US" sz="2600" b="1" dirty="0">
                <a:solidFill>
                  <a:srgbClr val="000099"/>
                </a:solidFill>
                <a:latin typeface="微軟正黑體" panose="020B0604030504040204" pitchFamily="34" charset="-120"/>
                <a:ea typeface="微軟正黑體" panose="020B0604030504040204" pitchFamily="34" charset="-120"/>
              </a:rPr>
              <a:t>基金理財網 </a:t>
            </a:r>
            <a:r>
              <a:rPr kumimoji="0" lang="en-US" altLang="zh-TW" sz="2600" b="1" dirty="0">
                <a:solidFill>
                  <a:srgbClr val="000099"/>
                </a:solidFill>
                <a:latin typeface="微軟正黑體" panose="020B0604030504040204" pitchFamily="34" charset="-120"/>
                <a:ea typeface="微軟正黑體" panose="020B0604030504040204" pitchFamily="34" charset="-120"/>
              </a:rPr>
              <a:t>www.Franklin.com.tw </a:t>
            </a:r>
          </a:p>
          <a:p>
            <a:pPr indent="1617663" eaLnBrk="1" hangingPunct="1">
              <a:spcBef>
                <a:spcPct val="0"/>
              </a:spcBef>
              <a:buFontTx/>
              <a:buNone/>
            </a:pPr>
            <a:r>
              <a:rPr lang="zh-TW" altLang="en-US" sz="2600" b="1" dirty="0">
                <a:solidFill>
                  <a:srgbClr val="000099"/>
                </a:solidFill>
                <a:latin typeface="微軟正黑體" panose="020B0604030504040204" pitchFamily="34" charset="-120"/>
                <a:ea typeface="微軟正黑體" panose="020B0604030504040204" pitchFamily="34" charset="-120"/>
              </a:rPr>
              <a:t>基金專線 </a:t>
            </a:r>
            <a:r>
              <a:rPr lang="en-US" altLang="zh-TW" sz="2600" b="1" dirty="0">
                <a:solidFill>
                  <a:srgbClr val="000099"/>
                </a:solidFill>
                <a:latin typeface="微軟正黑體" panose="020B0604030504040204" pitchFamily="34" charset="-120"/>
                <a:ea typeface="微軟正黑體" panose="020B0604030504040204" pitchFamily="34" charset="-120"/>
              </a:rPr>
              <a:t>0800-885-888</a:t>
            </a:r>
            <a:r>
              <a:rPr kumimoji="0" lang="en-US" altLang="zh-TW" sz="2600" b="1" dirty="0">
                <a:solidFill>
                  <a:srgbClr val="000099"/>
                </a:solidFill>
                <a:latin typeface="微軟正黑體" panose="020B0604030504040204" pitchFamily="34" charset="-120"/>
                <a:ea typeface="微軟正黑體" panose="020B0604030504040204" pitchFamily="34" charset="-120"/>
              </a:rPr>
              <a:t>  </a:t>
            </a:r>
          </a:p>
        </p:txBody>
      </p:sp>
      <p:sp>
        <p:nvSpPr>
          <p:cNvPr id="2" name="標題 1"/>
          <p:cNvSpPr>
            <a:spLocks noGrp="1"/>
          </p:cNvSpPr>
          <p:nvPr>
            <p:ph type="title"/>
          </p:nvPr>
        </p:nvSpPr>
        <p:spPr>
          <a:xfrm>
            <a:off x="479181" y="235728"/>
            <a:ext cx="7886700" cy="471637"/>
          </a:xfrm>
        </p:spPr>
        <p:txBody>
          <a:bodyPr/>
          <a:lstStyle/>
          <a:p>
            <a:r>
              <a:rPr lang="zh-TW" altLang="en-US" dirty="0"/>
              <a:t>風險警語</a:t>
            </a: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5701" y="6154614"/>
            <a:ext cx="2154458" cy="401487"/>
          </a:xfrm>
          <a:prstGeom prst="rect">
            <a:avLst/>
          </a:prstGeom>
        </p:spPr>
      </p:pic>
    </p:spTree>
    <p:extLst>
      <p:ext uri="{BB962C8B-B14F-4D97-AF65-F5344CB8AC3E}">
        <p14:creationId xmlns:p14="http://schemas.microsoft.com/office/powerpoint/2010/main" val="197329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74638"/>
            <a:ext cx="8229600" cy="906462"/>
          </a:xfrm>
        </p:spPr>
        <p:txBody>
          <a:bodyPr/>
          <a:lstStyle/>
          <a:p>
            <a:pPr algn="ctr"/>
            <a:r>
              <a:rPr lang="zh-TW" altLang="en-US" dirty="0"/>
              <a:t>九月觀盤重點</a:t>
            </a:r>
          </a:p>
        </p:txBody>
      </p:sp>
      <p:sp>
        <p:nvSpPr>
          <p:cNvPr id="4" name="文字方塊 3"/>
          <p:cNvSpPr txBox="1"/>
          <p:nvPr/>
        </p:nvSpPr>
        <p:spPr>
          <a:xfrm>
            <a:off x="636562" y="6109478"/>
            <a:ext cx="6154937" cy="253916"/>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資料來源：富蘭克林證券投顧整理，</a:t>
            </a:r>
            <a:r>
              <a:rPr lang="en-US" altLang="zh-TW" sz="1050" dirty="0">
                <a:latin typeface="微軟正黑體" panose="020B0604030504040204" pitchFamily="34" charset="-120"/>
                <a:ea typeface="微軟正黑體" panose="020B0604030504040204" pitchFamily="34" charset="-120"/>
              </a:rPr>
              <a:t>2025/9/1</a:t>
            </a:r>
            <a:r>
              <a:rPr lang="zh-TW" altLang="en-US" sz="1050" dirty="0">
                <a:latin typeface="微軟正黑體" panose="020B0604030504040204" pitchFamily="34" charset="-120"/>
                <a:ea typeface="微軟正黑體" panose="020B0604030504040204" pitchFamily="34" charset="-120"/>
              </a:rPr>
              <a:t>。</a:t>
            </a:r>
            <a:endParaRPr lang="en-US" altLang="zh-TW" sz="1050" b="1" dirty="0">
              <a:latin typeface="微軟正黑體" panose="020B0604030504040204" pitchFamily="34" charset="-120"/>
              <a:ea typeface="微軟正黑體" panose="020B0604030504040204" pitchFamily="34" charset="-120"/>
            </a:endParaRPr>
          </a:p>
        </p:txBody>
      </p:sp>
      <p:sp>
        <p:nvSpPr>
          <p:cNvPr id="8" name="標題 1"/>
          <p:cNvSpPr txBox="1">
            <a:spLocks/>
          </p:cNvSpPr>
          <p:nvPr/>
        </p:nvSpPr>
        <p:spPr bwMode="auto">
          <a:xfrm>
            <a:off x="1" y="7695"/>
            <a:ext cx="1576552"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觀盤重點</a:t>
            </a:r>
            <a:r>
              <a:rPr lang="en-US" altLang="zh-TW" dirty="0"/>
              <a:t>&gt;</a:t>
            </a:r>
            <a:endParaRPr lang="zh-TW" altLang="en-US" dirty="0"/>
          </a:p>
        </p:txBody>
      </p:sp>
      <p:graphicFrame>
        <p:nvGraphicFramePr>
          <p:cNvPr id="5" name="資料庫圖表 4"/>
          <p:cNvGraphicFramePr/>
          <p:nvPr/>
        </p:nvGraphicFramePr>
        <p:xfrm>
          <a:off x="636562" y="1386430"/>
          <a:ext cx="7958798" cy="470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91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2930" y="1233576"/>
          <a:ext cx="8583265" cy="5018978"/>
        </p:xfrm>
        <a:graphic>
          <a:graphicData uri="http://schemas.openxmlformats.org/drawingml/2006/table">
            <a:tbl>
              <a:tblPr>
                <a:tableStyleId>{5C22544A-7EE6-4342-B048-85BDC9FD1C3A}</a:tableStyleId>
              </a:tblPr>
              <a:tblGrid>
                <a:gridCol w="957515">
                  <a:extLst>
                    <a:ext uri="{9D8B030D-6E8A-4147-A177-3AD203B41FA5}">
                      <a16:colId xmlns:a16="http://schemas.microsoft.com/office/drawing/2014/main" val="20000"/>
                    </a:ext>
                  </a:extLst>
                </a:gridCol>
                <a:gridCol w="1095555">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31163">
                  <a:extLst>
                    <a:ext uri="{9D8B030D-6E8A-4147-A177-3AD203B41FA5}">
                      <a16:colId xmlns:a16="http://schemas.microsoft.com/office/drawing/2014/main" val="20005"/>
                    </a:ext>
                  </a:extLst>
                </a:gridCol>
                <a:gridCol w="655607">
                  <a:extLst>
                    <a:ext uri="{9D8B030D-6E8A-4147-A177-3AD203B41FA5}">
                      <a16:colId xmlns:a16="http://schemas.microsoft.com/office/drawing/2014/main" val="20006"/>
                    </a:ext>
                  </a:extLst>
                </a:gridCol>
              </a:tblGrid>
              <a:tr h="508960">
                <a:tc>
                  <a:txBody>
                    <a:bodyPr/>
                    <a:lstStyle/>
                    <a:p>
                      <a:pPr algn="ctr" fontAlgn="b"/>
                      <a:r>
                        <a:rPr lang="en-US" sz="1600" b="1" u="none" strike="noStrike" cap="all" baseline="0" dirty="0">
                          <a:solidFill>
                            <a:schemeClr val="bg1"/>
                          </a:solidFill>
                          <a:effectLst/>
                        </a:rPr>
                        <a:t>SUN</a:t>
                      </a:r>
                      <a:endParaRPr lang="en-US" sz="1600" b="1" i="0" u="none" strike="noStrike" cap="all" baseline="0" dirty="0">
                        <a:solidFill>
                          <a:schemeClr val="bg1"/>
                        </a:solidFill>
                        <a:effectLst/>
                        <a:latin typeface="Franklin Gothic Medium" panose="020B0603020102020204" pitchFamily="34" charset="0"/>
                      </a:endParaRPr>
                    </a:p>
                  </a:txBody>
                  <a:tcPr marL="85725" marR="0" anchor="ctr">
                    <a:solidFill>
                      <a:schemeClr val="bg1">
                        <a:lumMod val="50000"/>
                      </a:schemeClr>
                    </a:solidFill>
                  </a:tcPr>
                </a:tc>
                <a:tc>
                  <a:txBody>
                    <a:bodyPr/>
                    <a:lstStyle/>
                    <a:p>
                      <a:pPr algn="ctr" fontAlgn="b"/>
                      <a:r>
                        <a:rPr lang="en-US" sz="1600" b="1" u="none" strike="noStrike" cap="all" baseline="0" dirty="0">
                          <a:solidFill>
                            <a:schemeClr val="tx1">
                              <a:lumMod val="65000"/>
                              <a:lumOff val="35000"/>
                            </a:schemeClr>
                          </a:solidFill>
                          <a:effectLst/>
                        </a:rPr>
                        <a:t>Mon</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Tue</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Wed</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Thu</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tx1">
                              <a:lumMod val="65000"/>
                              <a:lumOff val="35000"/>
                            </a:schemeClr>
                          </a:solidFill>
                          <a:effectLst/>
                        </a:rPr>
                        <a:t>Fri</a:t>
                      </a:r>
                      <a:endParaRPr lang="en-US" sz="1600" b="1" i="0" u="none" strike="noStrike" cap="all" baseline="0" dirty="0">
                        <a:solidFill>
                          <a:schemeClr val="tx1">
                            <a:lumMod val="65000"/>
                            <a:lumOff val="35000"/>
                          </a:schemeClr>
                        </a:solidFill>
                        <a:effectLst/>
                        <a:latin typeface="Franklin Gothic Medium" panose="020B0603020102020204" pitchFamily="34" charset="0"/>
                      </a:endParaRPr>
                    </a:p>
                  </a:txBody>
                  <a:tcPr marL="85725" marR="0" anchor="ctr">
                    <a:solidFill>
                      <a:schemeClr val="bg1">
                        <a:lumMod val="85000"/>
                      </a:schemeClr>
                    </a:solidFill>
                  </a:tcPr>
                </a:tc>
                <a:tc>
                  <a:txBody>
                    <a:bodyPr/>
                    <a:lstStyle/>
                    <a:p>
                      <a:pPr algn="ctr" fontAlgn="b"/>
                      <a:r>
                        <a:rPr lang="en-US" sz="1600" b="1" u="none" strike="noStrike" cap="all" baseline="0" dirty="0">
                          <a:solidFill>
                            <a:schemeClr val="bg1"/>
                          </a:solidFill>
                          <a:effectLst/>
                        </a:rPr>
                        <a:t>Sat</a:t>
                      </a:r>
                      <a:endParaRPr lang="en-US" sz="1600" b="1" i="0" u="none" strike="noStrike" cap="all" baseline="0" dirty="0">
                        <a:solidFill>
                          <a:schemeClr val="bg1"/>
                        </a:solidFill>
                        <a:effectLst/>
                        <a:latin typeface="Franklin Gothic Medium" panose="020B0603020102020204" pitchFamily="34" charset="0"/>
                      </a:endParaRPr>
                    </a:p>
                  </a:txBody>
                  <a:tcPr marL="85725" marR="0" anchor="ctr">
                    <a:solidFill>
                      <a:schemeClr val="bg1">
                        <a:lumMod val="50000"/>
                      </a:schemeClr>
                    </a:solidFill>
                  </a:tcPr>
                </a:tc>
                <a:extLst>
                  <a:ext uri="{0D108BD9-81ED-4DB2-BD59-A6C34878D82A}">
                    <a16:rowId xmlns:a16="http://schemas.microsoft.com/office/drawing/2014/main" val="10000"/>
                  </a:ext>
                </a:extLst>
              </a:tr>
              <a:tr h="931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各國八月採購經理人指數終值</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3</a:t>
                      </a:r>
                      <a:r>
                        <a:rPr lang="zh-TW" alt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美國七月</a:t>
                      </a:r>
                      <a:r>
                        <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JOLTS</a:t>
                      </a:r>
                      <a:r>
                        <a:rPr lang="zh-TW" alt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職缺數、聯準會褐皮書</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4</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美國八月非農就業報告</a:t>
                      </a:r>
                      <a:endPar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6</a:t>
                      </a:r>
                    </a:p>
                  </a:txBody>
                  <a:tcPr marT="38100" marB="38100">
                    <a:solidFill>
                      <a:schemeClr val="bg1">
                        <a:lumMod val="50000"/>
                      </a:schemeClr>
                    </a:solidFill>
                  </a:tcPr>
                </a:tc>
                <a:extLst>
                  <a:ext uri="{0D108BD9-81ED-4DB2-BD59-A6C34878D82A}">
                    <a16:rowId xmlns:a16="http://schemas.microsoft.com/office/drawing/2014/main" val="10001"/>
                  </a:ext>
                </a:extLst>
              </a:tr>
              <a:tr h="899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7</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8</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9</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蘋果秋季發表會</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10</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美國八月</a:t>
                      </a: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PPI</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通膨</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11</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美國八月</a:t>
                      </a: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CPI</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通膨</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歐洲央行利率會議</a:t>
                      </a:r>
                      <a:endParaRPr lang="en-US" altLang="zh-TW" sz="12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12</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13</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extLst>
                  <a:ext uri="{0D108BD9-81ED-4DB2-BD59-A6C34878D82A}">
                    <a16:rowId xmlns:a16="http://schemas.microsoft.com/office/drawing/2014/main" val="10002"/>
                  </a:ext>
                </a:extLst>
              </a:tr>
              <a:tr h="882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u="none"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14</a:t>
                      </a: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15</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16</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美國八月零售銷售</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17</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18</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英國央行利率會議</a:t>
                      </a:r>
                      <a:endParaRPr lang="en-US" altLang="zh-TW" sz="1200" b="1"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19</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日本央行利率會議</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20</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3"/>
                  </a:ext>
                </a:extLst>
              </a:tr>
              <a:tr h="818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u="none"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21</a:t>
                      </a: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22</a:t>
                      </a:r>
                      <a:endParaRPr 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ts val="1800"/>
                        </a:lnSpc>
                        <a:spcBef>
                          <a:spcPts val="0"/>
                        </a:spcBef>
                        <a:spcAft>
                          <a:spcPts val="0"/>
                        </a:spcAft>
                        <a:buClrTx/>
                        <a:buSzTx/>
                        <a:buFont typeface="Wingdings"/>
                        <a:buNone/>
                        <a:tabLst/>
                        <a:defRPr/>
                      </a:pPr>
                      <a:r>
                        <a:rPr lang="en-US" altLang="zh-TW" sz="1200" b="0" kern="1200" dirty="0">
                          <a:solidFill>
                            <a:schemeClr val="tx1"/>
                          </a:solidFill>
                          <a:latin typeface="微軟正黑體" panose="020B0604030504040204" pitchFamily="34" charset="-120"/>
                          <a:ea typeface="微軟正黑體" panose="020B0604030504040204" pitchFamily="34" charset="-120"/>
                          <a:cs typeface="+mn-cs"/>
                        </a:rPr>
                        <a:t>23</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24</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25</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美國</a:t>
                      </a: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Q2</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經濟成長率終值</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26</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美國八月個人所得</a:t>
                      </a: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支出</a:t>
                      </a: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/PCE</a:t>
                      </a:r>
                      <a:r>
                        <a:rPr lang="zh-TW" alt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通膨</a:t>
                      </a: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27</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4"/>
                  </a:ext>
                </a:extLst>
              </a:tr>
              <a:tr h="978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28</a:t>
                      </a:r>
                      <a:endParaRPr 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29</a:t>
                      </a: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30</a:t>
                      </a:r>
                      <a:r>
                        <a:rPr lang="zh-TW" alt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美國八月</a:t>
                      </a:r>
                      <a:r>
                        <a:rPr lang="en-US" altLang="zh-TW"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JOLTS</a:t>
                      </a:r>
                      <a:r>
                        <a:rPr lang="zh-TW" altLang="en-US" sz="1200" b="0" kern="1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職缺數</a:t>
                      </a:r>
                      <a:endParaRPr lang="en-US"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kern="1200" dirty="0">
                        <a:solidFill>
                          <a:schemeClr val="tx1"/>
                        </a:solidFill>
                        <a:latin typeface="微軟正黑體" panose="020B0604030504040204" pitchFamily="34" charset="-120"/>
                        <a:ea typeface="微軟正黑體" panose="020B0604030504040204" pitchFamily="34" charset="-120"/>
                        <a:cs typeface="+mn-cs"/>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kern="1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T="38100" marB="38100">
                    <a:solidFill>
                      <a:schemeClr val="tx1">
                        <a:lumMod val="50000"/>
                        <a:lumOff val="50000"/>
                      </a:schemeClr>
                    </a:solidFill>
                  </a:tcPr>
                </a:tc>
                <a:extLst>
                  <a:ext uri="{0D108BD9-81ED-4DB2-BD59-A6C34878D82A}">
                    <a16:rowId xmlns:a16="http://schemas.microsoft.com/office/drawing/2014/main" val="10005"/>
                  </a:ext>
                </a:extLst>
              </a:tr>
            </a:tbl>
          </a:graphicData>
        </a:graphic>
      </p:graphicFrame>
      <p:sp>
        <p:nvSpPr>
          <p:cNvPr id="13" name="標題 1"/>
          <p:cNvSpPr txBox="1">
            <a:spLocks/>
          </p:cNvSpPr>
          <p:nvPr/>
        </p:nvSpPr>
        <p:spPr>
          <a:xfrm>
            <a:off x="317937" y="115943"/>
            <a:ext cx="8229600" cy="539664"/>
          </a:xfrm>
          <a:prstGeom prst="rect">
            <a:avLst/>
          </a:prstGeom>
        </p:spPr>
        <p:txBody>
          <a:bodyPr/>
          <a:lstStyle>
            <a:lvl1pPr algn="l" defTabSz="914400" rtl="0" eaLnBrk="1" latinLnBrk="0" hangingPunct="1">
              <a:lnSpc>
                <a:spcPct val="90000"/>
              </a:lnSpc>
              <a:spcBef>
                <a:spcPct val="0"/>
              </a:spcBef>
              <a:buNone/>
              <a:defRPr sz="3600" b="1" kern="1200" baseline="0">
                <a:solidFill>
                  <a:srgbClr val="000099"/>
                </a:solidFill>
                <a:latin typeface="微軟正黑體" panose="020B0604030504040204" pitchFamily="34" charset="-120"/>
                <a:ea typeface="微軟正黑體" panose="020B0604030504040204" pitchFamily="34" charset="-120"/>
                <a:cs typeface="+mj-cs"/>
              </a:defRPr>
            </a:lvl1pPr>
          </a:lstStyle>
          <a:p>
            <a:pPr algn="ctr"/>
            <a:r>
              <a:rPr lang="zh-TW" altLang="en-US" dirty="0"/>
              <a:t>九月重要數據與事件公布時程</a:t>
            </a:r>
            <a:endParaRPr lang="en-US" altLang="zh-TW" dirty="0"/>
          </a:p>
        </p:txBody>
      </p:sp>
      <p:sp>
        <p:nvSpPr>
          <p:cNvPr id="16" name="標題 1"/>
          <p:cNvSpPr txBox="1">
            <a:spLocks/>
          </p:cNvSpPr>
          <p:nvPr/>
        </p:nvSpPr>
        <p:spPr bwMode="auto">
          <a:xfrm>
            <a:off x="1" y="7695"/>
            <a:ext cx="1386038" cy="3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1400" b="1" kern="1200" baseline="0">
                <a:solidFill>
                  <a:srgbClr val="FF0000"/>
                </a:solidFill>
                <a:latin typeface="微軟正黑體" panose="020B0604030504040204" pitchFamily="34" charset="-120"/>
                <a:ea typeface="微軟正黑體" panose="020B0604030504040204" pitchFamily="34" charset="-120"/>
                <a:cs typeface="+mj-cs"/>
              </a:defRPr>
            </a:lvl1pPr>
          </a:lstStyle>
          <a:p>
            <a:r>
              <a:rPr lang="en-US" altLang="zh-TW" dirty="0"/>
              <a:t>&lt;</a:t>
            </a:r>
            <a:r>
              <a:rPr lang="zh-TW" altLang="en-US" dirty="0"/>
              <a:t>重要數據</a:t>
            </a:r>
            <a:r>
              <a:rPr lang="en-US" altLang="zh-TW" dirty="0"/>
              <a:t>&gt;</a:t>
            </a:r>
            <a:endParaRPr lang="zh-TW" altLang="en-US" dirty="0"/>
          </a:p>
        </p:txBody>
      </p:sp>
      <p:sp>
        <p:nvSpPr>
          <p:cNvPr id="7" name="Footer Placeholder 7"/>
          <p:cNvSpPr txBox="1">
            <a:spLocks/>
          </p:cNvSpPr>
          <p:nvPr/>
        </p:nvSpPr>
        <p:spPr>
          <a:xfrm>
            <a:off x="179999" y="6356376"/>
            <a:ext cx="8292763" cy="501624"/>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rPr>
              <a:t>:</a:t>
            </a:r>
            <a:r>
              <a:rPr lang="zh-TW" altLang="en-US" sz="1050" dirty="0">
                <a:latin typeface="微軟正黑體" panose="020B0604030504040204" pitchFamily="34" charset="-120"/>
                <a:ea typeface="微軟正黑體" panose="020B0604030504040204" pitchFamily="34" charset="-120"/>
              </a:rPr>
              <a:t> 彭博資訊、富蘭克林證券投顧整理提供</a:t>
            </a:r>
            <a:r>
              <a:rPr lang="en-US" altLang="zh-TW" sz="1050" dirty="0">
                <a:latin typeface="微軟正黑體" panose="020B0604030504040204" pitchFamily="34" charset="-120"/>
                <a:ea typeface="微軟正黑體" panose="020B0604030504040204" pitchFamily="34" charset="-120"/>
              </a:rPr>
              <a:t>(2025/9/1)</a:t>
            </a:r>
            <a:r>
              <a:rPr lang="zh-TW" altLang="en-US" sz="1050" dirty="0">
                <a:latin typeface="微軟正黑體" panose="020B0604030504040204" pitchFamily="34" charset="-120"/>
                <a:ea typeface="微軟正黑體" panose="020B0604030504040204" pitchFamily="34" charset="-120"/>
              </a:rPr>
              <a:t>，圖檔來源為</a:t>
            </a:r>
            <a:r>
              <a:rPr lang="en-US" altLang="zh-TW" sz="1050" dirty="0">
                <a:latin typeface="微軟正黑體" panose="020B0604030504040204" pitchFamily="34" charset="-120"/>
                <a:ea typeface="微軟正黑體" panose="020B0604030504040204" pitchFamily="34" charset="-120"/>
              </a:rPr>
              <a:t>Template © calendarlabs.com</a:t>
            </a:r>
            <a:r>
              <a:rPr lang="zh-TW" altLang="en-US" sz="1050" dirty="0">
                <a:latin typeface="微軟正黑體" panose="020B0604030504040204" pitchFamily="34" charset="-120"/>
                <a:ea typeface="微軟正黑體" panose="020B0604030504040204" pitchFamily="34" charset="-120"/>
              </a:rPr>
              <a:t>。</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本頁不代表對任一個股的買賣建議</a:t>
            </a:r>
            <a:r>
              <a:rPr lang="en-US" altLang="zh-TW" sz="1050" b="1" dirty="0">
                <a:latin typeface="微軟正黑體" panose="020B0604030504040204" pitchFamily="34" charset="-120"/>
                <a:ea typeface="微軟正黑體" panose="020B0604030504040204" pitchFamily="34" charset="-120"/>
              </a:rPr>
              <a:t>&gt;</a:t>
            </a:r>
          </a:p>
        </p:txBody>
      </p:sp>
      <p:sp>
        <p:nvSpPr>
          <p:cNvPr id="18" name="文字方塊 17"/>
          <p:cNvSpPr txBox="1"/>
          <p:nvPr/>
        </p:nvSpPr>
        <p:spPr>
          <a:xfrm>
            <a:off x="212689" y="734614"/>
            <a:ext cx="4167722" cy="461665"/>
          </a:xfrm>
          <a:prstGeom prst="rect">
            <a:avLst/>
          </a:prstGeom>
          <a:solidFill>
            <a:schemeClr val="accent4">
              <a:lumMod val="20000"/>
              <a:lumOff val="80000"/>
            </a:schemeClr>
          </a:solidFill>
        </p:spPr>
        <p:txBody>
          <a:bodyPr wrap="square" rtlCol="0">
            <a:spAutoFit/>
          </a:bodyPr>
          <a:lstStyle/>
          <a:p>
            <a:r>
              <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25</a:t>
            </a:r>
            <a:r>
              <a:rPr lang="zh-TW" altLang="en-US"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家史坦普</a:t>
            </a:r>
            <a:r>
              <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500</a:t>
            </a:r>
            <a:r>
              <a:rPr lang="zh-TW" altLang="en-US"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大企業將公布財報，聚焦</a:t>
            </a:r>
            <a:r>
              <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Salesforce</a:t>
            </a:r>
            <a:r>
              <a:rPr lang="zh-TW" altLang="en-US"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、甲骨文、</a:t>
            </a:r>
            <a:r>
              <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Adobe</a:t>
            </a:r>
            <a:r>
              <a:rPr lang="zh-TW" altLang="en-US"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、博通、美光科技及聯邦快等</a:t>
            </a:r>
            <a:endParaRPr lang="en-US" altLang="zh-TW" sz="1200" b="1" kern="100"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0" name="矩形 19"/>
          <p:cNvSpPr/>
          <p:nvPr/>
        </p:nvSpPr>
        <p:spPr>
          <a:xfrm>
            <a:off x="5637181" y="809429"/>
            <a:ext cx="2525744" cy="307777"/>
          </a:xfrm>
          <a:prstGeom prst="rect">
            <a:avLst/>
          </a:prstGeom>
          <a:solidFill>
            <a:schemeClr val="accent4">
              <a:lumMod val="20000"/>
              <a:lumOff val="80000"/>
            </a:schemeClr>
          </a:solidFill>
        </p:spPr>
        <p:txBody>
          <a:bodyPr wrap="square" rtlCol="0">
            <a:spAutoFit/>
          </a:bodyPr>
          <a:lstStyle/>
          <a:p>
            <a:r>
              <a:rPr lang="zh-TW" altLang="en-US" sz="1400" b="1" kern="100"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返校需求、地緣政治情勢</a:t>
            </a:r>
            <a:endParaRPr lang="en-US" altLang="zh-TW" sz="1400" b="1" kern="100"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 name="左-右雙向箭號 10">
            <a:extLst>
              <a:ext uri="{FF2B5EF4-FFF2-40B4-BE49-F238E27FC236}">
                <a16:creationId xmlns:a16="http://schemas.microsoft.com/office/drawing/2014/main" id="{464A81D1-0205-CD1E-38D8-77188C095ABA}"/>
              </a:ext>
            </a:extLst>
          </p:cNvPr>
          <p:cNvSpPr/>
          <p:nvPr/>
        </p:nvSpPr>
        <p:spPr bwMode="auto">
          <a:xfrm>
            <a:off x="3380429" y="3809117"/>
            <a:ext cx="1092188" cy="269834"/>
          </a:xfrm>
          <a:prstGeom prst="leftRightArrow">
            <a:avLst/>
          </a:prstGeom>
          <a:solidFill>
            <a:schemeClr val="accent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2000" i="0" u="none" strike="noStrike" cap="none" normalizeH="0" baseline="0">
              <a:ln>
                <a:noFill/>
              </a:ln>
              <a:solidFill>
                <a:srgbClr val="0000FF"/>
              </a:solidFill>
              <a:effectLst/>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245BC3D6-2528-7063-4746-7DD633717F0C}"/>
              </a:ext>
            </a:extLst>
          </p:cNvPr>
          <p:cNvSpPr txBox="1"/>
          <p:nvPr/>
        </p:nvSpPr>
        <p:spPr>
          <a:xfrm>
            <a:off x="2781760" y="4012963"/>
            <a:ext cx="2418426" cy="461665"/>
          </a:xfrm>
          <a:prstGeom prst="rect">
            <a:avLst/>
          </a:prstGeom>
          <a:noFill/>
        </p:spPr>
        <p:txBody>
          <a:bodyPr wrap="square" rtlCol="0">
            <a:spAutoFit/>
          </a:bodyPr>
          <a:lstStyle/>
          <a:p>
            <a:pPr defTabSz="685800"/>
            <a:r>
              <a:rPr lang="zh-TW" altLang="en-US" sz="1200" b="1" dirty="0">
                <a:solidFill>
                  <a:srgbClr val="C00000"/>
                </a:solidFill>
                <a:latin typeface="微軟正黑體" panose="020B0604030504040204" pitchFamily="34" charset="-120"/>
                <a:ea typeface="微軟正黑體" panose="020B0604030504040204" pitchFamily="34" charset="-120"/>
              </a:rPr>
              <a:t>聯準會利率會議</a:t>
            </a:r>
            <a:r>
              <a:rPr lang="en-US" altLang="zh-TW" sz="1200" b="1" dirty="0">
                <a:solidFill>
                  <a:srgbClr val="C00000"/>
                </a:solidFill>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記者會</a:t>
            </a:r>
            <a:r>
              <a:rPr lang="en-US" altLang="zh-TW" sz="1200" b="1" dirty="0">
                <a:solidFill>
                  <a:srgbClr val="C00000"/>
                </a:solidFill>
                <a:latin typeface="微軟正黑體" panose="020B0604030504040204" pitchFamily="34" charset="-120"/>
                <a:ea typeface="微軟正黑體" panose="020B0604030504040204" pitchFamily="34" charset="-120"/>
              </a:rPr>
              <a:t>+</a:t>
            </a:r>
          </a:p>
          <a:p>
            <a:pPr defTabSz="685800"/>
            <a:r>
              <a:rPr lang="zh-TW" altLang="en-US" sz="1200" b="1" dirty="0">
                <a:solidFill>
                  <a:srgbClr val="C00000"/>
                </a:solidFill>
                <a:latin typeface="微軟正黑體" panose="020B0604030504040204" pitchFamily="34" charset="-120"/>
                <a:ea typeface="微軟正黑體" panose="020B0604030504040204" pitchFamily="34" charset="-120"/>
              </a:rPr>
              <a:t>經濟展望</a:t>
            </a:r>
            <a:r>
              <a:rPr lang="en-US" altLang="zh-TW" sz="1200" b="1" dirty="0">
                <a:solidFill>
                  <a:srgbClr val="C00000"/>
                </a:solidFill>
                <a:latin typeface="微軟正黑體" panose="020B0604030504040204" pitchFamily="34" charset="-120"/>
                <a:ea typeface="微軟正黑體" panose="020B0604030504040204" pitchFamily="34" charset="-120"/>
              </a:rPr>
              <a:t>/</a:t>
            </a:r>
            <a:r>
              <a:rPr lang="zh-TW" altLang="en-US" sz="1200" b="1" dirty="0">
                <a:solidFill>
                  <a:srgbClr val="C00000"/>
                </a:solidFill>
                <a:latin typeface="微軟正黑體" panose="020B0604030504040204" pitchFamily="34" charset="-120"/>
                <a:ea typeface="微軟正黑體" panose="020B0604030504040204" pitchFamily="34" charset="-120"/>
              </a:rPr>
              <a:t>利率點陣圖</a:t>
            </a:r>
          </a:p>
        </p:txBody>
      </p:sp>
      <p:sp>
        <p:nvSpPr>
          <p:cNvPr id="12" name="文字方塊 11">
            <a:extLst>
              <a:ext uri="{FF2B5EF4-FFF2-40B4-BE49-F238E27FC236}">
                <a16:creationId xmlns:a16="http://schemas.microsoft.com/office/drawing/2014/main" id="{CCB7EF02-79C3-BE08-8ABE-CDE29328D8EC}"/>
              </a:ext>
            </a:extLst>
          </p:cNvPr>
          <p:cNvSpPr txBox="1"/>
          <p:nvPr/>
        </p:nvSpPr>
        <p:spPr>
          <a:xfrm>
            <a:off x="6596063" y="2415659"/>
            <a:ext cx="2443162" cy="276999"/>
          </a:xfrm>
          <a:prstGeom prst="rect">
            <a:avLst/>
          </a:prstGeom>
          <a:noFill/>
        </p:spPr>
        <p:txBody>
          <a:bodyPr wrap="square">
            <a:spAutoFit/>
          </a:bodyPr>
          <a:lstStyle/>
          <a:p>
            <a:r>
              <a:rPr lang="en-US" altLang="zh-TW" sz="1200" b="1" u="none" kern="100" dirty="0">
                <a:solidFill>
                  <a:schemeClr val="accent5"/>
                </a:solidFill>
                <a:effectLst/>
                <a:latin typeface="+mn-lt"/>
                <a:ea typeface="微軟正黑體" panose="020B0604030504040204" pitchFamily="34" charset="-120"/>
                <a:cs typeface="Arial" panose="020B0604020202020204" pitchFamily="34" charset="0"/>
              </a:rPr>
              <a:t>9/5~9/9</a:t>
            </a:r>
            <a:r>
              <a:rPr lang="zh-TW" altLang="en-US" sz="1200" b="1" u="none" kern="100" dirty="0">
                <a:solidFill>
                  <a:schemeClr val="accent5"/>
                </a:solidFill>
                <a:effectLst/>
                <a:latin typeface="+mn-lt"/>
                <a:ea typeface="微軟正黑體" panose="020B0604030504040204" pitchFamily="34" charset="-120"/>
                <a:cs typeface="Arial" panose="020B0604020202020204" pitchFamily="34" charset="0"/>
              </a:rPr>
              <a:t>歐洲最大消費性電子展</a:t>
            </a:r>
            <a:r>
              <a:rPr lang="en-US" altLang="zh-TW" sz="1200" b="1" u="none" kern="100" dirty="0">
                <a:solidFill>
                  <a:schemeClr val="accent5"/>
                </a:solidFill>
                <a:effectLst/>
                <a:latin typeface="+mn-lt"/>
                <a:ea typeface="微軟正黑體" panose="020B0604030504040204" pitchFamily="34" charset="-120"/>
                <a:cs typeface="Arial" panose="020B0604020202020204" pitchFamily="34" charset="0"/>
              </a:rPr>
              <a:t>IFA</a:t>
            </a:r>
            <a:endParaRPr lang="zh-TW" altLang="en-US" sz="1200" dirty="0">
              <a:solidFill>
                <a:schemeClr val="accent5"/>
              </a:solidFill>
            </a:endParaRPr>
          </a:p>
        </p:txBody>
      </p:sp>
      <p:sp>
        <p:nvSpPr>
          <p:cNvPr id="14" name="左-右雙向箭號 10">
            <a:extLst>
              <a:ext uri="{FF2B5EF4-FFF2-40B4-BE49-F238E27FC236}">
                <a16:creationId xmlns:a16="http://schemas.microsoft.com/office/drawing/2014/main" id="{17DD6D0E-9E00-6F6C-F110-63178C8DD5BB}"/>
              </a:ext>
            </a:extLst>
          </p:cNvPr>
          <p:cNvSpPr/>
          <p:nvPr/>
        </p:nvSpPr>
        <p:spPr bwMode="auto">
          <a:xfrm>
            <a:off x="6923729" y="2180342"/>
            <a:ext cx="1848796" cy="269834"/>
          </a:xfrm>
          <a:prstGeom prst="leftRightArrow">
            <a:avLst/>
          </a:prstGeom>
          <a:solidFill>
            <a:schemeClr val="accent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2000" i="0" u="none" strike="noStrike" cap="none" normalizeH="0" baseline="0">
              <a:ln>
                <a:noFill/>
              </a:ln>
              <a:solidFill>
                <a:srgbClr val="0000FF"/>
              </a:solidFill>
              <a:effectLst/>
              <a:latin typeface="標楷體" panose="03000509000000000000" pitchFamily="65" charset="-120"/>
              <a:ea typeface="標楷體" panose="03000509000000000000" pitchFamily="65" charset="-120"/>
            </a:endParaRPr>
          </a:p>
        </p:txBody>
      </p:sp>
      <p:sp>
        <p:nvSpPr>
          <p:cNvPr id="15" name="左-右雙向箭號 10">
            <a:extLst>
              <a:ext uri="{FF2B5EF4-FFF2-40B4-BE49-F238E27FC236}">
                <a16:creationId xmlns:a16="http://schemas.microsoft.com/office/drawing/2014/main" id="{8810A6D9-B261-A6D7-4B81-10AE109DA384}"/>
              </a:ext>
            </a:extLst>
          </p:cNvPr>
          <p:cNvSpPr/>
          <p:nvPr/>
        </p:nvSpPr>
        <p:spPr bwMode="auto">
          <a:xfrm>
            <a:off x="541979" y="2932817"/>
            <a:ext cx="1848796" cy="269834"/>
          </a:xfrm>
          <a:prstGeom prst="leftRightArrow">
            <a:avLst/>
          </a:prstGeom>
          <a:solidFill>
            <a:schemeClr val="accent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TW" altLang="en-US" sz="2000" i="0" u="none" strike="noStrike" cap="none" normalizeH="0" baseline="0">
              <a:ln>
                <a:noFill/>
              </a:ln>
              <a:solidFill>
                <a:srgbClr val="0000FF"/>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467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8229600" cy="1181100"/>
          </a:xfrm>
        </p:spPr>
        <p:txBody>
          <a:bodyPr/>
          <a:lstStyle/>
          <a:p>
            <a:pPr algn="ctr"/>
            <a:r>
              <a:rPr lang="zh-TW" altLang="zh-TW" sz="2800" dirty="0"/>
              <a:t>富蘭克林坦伯頓投資方案團隊</a:t>
            </a:r>
            <a:r>
              <a:rPr lang="zh-TW" altLang="en-US" sz="2800" dirty="0"/>
              <a:t>評論</a:t>
            </a:r>
            <a:br>
              <a:rPr lang="en-US" altLang="zh-TW" dirty="0"/>
            </a:br>
            <a:r>
              <a:rPr lang="zh-TW" altLang="en-US" dirty="0"/>
              <a:t>資產配置</a:t>
            </a:r>
            <a:r>
              <a:rPr lang="en-US" altLang="zh-TW" dirty="0"/>
              <a:t>_2025</a:t>
            </a:r>
            <a:r>
              <a:rPr lang="zh-TW" altLang="en-US" dirty="0"/>
              <a:t>年</a:t>
            </a:r>
            <a:r>
              <a:rPr lang="en-US" altLang="zh-TW" dirty="0"/>
              <a:t>8</a:t>
            </a:r>
            <a:r>
              <a:rPr lang="zh-TW" altLang="en-US" dirty="0"/>
              <a:t>月</a:t>
            </a:r>
          </a:p>
        </p:txBody>
      </p:sp>
      <p:graphicFrame>
        <p:nvGraphicFramePr>
          <p:cNvPr id="7" name="資料庫圖表 6"/>
          <p:cNvGraphicFramePr/>
          <p:nvPr/>
        </p:nvGraphicFramePr>
        <p:xfrm>
          <a:off x="893483" y="1325750"/>
          <a:ext cx="7860552" cy="5058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1691680" y="6212095"/>
            <a:ext cx="671961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投資展望評等分數</a:t>
            </a:r>
            <a:r>
              <a:rPr lang="en-US" altLang="zh-TW" sz="1200" dirty="0">
                <a:latin typeface="微軟正黑體" panose="020B0604030504040204" pitchFamily="34" charset="-120"/>
                <a:ea typeface="微軟正黑體" panose="020B0604030504040204" pitchFamily="34" charset="-120"/>
              </a:rPr>
              <a:t>1~7</a:t>
            </a:r>
            <a:r>
              <a:rPr lang="zh-TW" altLang="en-US" sz="1200" dirty="0">
                <a:latin typeface="微軟正黑體" panose="020B0604030504040204" pitchFamily="34" charset="-120"/>
                <a:ea typeface="微軟正黑體" panose="020B0604030504040204" pitchFamily="34" charset="-120"/>
              </a:rPr>
              <a:t>代表看好度由悲觀</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到樂觀</a:t>
            </a:r>
            <a:r>
              <a:rPr lang="en-US" altLang="zh-TW" sz="1200" dirty="0">
                <a:latin typeface="微軟正黑體" panose="020B0604030504040204" pitchFamily="34" charset="-120"/>
                <a:ea typeface="微軟正黑體" panose="020B0604030504040204" pitchFamily="34" charset="-120"/>
              </a:rPr>
              <a:t>(7)</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為中性</a:t>
            </a:r>
          </a:p>
        </p:txBody>
      </p:sp>
      <p:sp>
        <p:nvSpPr>
          <p:cNvPr id="10" name="文字方塊 9"/>
          <p:cNvSpPr txBox="1"/>
          <p:nvPr/>
        </p:nvSpPr>
        <p:spPr>
          <a:xfrm>
            <a:off x="1672911" y="6425508"/>
            <a:ext cx="6465249" cy="415498"/>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 富蘭克林坦伯頓基金集團，投資方案團隊</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(FTIS)</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每月展望，</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2025</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年</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8</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月，箭頭為相較前月變動。</a:t>
            </a:r>
            <a:endParaRPr lang="en-US" altLang="zh-TW" sz="1050" dirty="0">
              <a:latin typeface="微軟正黑體" panose="020B0604030504040204" pitchFamily="34" charset="-120"/>
              <a:ea typeface="微軟正黑體" panose="020B0604030504040204" pitchFamily="34" charset="-120"/>
              <a:sym typeface="Wingdings" panose="05000000000000000000" pitchFamily="2" charset="2"/>
            </a:endParaRPr>
          </a:p>
          <a:p>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endParaRPr lang="zh-TW" altLang="en-US" sz="1050" dirty="0">
              <a:latin typeface="微軟正黑體" panose="020B0604030504040204" pitchFamily="34" charset="-120"/>
              <a:ea typeface="微軟正黑體" panose="020B0604030504040204" pitchFamily="34" charset="-120"/>
            </a:endParaRPr>
          </a:p>
        </p:txBody>
      </p:sp>
      <p:sp>
        <p:nvSpPr>
          <p:cNvPr id="9"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集團</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108814" y="6135900"/>
            <a:ext cx="1572409" cy="714077"/>
            <a:chOff x="108814" y="6135900"/>
            <a:chExt cx="1572409" cy="714077"/>
          </a:xfrm>
        </p:grpSpPr>
        <p:pic>
          <p:nvPicPr>
            <p:cNvPr id="3" name="圖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1551" y="6135900"/>
              <a:ext cx="1123176" cy="547214"/>
            </a:xfrm>
            <a:prstGeom prst="rect">
              <a:avLst/>
            </a:prstGeom>
          </p:spPr>
        </p:pic>
        <p:sp>
          <p:nvSpPr>
            <p:cNvPr id="6" name="矩形 5"/>
            <p:cNvSpPr/>
            <p:nvPr/>
          </p:nvSpPr>
          <p:spPr>
            <a:xfrm>
              <a:off x="113367" y="619577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(1)</a:t>
              </a:r>
              <a:endParaRPr lang="zh-TW" altLang="en-US" sz="800" dirty="0"/>
            </a:p>
          </p:txBody>
        </p:sp>
        <p:sp>
          <p:nvSpPr>
            <p:cNvPr id="12" name="矩形 11"/>
            <p:cNvSpPr/>
            <p:nvPr/>
          </p:nvSpPr>
          <p:spPr>
            <a:xfrm>
              <a:off x="108814"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(2)</a:t>
              </a:r>
              <a:endParaRPr lang="zh-TW" altLang="en-US" sz="800" dirty="0"/>
            </a:p>
          </p:txBody>
        </p:sp>
        <p:sp>
          <p:nvSpPr>
            <p:cNvPr id="13" name="矩形 12"/>
            <p:cNvSpPr/>
            <p:nvPr/>
          </p:nvSpPr>
          <p:spPr>
            <a:xfrm>
              <a:off x="627345"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(3)</a:t>
              </a:r>
              <a:endParaRPr lang="zh-TW" altLang="en-US" sz="800" dirty="0"/>
            </a:p>
          </p:txBody>
        </p:sp>
        <p:sp>
          <p:nvSpPr>
            <p:cNvPr id="14" name="矩形 13"/>
            <p:cNvSpPr/>
            <p:nvPr/>
          </p:nvSpPr>
          <p:spPr>
            <a:xfrm>
              <a:off x="758293" y="663453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(4)</a:t>
              </a:r>
              <a:endParaRPr lang="zh-TW" altLang="en-US" sz="800" dirty="0"/>
            </a:p>
          </p:txBody>
        </p:sp>
        <p:sp>
          <p:nvSpPr>
            <p:cNvPr id="15" name="矩形 14"/>
            <p:cNvSpPr/>
            <p:nvPr/>
          </p:nvSpPr>
          <p:spPr>
            <a:xfrm>
              <a:off x="893483"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(5)</a:t>
              </a:r>
              <a:endParaRPr lang="zh-TW" altLang="en-US" sz="800" dirty="0"/>
            </a:p>
          </p:txBody>
        </p:sp>
        <p:sp>
          <p:nvSpPr>
            <p:cNvPr id="16" name="矩形 15"/>
            <p:cNvSpPr/>
            <p:nvPr/>
          </p:nvSpPr>
          <p:spPr>
            <a:xfrm>
              <a:off x="1351238"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(6)</a:t>
              </a:r>
              <a:endParaRPr lang="zh-TW" altLang="en-US" sz="800" dirty="0"/>
            </a:p>
          </p:txBody>
        </p:sp>
        <p:sp>
          <p:nvSpPr>
            <p:cNvPr id="17" name="矩形 16"/>
            <p:cNvSpPr/>
            <p:nvPr/>
          </p:nvSpPr>
          <p:spPr>
            <a:xfrm>
              <a:off x="1369919" y="6212095"/>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(7)</a:t>
              </a:r>
              <a:endParaRPr lang="zh-TW" altLang="en-US" sz="800" dirty="0"/>
            </a:p>
          </p:txBody>
        </p:sp>
      </p:grpSp>
      <p:sp>
        <p:nvSpPr>
          <p:cNvPr id="5" name="矩形 4"/>
          <p:cNvSpPr/>
          <p:nvPr/>
        </p:nvSpPr>
        <p:spPr>
          <a:xfrm>
            <a:off x="293319" y="958964"/>
            <a:ext cx="1822935" cy="276999"/>
          </a:xfrm>
          <a:prstGeom prst="rect">
            <a:avLst/>
          </a:prstGeom>
        </p:spPr>
        <p:txBody>
          <a:bodyPr wrap="none">
            <a:spAutoFit/>
          </a:bodyPr>
          <a:lstStyle/>
          <a:p>
            <a:r>
              <a:rPr lang="en-US" altLang="zh-TW" sz="1200" kern="0" dirty="0">
                <a:latin typeface="微軟正黑體" panose="020B0604030504040204" pitchFamily="34" charset="-120"/>
                <a:ea typeface="微軟正黑體" panose="020B0604030504040204" pitchFamily="34" charset="-120"/>
              </a:rPr>
              <a:t>(</a:t>
            </a:r>
            <a:r>
              <a:rPr lang="zh-TW" altLang="en-US" sz="1200" kern="0" dirty="0">
                <a:latin typeface="微軟正黑體" panose="020B0604030504040204" pitchFamily="34" charset="-120"/>
                <a:ea typeface="微軟正黑體" panose="020B0604030504040204" pitchFamily="34" charset="-120"/>
              </a:rPr>
              <a:t>箭頭為跟</a:t>
            </a:r>
            <a:r>
              <a:rPr lang="zh-TW" altLang="en-US" sz="1200" b="1" kern="0" dirty="0">
                <a:solidFill>
                  <a:srgbClr val="FF0000"/>
                </a:solidFill>
                <a:latin typeface="微軟正黑體" panose="020B0604030504040204" pitchFamily="34" charset="-120"/>
                <a:ea typeface="微軟正黑體" panose="020B0604030504040204" pitchFamily="34" charset="-120"/>
              </a:rPr>
              <a:t>前月</a:t>
            </a:r>
            <a:r>
              <a:rPr lang="zh-TW" altLang="en-US" sz="1200" kern="0" dirty="0">
                <a:latin typeface="微軟正黑體" panose="020B0604030504040204" pitchFamily="34" charset="-120"/>
                <a:ea typeface="微軟正黑體" panose="020B0604030504040204" pitchFamily="34" charset="-120"/>
              </a:rPr>
              <a:t>看法變動</a:t>
            </a:r>
            <a:r>
              <a:rPr lang="en-US" altLang="zh-TW" sz="1200" kern="0" dirty="0">
                <a:latin typeface="微軟正黑體" panose="020B0604030504040204" pitchFamily="34" charset="-120"/>
                <a:ea typeface="微軟正黑體" panose="020B0604030504040204" pitchFamily="34" charset="-120"/>
              </a:rPr>
              <a:t>)</a:t>
            </a:r>
            <a:endParaRPr lang="zh-TW" altLang="en-US" sz="1200" dirty="0"/>
          </a:p>
        </p:txBody>
      </p:sp>
    </p:spTree>
    <p:extLst>
      <p:ext uri="{BB962C8B-B14F-4D97-AF65-F5344CB8AC3E}">
        <p14:creationId xmlns:p14="http://schemas.microsoft.com/office/powerpoint/2010/main" val="154241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217000"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集團</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12" name="標題 1"/>
          <p:cNvSpPr txBox="1">
            <a:spLocks noGrp="1"/>
          </p:cNvSpPr>
          <p:nvPr>
            <p:ph type="title" idx="4294967295"/>
          </p:nvPr>
        </p:nvSpPr>
        <p:spPr bwMode="auto">
          <a:xfrm>
            <a:off x="0" y="171450"/>
            <a:ext cx="82296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sz="3600" b="1" kern="1200">
                <a:solidFill>
                  <a:srgbClr val="000099"/>
                </a:solidFill>
                <a:latin typeface="微軟正黑體" panose="020B0604030504040204" pitchFamily="34" charset="-120"/>
                <a:ea typeface="微軟正黑體" panose="020B0604030504040204" pitchFamily="34" charset="-120"/>
                <a:cs typeface="+mj-cs"/>
              </a:defRPr>
            </a:lvl1pPr>
            <a:lvl2pPr algn="ctr" rtl="0" eaLnBrk="0" fontAlgn="base" hangingPunct="0">
              <a:spcBef>
                <a:spcPct val="0"/>
              </a:spcBef>
              <a:spcAft>
                <a:spcPct val="0"/>
              </a:spcAft>
              <a:defRPr sz="4000" b="1">
                <a:solidFill>
                  <a:srgbClr val="000099"/>
                </a:solidFill>
                <a:latin typeface="標楷體" pitchFamily="65" charset="-120"/>
                <a:ea typeface="標楷體" pitchFamily="65" charset="-120"/>
              </a:defRPr>
            </a:lvl2pPr>
            <a:lvl3pPr algn="ctr" rtl="0" eaLnBrk="0" fontAlgn="base" hangingPunct="0">
              <a:spcBef>
                <a:spcPct val="0"/>
              </a:spcBef>
              <a:spcAft>
                <a:spcPct val="0"/>
              </a:spcAft>
              <a:defRPr sz="4000" b="1">
                <a:solidFill>
                  <a:srgbClr val="000099"/>
                </a:solidFill>
                <a:latin typeface="標楷體" pitchFamily="65" charset="-120"/>
                <a:ea typeface="標楷體" pitchFamily="65" charset="-120"/>
              </a:defRPr>
            </a:lvl3pPr>
            <a:lvl4pPr algn="ctr" rtl="0" eaLnBrk="0" fontAlgn="base" hangingPunct="0">
              <a:spcBef>
                <a:spcPct val="0"/>
              </a:spcBef>
              <a:spcAft>
                <a:spcPct val="0"/>
              </a:spcAft>
              <a:defRPr sz="4000" b="1">
                <a:solidFill>
                  <a:srgbClr val="000099"/>
                </a:solidFill>
                <a:latin typeface="標楷體" pitchFamily="65" charset="-120"/>
                <a:ea typeface="標楷體" pitchFamily="65" charset="-120"/>
              </a:defRPr>
            </a:lvl4pPr>
            <a:lvl5pPr algn="ctr" rtl="0" eaLnBrk="0" fontAlgn="base" hangingPunct="0">
              <a:spcBef>
                <a:spcPct val="0"/>
              </a:spcBef>
              <a:spcAft>
                <a:spcPct val="0"/>
              </a:spcAft>
              <a:defRPr sz="4000" b="1">
                <a:solidFill>
                  <a:srgbClr val="000099"/>
                </a:solidFill>
                <a:latin typeface="標楷體" pitchFamily="65" charset="-120"/>
                <a:ea typeface="標楷體" pitchFamily="65" charset="-120"/>
              </a:defRPr>
            </a:lvl5pPr>
            <a:lvl6pPr marL="457200" algn="ctr" rtl="0" fontAlgn="base">
              <a:spcBef>
                <a:spcPct val="0"/>
              </a:spcBef>
              <a:spcAft>
                <a:spcPct val="0"/>
              </a:spcAft>
              <a:defRPr sz="4000" b="1">
                <a:solidFill>
                  <a:srgbClr val="000099"/>
                </a:solidFill>
                <a:latin typeface="標楷體" pitchFamily="65" charset="-120"/>
                <a:ea typeface="標楷體" pitchFamily="65" charset="-120"/>
              </a:defRPr>
            </a:lvl6pPr>
            <a:lvl7pPr marL="914400" algn="ctr" rtl="0" fontAlgn="base">
              <a:spcBef>
                <a:spcPct val="0"/>
              </a:spcBef>
              <a:spcAft>
                <a:spcPct val="0"/>
              </a:spcAft>
              <a:defRPr sz="4000" b="1">
                <a:solidFill>
                  <a:srgbClr val="000099"/>
                </a:solidFill>
                <a:latin typeface="標楷體" pitchFamily="65" charset="-120"/>
                <a:ea typeface="標楷體" pitchFamily="65" charset="-120"/>
              </a:defRPr>
            </a:lvl7pPr>
            <a:lvl8pPr marL="1371600" algn="ctr" rtl="0" fontAlgn="base">
              <a:spcBef>
                <a:spcPct val="0"/>
              </a:spcBef>
              <a:spcAft>
                <a:spcPct val="0"/>
              </a:spcAft>
              <a:defRPr sz="4000" b="1">
                <a:solidFill>
                  <a:srgbClr val="000099"/>
                </a:solidFill>
                <a:latin typeface="標楷體" pitchFamily="65" charset="-120"/>
                <a:ea typeface="標楷體" pitchFamily="65" charset="-120"/>
              </a:defRPr>
            </a:lvl8pPr>
            <a:lvl9pPr marL="1828800" algn="ctr" rtl="0" fontAlgn="base">
              <a:spcBef>
                <a:spcPct val="0"/>
              </a:spcBef>
              <a:spcAft>
                <a:spcPct val="0"/>
              </a:spcAft>
              <a:defRPr sz="4000" b="1">
                <a:solidFill>
                  <a:srgbClr val="000099"/>
                </a:solidFill>
                <a:latin typeface="標楷體" pitchFamily="65" charset="-120"/>
                <a:ea typeface="標楷體" pitchFamily="65" charset="-120"/>
              </a:defRPr>
            </a:lvl9pPr>
          </a:lstStyle>
          <a:p>
            <a:r>
              <a:rPr kumimoji="0" lang="zh-TW" altLang="zh-TW" sz="2800" dirty="0"/>
              <a:t>富蘭克林坦伯頓投資方案團隊</a:t>
            </a:r>
            <a:r>
              <a:rPr kumimoji="0" lang="zh-TW" altLang="en-US" sz="2800" dirty="0"/>
              <a:t>評論</a:t>
            </a:r>
            <a:br>
              <a:rPr kumimoji="0" lang="en-US" altLang="zh-TW" dirty="0"/>
            </a:br>
            <a:r>
              <a:rPr kumimoji="0" lang="zh-TW" altLang="en-US" dirty="0"/>
              <a:t>跨資產展望</a:t>
            </a:r>
            <a:r>
              <a:rPr kumimoji="0" lang="en-US" altLang="zh-TW" dirty="0"/>
              <a:t>_2025</a:t>
            </a:r>
            <a:r>
              <a:rPr kumimoji="0" lang="zh-TW" altLang="en-US" dirty="0"/>
              <a:t>年</a:t>
            </a:r>
            <a:r>
              <a:rPr kumimoji="0" lang="en-US" altLang="zh-TW" dirty="0"/>
              <a:t>8</a:t>
            </a:r>
            <a:r>
              <a:rPr kumimoji="0" lang="zh-TW" altLang="en-US" dirty="0"/>
              <a:t>月</a:t>
            </a:r>
          </a:p>
        </p:txBody>
      </p:sp>
      <p:sp>
        <p:nvSpPr>
          <p:cNvPr id="13" name="文字方塊 12"/>
          <p:cNvSpPr txBox="1"/>
          <p:nvPr/>
        </p:nvSpPr>
        <p:spPr>
          <a:xfrm>
            <a:off x="1738539" y="6212095"/>
            <a:ext cx="671961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投資展望評等分數</a:t>
            </a:r>
            <a:r>
              <a:rPr lang="en-US" altLang="zh-TW" sz="1200" dirty="0">
                <a:latin typeface="微軟正黑體" panose="020B0604030504040204" pitchFamily="34" charset="-120"/>
                <a:ea typeface="微軟正黑體" panose="020B0604030504040204" pitchFamily="34" charset="-120"/>
              </a:rPr>
              <a:t>1~7</a:t>
            </a:r>
            <a:r>
              <a:rPr lang="zh-TW" altLang="en-US" sz="1200" dirty="0">
                <a:latin typeface="微軟正黑體" panose="020B0604030504040204" pitchFamily="34" charset="-120"/>
                <a:ea typeface="微軟正黑體" panose="020B0604030504040204" pitchFamily="34" charset="-120"/>
              </a:rPr>
              <a:t>代表看好度由悲觀</a:t>
            </a:r>
            <a:r>
              <a:rPr lang="en-US" altLang="zh-TW" sz="1200" dirty="0">
                <a:latin typeface="微軟正黑體" panose="020B0604030504040204" pitchFamily="34" charset="-120"/>
                <a:ea typeface="微軟正黑體" panose="020B0604030504040204" pitchFamily="34" charset="-120"/>
              </a:rPr>
              <a:t>(1)</a:t>
            </a:r>
            <a:r>
              <a:rPr lang="zh-TW" altLang="en-US" sz="1200" dirty="0">
                <a:latin typeface="微軟正黑體" panose="020B0604030504040204" pitchFamily="34" charset="-120"/>
                <a:ea typeface="微軟正黑體" panose="020B0604030504040204" pitchFamily="34" charset="-120"/>
              </a:rPr>
              <a:t>到樂觀</a:t>
            </a:r>
            <a:r>
              <a:rPr lang="en-US" altLang="zh-TW" sz="1200" dirty="0">
                <a:latin typeface="微軟正黑體" panose="020B0604030504040204" pitchFamily="34" charset="-120"/>
                <a:ea typeface="微軟正黑體" panose="020B0604030504040204" pitchFamily="34" charset="-120"/>
              </a:rPr>
              <a:t>(7)</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為中性，</a:t>
            </a: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為中性偏空、</a:t>
            </a:r>
            <a:r>
              <a:rPr lang="en-US" altLang="zh-TW" sz="1200" dirty="0">
                <a:latin typeface="微軟正黑體" panose="020B0604030504040204" pitchFamily="34" charset="-120"/>
                <a:ea typeface="微軟正黑體" panose="020B0604030504040204" pitchFamily="34" charset="-120"/>
              </a:rPr>
              <a:t>5</a:t>
            </a:r>
            <a:r>
              <a:rPr lang="zh-TW" altLang="en-US" sz="1200" dirty="0">
                <a:latin typeface="微軟正黑體" panose="020B0604030504040204" pitchFamily="34" charset="-120"/>
                <a:ea typeface="微軟正黑體" panose="020B0604030504040204" pitchFamily="34" charset="-120"/>
              </a:rPr>
              <a:t>為中性偏多。</a:t>
            </a:r>
          </a:p>
        </p:txBody>
      </p:sp>
      <p:sp>
        <p:nvSpPr>
          <p:cNvPr id="14" name="文字方塊 13"/>
          <p:cNvSpPr txBox="1"/>
          <p:nvPr/>
        </p:nvSpPr>
        <p:spPr>
          <a:xfrm>
            <a:off x="1683280" y="6431445"/>
            <a:ext cx="6546320" cy="577081"/>
          </a:xfrm>
          <a:prstGeom prst="rect">
            <a:avLst/>
          </a:prstGeom>
          <a:noFill/>
        </p:spPr>
        <p:txBody>
          <a:bodyPr wrap="square" rtlCol="0">
            <a:spAutoFit/>
          </a:bodyPr>
          <a:lstStyle/>
          <a:p>
            <a:r>
              <a:rPr lang="zh-TW" altLang="en-US" sz="1050" dirty="0">
                <a:latin typeface="微軟正黑體" panose="020B0604030504040204" pitchFamily="34" charset="-120"/>
                <a:ea typeface="微軟正黑體" panose="020B0604030504040204" pitchFamily="34" charset="-120"/>
              </a:rPr>
              <a:t>資料來源</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 富蘭克林坦伯頓基金集團，投資方案團隊</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(FTIS)</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每月展望，</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2025</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年</a:t>
            </a:r>
            <a:r>
              <a:rPr lang="en-US" altLang="zh-TW" sz="1050" dirty="0">
                <a:latin typeface="微軟正黑體" panose="020B0604030504040204" pitchFamily="34" charset="-120"/>
                <a:ea typeface="微軟正黑體" panose="020B0604030504040204" pitchFamily="34" charset="-120"/>
                <a:sym typeface="Wingdings" panose="05000000000000000000" pitchFamily="2" charset="2"/>
              </a:rPr>
              <a:t>8</a:t>
            </a:r>
            <a:r>
              <a:rPr lang="zh-TW" altLang="en-US" sz="1050" dirty="0">
                <a:latin typeface="微軟正黑體" panose="020B0604030504040204" pitchFamily="34" charset="-120"/>
                <a:ea typeface="微軟正黑體" panose="020B0604030504040204" pitchFamily="34" charset="-120"/>
                <a:sym typeface="Wingdings" panose="05000000000000000000" pitchFamily="2" charset="2"/>
              </a:rPr>
              <a:t>月。</a:t>
            </a:r>
            <a:r>
              <a:rPr lang="en-US" altLang="zh-TW" sz="1050" b="1" dirty="0">
                <a:latin typeface="微軟正黑體" panose="020B0604030504040204" pitchFamily="34" charset="-120"/>
                <a:ea typeface="微軟正黑體" panose="020B0604030504040204" pitchFamily="34" charset="-120"/>
              </a:rPr>
              <a:t>&lt;</a:t>
            </a:r>
            <a:r>
              <a:rPr lang="zh-TW" altLang="zh-TW" sz="1050" b="1" dirty="0">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b="1" dirty="0">
                <a:latin typeface="微軟正黑體" panose="020B0604030504040204" pitchFamily="34" charset="-120"/>
                <a:ea typeface="微軟正黑體" panose="020B0604030504040204" pitchFamily="34" charset="-120"/>
              </a:rPr>
              <a:t>&gt;</a:t>
            </a:r>
          </a:p>
          <a:p>
            <a:endParaRPr lang="zh-TW" altLang="en-US" sz="105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409160" y="1017604"/>
          <a:ext cx="8403289" cy="5435780"/>
        </p:xfrm>
        <a:graphic>
          <a:graphicData uri="http://schemas.openxmlformats.org/drawingml/2006/table">
            <a:tbl>
              <a:tblPr firstRow="1" firstCol="1" bandRow="1">
                <a:tableStyleId>{5C22544A-7EE6-4342-B048-85BDC9FD1C3A}</a:tableStyleId>
              </a:tblPr>
              <a:tblGrid>
                <a:gridCol w="862754">
                  <a:extLst>
                    <a:ext uri="{9D8B030D-6E8A-4147-A177-3AD203B41FA5}">
                      <a16:colId xmlns:a16="http://schemas.microsoft.com/office/drawing/2014/main" val="429504060"/>
                    </a:ext>
                  </a:extLst>
                </a:gridCol>
                <a:gridCol w="732948">
                  <a:extLst>
                    <a:ext uri="{9D8B030D-6E8A-4147-A177-3AD203B41FA5}">
                      <a16:colId xmlns:a16="http://schemas.microsoft.com/office/drawing/2014/main" val="1217423618"/>
                    </a:ext>
                  </a:extLst>
                </a:gridCol>
                <a:gridCol w="662138">
                  <a:extLst>
                    <a:ext uri="{9D8B030D-6E8A-4147-A177-3AD203B41FA5}">
                      <a16:colId xmlns:a16="http://schemas.microsoft.com/office/drawing/2014/main" val="3089181031"/>
                    </a:ext>
                  </a:extLst>
                </a:gridCol>
                <a:gridCol w="2009775">
                  <a:extLst>
                    <a:ext uri="{9D8B030D-6E8A-4147-A177-3AD203B41FA5}">
                      <a16:colId xmlns:a16="http://schemas.microsoft.com/office/drawing/2014/main" val="375798900"/>
                    </a:ext>
                  </a:extLst>
                </a:gridCol>
                <a:gridCol w="1628775">
                  <a:extLst>
                    <a:ext uri="{9D8B030D-6E8A-4147-A177-3AD203B41FA5}">
                      <a16:colId xmlns:a16="http://schemas.microsoft.com/office/drawing/2014/main" val="2719239140"/>
                    </a:ext>
                  </a:extLst>
                </a:gridCol>
                <a:gridCol w="1076325">
                  <a:extLst>
                    <a:ext uri="{9D8B030D-6E8A-4147-A177-3AD203B41FA5}">
                      <a16:colId xmlns:a16="http://schemas.microsoft.com/office/drawing/2014/main" val="583891153"/>
                    </a:ext>
                  </a:extLst>
                </a:gridCol>
                <a:gridCol w="857250">
                  <a:extLst>
                    <a:ext uri="{9D8B030D-6E8A-4147-A177-3AD203B41FA5}">
                      <a16:colId xmlns:a16="http://schemas.microsoft.com/office/drawing/2014/main" val="2939486139"/>
                    </a:ext>
                  </a:extLst>
                </a:gridCol>
                <a:gridCol w="573324">
                  <a:extLst>
                    <a:ext uri="{9D8B030D-6E8A-4147-A177-3AD203B41FA5}">
                      <a16:colId xmlns:a16="http://schemas.microsoft.com/office/drawing/2014/main" val="4120985143"/>
                    </a:ext>
                  </a:extLst>
                </a:gridCol>
              </a:tblGrid>
              <a:tr h="637719">
                <a:tc>
                  <a:txBody>
                    <a:bodyPr/>
                    <a:lstStyle/>
                    <a:p>
                      <a:pPr>
                        <a:lnSpc>
                          <a:spcPts val="1500"/>
                        </a:lnSpc>
                        <a:spcBef>
                          <a:spcPts val="50"/>
                        </a:spcBef>
                        <a:spcAft>
                          <a:spcPts val="50"/>
                        </a:spcAft>
                      </a:pPr>
                      <a:r>
                        <a:rPr lang="zh-TW" altLang="en-US" sz="1300" kern="0" dirty="0">
                          <a:effectLst/>
                          <a:latin typeface="微軟正黑體" panose="020B0604030504040204" pitchFamily="34" charset="-120"/>
                          <a:ea typeface="微軟正黑體" panose="020B0604030504040204" pitchFamily="34" charset="-120"/>
                        </a:rPr>
                        <a:t>分數</a:t>
                      </a:r>
                      <a:r>
                        <a:rPr lang="en-US" altLang="zh-TW" sz="1300" kern="0" dirty="0">
                          <a:effectLst/>
                          <a:latin typeface="微軟正黑體" panose="020B0604030504040204" pitchFamily="34" charset="-120"/>
                          <a:ea typeface="微軟正黑體" panose="020B0604030504040204" pitchFamily="34" charset="-120"/>
                        </a:rPr>
                        <a:t>1~7</a:t>
                      </a:r>
                      <a:endParaRPr 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300" kern="0" dirty="0">
                          <a:effectLst/>
                          <a:latin typeface="微軟正黑體" panose="020B0604030504040204" pitchFamily="34" charset="-120"/>
                          <a:ea typeface="微軟正黑體" panose="020B0604030504040204" pitchFamily="34" charset="-120"/>
                        </a:rPr>
                        <a:t>悲觀</a:t>
                      </a:r>
                      <a:endParaRPr lang="en-US" altLang="zh-TW" sz="13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300" kern="0" dirty="0">
                          <a:effectLst/>
                          <a:latin typeface="微軟正黑體" panose="020B0604030504040204" pitchFamily="34" charset="-120"/>
                          <a:ea typeface="微軟正黑體" panose="020B0604030504040204" pitchFamily="34" charset="-120"/>
                        </a:rPr>
                        <a:t>(1)</a:t>
                      </a:r>
                      <a:endParaRPr 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300" kern="0" dirty="0">
                          <a:effectLst/>
                          <a:latin typeface="微軟正黑體" panose="020B0604030504040204" pitchFamily="34" charset="-120"/>
                          <a:ea typeface="微軟正黑體" panose="020B0604030504040204" pitchFamily="34" charset="-120"/>
                        </a:rPr>
                        <a:t>溫和偏空</a:t>
                      </a:r>
                      <a:endParaRPr lang="en-US" altLang="zh-TW" sz="13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300" kern="0" dirty="0">
                          <a:effectLst/>
                          <a:latin typeface="微軟正黑體" panose="020B0604030504040204" pitchFamily="34" charset="-120"/>
                          <a:ea typeface="微軟正黑體" panose="020B0604030504040204" pitchFamily="34" charset="-120"/>
                        </a:rPr>
                        <a:t>(2)</a:t>
                      </a:r>
                      <a:endParaRPr 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500"/>
                        </a:lnSpc>
                        <a:spcBef>
                          <a:spcPts val="50"/>
                        </a:spcBef>
                        <a:spcAft>
                          <a:spcPts val="50"/>
                        </a:spcAft>
                        <a:buClrTx/>
                        <a:buSzTx/>
                        <a:buFontTx/>
                        <a:buNone/>
                        <a:tabLst/>
                        <a:defRPr/>
                      </a:pPr>
                      <a:r>
                        <a:rPr lang="zh-TW" altLang="en-US" sz="1300" kern="100" dirty="0">
                          <a:effectLst/>
                          <a:latin typeface="微軟正黑體" panose="020B0604030504040204" pitchFamily="34" charset="-120"/>
                          <a:ea typeface="微軟正黑體" panose="020B0604030504040204" pitchFamily="34" charset="-120"/>
                        </a:rPr>
                        <a:t>中性偏空</a:t>
                      </a:r>
                      <a:endParaRPr lang="en-US" altLang="zh-TW" sz="1300" kern="100" dirty="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500"/>
                        </a:lnSpc>
                        <a:spcBef>
                          <a:spcPts val="50"/>
                        </a:spcBef>
                        <a:spcAft>
                          <a:spcPts val="50"/>
                        </a:spcAft>
                        <a:buClrTx/>
                        <a:buSzTx/>
                        <a:buFontTx/>
                        <a:buNone/>
                        <a:tabLst/>
                        <a:defRPr/>
                      </a:pPr>
                      <a:r>
                        <a:rPr lang="en-US" altLang="zh-TW" sz="1300" kern="0" dirty="0">
                          <a:effectLst/>
                          <a:latin typeface="微軟正黑體" panose="020B0604030504040204" pitchFamily="34" charset="-120"/>
                          <a:ea typeface="微軟正黑體" panose="020B0604030504040204" pitchFamily="34" charset="-120"/>
                        </a:rPr>
                        <a:t>(3)</a:t>
                      </a:r>
                      <a:endParaRPr lang="zh-TW" alt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sz="1300" kern="0" dirty="0">
                          <a:effectLst/>
                          <a:latin typeface="微軟正黑體" panose="020B0604030504040204" pitchFamily="34" charset="-120"/>
                          <a:ea typeface="微軟正黑體" panose="020B0604030504040204" pitchFamily="34" charset="-120"/>
                        </a:rPr>
                        <a:t>中性</a:t>
                      </a:r>
                      <a:endParaRPr lang="en-US" altLang="zh-TW" sz="13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300" kern="0" dirty="0">
                          <a:effectLst/>
                          <a:latin typeface="微軟正黑體" panose="020B0604030504040204" pitchFamily="34" charset="-120"/>
                          <a:ea typeface="微軟正黑體" panose="020B0604030504040204" pitchFamily="34" charset="-120"/>
                        </a:rPr>
                        <a:t>(4)</a:t>
                      </a:r>
                      <a:endParaRPr 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300" kern="100" dirty="0">
                          <a:effectLst/>
                          <a:latin typeface="微軟正黑體" panose="020B0604030504040204" pitchFamily="34" charset="-120"/>
                          <a:ea typeface="微軟正黑體" panose="020B0604030504040204" pitchFamily="34" charset="-120"/>
                        </a:rPr>
                        <a:t>中性偏多</a:t>
                      </a:r>
                      <a:r>
                        <a:rPr lang="en-US" altLang="zh-TW" sz="1300" kern="100" dirty="0">
                          <a:effectLst/>
                          <a:latin typeface="微軟正黑體" panose="020B0604030504040204" pitchFamily="34" charset="-120"/>
                          <a:ea typeface="微軟正黑體" panose="020B0604030504040204" pitchFamily="34" charset="-120"/>
                        </a:rPr>
                        <a:t>(5)</a:t>
                      </a:r>
                      <a:endParaRPr lang="zh-TW" alt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500"/>
                        </a:lnSpc>
                        <a:spcBef>
                          <a:spcPts val="50"/>
                        </a:spcBef>
                        <a:spcAft>
                          <a:spcPts val="50"/>
                        </a:spcAft>
                        <a:buClrTx/>
                        <a:buSzTx/>
                        <a:buFontTx/>
                        <a:buNone/>
                        <a:tabLst/>
                        <a:defRPr/>
                      </a:pPr>
                      <a:r>
                        <a:rPr lang="zh-TW" altLang="en-US" sz="1300" kern="0" dirty="0">
                          <a:effectLst/>
                          <a:latin typeface="微軟正黑體" panose="020B0604030504040204" pitchFamily="34" charset="-120"/>
                          <a:ea typeface="微軟正黑體" panose="020B0604030504040204" pitchFamily="34" charset="-120"/>
                        </a:rPr>
                        <a:t>溫和偏多</a:t>
                      </a:r>
                      <a:endParaRPr lang="en-US" altLang="zh-TW" sz="1300" kern="0" dirty="0">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ts val="1500"/>
                        </a:lnSpc>
                        <a:spcBef>
                          <a:spcPts val="50"/>
                        </a:spcBef>
                        <a:spcAft>
                          <a:spcPts val="50"/>
                        </a:spcAft>
                        <a:buClrTx/>
                        <a:buSzTx/>
                        <a:buFontTx/>
                        <a:buNone/>
                        <a:tabLst/>
                        <a:defRPr/>
                      </a:pPr>
                      <a:r>
                        <a:rPr lang="en-US" altLang="zh-TW" sz="1300" kern="0" dirty="0">
                          <a:effectLst/>
                          <a:latin typeface="微軟正黑體" panose="020B0604030504040204" pitchFamily="34" charset="-120"/>
                          <a:ea typeface="微軟正黑體" panose="020B0604030504040204" pitchFamily="34" charset="-120"/>
                        </a:rPr>
                        <a:t>(6)</a:t>
                      </a:r>
                      <a:endParaRPr lang="zh-TW" alt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lnSpc>
                          <a:spcPts val="1500"/>
                        </a:lnSpc>
                        <a:spcBef>
                          <a:spcPts val="50"/>
                        </a:spcBef>
                        <a:spcAft>
                          <a:spcPts val="50"/>
                        </a:spcAft>
                      </a:pPr>
                      <a:r>
                        <a:rPr lang="zh-TW" altLang="en-US" sz="1300" kern="0" dirty="0">
                          <a:effectLst/>
                          <a:latin typeface="微軟正黑體" panose="020B0604030504040204" pitchFamily="34" charset="-120"/>
                          <a:ea typeface="微軟正黑體" panose="020B0604030504040204" pitchFamily="34" charset="-120"/>
                        </a:rPr>
                        <a:t>樂觀</a:t>
                      </a:r>
                      <a:endParaRPr lang="en-US" altLang="zh-TW" sz="1300" kern="0" dirty="0">
                        <a:effectLst/>
                        <a:latin typeface="微軟正黑體" panose="020B0604030504040204" pitchFamily="34" charset="-120"/>
                        <a:ea typeface="微軟正黑體" panose="020B0604030504040204" pitchFamily="34" charset="-120"/>
                      </a:endParaRPr>
                    </a:p>
                    <a:p>
                      <a:pPr algn="ctr">
                        <a:lnSpc>
                          <a:spcPts val="1500"/>
                        </a:lnSpc>
                        <a:spcBef>
                          <a:spcPts val="50"/>
                        </a:spcBef>
                        <a:spcAft>
                          <a:spcPts val="50"/>
                        </a:spcAft>
                      </a:pPr>
                      <a:r>
                        <a:rPr lang="en-US" altLang="zh-TW" sz="1300" kern="0" dirty="0">
                          <a:effectLst/>
                          <a:latin typeface="微軟正黑體" panose="020B0604030504040204" pitchFamily="34" charset="-120"/>
                          <a:ea typeface="微軟正黑體" panose="020B0604030504040204" pitchFamily="34" charset="-120"/>
                        </a:rPr>
                        <a:t>(7)</a:t>
                      </a:r>
                      <a:endParaRPr lang="zh-TW" sz="13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4085950261"/>
                  </a:ext>
                </a:extLst>
              </a:tr>
              <a:tr h="1232661">
                <a:tc>
                  <a:txBody>
                    <a:bodyPr/>
                    <a:lstStyle/>
                    <a:p>
                      <a:pPr>
                        <a:lnSpc>
                          <a:spcPts val="1500"/>
                        </a:lnSpc>
                        <a:spcBef>
                          <a:spcPts val="50"/>
                        </a:spcBef>
                        <a:spcAft>
                          <a:spcPts val="50"/>
                        </a:spcAft>
                      </a:pPr>
                      <a:r>
                        <a:rPr lang="zh-TW" sz="1100" kern="0" dirty="0">
                          <a:effectLst/>
                          <a:latin typeface="微軟正黑體" panose="020B0604030504040204" pitchFamily="34" charset="-120"/>
                          <a:ea typeface="微軟正黑體" panose="020B0604030504040204" pitchFamily="34" charset="-120"/>
                        </a:rPr>
                        <a:t>股票</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500"/>
                        </a:lnSpc>
                        <a:spcBef>
                          <a:spcPts val="50"/>
                        </a:spcBef>
                        <a:spcAft>
                          <a:spcPts val="50"/>
                        </a:spcAft>
                      </a:pPr>
                      <a:r>
                        <a:rPr lang="en-US" sz="1100" kern="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endParaRPr lang="en-US" altLang="zh-TW" sz="1100" kern="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en-US" sz="1100" b="1" kern="0" dirty="0">
                          <a:solidFill>
                            <a:srgbClr val="FF0000"/>
                          </a:solidFill>
                          <a:effectLst/>
                          <a:latin typeface="微軟正黑體" panose="020B0604030504040204" pitchFamily="34" charset="-120"/>
                          <a:ea typeface="微軟正黑體" panose="020B0604030504040204" pitchFamily="34" charset="-120"/>
                          <a:cs typeface="+mn-cs"/>
                        </a:rPr>
                        <a:t>美國小型股↑</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若未來關稅政策出現正面驚喜，小型股有望受益更大，小型股評價壓縮反映盈餘表現相對落後，不過目前小型股與大型股的歷史盈餘動能差距正在迅速收斂</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ts val="1800"/>
                        </a:lnSpc>
                        <a:spcBef>
                          <a:spcPts val="600"/>
                        </a:spcBef>
                        <a:spcAft>
                          <a:spcPts val="0"/>
                        </a:spcAft>
                        <a:buClrTx/>
                        <a:buSzTx/>
                        <a:buFontTx/>
                        <a:buNone/>
                        <a:tabLst/>
                        <a:defRPr/>
                      </a:pPr>
                      <a:r>
                        <a:rPr lang="zh-TW" altLang="en-US" sz="1100" b="1" kern="0" dirty="0">
                          <a:solidFill>
                            <a:schemeClr val="accent6">
                              <a:lumMod val="75000"/>
                            </a:schemeClr>
                          </a:solidFill>
                          <a:effectLst/>
                          <a:latin typeface="微軟正黑體" panose="020B0604030504040204" pitchFamily="34" charset="-120"/>
                          <a:ea typeface="微軟正黑體" panose="020B0604030504040204" pitchFamily="34" charset="-120"/>
                          <a:cs typeface="+mn-cs"/>
                        </a:rPr>
                        <a:t>中國股市↓</a:t>
                      </a:r>
                      <a:r>
                        <a:rPr lang="en-US" altLang="zh-TW" sz="1100" b="0" kern="0" dirty="0">
                          <a:solidFill>
                            <a:schemeClr val="accent6">
                              <a:lumMod val="75000"/>
                            </a:schemeClr>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chemeClr val="accent6">
                              <a:lumMod val="75000"/>
                            </a:schemeClr>
                          </a:solidFill>
                          <a:effectLst/>
                          <a:latin typeface="微軟正黑體" panose="020B0604030504040204" pitchFamily="34" charset="-120"/>
                          <a:ea typeface="微軟正黑體" panose="020B0604030504040204" pitchFamily="34" charset="-120"/>
                          <a:cs typeface="+mn-cs"/>
                        </a:rPr>
                        <a:t>刺激措施未能改善中國內需或私人投資，結構性問題根深蒂固。需求疲弱限制資本支出。盈餘預測大幅下修，領先指標轉弱。關稅提前反映後，製造業與工業生產開始減緩</a:t>
                      </a:r>
                      <a:r>
                        <a:rPr lang="en-US" altLang="zh-TW" sz="1100" b="0" kern="0" dirty="0">
                          <a:solidFill>
                            <a:schemeClr val="accent6">
                              <a:lumMod val="75000"/>
                            </a:schemeClr>
                          </a:solidFill>
                          <a:effectLst/>
                          <a:latin typeface="微軟正黑體" panose="020B0604030504040204" pitchFamily="34" charset="-120"/>
                          <a:ea typeface="微軟正黑體" panose="020B0604030504040204" pitchFamily="34" charset="-120"/>
                          <a:cs typeface="+mn-cs"/>
                        </a:rPr>
                        <a:t>)</a:t>
                      </a:r>
                      <a:endPar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1" kern="0" dirty="0">
                          <a:solidFill>
                            <a:srgbClr val="FF0000"/>
                          </a:solidFill>
                          <a:effectLst/>
                          <a:latin typeface="微軟正黑體" panose="020B0604030504040204" pitchFamily="34" charset="-120"/>
                          <a:ea typeface="微軟正黑體" panose="020B0604030504040204" pitchFamily="34" charset="-120"/>
                          <a:cs typeface="+mn-cs"/>
                        </a:rPr>
                        <a:t>美國成長股↑</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人工智慧熱潮持續推動部分大型成長股表現，股價動能有利美股，但仍須留意關稅影響</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1" kern="0" dirty="0">
                          <a:solidFill>
                            <a:srgbClr val="FF0000"/>
                          </a:solidFill>
                          <a:effectLst/>
                          <a:latin typeface="微軟正黑體" panose="020B0604030504040204" pitchFamily="34" charset="-120"/>
                          <a:ea typeface="微軟正黑體" panose="020B0604030504040204" pitchFamily="34" charset="-120"/>
                          <a:cs typeface="+mn-cs"/>
                        </a:rPr>
                        <a:t>美國價值股↑</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美股在總體經濟不確定期間，歷來展現防禦特性。近來地區性資產重新配置後，機構持有美國價值股比重偏低</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英國</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zh-TW" sz="1100" b="0" kern="0" dirty="0">
                          <a:solidFill>
                            <a:schemeClr val="tx1"/>
                          </a:solidFill>
                          <a:effectLst/>
                          <a:latin typeface="微軟正黑體" panose="020B0604030504040204" pitchFamily="34" charset="-120"/>
                          <a:ea typeface="微軟正黑體" panose="020B0604030504040204" pitchFamily="34" charset="-120"/>
                          <a:cs typeface="+mn-cs"/>
                        </a:rPr>
                        <a:t>歐洲</a:t>
                      </a: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不含</a:t>
                      </a:r>
                      <a:r>
                        <a:rPr lang="zh-TW" altLang="zh-TW" sz="1100" b="0" kern="0" dirty="0">
                          <a:solidFill>
                            <a:schemeClr val="tx1"/>
                          </a:solidFill>
                          <a:effectLst/>
                          <a:latin typeface="微軟正黑體" panose="020B0604030504040204" pitchFamily="34" charset="-120"/>
                          <a:ea typeface="微軟正黑體" panose="020B0604030504040204" pitchFamily="34" charset="-120"/>
                          <a:cs typeface="+mn-cs"/>
                        </a:rPr>
                        <a:t>英國</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日本</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新興市場不含中國</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ts val="1800"/>
                        </a:lnSpc>
                        <a:spcBef>
                          <a:spcPts val="0"/>
                        </a:spcBef>
                        <a:spcAft>
                          <a:spcPts val="0"/>
                        </a:spcAft>
                      </a:pPr>
                      <a:r>
                        <a:rPr lang="en-US" sz="1100" kern="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3433116195"/>
                  </a:ext>
                </a:extLst>
              </a:tr>
              <a:tr h="1640903">
                <a:tc>
                  <a:txBody>
                    <a:bodyPr/>
                    <a:lstStyle/>
                    <a:p>
                      <a:pPr>
                        <a:lnSpc>
                          <a:spcPts val="1500"/>
                        </a:lnSpc>
                        <a:spcBef>
                          <a:spcPts val="50"/>
                        </a:spcBef>
                        <a:spcAft>
                          <a:spcPts val="50"/>
                        </a:spcAft>
                      </a:pPr>
                      <a:r>
                        <a:rPr lang="zh-TW" altLang="en-US" sz="1100" kern="0" dirty="0">
                          <a:effectLst/>
                          <a:latin typeface="微軟正黑體" panose="020B0604030504040204" pitchFamily="34" charset="-120"/>
                          <a:ea typeface="微軟正黑體" panose="020B0604030504040204" pitchFamily="34" charset="-120"/>
                        </a:rPr>
                        <a:t>固定收益</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nSpc>
                          <a:spcPts val="1500"/>
                        </a:lnSpc>
                        <a:spcBef>
                          <a:spcPts val="50"/>
                        </a:spcBef>
                        <a:spcAft>
                          <a:spcPts val="50"/>
                        </a:spcAft>
                      </a:pPr>
                      <a:r>
                        <a:rPr lang="en-US" sz="1100" kern="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zh-TW" sz="1100" b="0" kern="0" dirty="0">
                        <a:solidFill>
                          <a:schemeClr val="accent6">
                            <a:lumMod val="7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1" kern="0" dirty="0">
                          <a:solidFill>
                            <a:schemeClr val="tx1"/>
                          </a:solidFill>
                          <a:effectLst/>
                          <a:latin typeface="微軟正黑體" panose="020B0604030504040204" pitchFamily="34" charset="-120"/>
                          <a:ea typeface="微軟正黑體" panose="020B0604030504040204" pitchFamily="34" charset="-120"/>
                          <a:cs typeface="+mn-cs"/>
                        </a:rPr>
                        <a:t>美國公債</a:t>
                      </a:r>
                      <a:endParaRPr lang="en-US" altLang="zh-TW" sz="1100" b="1"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en-US" sz="1100" b="1" kern="0" dirty="0">
                          <a:solidFill>
                            <a:schemeClr val="tx1"/>
                          </a:solidFill>
                          <a:effectLst/>
                          <a:latin typeface="微軟正黑體" panose="020B0604030504040204" pitchFamily="34" charset="-120"/>
                          <a:ea typeface="微軟正黑體" panose="020B0604030504040204" pitchFamily="34" charset="-120"/>
                          <a:cs typeface="+mn-cs"/>
                        </a:rPr>
                        <a:t>日本公債</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投資級債</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新興債</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非投資級債</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500"/>
                        </a:lnSpc>
                        <a:spcBef>
                          <a:spcPts val="600"/>
                        </a:spcBef>
                        <a:spcAft>
                          <a:spcPts val="0"/>
                        </a:spcAft>
                        <a:buClrTx/>
                        <a:buSzTx/>
                        <a:buFontTx/>
                        <a:buNone/>
                        <a:tabLst/>
                        <a:defRPr/>
                      </a:pPr>
                      <a:r>
                        <a:rPr lang="zh-TW" altLang="en-US" sz="1100" b="1" kern="0" dirty="0">
                          <a:solidFill>
                            <a:srgbClr val="FF0000"/>
                          </a:solidFill>
                          <a:effectLst/>
                          <a:latin typeface="微軟正黑體" panose="020B0604030504040204" pitchFamily="34" charset="-120"/>
                          <a:ea typeface="微軟正黑體" panose="020B0604030504040204" pitchFamily="34" charset="-120"/>
                          <a:cs typeface="+mn-cs"/>
                        </a:rPr>
                        <a:t>英國公債↑</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1100" b="0" kern="0" dirty="0">
                          <a:solidFill>
                            <a:srgbClr val="FF0000"/>
                          </a:solidFill>
                          <a:effectLst/>
                          <a:latin typeface="微軟正黑體" panose="020B0604030504040204" pitchFamily="34" charset="-120"/>
                          <a:ea typeface="微軟正黑體" panose="020B0604030504040204" pitchFamily="34" charset="-120"/>
                          <a:cs typeface="+mn-cs"/>
                        </a:rPr>
                        <a:t>通膨減緩、勞動市場鬆動及成長動能疲弱，令英國央行走向鴿派，創造有利英國公債的環境</a:t>
                      </a:r>
                      <a:r>
                        <a:rPr lang="en-US" altLang="zh-TW" sz="1100" b="0" kern="0" dirty="0">
                          <a:solidFill>
                            <a:srgbClr val="FF0000"/>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auto" latinLnBrk="0" hangingPunct="1">
                        <a:lnSpc>
                          <a:spcPts val="1500"/>
                        </a:lnSpc>
                        <a:spcBef>
                          <a:spcPts val="600"/>
                        </a:spcBef>
                        <a:spcAft>
                          <a:spcPts val="0"/>
                        </a:spcAft>
                        <a:buClrTx/>
                        <a:buSzTx/>
                        <a:buFontTx/>
                        <a:buNone/>
                        <a:tabLst/>
                        <a:defRPr/>
                      </a:pPr>
                      <a:r>
                        <a:rPr lang="zh-TW" altLang="en-US" sz="1100" b="0" kern="0" dirty="0">
                          <a:solidFill>
                            <a:schemeClr val="tx1"/>
                          </a:solidFill>
                          <a:effectLst/>
                          <a:latin typeface="微軟正黑體" panose="020B0604030504040204" pitchFamily="34" charset="-120"/>
                          <a:ea typeface="微軟正黑體" panose="020B0604030504040204" pitchFamily="34" charset="-120"/>
                          <a:cs typeface="+mn-cs"/>
                        </a:rPr>
                        <a:t>歐元區公債</a:t>
                      </a: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ctr" defTabSz="914400" rtl="0" eaLnBrk="1" fontAlgn="auto" latinLnBrk="0" hangingPunct="1">
                        <a:lnSpc>
                          <a:spcPts val="1500"/>
                        </a:lnSpc>
                        <a:spcBef>
                          <a:spcPts val="600"/>
                        </a:spcBef>
                        <a:spcAft>
                          <a:spcPts val="0"/>
                        </a:spcAft>
                        <a:buClrTx/>
                        <a:buSzTx/>
                        <a:buFontTx/>
                        <a:buNone/>
                        <a:tabLst/>
                        <a:defRPr/>
                      </a:pPr>
                      <a:endParaRPr lang="en-US" altLang="zh-TW" sz="1100" b="0" kern="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ts val="1800"/>
                        </a:lnSpc>
                        <a:spcBef>
                          <a:spcPts val="0"/>
                        </a:spcBef>
                        <a:spcAft>
                          <a:spcPts val="0"/>
                        </a:spcAft>
                      </a:pPr>
                      <a:r>
                        <a:rPr lang="en-US" sz="1100" kern="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2132519468"/>
                  </a:ext>
                </a:extLst>
              </a:tr>
            </a:tbl>
          </a:graphicData>
        </a:graphic>
      </p:graphicFrame>
      <p:grpSp>
        <p:nvGrpSpPr>
          <p:cNvPr id="24" name="群組 23"/>
          <p:cNvGrpSpPr/>
          <p:nvPr/>
        </p:nvGrpSpPr>
        <p:grpSpPr>
          <a:xfrm>
            <a:off x="108814" y="6135900"/>
            <a:ext cx="1572409" cy="714077"/>
            <a:chOff x="108814" y="6135900"/>
            <a:chExt cx="1572409" cy="714077"/>
          </a:xfrm>
        </p:grpSpPr>
        <p:pic>
          <p:nvPicPr>
            <p:cNvPr id="25" name="圖片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551" y="6135900"/>
              <a:ext cx="1123176" cy="547214"/>
            </a:xfrm>
            <a:prstGeom prst="rect">
              <a:avLst/>
            </a:prstGeom>
          </p:spPr>
        </p:pic>
        <p:sp>
          <p:nvSpPr>
            <p:cNvPr id="26" name="矩形 25"/>
            <p:cNvSpPr/>
            <p:nvPr/>
          </p:nvSpPr>
          <p:spPr>
            <a:xfrm>
              <a:off x="113367" y="619577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(1)</a:t>
              </a:r>
              <a:endParaRPr lang="zh-TW" altLang="en-US" sz="800" dirty="0"/>
            </a:p>
          </p:txBody>
        </p:sp>
        <p:sp>
          <p:nvSpPr>
            <p:cNvPr id="27" name="矩形 26"/>
            <p:cNvSpPr/>
            <p:nvPr/>
          </p:nvSpPr>
          <p:spPr>
            <a:xfrm>
              <a:off x="108814"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(2)</a:t>
              </a:r>
              <a:endParaRPr lang="zh-TW" altLang="en-US" sz="800" dirty="0"/>
            </a:p>
          </p:txBody>
        </p:sp>
        <p:sp>
          <p:nvSpPr>
            <p:cNvPr id="28" name="矩形 27"/>
            <p:cNvSpPr/>
            <p:nvPr/>
          </p:nvSpPr>
          <p:spPr>
            <a:xfrm>
              <a:off x="627345"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(3)</a:t>
              </a:r>
              <a:endParaRPr lang="zh-TW" altLang="en-US" sz="800" dirty="0"/>
            </a:p>
          </p:txBody>
        </p:sp>
        <p:sp>
          <p:nvSpPr>
            <p:cNvPr id="29" name="矩形 28"/>
            <p:cNvSpPr/>
            <p:nvPr/>
          </p:nvSpPr>
          <p:spPr>
            <a:xfrm>
              <a:off x="758293" y="6634533"/>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(4)</a:t>
              </a:r>
              <a:endParaRPr lang="zh-TW" altLang="en-US" sz="800" dirty="0"/>
            </a:p>
          </p:txBody>
        </p:sp>
        <p:sp>
          <p:nvSpPr>
            <p:cNvPr id="30" name="矩形 29"/>
            <p:cNvSpPr/>
            <p:nvPr/>
          </p:nvSpPr>
          <p:spPr>
            <a:xfrm>
              <a:off x="893483" y="6629154"/>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(5)</a:t>
              </a:r>
              <a:endParaRPr lang="zh-TW" altLang="en-US" sz="800" dirty="0"/>
            </a:p>
          </p:txBody>
        </p:sp>
        <p:sp>
          <p:nvSpPr>
            <p:cNvPr id="31" name="矩形 30"/>
            <p:cNvSpPr/>
            <p:nvPr/>
          </p:nvSpPr>
          <p:spPr>
            <a:xfrm>
              <a:off x="1351238" y="6384237"/>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(6)</a:t>
              </a:r>
              <a:endParaRPr lang="zh-TW" altLang="en-US" sz="800" dirty="0"/>
            </a:p>
          </p:txBody>
        </p:sp>
        <p:sp>
          <p:nvSpPr>
            <p:cNvPr id="32" name="矩形 31"/>
            <p:cNvSpPr/>
            <p:nvPr/>
          </p:nvSpPr>
          <p:spPr>
            <a:xfrm>
              <a:off x="1369919" y="6212095"/>
              <a:ext cx="311304" cy="215444"/>
            </a:xfrm>
            <a:prstGeom prst="rect">
              <a:avLst/>
            </a:prstGeom>
          </p:spPr>
          <p:txBody>
            <a:bodyPr wrap="none">
              <a:spAutoFit/>
            </a:bodyPr>
            <a:lstStyle/>
            <a:p>
              <a:r>
                <a:rPr lang="en-US" altLang="zh-TW" sz="800" dirty="0">
                  <a:latin typeface="微軟正黑體" panose="020B0604030504040204" pitchFamily="34" charset="-120"/>
                  <a:ea typeface="微軟正黑體" panose="020B0604030504040204" pitchFamily="34" charset="-120"/>
                </a:rPr>
                <a:t>(7)</a:t>
              </a:r>
              <a:endParaRPr lang="zh-TW" altLang="en-US" sz="800" dirty="0"/>
            </a:p>
          </p:txBody>
        </p:sp>
      </p:grpSp>
    </p:spTree>
    <p:extLst>
      <p:ext uri="{BB962C8B-B14F-4D97-AF65-F5344CB8AC3E}">
        <p14:creationId xmlns:p14="http://schemas.microsoft.com/office/powerpoint/2010/main" val="152706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4800"/>
            <a:ext cx="8190858" cy="553998"/>
          </a:xfrm>
        </p:spPr>
        <p:txBody>
          <a:bodyPr/>
          <a:lstStyle/>
          <a:p>
            <a:pPr algn="ctr"/>
            <a:r>
              <a:rPr lang="en-US" altLang="zh-TW" sz="3600" dirty="0"/>
              <a:t>2025</a:t>
            </a:r>
            <a:r>
              <a:rPr lang="zh-TW" altLang="en-US" sz="3600" dirty="0"/>
              <a:t>年</a:t>
            </a:r>
            <a:r>
              <a:rPr lang="en-US" altLang="zh-TW" sz="3600" dirty="0"/>
              <a:t>Q3~Q4</a:t>
            </a:r>
            <a:r>
              <a:rPr lang="zh-TW" altLang="en-US" sz="3600" dirty="0"/>
              <a:t>投資展望及策略</a:t>
            </a:r>
            <a:endParaRPr lang="en-US" altLang="zh-TW" sz="3600" b="1" dirty="0">
              <a:solidFill>
                <a:srgbClr val="0000FF"/>
              </a:solidFill>
            </a:endParaRPr>
          </a:p>
        </p:txBody>
      </p:sp>
      <p:sp>
        <p:nvSpPr>
          <p:cNvPr id="23" name="Text Box 4"/>
          <p:cNvSpPr txBox="1">
            <a:spLocks noChangeArrowheads="1"/>
          </p:cNvSpPr>
          <p:nvPr/>
        </p:nvSpPr>
        <p:spPr bwMode="auto">
          <a:xfrm>
            <a:off x="330739" y="6252398"/>
            <a:ext cx="8280523" cy="415498"/>
          </a:xfrm>
          <a:prstGeom prst="rect">
            <a:avLst/>
          </a:prstGeom>
          <a:noFill/>
          <a:ln>
            <a:noFill/>
          </a:ln>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eaLnBrk="1" hangingPunct="1">
              <a:spcBef>
                <a:spcPct val="0"/>
              </a:spcBef>
              <a:buNone/>
            </a:pPr>
            <a:r>
              <a:rPr lang="zh-TW" altLang="en-US" sz="1050" b="0" i="0" dirty="0">
                <a:solidFill>
                  <a:schemeClr val="tx1"/>
                </a:solidFill>
                <a:latin typeface="微軟正黑體" panose="020B0604030504040204" pitchFamily="34" charset="-120"/>
                <a:ea typeface="微軟正黑體" panose="020B0604030504040204" pitchFamily="34" charset="-120"/>
              </a:rPr>
              <a:t>資料</a:t>
            </a:r>
            <a:r>
              <a:rPr lang="zh-TW" altLang="en-US" sz="1050" b="0" dirty="0">
                <a:solidFill>
                  <a:schemeClr val="tx1"/>
                </a:solidFill>
                <a:latin typeface="微軟正黑體" panose="020B0604030504040204" pitchFamily="34" charset="-120"/>
                <a:ea typeface="微軟正黑體" panose="020B0604030504040204" pitchFamily="34" charset="-120"/>
              </a:rPr>
              <a:t>來源</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：富蘭克林證券投顧，</a:t>
            </a:r>
            <a:r>
              <a:rPr lang="en-US" altLang="zh-TW"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2025/8/25</a:t>
            </a:r>
            <a:r>
              <a:rPr lang="zh-TW" altLang="en-US" sz="1050" b="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050" dirty="0">
                <a:solidFill>
                  <a:schemeClr val="tx1"/>
                </a:solidFill>
                <a:latin typeface="微軟正黑體" panose="020B0604030504040204" pitchFamily="34" charset="-120"/>
                <a:ea typeface="微軟正黑體" panose="020B0604030504040204" pitchFamily="34" charset="-120"/>
              </a:rPr>
              <a:t>&lt;</a:t>
            </a:r>
            <a:r>
              <a:rPr lang="zh-TW" altLang="zh-TW" sz="1050" dirty="0">
                <a:solidFill>
                  <a:schemeClr val="tx1"/>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dirty="0">
                <a:solidFill>
                  <a:schemeClr val="tx1"/>
                </a:solidFill>
                <a:latin typeface="微軟正黑體" panose="020B0604030504040204" pitchFamily="34" charset="-120"/>
                <a:ea typeface="微軟正黑體" panose="020B0604030504040204" pitchFamily="34" charset="-120"/>
              </a:rPr>
              <a:t>&gt; </a:t>
            </a:r>
          </a:p>
          <a:p>
            <a:pPr eaLnBrk="1" hangingPunct="1">
              <a:spcBef>
                <a:spcPct val="0"/>
              </a:spcBef>
              <a:buNone/>
            </a:pP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「本</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文</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提及</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之</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經濟</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走</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勢預</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測</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不必</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然</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代表</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本</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基金</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之</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績效</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本基</a:t>
            </a:r>
            <a:r>
              <a:rPr lang="zh-TW" altLang="en-US" sz="1050" dirty="0">
                <a:solidFill>
                  <a:schemeClr val="tx1"/>
                </a:solidFill>
                <a:latin typeface="微軟正黑體" panose="020B0604030504040204" pitchFamily="34" charset="-120"/>
                <a:ea typeface="微軟正黑體" panose="020B0604030504040204" pitchFamily="34" charset="-120"/>
                <a:cs typeface="微軟正黑體"/>
              </a:rPr>
              <a:t>金</a:t>
            </a:r>
            <a:r>
              <a:rPr lang="zh-TW" altLang="en-US" sz="1050" spc="-5" dirty="0">
                <a:solidFill>
                  <a:schemeClr val="tx1"/>
                </a:solidFill>
                <a:latin typeface="微軟正黑體" panose="020B0604030504040204" pitchFamily="34" charset="-120"/>
                <a:ea typeface="微軟正黑體" panose="020B0604030504040204" pitchFamily="34" charset="-120"/>
                <a:cs typeface="微軟正黑體"/>
              </a:rPr>
              <a:t>投資風險請詳閱基金公開說明書」</a:t>
            </a:r>
            <a:endParaRPr lang="en-US" altLang="zh-TW" sz="105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4" name="資料庫圖表 23"/>
          <p:cNvGraphicFramePr/>
          <p:nvPr/>
        </p:nvGraphicFramePr>
        <p:xfrm>
          <a:off x="489766" y="2009502"/>
          <a:ext cx="3940802" cy="2814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圓角矩形 24"/>
          <p:cNvSpPr/>
          <p:nvPr/>
        </p:nvSpPr>
        <p:spPr>
          <a:xfrm>
            <a:off x="1073400" y="1291390"/>
            <a:ext cx="2931863" cy="5276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全球經濟局勢</a:t>
            </a:r>
          </a:p>
        </p:txBody>
      </p:sp>
      <p:sp>
        <p:nvSpPr>
          <p:cNvPr id="38" name="圓角矩形 37"/>
          <p:cNvSpPr/>
          <p:nvPr/>
        </p:nvSpPr>
        <p:spPr>
          <a:xfrm>
            <a:off x="5760906" y="1259632"/>
            <a:ext cx="2290674" cy="550011"/>
          </a:xfrm>
          <a:prstGeom prst="roundRect">
            <a:avLst/>
          </a:prstGeom>
          <a:solidFill>
            <a:srgbClr val="0065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FFFF99"/>
                </a:solidFill>
                <a:latin typeface="微軟正黑體" panose="020B0604030504040204" pitchFamily="34" charset="-120"/>
                <a:ea typeface="微軟正黑體" panose="020B0604030504040204" pitchFamily="34" charset="-120"/>
              </a:rPr>
              <a:t>投資策略</a:t>
            </a:r>
          </a:p>
        </p:txBody>
      </p:sp>
      <p:sp>
        <p:nvSpPr>
          <p:cNvPr id="39" name="矩形 38"/>
          <p:cNvSpPr/>
          <p:nvPr/>
        </p:nvSpPr>
        <p:spPr>
          <a:xfrm>
            <a:off x="727159" y="4847409"/>
            <a:ext cx="3673642" cy="369332"/>
          </a:xfrm>
          <a:prstGeom prst="rect">
            <a:avLst/>
          </a:prstGeom>
        </p:spPr>
        <p:txBody>
          <a:bodyPr wrap="square">
            <a:spAutoFit/>
          </a:bodyPr>
          <a:lstStyle/>
          <a:p>
            <a:pPr algn="ctr"/>
            <a:endParaRPr lang="en-US" altLang="zh-TW" sz="1800" b="1" dirty="0">
              <a:solidFill>
                <a:srgbClr val="FF0000"/>
              </a:solidFill>
              <a:latin typeface="微軟正黑體" panose="020B0604030504040204" pitchFamily="34" charset="-120"/>
              <a:ea typeface="微軟正黑體" panose="020B0604030504040204" pitchFamily="34" charset="-120"/>
            </a:endParaRPr>
          </a:p>
        </p:txBody>
      </p:sp>
      <p:sp>
        <p:nvSpPr>
          <p:cNvPr id="26" name="Rectangle 4">
            <a:extLst>
              <a:ext uri="{FF2B5EF4-FFF2-40B4-BE49-F238E27FC236}">
                <a16:creationId xmlns:a16="http://schemas.microsoft.com/office/drawing/2014/main" id="{0A56A6E7-F12B-4A92-BF0E-5E2C8A08A3CE}"/>
              </a:ext>
            </a:extLst>
          </p:cNvPr>
          <p:cNvSpPr>
            <a:spLocks noChangeArrowheads="1"/>
          </p:cNvSpPr>
          <p:nvPr/>
        </p:nvSpPr>
        <p:spPr bwMode="auto">
          <a:xfrm>
            <a:off x="0" y="0"/>
            <a:ext cx="1375698" cy="307777"/>
          </a:xfrm>
          <a:prstGeom prst="rect">
            <a:avLst/>
          </a:prstGeom>
          <a:noFill/>
          <a:ln w="9525">
            <a:noFill/>
            <a:miter lim="800000"/>
            <a:headEnd/>
            <a:tailEnd/>
          </a:ln>
        </p:spPr>
        <p:txBody>
          <a:bodyPr wrap="none">
            <a:spAutoFit/>
          </a:bodyPr>
          <a:lstStyle/>
          <a:p>
            <a:r>
              <a:rPr kumimoji="0" lang="en-US" altLang="zh-TW" sz="1400" b="1" dirty="0">
                <a:solidFill>
                  <a:srgbClr val="FF3300"/>
                </a:solidFill>
                <a:latin typeface="微軟正黑體" panose="020B0604030504040204" pitchFamily="34" charset="-120"/>
                <a:ea typeface="微軟正黑體" panose="020B0604030504040204" pitchFamily="34" charset="-120"/>
              </a:rPr>
              <a:t>&lt;</a:t>
            </a:r>
            <a:r>
              <a:rPr kumimoji="0" lang="zh-TW" altLang="en-US" sz="1400" b="1" dirty="0">
                <a:solidFill>
                  <a:srgbClr val="FF3300"/>
                </a:solidFill>
                <a:latin typeface="微軟正黑體" panose="020B0604030504040204" pitchFamily="34" charset="-120"/>
                <a:ea typeface="微軟正黑體" panose="020B0604030504040204" pitchFamily="34" charset="-120"/>
              </a:rPr>
              <a:t>展望</a:t>
            </a:r>
            <a:r>
              <a:rPr kumimoji="0" lang="en-US" altLang="zh-TW" sz="1400" b="1" dirty="0">
                <a:solidFill>
                  <a:srgbClr val="FF3300"/>
                </a:solidFill>
                <a:latin typeface="微軟正黑體" panose="020B0604030504040204" pitchFamily="34" charset="-120"/>
                <a:ea typeface="微軟正黑體" panose="020B0604030504040204" pitchFamily="34" charset="-120"/>
              </a:rPr>
              <a:t>&amp;</a:t>
            </a:r>
            <a:r>
              <a:rPr kumimoji="0" lang="zh-TW" altLang="en-US" sz="1400" b="1" dirty="0">
                <a:solidFill>
                  <a:srgbClr val="FF3300"/>
                </a:solidFill>
                <a:latin typeface="微軟正黑體" panose="020B0604030504040204" pitchFamily="34" charset="-120"/>
                <a:ea typeface="微軟正黑體" panose="020B0604030504040204" pitchFamily="34" charset="-120"/>
              </a:rPr>
              <a:t>策略</a:t>
            </a:r>
            <a:r>
              <a:rPr kumimoji="0" lang="en-US" altLang="zh-TW" sz="1400" b="1" dirty="0">
                <a:solidFill>
                  <a:srgbClr val="FF3300"/>
                </a:solidFill>
                <a:latin typeface="微軟正黑體" panose="020B0604030504040204" pitchFamily="34" charset="-120"/>
                <a:ea typeface="微軟正黑體" panose="020B0604030504040204" pitchFamily="34" charset="-120"/>
              </a:rPr>
              <a:t>&gt; </a:t>
            </a:r>
            <a:endParaRPr kumimoji="0" lang="en-US" altLang="zh-TW" sz="1400" b="1" dirty="0">
              <a:solidFill>
                <a:srgbClr val="000000"/>
              </a:solidFill>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4519467" y="2368127"/>
            <a:ext cx="4767674" cy="3240000"/>
            <a:chOff x="7419197" y="1989000"/>
            <a:chExt cx="4767674" cy="3600000"/>
          </a:xfrm>
        </p:grpSpPr>
        <p:graphicFrame>
          <p:nvGraphicFramePr>
            <p:cNvPr id="33" name="資料庫圖表 32"/>
            <p:cNvGraphicFramePr/>
            <p:nvPr/>
          </p:nvGraphicFramePr>
          <p:xfrm>
            <a:off x="7896000" y="1989000"/>
            <a:ext cx="4290871" cy="360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矩形 33"/>
            <p:cNvSpPr/>
            <p:nvPr/>
          </p:nvSpPr>
          <p:spPr>
            <a:xfrm>
              <a:off x="7536000" y="4604224"/>
              <a:ext cx="2262238" cy="584776"/>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靈活調整股債配置</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0000FF"/>
                  </a:solidFill>
                  <a:latin typeface="微軟正黑體" panose="020B0604030504040204" pitchFamily="34" charset="-120"/>
                  <a:ea typeface="微軟正黑體" panose="020B0604030504040204" pitchFamily="34" charset="-120"/>
                </a:rPr>
                <a:t>全方位收益策略</a:t>
              </a: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7896000" y="3564226"/>
              <a:ext cx="2262238" cy="649750"/>
            </a:xfrm>
            <a:prstGeom prst="rect">
              <a:avLst/>
            </a:prstGeom>
          </p:spPr>
          <p:txBody>
            <a:bodyPr wrap="square">
              <a:spAutoFit/>
            </a:bodyPr>
            <a:lstStyle/>
            <a:p>
              <a:pPr algn="ct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7419197" y="2445549"/>
              <a:ext cx="2622238" cy="649750"/>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科技</a:t>
              </a:r>
              <a:r>
                <a:rPr lang="en-US" altLang="zh-TW"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創新科技</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600" b="1" dirty="0">
                  <a:solidFill>
                    <a:srgbClr val="7030A0"/>
                  </a:solidFill>
                  <a:latin typeface="微軟正黑體" panose="020B0604030504040204" pitchFamily="34" charset="-120"/>
                  <a:ea typeface="微軟正黑體" panose="020B0604030504040204" pitchFamily="34" charset="-120"/>
                </a:rPr>
                <a:t>日本</a:t>
              </a:r>
              <a:endParaRPr lang="en-US" altLang="zh-TW" sz="1600" b="1" dirty="0">
                <a:solidFill>
                  <a:srgbClr val="7030A0"/>
                </a:solidFill>
                <a:latin typeface="微軟正黑體" panose="020B0604030504040204" pitchFamily="34" charset="-120"/>
                <a:ea typeface="微軟正黑體" panose="020B0604030504040204" pitchFamily="34" charset="-120"/>
              </a:endParaRPr>
            </a:p>
          </p:txBody>
        </p:sp>
      </p:grpSp>
      <p:sp>
        <p:nvSpPr>
          <p:cNvPr id="37" name="矩形 36"/>
          <p:cNvSpPr/>
          <p:nvPr/>
        </p:nvSpPr>
        <p:spPr>
          <a:xfrm>
            <a:off x="5221336" y="1937898"/>
            <a:ext cx="3520328" cy="400110"/>
          </a:xfrm>
          <a:prstGeom prst="rect">
            <a:avLst/>
          </a:prstGeom>
        </p:spPr>
        <p:txBody>
          <a:bodyPr wrap="square">
            <a:spAutoFit/>
          </a:bodyPr>
          <a:lstStyle/>
          <a:p>
            <a:pPr algn="ctr"/>
            <a:r>
              <a:rPr lang="zh-TW" altLang="en-US" sz="2000" b="1" dirty="0">
                <a:solidFill>
                  <a:srgbClr val="6600CC"/>
                </a:solidFill>
                <a:latin typeface="微軟正黑體" panose="020B0604030504040204" pitchFamily="34" charset="-120"/>
                <a:ea typeface="微軟正黑體" panose="020B0604030504040204" pitchFamily="34" charset="-120"/>
              </a:rPr>
              <a:t>放眼全球、美國</a:t>
            </a:r>
            <a:r>
              <a:rPr lang="en-US" altLang="zh-TW" sz="2000" b="1" dirty="0">
                <a:solidFill>
                  <a:srgbClr val="6600CC"/>
                </a:solidFill>
                <a:latin typeface="微軟正黑體" panose="020B0604030504040204" pitchFamily="34" charset="-120"/>
                <a:ea typeface="微軟正黑體" panose="020B0604030504040204" pitchFamily="34" charset="-120"/>
              </a:rPr>
              <a:t>+N</a:t>
            </a:r>
          </a:p>
        </p:txBody>
      </p:sp>
      <p:sp>
        <p:nvSpPr>
          <p:cNvPr id="40" name="矩形 39"/>
          <p:cNvSpPr/>
          <p:nvPr/>
        </p:nvSpPr>
        <p:spPr>
          <a:xfrm>
            <a:off x="5512800" y="5598805"/>
            <a:ext cx="2872596" cy="369332"/>
          </a:xfrm>
          <a:prstGeom prst="rect">
            <a:avLst/>
          </a:prstGeom>
        </p:spPr>
        <p:txBody>
          <a:bodyPr wrap="square">
            <a:spAutoFit/>
          </a:bodyPr>
          <a:lstStyle/>
          <a:p>
            <a:pPr algn="ctr"/>
            <a:r>
              <a:rPr lang="zh-TW" altLang="en-US" b="1" dirty="0">
                <a:solidFill>
                  <a:srgbClr val="6600CC"/>
                </a:solidFill>
                <a:latin typeface="微軟正黑體" panose="020B0604030504040204" pitchFamily="34" charset="-120"/>
                <a:ea typeface="微軟正黑體" panose="020B0604030504040204" pitchFamily="34" charset="-120"/>
              </a:rPr>
              <a:t>黃金產業型基金</a:t>
            </a:r>
            <a:endParaRPr lang="en-US" altLang="zh-TW" b="1" dirty="0">
              <a:solidFill>
                <a:srgbClr val="6600CC"/>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4763540" y="3730711"/>
            <a:ext cx="2466993" cy="584775"/>
          </a:xfrm>
          <a:prstGeom prst="rect">
            <a:avLst/>
          </a:prstGeom>
        </p:spPr>
        <p:txBody>
          <a:bodyPr wrap="square">
            <a:spAutoFit/>
          </a:bodyPr>
          <a:lstStyle/>
          <a:p>
            <a:pPr algn="ctr"/>
            <a:r>
              <a:rPr lang="zh-TW" altLang="en-US" sz="1600" b="1" dirty="0">
                <a:solidFill>
                  <a:srgbClr val="0000FF"/>
                </a:solidFill>
                <a:latin typeface="微軟正黑體" panose="020B0604030504040204" pitchFamily="34" charset="-120"/>
                <a:ea typeface="微軟正黑體" panose="020B0604030504040204" pitchFamily="34" charset="-120"/>
              </a:rPr>
              <a:t>美債</a:t>
            </a:r>
            <a:r>
              <a:rPr lang="en-US" altLang="zh-TW" sz="1600" b="1" dirty="0">
                <a:solidFill>
                  <a:srgbClr val="0000FF"/>
                </a:solidFill>
                <a:latin typeface="微軟正黑體" panose="020B0604030504040204" pitchFamily="34" charset="-120"/>
                <a:ea typeface="微軟正黑體" panose="020B0604030504040204" pitchFamily="34" charset="-120"/>
              </a:rPr>
              <a:t>(HY)</a:t>
            </a:r>
          </a:p>
          <a:p>
            <a:pPr algn="ctr"/>
            <a:r>
              <a:rPr lang="zh-TW" altLang="en-US" sz="1600" b="1" dirty="0">
                <a:solidFill>
                  <a:srgbClr val="7030A0"/>
                </a:solidFill>
                <a:latin typeface="微軟正黑體" panose="020B0604030504040204" pitchFamily="34" charset="-120"/>
                <a:ea typeface="微軟正黑體" panose="020B0604030504040204" pitchFamily="34" charset="-120"/>
              </a:rPr>
              <a:t>全球債</a:t>
            </a:r>
            <a:r>
              <a:rPr lang="en-US" altLang="zh-TW" sz="1600" b="1" dirty="0">
                <a:solidFill>
                  <a:srgbClr val="7030A0"/>
                </a:solidFill>
                <a:latin typeface="微軟正黑體" panose="020B0604030504040204" pitchFamily="34" charset="-120"/>
                <a:ea typeface="微軟正黑體" panose="020B0604030504040204" pitchFamily="34" charset="-120"/>
              </a:rPr>
              <a:t>/</a:t>
            </a:r>
            <a:r>
              <a:rPr lang="zh-TW" altLang="en-US" sz="1600" b="1" dirty="0">
                <a:solidFill>
                  <a:srgbClr val="7030A0"/>
                </a:solidFill>
                <a:latin typeface="微軟正黑體" panose="020B0604030504040204" pitchFamily="34" charset="-120"/>
                <a:ea typeface="微軟正黑體" panose="020B0604030504040204" pitchFamily="34" charset="-120"/>
              </a:rPr>
              <a:t>新興當地債</a:t>
            </a:r>
            <a:endParaRPr lang="en-US" altLang="zh-TW" sz="1600" b="1" dirty="0">
              <a:solidFill>
                <a:srgbClr val="7030A0"/>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145307" y="4740969"/>
            <a:ext cx="1449421" cy="738664"/>
          </a:xfrm>
          <a:prstGeom prst="rect">
            <a:avLst/>
          </a:prstGeom>
        </p:spPr>
        <p:txBody>
          <a:bodyPr wrap="square">
            <a:spAutoFit/>
          </a:bodyPr>
          <a:lstStyle/>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關稅打亂經濟節奏、短暫放緩但仍具備韌性</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43" name="矩形 42"/>
          <p:cNvSpPr/>
          <p:nvPr/>
        </p:nvSpPr>
        <p:spPr>
          <a:xfrm>
            <a:off x="1600322" y="4788796"/>
            <a:ext cx="1346348" cy="954107"/>
          </a:xfrm>
          <a:prstGeom prst="rect">
            <a:avLst/>
          </a:prstGeom>
        </p:spPr>
        <p:txBody>
          <a:bodyPr wrap="square">
            <a:spAutoFit/>
          </a:bodyPr>
          <a:lstStyle/>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聯準會九月有望重啟降息</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a:p>
            <a:pPr algn="ctr" fontAlgn="base"/>
            <a:r>
              <a:rPr lang="zh-TW" altLang="en-US" sz="1400" dirty="0">
                <a:latin typeface="微軟正黑體" panose="020B0604030504040204" pitchFamily="34" charset="-120"/>
                <a:ea typeface="微軟正黑體" panose="020B0604030504040204" pitchFamily="34" charset="-120"/>
                <a:cs typeface="新細明體" panose="02020500000000000000" pitchFamily="18" charset="-120"/>
              </a:rPr>
              <a:t>降息路徑視經濟數據而定</a:t>
            </a:r>
            <a:endParaRPr lang="en-US" altLang="zh-TW" sz="14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3" name="Text Box 4">
            <a:extLst>
              <a:ext uri="{FF2B5EF4-FFF2-40B4-BE49-F238E27FC236}">
                <a16:creationId xmlns:a16="http://schemas.microsoft.com/office/drawing/2014/main" id="{FA39F601-102D-2C7B-F1A4-6552302B5123}"/>
              </a:ext>
            </a:extLst>
          </p:cNvPr>
          <p:cNvSpPr txBox="1">
            <a:spLocks noChangeArrowheads="1"/>
          </p:cNvSpPr>
          <p:nvPr/>
        </p:nvSpPr>
        <p:spPr bwMode="auto">
          <a:xfrm>
            <a:off x="8458200" y="60626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Tree>
    <p:extLst>
      <p:ext uri="{BB962C8B-B14F-4D97-AF65-F5344CB8AC3E}">
        <p14:creationId xmlns:p14="http://schemas.microsoft.com/office/powerpoint/2010/main" val="82163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0"/>
            <a:ext cx="9108504" cy="1143000"/>
          </a:xfrm>
        </p:spPr>
        <p:txBody>
          <a:bodyPr/>
          <a:lstStyle/>
          <a:p>
            <a:r>
              <a:rPr lang="zh-TW" altLang="en-US" sz="3400" dirty="0"/>
              <a:t>長期經驗：</a:t>
            </a:r>
            <a:r>
              <a:rPr lang="en-US" altLang="zh-TW" sz="3400" dirty="0"/>
              <a:t>9</a:t>
            </a:r>
            <a:r>
              <a:rPr lang="zh-TW" altLang="en-US" sz="3400" dirty="0"/>
              <a:t>月全年表現最差，迎接年底旺季</a:t>
            </a:r>
          </a:p>
        </p:txBody>
      </p:sp>
      <p:sp>
        <p:nvSpPr>
          <p:cNvPr id="4" name="Text Box 4"/>
          <p:cNvSpPr txBox="1">
            <a:spLocks noChangeArrowheads="1"/>
          </p:cNvSpPr>
          <p:nvPr/>
        </p:nvSpPr>
        <p:spPr bwMode="auto">
          <a:xfrm>
            <a:off x="659858" y="6138942"/>
            <a:ext cx="730832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b="1">
                <a:solidFill>
                  <a:srgbClr val="000099"/>
                </a:solidFill>
                <a:latin typeface="Arial" charset="0"/>
                <a:ea typeface="標楷體" pitchFamily="65" charset="-120"/>
              </a:defRPr>
            </a:lvl1pPr>
            <a:lvl2pPr marL="742950" indent="-285750" eaLnBrk="0" hangingPunct="0">
              <a:spcBef>
                <a:spcPct val="20000"/>
              </a:spcBef>
              <a:buChar char="–"/>
              <a:defRPr kumimoji="1" sz="2800">
                <a:solidFill>
                  <a:schemeClr val="tx1"/>
                </a:solidFill>
                <a:latin typeface="Arial" charset="0"/>
                <a:ea typeface="標楷體" pitchFamily="65" charset="-120"/>
              </a:defRPr>
            </a:lvl2pPr>
            <a:lvl3pPr marL="1143000" indent="-228600" eaLnBrk="0" hangingPunct="0">
              <a:spcBef>
                <a:spcPct val="20000"/>
              </a:spcBef>
              <a:buChar char="•"/>
              <a:defRPr kumimoji="1" sz="2400">
                <a:solidFill>
                  <a:schemeClr val="tx1"/>
                </a:solidFill>
                <a:latin typeface="Arial" charset="0"/>
                <a:ea typeface="標楷體" pitchFamily="65" charset="-120"/>
              </a:defRPr>
            </a:lvl3pPr>
            <a:lvl4pPr marL="1600200" indent="-228600" eaLnBrk="0" hangingPunct="0">
              <a:spcBef>
                <a:spcPct val="20000"/>
              </a:spcBef>
              <a:buChar char="–"/>
              <a:defRPr kumimoji="1" sz="2000">
                <a:solidFill>
                  <a:schemeClr val="tx1"/>
                </a:solidFill>
                <a:latin typeface="Arial" charset="0"/>
                <a:ea typeface="標楷體" pitchFamily="65" charset="-120"/>
              </a:defRPr>
            </a:lvl4pPr>
            <a:lvl5pPr marL="2057400" indent="-228600" eaLnBrk="0" hangingPunct="0">
              <a:spcBef>
                <a:spcPct val="20000"/>
              </a:spcBef>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標楷體" pitchFamily="65" charset="-120"/>
              </a:defRPr>
            </a:lvl9pPr>
          </a:lstStyle>
          <a:p>
            <a:pPr lvl="0" defTabSz="914400" eaLnBrk="1" fontAlgn="base" hangingPunct="1">
              <a:spcBef>
                <a:spcPct val="0"/>
              </a:spcBef>
              <a:spcAft>
                <a:spcPct val="0"/>
              </a:spcAft>
              <a:buNone/>
              <a:defRPr/>
            </a:pP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資料來源：</a:t>
            </a:r>
            <a:r>
              <a:rPr lang="zh-TW" altLang="en-US" sz="1050" b="0" dirty="0">
                <a:solidFill>
                  <a:prstClr val="black"/>
                </a:solidFill>
                <a:latin typeface="微軟正黑體" panose="020B0604030504040204" pitchFamily="34" charset="-120"/>
                <a:ea typeface="微軟正黑體" panose="020B0604030504040204" pitchFamily="34" charset="-120"/>
              </a:rPr>
              <a:t>彭博資訊，原幣計價，</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統計</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1975</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~2024</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年過去</a:t>
            </a:r>
            <a:r>
              <a:rPr lang="en-US" altLang="zh-TW" sz="1050" b="0" dirty="0">
                <a:solidFill>
                  <a:prstClr val="black"/>
                </a:solidFill>
                <a:latin typeface="微軟正黑體" panose="020B0604030504040204" pitchFamily="34" charset="-120"/>
                <a:ea typeface="微軟正黑體" panose="020B0604030504040204" pitchFamily="34" charset="-120"/>
              </a:rPr>
              <a:t>5</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0</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年以來</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S&amp;P</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en-US" altLang="zh-TW"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500</a:t>
            </a:r>
            <a:r>
              <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指數表現。</a:t>
            </a:r>
            <a:r>
              <a:rPr lang="zh-TW" altLang="en-US" sz="1050" dirty="0">
                <a:solidFill>
                  <a:schemeClr val="tx1"/>
                </a:solidFill>
                <a:latin typeface="微軟正黑體" panose="020B0604030504040204" pitchFamily="34" charset="-120"/>
                <a:ea typeface="微軟正黑體" panose="020B0604030504040204" pitchFamily="34" charset="-120"/>
                <a:sym typeface="Wingdings" panose="05000000000000000000" pitchFamily="2" charset="2"/>
              </a:rPr>
              <a:t>指數不代表特定基金之投資成果，亦不代表對特定基金之買賣建議，</a:t>
            </a:r>
            <a:r>
              <a:rPr lang="zh-TW" altLang="zh-TW" sz="1050" dirty="0">
                <a:solidFill>
                  <a:schemeClr val="tx1"/>
                </a:solidFill>
                <a:latin typeface="微軟正黑體" panose="020B0604030504040204" pitchFamily="34" charset="-120"/>
                <a:ea typeface="微軟正黑體" panose="020B0604030504040204" pitchFamily="34" charset="-120"/>
              </a:rPr>
              <a:t>基金不同於指數，可能會有中途清算或合併等情形。投資人無法直接投資指數＞</a:t>
            </a:r>
            <a:endParaRPr lang="en-US" altLang="zh-TW" sz="1050" dirty="0">
              <a:solidFill>
                <a:schemeClr val="tx1"/>
              </a:solidFill>
              <a:latin typeface="微軟正黑體" panose="020B0604030504040204" pitchFamily="34" charset="-120"/>
              <a:ea typeface="微軟正黑體" panose="020B0604030504040204" pitchFamily="34" charset="-120"/>
            </a:endParaRPr>
          </a:p>
          <a:p>
            <a:pPr lvl="0" defTabSz="914400" eaLnBrk="1" fontAlgn="base" hangingPunct="1">
              <a:spcBef>
                <a:spcPct val="0"/>
              </a:spcBef>
              <a:spcAft>
                <a:spcPct val="0"/>
              </a:spcAft>
              <a:buNone/>
              <a:defRPr/>
            </a:pPr>
            <a:r>
              <a:rPr lang="en-US" altLang="zh-TW" sz="1050" dirty="0">
                <a:solidFill>
                  <a:schemeClr val="tx1"/>
                </a:solidFill>
                <a:latin typeface="微軟正黑體" panose="020B0604030504040204" pitchFamily="34" charset="-120"/>
                <a:ea typeface="微軟正黑體" panose="020B0604030504040204" pitchFamily="34" charset="-120"/>
              </a:rPr>
              <a:t>&lt;</a:t>
            </a:r>
            <a:r>
              <a:rPr lang="zh-TW" altLang="zh-TW" sz="1050" dirty="0">
                <a:solidFill>
                  <a:schemeClr val="tx1"/>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50" dirty="0">
                <a:solidFill>
                  <a:schemeClr val="tx1"/>
                </a:solidFill>
                <a:latin typeface="微軟正黑體" panose="020B0604030504040204" pitchFamily="34" charset="-120"/>
                <a:ea typeface="微軟正黑體" panose="020B0604030504040204" pitchFamily="34" charset="-120"/>
              </a:rPr>
              <a:t>&gt;</a:t>
            </a:r>
            <a:endParaRPr kumimoji="1" lang="zh-TW" altLang="en-US" sz="10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 name="矩形 7"/>
          <p:cNvSpPr/>
          <p:nvPr/>
        </p:nvSpPr>
        <p:spPr>
          <a:xfrm>
            <a:off x="1475656" y="1412776"/>
            <a:ext cx="6264696" cy="369332"/>
          </a:xfrm>
          <a:prstGeom prst="rect">
            <a:avLst/>
          </a:prstGeom>
          <a:solidFill>
            <a:srgbClr val="002060"/>
          </a:solid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過去</a:t>
            </a:r>
            <a:r>
              <a:rPr kumimoji="1" lang="en-US" altLang="zh-TW"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50</a:t>
            </a:r>
            <a:r>
              <a:rPr kumimoji="1" lang="zh-TW"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年美股各月份表現</a:t>
            </a:r>
          </a:p>
        </p:txBody>
      </p:sp>
      <p:pic>
        <p:nvPicPr>
          <p:cNvPr id="6" name="圖片 5">
            <a:extLst>
              <a:ext uri="{FF2B5EF4-FFF2-40B4-BE49-F238E27FC236}">
                <a16:creationId xmlns:a16="http://schemas.microsoft.com/office/drawing/2014/main" id="{BF8538D9-4EB7-FA6B-86C2-B56B35EE263C}"/>
              </a:ext>
            </a:extLst>
          </p:cNvPr>
          <p:cNvPicPr>
            <a:picLocks noChangeAspect="1"/>
          </p:cNvPicPr>
          <p:nvPr/>
        </p:nvPicPr>
        <p:blipFill>
          <a:blip r:embed="rId3"/>
          <a:stretch>
            <a:fillRect/>
          </a:stretch>
        </p:blipFill>
        <p:spPr>
          <a:xfrm>
            <a:off x="755576" y="2204864"/>
            <a:ext cx="7776864" cy="3767655"/>
          </a:xfrm>
          <a:prstGeom prst="rect">
            <a:avLst/>
          </a:prstGeom>
        </p:spPr>
      </p:pic>
      <p:sp>
        <p:nvSpPr>
          <p:cNvPr id="3" name="Text Box 4">
            <a:extLst>
              <a:ext uri="{FF2B5EF4-FFF2-40B4-BE49-F238E27FC236}">
                <a16:creationId xmlns:a16="http://schemas.microsoft.com/office/drawing/2014/main" id="{EF3A5DEF-BEB8-EE57-78AB-30C8716A94A8}"/>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季節性因素</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Tree>
    <p:extLst>
      <p:ext uri="{BB962C8B-B14F-4D97-AF65-F5344CB8AC3E}">
        <p14:creationId xmlns:p14="http://schemas.microsoft.com/office/powerpoint/2010/main" val="298342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a:graphicFrameLocks noGrp="1"/>
          </p:cNvGraphicFramePr>
          <p:nvPr/>
        </p:nvGraphicFramePr>
        <p:xfrm>
          <a:off x="424955" y="5503413"/>
          <a:ext cx="4095285" cy="762000"/>
        </p:xfrm>
        <a:graphic>
          <a:graphicData uri="http://schemas.openxmlformats.org/drawingml/2006/table">
            <a:tbl>
              <a:tblPr>
                <a:tableStyleId>{5C22544A-7EE6-4342-B048-85BDC9FD1C3A}</a:tableStyleId>
              </a:tblPr>
              <a:tblGrid>
                <a:gridCol w="979308">
                  <a:extLst>
                    <a:ext uri="{9D8B030D-6E8A-4147-A177-3AD203B41FA5}">
                      <a16:colId xmlns:a16="http://schemas.microsoft.com/office/drawing/2014/main" val="3155803088"/>
                    </a:ext>
                  </a:extLst>
                </a:gridCol>
                <a:gridCol w="626937">
                  <a:extLst>
                    <a:ext uri="{9D8B030D-6E8A-4147-A177-3AD203B41FA5}">
                      <a16:colId xmlns:a16="http://schemas.microsoft.com/office/drawing/2014/main" val="2254341826"/>
                    </a:ext>
                  </a:extLst>
                </a:gridCol>
                <a:gridCol w="829680">
                  <a:extLst>
                    <a:ext uri="{9D8B030D-6E8A-4147-A177-3AD203B41FA5}">
                      <a16:colId xmlns:a16="http://schemas.microsoft.com/office/drawing/2014/main" val="110975059"/>
                    </a:ext>
                  </a:extLst>
                </a:gridCol>
                <a:gridCol w="829680">
                  <a:extLst>
                    <a:ext uri="{9D8B030D-6E8A-4147-A177-3AD203B41FA5}">
                      <a16:colId xmlns:a16="http://schemas.microsoft.com/office/drawing/2014/main" val="3547557534"/>
                    </a:ext>
                  </a:extLst>
                </a:gridCol>
                <a:gridCol w="829680">
                  <a:extLst>
                    <a:ext uri="{9D8B030D-6E8A-4147-A177-3AD203B41FA5}">
                      <a16:colId xmlns:a16="http://schemas.microsoft.com/office/drawing/2014/main" val="2828175009"/>
                    </a:ext>
                  </a:extLst>
                </a:gridCol>
              </a:tblGrid>
              <a:tr h="268310">
                <a:tc>
                  <a:txBody>
                    <a:bodyPr/>
                    <a:lstStyle/>
                    <a:p>
                      <a:pPr algn="ctr">
                        <a:lnSpc>
                          <a:spcPct val="100000"/>
                        </a:lnSpc>
                        <a:spcBef>
                          <a:spcPts val="0"/>
                        </a:spcBef>
                        <a:spcAft>
                          <a:spcPts val="0"/>
                        </a:spcAft>
                      </a:pPr>
                      <a:endParaRPr 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en-US" alt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2025</a:t>
                      </a:r>
                      <a:endParaRPr 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en-US" alt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2026</a:t>
                      </a:r>
                      <a:endParaRPr 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en-US" alt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2027</a:t>
                      </a:r>
                      <a:endParaRPr 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zh-TW" altLang="en-US"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長期</a:t>
                      </a:r>
                      <a:endParaRPr lang="zh-TW" sz="14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extLst>
                  <a:ext uri="{0D108BD9-81ED-4DB2-BD59-A6C34878D82A}">
                    <a16:rowId xmlns:a16="http://schemas.microsoft.com/office/drawing/2014/main" val="1433074827"/>
                  </a:ext>
                </a:extLst>
              </a:tr>
              <a:tr h="2683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3.9</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3.6</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3.4</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868119148"/>
                  </a:ext>
                </a:extLst>
              </a:tr>
              <a:tr h="2253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endPar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3.9</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3.4</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3.1</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1250584828"/>
                  </a:ext>
                </a:extLst>
              </a:tr>
            </a:tbl>
          </a:graphicData>
        </a:graphic>
      </p:graphicFrame>
      <p:graphicFrame>
        <p:nvGraphicFramePr>
          <p:cNvPr id="30" name="表格 29"/>
          <p:cNvGraphicFramePr>
            <a:graphicFrameLocks noGrp="1"/>
          </p:cNvGraphicFramePr>
          <p:nvPr/>
        </p:nvGraphicFramePr>
        <p:xfrm>
          <a:off x="4978262" y="3221728"/>
          <a:ext cx="4001834" cy="3127313"/>
        </p:xfrm>
        <a:graphic>
          <a:graphicData uri="http://schemas.openxmlformats.org/drawingml/2006/table">
            <a:tbl>
              <a:tblPr>
                <a:tableStyleId>{5C22544A-7EE6-4342-B048-85BDC9FD1C3A}</a:tableStyleId>
              </a:tblPr>
              <a:tblGrid>
                <a:gridCol w="588505">
                  <a:extLst>
                    <a:ext uri="{9D8B030D-6E8A-4147-A177-3AD203B41FA5}">
                      <a16:colId xmlns:a16="http://schemas.microsoft.com/office/drawing/2014/main" val="82288867"/>
                    </a:ext>
                  </a:extLst>
                </a:gridCol>
                <a:gridCol w="588505">
                  <a:extLst>
                    <a:ext uri="{9D8B030D-6E8A-4147-A177-3AD203B41FA5}">
                      <a16:colId xmlns:a16="http://schemas.microsoft.com/office/drawing/2014/main" val="3155803088"/>
                    </a:ext>
                  </a:extLst>
                </a:gridCol>
                <a:gridCol w="706206">
                  <a:extLst>
                    <a:ext uri="{9D8B030D-6E8A-4147-A177-3AD203B41FA5}">
                      <a16:colId xmlns:a16="http://schemas.microsoft.com/office/drawing/2014/main" val="2254341826"/>
                    </a:ext>
                  </a:extLst>
                </a:gridCol>
                <a:gridCol w="706206">
                  <a:extLst>
                    <a:ext uri="{9D8B030D-6E8A-4147-A177-3AD203B41FA5}">
                      <a16:colId xmlns:a16="http://schemas.microsoft.com/office/drawing/2014/main" val="110975059"/>
                    </a:ext>
                  </a:extLst>
                </a:gridCol>
                <a:gridCol w="706206">
                  <a:extLst>
                    <a:ext uri="{9D8B030D-6E8A-4147-A177-3AD203B41FA5}">
                      <a16:colId xmlns:a16="http://schemas.microsoft.com/office/drawing/2014/main" val="4038498251"/>
                    </a:ext>
                  </a:extLst>
                </a:gridCol>
                <a:gridCol w="706206">
                  <a:extLst>
                    <a:ext uri="{9D8B030D-6E8A-4147-A177-3AD203B41FA5}">
                      <a16:colId xmlns:a16="http://schemas.microsoft.com/office/drawing/2014/main" val="2828175009"/>
                    </a:ext>
                  </a:extLst>
                </a:gridCol>
              </a:tblGrid>
              <a:tr h="351051">
                <a:tc gridSpan="2">
                  <a:txBody>
                    <a:bodyPr/>
                    <a:lstStyle/>
                    <a:p>
                      <a:pPr algn="ctr">
                        <a:lnSpc>
                          <a:spcPct val="100000"/>
                        </a:lnSpc>
                        <a:spcBef>
                          <a:spcPts val="0"/>
                        </a:spcBef>
                        <a:spcAft>
                          <a:spcPts val="0"/>
                        </a:spcAft>
                      </a:pPr>
                      <a:r>
                        <a:rPr lang="zh-TW" altLang="en-US"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單位：</a:t>
                      </a:r>
                      <a:r>
                        <a:rPr lang="en-US" alt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a:t>
                      </a:r>
                      <a:endParaRPr 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hMerge="1">
                  <a:txBody>
                    <a:bodyPr/>
                    <a:lstStyle/>
                    <a:p>
                      <a:pPr algn="ctr">
                        <a:lnSpc>
                          <a:spcPct val="100000"/>
                        </a:lnSpc>
                        <a:spcBef>
                          <a:spcPts val="0"/>
                        </a:spcBef>
                        <a:spcAft>
                          <a:spcPts val="0"/>
                        </a:spcAft>
                      </a:pPr>
                      <a:endParaRPr lang="zh-TW" sz="1200" b="1" kern="10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txBody>
                  <a:tcPr marL="36000" marR="36000" marT="0" marB="0" anchor="ctr">
                    <a:solidFill>
                      <a:schemeClr val="accent5"/>
                    </a:solidFill>
                  </a:tcPr>
                </a:tc>
                <a:tc>
                  <a:txBody>
                    <a:bodyPr/>
                    <a:lstStyle/>
                    <a:p>
                      <a:pPr algn="ctr">
                        <a:lnSpc>
                          <a:spcPct val="100000"/>
                        </a:lnSpc>
                        <a:spcBef>
                          <a:spcPts val="0"/>
                        </a:spcBef>
                        <a:spcAft>
                          <a:spcPts val="0"/>
                        </a:spcAft>
                      </a:pPr>
                      <a:r>
                        <a:rPr lang="en-US" alt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2025</a:t>
                      </a:r>
                      <a:endParaRPr 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en-US" alt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2026</a:t>
                      </a:r>
                      <a:endParaRPr 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en-US" alt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2027</a:t>
                      </a:r>
                      <a:endParaRPr 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tc>
                  <a:txBody>
                    <a:bodyPr/>
                    <a:lstStyle/>
                    <a:p>
                      <a:pPr algn="ctr">
                        <a:lnSpc>
                          <a:spcPct val="100000"/>
                        </a:lnSpc>
                        <a:spcBef>
                          <a:spcPts val="0"/>
                        </a:spcBef>
                        <a:spcAft>
                          <a:spcPts val="0"/>
                        </a:spcAft>
                      </a:pPr>
                      <a:r>
                        <a:rPr lang="zh-TW" altLang="en-US"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rPr>
                        <a:t>長期</a:t>
                      </a:r>
                      <a:endParaRPr lang="zh-TW" sz="1200" b="1" kern="100"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solidFill>
                  </a:tcPr>
                </a:tc>
                <a:extLst>
                  <a:ext uri="{0D108BD9-81ED-4DB2-BD59-A6C34878D82A}">
                    <a16:rowId xmlns:a16="http://schemas.microsoft.com/office/drawing/2014/main" val="1433074827"/>
                  </a:ext>
                </a:extLst>
              </a:tr>
              <a:tr h="351051">
                <a:tc rowSpan="2">
                  <a:txBody>
                    <a:bodyPr/>
                    <a:lstStyle/>
                    <a:p>
                      <a:pPr marL="0" algn="ctr" defTabSz="914400" rtl="0" eaLnBrk="1" fontAlgn="ctr" latinLnBrk="0" hangingPunct="1">
                        <a:lnSpc>
                          <a:spcPct val="100000"/>
                        </a:lnSpc>
                        <a:spcAft>
                          <a:spcPts val="0"/>
                        </a:spcAft>
                      </a:pPr>
                      <a:r>
                        <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GDP</a:t>
                      </a:r>
                      <a:r>
                        <a:rPr lang="zh-TW" altLang="en-US"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成長</a:t>
                      </a:r>
                      <a:endPar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en-US" altLang="zh-TW" sz="1400" b="1" i="0" u="none" strike="noStrike" kern="1200" dirty="0">
                          <a:solidFill>
                            <a:srgbClr val="00B050"/>
                          </a:solidFill>
                          <a:effectLst/>
                          <a:latin typeface="Arial" panose="020B0604020202020204" pitchFamily="34" charset="0"/>
                          <a:ea typeface="微軟正黑體" panose="020B0604030504040204" pitchFamily="34" charset="-120"/>
                          <a:cs typeface="Arial" panose="020B0604020202020204" pitchFamily="34" charset="0"/>
                        </a:rPr>
                        <a:t>1.4</a:t>
                      </a:r>
                      <a:r>
                        <a:rPr lang="zh-TW" altLang="en-US" sz="1400" b="1" i="0" u="none" strike="noStrike" kern="1200" dirty="0">
                          <a:solidFill>
                            <a:srgbClr val="00B05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algn="ctr"/>
                      <a:r>
                        <a:rPr lang="en-US" altLang="zh-TW" sz="1400" b="1" i="0" u="none" strike="noStrike" kern="1200" dirty="0">
                          <a:solidFill>
                            <a:srgbClr val="00B050"/>
                          </a:solidFill>
                          <a:effectLst/>
                          <a:latin typeface="Arial" panose="020B0604020202020204" pitchFamily="34" charset="0"/>
                          <a:ea typeface="微軟正黑體" panose="020B0604030504040204" pitchFamily="34" charset="-120"/>
                          <a:cs typeface="Arial" panose="020B0604020202020204" pitchFamily="34" charset="0"/>
                        </a:rPr>
                        <a:t>1.6</a:t>
                      </a:r>
                      <a:r>
                        <a:rPr lang="zh-TW" altLang="en-US" sz="1400" b="1" i="0" u="none" strike="noStrike" kern="1200" dirty="0">
                          <a:solidFill>
                            <a:srgbClr val="00B05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algn="ct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algn="ct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2737151901"/>
                  </a:ext>
                </a:extLst>
              </a:tr>
              <a:tr h="351051">
                <a:tc vMerge="1">
                  <a:txBody>
                    <a:bodyPr/>
                    <a:lstStyle/>
                    <a:p>
                      <a:pPr marL="0" algn="ctr" defTabSz="914400" rtl="0" eaLnBrk="1" fontAlgn="ctr" latinLnBrk="0" hangingPunct="1">
                        <a:lnSpc>
                          <a:spcPct val="100000"/>
                        </a:lnSpc>
                        <a:spcAft>
                          <a:spcPts val="0"/>
                        </a:spcAft>
                      </a:pPr>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36000" marR="36000" marT="0" marB="0" anchor="ctr">
                    <a:solidFill>
                      <a:schemeClr val="accent5">
                        <a:lumMod val="20000"/>
                        <a:lumOff val="8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2391409408"/>
                  </a:ext>
                </a:extLst>
              </a:tr>
              <a:tr h="351051">
                <a:tc rowSpan="2">
                  <a:txBody>
                    <a:bodyPr/>
                    <a:lstStyle/>
                    <a:p>
                      <a:pPr marL="0" algn="ctr" defTabSz="914400" rtl="0" eaLnBrk="1" fontAlgn="ctr" latinLnBrk="0" hangingPunct="1">
                        <a:lnSpc>
                          <a:spcPct val="100000"/>
                        </a:lnSpc>
                        <a:spcAft>
                          <a:spcPts val="0"/>
                        </a:spcAft>
                      </a:pPr>
                      <a:r>
                        <a:rPr lang="zh-TW" altLang="en-US"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失業率</a:t>
                      </a:r>
                      <a:endPar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4.5</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4.5</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4.4</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4.2</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3977619326"/>
                  </a:ext>
                </a:extLst>
              </a:tr>
              <a:tr h="351051">
                <a:tc vMerge="1">
                  <a:txBody>
                    <a:bodyPr/>
                    <a:lstStyle/>
                    <a:p>
                      <a:pPr marL="0" algn="ctr" defTabSz="914400" rtl="0" eaLnBrk="1" fontAlgn="ctr" latinLnBrk="0" hangingPunct="1">
                        <a:lnSpc>
                          <a:spcPct val="100000"/>
                        </a:lnSpc>
                        <a:spcAft>
                          <a:spcPts val="0"/>
                        </a:spcAft>
                      </a:pPr>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36000" marR="36000" marT="0" marB="0" anchor="ctr">
                    <a:solidFill>
                      <a:schemeClr val="accent5">
                        <a:lumMod val="20000"/>
                        <a:lumOff val="8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4.4</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4.3</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4.3</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4.2</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2719271880"/>
                  </a:ext>
                </a:extLst>
              </a:tr>
              <a:tr h="351051">
                <a:tc rowSpan="2">
                  <a:txBody>
                    <a:bodyPr/>
                    <a:lstStyle/>
                    <a:p>
                      <a:pPr marL="0" algn="ctr" defTabSz="914400" rtl="0" eaLnBrk="1" fontAlgn="ctr" latinLnBrk="0" hangingPunct="1">
                        <a:lnSpc>
                          <a:spcPct val="100000"/>
                        </a:lnSpc>
                        <a:spcAft>
                          <a:spcPts val="0"/>
                        </a:spcAft>
                      </a:pPr>
                      <a:r>
                        <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PCE</a:t>
                      </a:r>
                    </a:p>
                    <a:p>
                      <a:pPr marL="0" algn="ctr" defTabSz="914400" rtl="0" eaLnBrk="1" fontAlgn="ctr" latinLnBrk="0" hangingPunct="1">
                        <a:lnSpc>
                          <a:spcPct val="100000"/>
                        </a:lnSpc>
                        <a:spcAft>
                          <a:spcPts val="0"/>
                        </a:spcAft>
                      </a:pPr>
                      <a:r>
                        <a:rPr lang="zh-TW" altLang="en-US"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通膨</a:t>
                      </a:r>
                      <a:endPar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3.0</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2.4</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2.1</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314039222"/>
                  </a:ext>
                </a:extLst>
              </a:tr>
              <a:tr h="351051">
                <a:tc vMerge="1">
                  <a:txBody>
                    <a:bodyPr/>
                    <a:lstStyle/>
                    <a:p>
                      <a:pPr marL="0" algn="ctr" defTabSz="914400" rtl="0" eaLnBrk="1" fontAlgn="ctr" latinLnBrk="0" hangingPunct="1">
                        <a:lnSpc>
                          <a:spcPct val="100000"/>
                        </a:lnSpc>
                        <a:spcAft>
                          <a:spcPts val="0"/>
                        </a:spcAft>
                      </a:pPr>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36000" marR="36000" marT="0" marB="0" anchor="ctr">
                    <a:solidFill>
                      <a:schemeClr val="accent5">
                        <a:lumMod val="20000"/>
                        <a:lumOff val="8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2.7</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3455497728"/>
                  </a:ext>
                </a:extLst>
              </a:tr>
              <a:tr h="351051">
                <a:tc rowSpan="2">
                  <a:txBody>
                    <a:bodyPr/>
                    <a:lstStyle/>
                    <a:p>
                      <a:pPr marL="0" algn="ctr" defTabSz="914400" rtl="0" eaLnBrk="1" fontAlgn="ctr" latinLnBrk="0" hangingPunct="1">
                        <a:lnSpc>
                          <a:spcPct val="100000"/>
                        </a:lnSpc>
                        <a:spcAft>
                          <a:spcPts val="0"/>
                        </a:spcAft>
                      </a:pPr>
                      <a:r>
                        <a:rPr lang="zh-TW" altLang="en-US"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核心</a:t>
                      </a:r>
                      <a:endPar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fontAlgn="ctr" latinLnBrk="0" hangingPunct="1">
                        <a:lnSpc>
                          <a:spcPct val="100000"/>
                        </a:lnSpc>
                        <a:spcAft>
                          <a:spcPts val="0"/>
                        </a:spcAft>
                      </a:pPr>
                      <a:r>
                        <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PCE</a:t>
                      </a:r>
                    </a:p>
                    <a:p>
                      <a:pPr marL="0" algn="ctr" defTabSz="914400" rtl="0" eaLnBrk="1" fontAlgn="ctr" latinLnBrk="0" hangingPunct="1">
                        <a:lnSpc>
                          <a:spcPct val="100000"/>
                        </a:lnSpc>
                        <a:spcAft>
                          <a:spcPts val="0"/>
                        </a:spcAft>
                      </a:pPr>
                      <a:r>
                        <a:rPr lang="zh-TW" altLang="en-US"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通膨</a:t>
                      </a:r>
                      <a:endParaRPr lang="en-US" altLang="zh-TW" sz="12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accent1">
                        <a:lumMod val="40000"/>
                        <a:lumOff val="6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3.1</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2.4</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2.1</a:t>
                      </a:r>
                      <a:r>
                        <a:rPr lang="zh-TW" altLang="en-US" sz="1400" b="1" i="0" u="none" strike="noStrike" kern="1200" dirty="0">
                          <a:solidFill>
                            <a:srgbClr val="FF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NA</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2589201884"/>
                  </a:ext>
                </a:extLst>
              </a:tr>
              <a:tr h="318905">
                <a:tc vMerge="1">
                  <a:txBody>
                    <a:bodyPr/>
                    <a:lstStyle/>
                    <a:p>
                      <a:pPr marL="0" algn="ctr" defTabSz="914400" rtl="0" eaLnBrk="1" fontAlgn="ctr" latinLnBrk="0" hangingPunct="1">
                        <a:lnSpc>
                          <a:spcPct val="100000"/>
                        </a:lnSpc>
                        <a:spcAft>
                          <a:spcPts val="0"/>
                        </a:spcAft>
                      </a:pPr>
                      <a:endParaRPr lang="en-US" altLang="zh-TW" sz="12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36000" marR="36000" marT="0" marB="0" anchor="ctr">
                    <a:solidFill>
                      <a:schemeClr val="accent5">
                        <a:lumMod val="20000"/>
                        <a:lumOff val="80000"/>
                      </a:schemeClr>
                    </a:solidFill>
                  </a:tcPr>
                </a:tc>
                <a:tc>
                  <a:txBody>
                    <a:bodyPr/>
                    <a:lstStyle/>
                    <a:p>
                      <a:pPr marL="0" marR="0" lvl="0" indent="0" algn="ctr" defTabSz="995661" rtl="0" eaLnBrk="1" fontAlgn="ctr"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月</a:t>
                      </a:r>
                    </a:p>
                  </a:txBody>
                  <a:tcPr marL="36000" marR="36000" marT="0" marB="0" anchor="ctr">
                    <a:solidFill>
                      <a:schemeClr val="accent1">
                        <a:lumMod val="40000"/>
                        <a:lumOff val="60000"/>
                      </a:schemeClr>
                    </a:solidFill>
                  </a:tcPr>
                </a:tc>
                <a:tc>
                  <a:txBody>
                    <a:bodyPr/>
                    <a:lstStyle/>
                    <a:p>
                      <a:pPr marL="0" marR="0" lvl="0" indent="0" algn="ctr" defTabSz="995661" rtl="0" eaLnBrk="1" fontAlgn="auto" latinLnBrk="0" hangingPunct="1">
                        <a:lnSpc>
                          <a:spcPct val="100000"/>
                        </a:lnSpc>
                        <a:spcBef>
                          <a:spcPts val="0"/>
                        </a:spcBef>
                        <a:spcAft>
                          <a:spcPts val="0"/>
                        </a:spcAft>
                        <a:buClrTx/>
                        <a:buSzTx/>
                        <a:buFontTx/>
                        <a:buNone/>
                        <a:tabLst/>
                        <a:defRPr/>
                      </a:pPr>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2.8</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2.0</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tc>
                  <a:txBody>
                    <a:bodyPr/>
                    <a:lstStyle/>
                    <a:p>
                      <a:pPr marL="0" algn="ctr" defTabSz="995661" rtl="0" eaLnBrk="1" latinLnBrk="0" hangingPunct="1"/>
                      <a:r>
                        <a:rPr lang="en-US" altLang="zh-TW"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NA</a:t>
                      </a:r>
                      <a:endParaRPr lang="zh-TW" altLang="en-US" sz="1400" b="1" i="0" u="none" strike="noStrike"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36000" marR="36000" marT="0" marB="0" anchor="ctr">
                    <a:solidFill>
                      <a:schemeClr val="bg1"/>
                    </a:solidFill>
                  </a:tcPr>
                </a:tc>
                <a:extLst>
                  <a:ext uri="{0D108BD9-81ED-4DB2-BD59-A6C34878D82A}">
                    <a16:rowId xmlns:a16="http://schemas.microsoft.com/office/drawing/2014/main" val="3203911967"/>
                  </a:ext>
                </a:extLst>
              </a:tr>
            </a:tbl>
          </a:graphicData>
        </a:graphic>
      </p:graphicFrame>
      <p:sp>
        <p:nvSpPr>
          <p:cNvPr id="13314" name="標題 1"/>
          <p:cNvSpPr>
            <a:spLocks noGrp="1"/>
          </p:cNvSpPr>
          <p:nvPr>
            <p:ph type="title"/>
          </p:nvPr>
        </p:nvSpPr>
        <p:spPr>
          <a:xfrm>
            <a:off x="-7280" y="282600"/>
            <a:ext cx="9151280" cy="906462"/>
          </a:xfrm>
        </p:spPr>
        <p:txBody>
          <a:bodyPr/>
          <a:lstStyle/>
          <a:p>
            <a:r>
              <a:rPr lang="zh-TW" altLang="en-US" dirty="0"/>
              <a:t>鮑爾暗示九月可能降息</a:t>
            </a:r>
          </a:p>
        </p:txBody>
      </p:sp>
      <p:sp>
        <p:nvSpPr>
          <p:cNvPr id="13316" name="Rectangle 1"/>
          <p:cNvSpPr>
            <a:spLocks noChangeArrowheads="1"/>
          </p:cNvSpPr>
          <p:nvPr/>
        </p:nvSpPr>
        <p:spPr bwMode="auto">
          <a:xfrm>
            <a:off x="545026" y="2891649"/>
            <a:ext cx="3948494" cy="3492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spcBef>
                <a:spcPct val="20000"/>
              </a:spcBef>
              <a:buBlip>
                <a:blip r:embed="rId2"/>
              </a:buBlip>
              <a:defRPr sz="28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rgbClr val="E9D11D"/>
              </a:buClr>
              <a:buFont typeface="Wingdings" panose="05000000000000000000" pitchFamily="2" charset="2"/>
              <a:buBlip>
                <a:blip r:embed="rId2"/>
              </a:buBlip>
              <a:defRPr sz="24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rgbClr val="F7D321"/>
              </a:buClr>
              <a:buFont typeface="Wingdings" panose="05000000000000000000" pitchFamily="2" charset="2"/>
              <a:buBlip>
                <a:blip r:embed="rId2"/>
              </a:buBlip>
              <a:defRPr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rgbClr val="F7D321"/>
              </a:buClr>
              <a:buFont typeface="Wingdings" panose="05000000000000000000" pitchFamily="2" charset="2"/>
              <a:buBlip>
                <a:blip r:embed="rId2"/>
              </a:buBlip>
              <a:defRPr>
                <a:solidFill>
                  <a:schemeClr val="tx1"/>
                </a:solidFill>
                <a:latin typeface="Arial" panose="020B0604020202020204" pitchFamily="34" charset="0"/>
                <a:ea typeface="標楷體" panose="03000509000000000000" pitchFamily="65" charset="-120"/>
              </a:defRPr>
            </a:lvl4pPr>
            <a:lvl5pPr marL="2057400" indent="-228600">
              <a:spcBef>
                <a:spcPct val="20000"/>
              </a:spcBef>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9pPr>
          </a:lstStyle>
          <a:p>
            <a:pPr algn="ctr">
              <a:spcBef>
                <a:spcPct val="0"/>
              </a:spcBef>
              <a:buFontTx/>
              <a:buNone/>
            </a:pPr>
            <a:r>
              <a:rPr lang="zh-TW" altLang="en-US" sz="180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聯準會利率點陣圖</a:t>
            </a:r>
          </a:p>
        </p:txBody>
      </p:sp>
      <p:sp>
        <p:nvSpPr>
          <p:cNvPr id="13317" name="矩形 6"/>
          <p:cNvSpPr>
            <a:spLocks noChangeArrowheads="1"/>
          </p:cNvSpPr>
          <p:nvPr/>
        </p:nvSpPr>
        <p:spPr bwMode="auto">
          <a:xfrm>
            <a:off x="127760" y="1222933"/>
            <a:ext cx="9016240" cy="135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Blip>
                <a:blip r:embed="rId2"/>
              </a:buBlip>
              <a:defRPr sz="28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rgbClr val="E9D11D"/>
              </a:buClr>
              <a:buFont typeface="Wingdings" panose="05000000000000000000" pitchFamily="2" charset="2"/>
              <a:buBlip>
                <a:blip r:embed="rId2"/>
              </a:buBlip>
              <a:defRPr sz="24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rgbClr val="F7D321"/>
              </a:buClr>
              <a:buFont typeface="Wingdings" panose="05000000000000000000" pitchFamily="2" charset="2"/>
              <a:buBlip>
                <a:blip r:embed="rId2"/>
              </a:buBlip>
              <a:defRPr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rgbClr val="F7D321"/>
              </a:buClr>
              <a:buFont typeface="Wingdings" panose="05000000000000000000" pitchFamily="2" charset="2"/>
              <a:buBlip>
                <a:blip r:embed="rId2"/>
              </a:buBlip>
              <a:defRPr>
                <a:solidFill>
                  <a:schemeClr val="tx1"/>
                </a:solidFill>
                <a:latin typeface="Arial" panose="020B0604020202020204" pitchFamily="34" charset="0"/>
                <a:ea typeface="標楷體" panose="03000509000000000000" pitchFamily="65" charset="-120"/>
              </a:defRPr>
            </a:lvl4pPr>
            <a:lvl5pPr marL="2057400" indent="-228600">
              <a:spcBef>
                <a:spcPct val="20000"/>
              </a:spcBef>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9pPr>
          </a:lstStyle>
          <a:p>
            <a:pPr>
              <a:lnSpc>
                <a:spcPts val="2000"/>
              </a:lnSpc>
              <a:spcBef>
                <a:spcPts val="0"/>
              </a:spcBef>
              <a:buFont typeface="Arial" panose="020B0604020202020204" pitchFamily="34" charset="0"/>
              <a:buChar char="•"/>
            </a:pPr>
            <a:r>
              <a:rPr lang="en-US" altLang="zh-TW" sz="1600" dirty="0">
                <a:solidFill>
                  <a:srgbClr val="0000FF"/>
                </a:solidFill>
                <a:latin typeface="微軟正黑體" panose="020B0604030504040204" pitchFamily="34" charset="-120"/>
                <a:ea typeface="微軟正黑體" panose="020B0604030504040204" pitchFamily="34" charset="-120"/>
              </a:rPr>
              <a:t>8/22</a:t>
            </a:r>
            <a:r>
              <a:rPr lang="zh-TW" altLang="en-US" sz="1600" dirty="0">
                <a:solidFill>
                  <a:srgbClr val="0000FF"/>
                </a:solidFill>
                <a:latin typeface="微軟正黑體" panose="020B0604030504040204" pitchFamily="34" charset="-120"/>
                <a:ea typeface="微軟正黑體" panose="020B0604030504040204" pitchFamily="34" charset="-120"/>
              </a:rPr>
              <a:t> </a:t>
            </a:r>
            <a:r>
              <a:rPr lang="zh-TW" altLang="zh-TW" sz="1600" dirty="0">
                <a:solidFill>
                  <a:srgbClr val="0000FF"/>
                </a:solidFill>
                <a:latin typeface="微軟正黑體" panose="020B0604030504040204" pitchFamily="34" charset="-120"/>
                <a:ea typeface="微軟正黑體" panose="020B0604030504040204" pitchFamily="34" charset="-120"/>
              </a:rPr>
              <a:t>聯準會主席鮑爾於全球央行年會演說中表示，就業面臨的下行風險正在上升，「目前政策立場仍屬緊縮，但隨著展望與風險平衡的變化，可能需要調整政策立場」，市場解讀為九月降息開啟大門</a:t>
            </a:r>
            <a:endParaRPr lang="en-US" altLang="zh-TW" sz="1600" dirty="0">
              <a:solidFill>
                <a:srgbClr val="0000FF"/>
              </a:solidFill>
              <a:latin typeface="微軟正黑體" panose="020B0604030504040204" pitchFamily="34" charset="-120"/>
              <a:ea typeface="微軟正黑體" panose="020B0604030504040204" pitchFamily="34" charset="-120"/>
            </a:endParaRPr>
          </a:p>
          <a:p>
            <a:pPr>
              <a:lnSpc>
                <a:spcPts val="2000"/>
              </a:lnSpc>
              <a:spcBef>
                <a:spcPts val="0"/>
              </a:spcBef>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七月底會議決議：</a:t>
            </a:r>
            <a:r>
              <a:rPr lang="en-US" altLang="zh-TW" sz="1600" b="0" dirty="0">
                <a:latin typeface="微軟正黑體" panose="020B0604030504040204" pitchFamily="34" charset="-120"/>
                <a:ea typeface="微軟正黑體" panose="020B0604030504040204" pitchFamily="34" charset="-120"/>
              </a:rPr>
              <a:t>7/29~30</a:t>
            </a:r>
            <a:r>
              <a:rPr lang="zh-TW" altLang="en-US" sz="1600" b="0" dirty="0">
                <a:latin typeface="微軟正黑體" panose="020B0604030504040204" pitchFamily="34" charset="-120"/>
                <a:ea typeface="微軟正黑體" panose="020B0604030504040204" pitchFamily="34" charset="-120"/>
              </a:rPr>
              <a:t>如預期維持利率不變於</a:t>
            </a:r>
            <a:r>
              <a:rPr lang="en-US" altLang="zh-TW" sz="1600" b="0" dirty="0">
                <a:latin typeface="微軟正黑體" panose="020B0604030504040204" pitchFamily="34" charset="-120"/>
                <a:ea typeface="微軟正黑體" panose="020B0604030504040204" pitchFamily="34" charset="-120"/>
              </a:rPr>
              <a:t>4.25%~4.5%</a:t>
            </a:r>
            <a:r>
              <a:rPr lang="zh-TW" altLang="en-US" sz="1600" b="0" dirty="0">
                <a:latin typeface="微軟正黑體" panose="020B0604030504040204" pitchFamily="34" charset="-120"/>
                <a:ea typeface="微軟正黑體" panose="020B0604030504040204" pitchFamily="34" charset="-120"/>
              </a:rPr>
              <a:t>、連五次按兵不動，理事鮑曼與華勒反對本次決議，主張應降息一碼</a:t>
            </a:r>
            <a:endParaRPr lang="en-US" altLang="zh-TW" sz="1600" b="0" dirty="0">
              <a:latin typeface="微軟正黑體" panose="020B0604030504040204" pitchFamily="34" charset="-120"/>
              <a:ea typeface="微軟正黑體" panose="020B0604030504040204" pitchFamily="34" charset="-120"/>
            </a:endParaRPr>
          </a:p>
        </p:txBody>
      </p:sp>
      <p:sp>
        <p:nvSpPr>
          <p:cNvPr id="13318" name="Rectangle 1"/>
          <p:cNvSpPr>
            <a:spLocks noChangeArrowheads="1"/>
          </p:cNvSpPr>
          <p:nvPr/>
        </p:nvSpPr>
        <p:spPr bwMode="auto">
          <a:xfrm>
            <a:off x="5110574" y="2857144"/>
            <a:ext cx="3673612" cy="3492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spcBef>
                <a:spcPct val="20000"/>
              </a:spcBef>
              <a:buBlip>
                <a:blip r:embed="rId2"/>
              </a:buBlip>
              <a:defRPr sz="2800" b="1">
                <a:solidFill>
                  <a:schemeClr val="tx1"/>
                </a:solidFill>
                <a:latin typeface="Arial" panose="020B0604020202020204" pitchFamily="34" charset="0"/>
                <a:ea typeface="標楷體" panose="03000509000000000000" pitchFamily="65" charset="-120"/>
              </a:defRPr>
            </a:lvl1pPr>
            <a:lvl2pPr marL="742950" indent="-285750">
              <a:spcBef>
                <a:spcPct val="20000"/>
              </a:spcBef>
              <a:buClr>
                <a:srgbClr val="E9D11D"/>
              </a:buClr>
              <a:buFont typeface="Wingdings" panose="05000000000000000000" pitchFamily="2" charset="2"/>
              <a:buBlip>
                <a:blip r:embed="rId2"/>
              </a:buBlip>
              <a:defRPr sz="2400" b="1">
                <a:solidFill>
                  <a:schemeClr val="tx1"/>
                </a:solidFill>
                <a:latin typeface="Arial" panose="020B0604020202020204" pitchFamily="34" charset="0"/>
                <a:ea typeface="標楷體" panose="03000509000000000000" pitchFamily="65" charset="-120"/>
              </a:defRPr>
            </a:lvl2pPr>
            <a:lvl3pPr marL="1143000" indent="-228600">
              <a:spcBef>
                <a:spcPct val="20000"/>
              </a:spcBef>
              <a:buClr>
                <a:srgbClr val="F7D321"/>
              </a:buClr>
              <a:buFont typeface="Wingdings" panose="05000000000000000000" pitchFamily="2" charset="2"/>
              <a:buBlip>
                <a:blip r:embed="rId2"/>
              </a:buBlip>
              <a:defRPr sz="2000">
                <a:solidFill>
                  <a:schemeClr val="tx1"/>
                </a:solidFill>
                <a:latin typeface="Arial" panose="020B0604020202020204" pitchFamily="34" charset="0"/>
                <a:ea typeface="標楷體" panose="03000509000000000000" pitchFamily="65" charset="-120"/>
              </a:defRPr>
            </a:lvl3pPr>
            <a:lvl4pPr marL="1600200" indent="-228600">
              <a:spcBef>
                <a:spcPct val="20000"/>
              </a:spcBef>
              <a:buClr>
                <a:srgbClr val="F7D321"/>
              </a:buClr>
              <a:buFont typeface="Wingdings" panose="05000000000000000000" pitchFamily="2" charset="2"/>
              <a:buBlip>
                <a:blip r:embed="rId2"/>
              </a:buBlip>
              <a:defRPr>
                <a:solidFill>
                  <a:schemeClr val="tx1"/>
                </a:solidFill>
                <a:latin typeface="Arial" panose="020B0604020202020204" pitchFamily="34" charset="0"/>
                <a:ea typeface="標楷體" panose="03000509000000000000" pitchFamily="65" charset="-120"/>
              </a:defRPr>
            </a:lvl4pPr>
            <a:lvl5pPr marL="2057400" indent="-228600">
              <a:spcBef>
                <a:spcPct val="20000"/>
              </a:spcBef>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lr>
                <a:srgbClr val="E9D11D"/>
              </a:buClr>
              <a:buFont typeface="Wingdings" panose="05000000000000000000" pitchFamily="2" charset="2"/>
              <a:buBlip>
                <a:blip r:embed="rId2"/>
              </a:buBlip>
              <a:defRPr sz="1600" i="1">
                <a:solidFill>
                  <a:schemeClr val="tx1"/>
                </a:solidFill>
                <a:latin typeface="Arial" panose="020B0604020202020204" pitchFamily="34" charset="0"/>
                <a:ea typeface="標楷體" panose="03000509000000000000" pitchFamily="65" charset="-120"/>
              </a:defRPr>
            </a:lvl9pPr>
          </a:lstStyle>
          <a:p>
            <a:pPr algn="ctr">
              <a:spcBef>
                <a:spcPct val="0"/>
              </a:spcBef>
              <a:buFontTx/>
              <a:buNone/>
            </a:pPr>
            <a:r>
              <a:rPr lang="zh-TW" altLang="en-US" sz="180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聯準會對美國經濟展望預估</a:t>
            </a:r>
            <a:r>
              <a:rPr lang="en-US" altLang="zh-TW" sz="180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800" dirty="0">
              <a:solidFill>
                <a:srgbClr val="FFFFFF"/>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6" name="Text Box 4"/>
          <p:cNvSpPr txBox="1">
            <a:spLocks noChangeArrowheads="1"/>
          </p:cNvSpPr>
          <p:nvPr/>
        </p:nvSpPr>
        <p:spPr bwMode="auto">
          <a:xfrm>
            <a:off x="8586685" y="612497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algn="ctr" eaLnBrk="1" fontAlgn="base" hangingPunct="1">
              <a:spcBef>
                <a:spcPct val="50000"/>
              </a:spcBef>
              <a:spcAft>
                <a:spcPct val="0"/>
              </a:spcAft>
              <a:buFontTx/>
              <a:buNone/>
            </a:pPr>
            <a:r>
              <a:rPr kumimoji="1" lang="en-US" altLang="zh-TW" sz="1800" b="1" dirty="0">
                <a:solidFill>
                  <a:srgbClr val="FF0000"/>
                </a:solidFill>
                <a:sym typeface="Wingdings 2" pitchFamily="18" charset="2"/>
              </a:rPr>
              <a:t></a:t>
            </a:r>
            <a:r>
              <a:rPr kumimoji="1" lang="en-US" altLang="zh-TW" sz="2400" dirty="0">
                <a:solidFill>
                  <a:srgbClr val="000000"/>
                </a:solidFill>
                <a:latin typeface="Times New Roman" pitchFamily="18" charset="0"/>
                <a:ea typeface="新細明體" pitchFamily="18" charset="-120"/>
              </a:rPr>
              <a:t> </a:t>
            </a:r>
          </a:p>
        </p:txBody>
      </p:sp>
      <p:sp>
        <p:nvSpPr>
          <p:cNvPr id="16" name="Rectangle 4"/>
          <p:cNvSpPr>
            <a:spLocks noChangeArrowheads="1"/>
          </p:cNvSpPr>
          <p:nvPr/>
        </p:nvSpPr>
        <p:spPr bwMode="auto">
          <a:xfrm>
            <a:off x="0" y="0"/>
            <a:ext cx="1037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fontAlgn="base">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fontAlgn="base">
              <a:spcBef>
                <a:spcPct val="0"/>
              </a:spcBef>
              <a:spcAft>
                <a:spcPct val="0"/>
              </a:spcAft>
              <a:buFontTx/>
              <a:buNone/>
            </a:pPr>
            <a:r>
              <a:rPr lang="en-US" altLang="zh-TW" sz="1400" b="1" dirty="0">
                <a:solidFill>
                  <a:srgbClr val="FF3300"/>
                </a:solidFill>
                <a:latin typeface="微軟正黑體" panose="020B0604030504040204" pitchFamily="34" charset="-120"/>
                <a:ea typeface="微軟正黑體" panose="020B0604030504040204" pitchFamily="34" charset="-120"/>
              </a:rPr>
              <a:t>&lt;</a:t>
            </a:r>
            <a:r>
              <a:rPr lang="zh-TW" altLang="en-US" sz="1400" b="1" dirty="0">
                <a:solidFill>
                  <a:srgbClr val="FF3300"/>
                </a:solidFill>
                <a:latin typeface="微軟正黑體" panose="020B0604030504040204" pitchFamily="34" charset="-120"/>
                <a:ea typeface="微軟正黑體" panose="020B0604030504040204" pitchFamily="34" charset="-120"/>
              </a:rPr>
              <a:t>聯準會</a:t>
            </a:r>
            <a:r>
              <a:rPr lang="en-US" altLang="zh-TW" sz="1400" b="1" dirty="0">
                <a:solidFill>
                  <a:srgbClr val="FF3300"/>
                </a:solidFill>
                <a:latin typeface="微軟正黑體" panose="020B0604030504040204" pitchFamily="34" charset="-120"/>
                <a:ea typeface="微軟正黑體" panose="020B0604030504040204" pitchFamily="34" charset="-120"/>
              </a:rPr>
              <a:t>&gt; </a:t>
            </a:r>
            <a:endParaRPr lang="en-US" altLang="zh-TW" sz="1400" b="1" dirty="0">
              <a:solidFill>
                <a:srgbClr val="000000"/>
              </a:solidFill>
              <a:latin typeface="微軟正黑體" panose="020B0604030504040204" pitchFamily="34" charset="-120"/>
              <a:ea typeface="微軟正黑體" panose="020B0604030504040204" pitchFamily="34" charset="-120"/>
            </a:endParaRPr>
          </a:p>
        </p:txBody>
      </p:sp>
      <p:sp>
        <p:nvSpPr>
          <p:cNvPr id="17" name="矩形 11"/>
          <p:cNvSpPr>
            <a:spLocks noChangeArrowheads="1"/>
          </p:cNvSpPr>
          <p:nvPr/>
        </p:nvSpPr>
        <p:spPr bwMode="auto">
          <a:xfrm>
            <a:off x="335256" y="3170868"/>
            <a:ext cx="710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000" i="0" u="none" strike="noStrike" cap="none" normalizeH="0" baseline="0" dirty="0">
                <a:ln>
                  <a:noFill/>
                </a:ln>
                <a:effectLst/>
                <a:latin typeface="微軟正黑體" panose="020B0604030504040204" pitchFamily="34" charset="-120"/>
                <a:ea typeface="微軟正黑體" panose="020B0604030504040204" pitchFamily="34" charset="-120"/>
                <a:cs typeface="Cordia New"/>
              </a:rPr>
              <a:t>(</a:t>
            </a:r>
            <a:r>
              <a:rPr kumimoji="0" lang="zh-TW" altLang="en-US" sz="1000" i="0" u="none" strike="noStrike" cap="none" normalizeH="0" baseline="0" dirty="0">
                <a:ln>
                  <a:noFill/>
                </a:ln>
                <a:effectLst/>
                <a:latin typeface="微軟正黑體" panose="020B0604030504040204" pitchFamily="34" charset="-120"/>
                <a:ea typeface="微軟正黑體" panose="020B0604030504040204" pitchFamily="34" charset="-120"/>
                <a:cs typeface="Cordia New"/>
              </a:rPr>
              <a:t>單位</a:t>
            </a:r>
            <a:r>
              <a:rPr kumimoji="0" lang="en-US" altLang="zh-TW" sz="1000" i="0" u="none" strike="noStrike" cap="none" normalizeH="0" baseline="0" dirty="0">
                <a:ln>
                  <a:noFill/>
                </a:ln>
                <a:effectLst/>
                <a:latin typeface="微軟正黑體" panose="020B0604030504040204" pitchFamily="34" charset="-120"/>
                <a:ea typeface="微軟正黑體" panose="020B0604030504040204" pitchFamily="34" charset="-120"/>
                <a:cs typeface="Cordia New"/>
              </a:rPr>
              <a:t>:</a:t>
            </a:r>
            <a:r>
              <a:rPr kumimoji="0" lang="zh-TW" altLang="en-US" sz="1000" i="0" u="none" strike="noStrike" cap="none" normalizeH="0" baseline="0" dirty="0">
                <a:ln>
                  <a:noFill/>
                </a:ln>
                <a:effectLst/>
                <a:latin typeface="微軟正黑體" panose="020B0604030504040204" pitchFamily="34" charset="-120"/>
                <a:ea typeface="微軟正黑體" panose="020B0604030504040204" pitchFamily="34" charset="-120"/>
                <a:cs typeface="Cordia New"/>
              </a:rPr>
              <a:t> </a:t>
            </a:r>
            <a:r>
              <a:rPr kumimoji="0" lang="en-US" altLang="zh-TW" sz="1000" i="0" u="none" strike="noStrike" cap="none" normalizeH="0" baseline="0" dirty="0">
                <a:ln>
                  <a:noFill/>
                </a:ln>
                <a:effectLst/>
                <a:latin typeface="微軟正黑體" panose="020B0604030504040204" pitchFamily="34" charset="-120"/>
                <a:ea typeface="微軟正黑體" panose="020B0604030504040204" pitchFamily="34" charset="-120"/>
                <a:cs typeface="Cordia New"/>
              </a:rPr>
              <a:t>%)</a:t>
            </a:r>
            <a:endParaRPr kumimoji="0" lang="zh-TW" altLang="zh-TW" sz="1000" i="0" u="none" strike="noStrike" cap="none" normalizeH="0" baseline="0" dirty="0">
              <a:ln>
                <a:noFill/>
              </a:ln>
              <a:effectLst/>
            </a:endParaRPr>
          </a:p>
        </p:txBody>
      </p:sp>
      <p:sp>
        <p:nvSpPr>
          <p:cNvPr id="32" name="矩形 31"/>
          <p:cNvSpPr/>
          <p:nvPr/>
        </p:nvSpPr>
        <p:spPr>
          <a:xfrm>
            <a:off x="427220" y="5779698"/>
            <a:ext cx="4222417" cy="27641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Rectangle 7"/>
          <p:cNvSpPr>
            <a:spLocks noChangeArrowheads="1"/>
          </p:cNvSpPr>
          <p:nvPr/>
        </p:nvSpPr>
        <p:spPr bwMode="auto">
          <a:xfrm>
            <a:off x="318003" y="6327003"/>
            <a:ext cx="7311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zh-TW" altLang="zh-TW" sz="1050" dirty="0">
                <a:latin typeface="微軟正黑體" panose="020B0604030504040204" pitchFamily="34" charset="-120"/>
                <a:ea typeface="微軟正黑體" panose="020B0604030504040204" pitchFamily="34" charset="-120"/>
                <a:cs typeface="Arial" panose="020B0604020202020204" pitchFamily="34" charset="0"/>
              </a:rPr>
              <a:t>資料來源</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：聯準會、</a:t>
            </a:r>
            <a:r>
              <a:rPr lang="en-US" altLang="zh-TW" sz="1050" dirty="0">
                <a:latin typeface="微軟正黑體" panose="020B0604030504040204" pitchFamily="34" charset="-120"/>
                <a:ea typeface="微軟正黑體" panose="020B0604030504040204" pitchFamily="34" charset="-120"/>
                <a:cs typeface="Arial" panose="020B0604020202020204" pitchFamily="34" charset="0"/>
              </a:rPr>
              <a:t>2025/6/18</a:t>
            </a:r>
            <a:r>
              <a:rPr lang="zh-TW" altLang="en-US" sz="1050"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1050" dirty="0">
                <a:latin typeface="微軟正黑體" panose="020B0604030504040204" pitchFamily="34" charset="-120"/>
                <a:ea typeface="微軟正黑體" panose="020B0604030504040204" pitchFamily="34" charset="-120"/>
              </a:rPr>
              <a:t>通膨為消費者支出平減指數</a:t>
            </a:r>
            <a:r>
              <a:rPr lang="en-US" altLang="zh-TW" sz="1050" dirty="0">
                <a:latin typeface="微軟正黑體" panose="020B0604030504040204" pitchFamily="34" charset="-120"/>
                <a:ea typeface="微軟正黑體" panose="020B0604030504040204" pitchFamily="34" charset="-120"/>
              </a:rPr>
              <a:t>(PCE)</a:t>
            </a:r>
            <a:r>
              <a:rPr lang="zh-TW" altLang="zh-TW" sz="1050" dirty="0">
                <a:latin typeface="微軟正黑體" panose="020B0604030504040204" pitchFamily="34" charset="-120"/>
                <a:ea typeface="微軟正黑體" panose="020B0604030504040204" pitchFamily="34" charset="-120"/>
              </a:rPr>
              <a:t>。</a:t>
            </a:r>
            <a:endParaRPr lang="zh-TW" altLang="en-US" sz="1050" dirty="0">
              <a:latin typeface="微軟正黑體" panose="020B0604030504040204" pitchFamily="34" charset="-120"/>
              <a:ea typeface="微軟正黑體" panose="020B0604030504040204" pitchFamily="34" charset="-120"/>
            </a:endParaRPr>
          </a:p>
        </p:txBody>
      </p:sp>
      <p:pic>
        <p:nvPicPr>
          <p:cNvPr id="19" name="圖片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865" y="3347665"/>
            <a:ext cx="3625588" cy="2060913"/>
          </a:xfrm>
          <a:prstGeom prst="rect">
            <a:avLst/>
          </a:prstGeom>
        </p:spPr>
      </p:pic>
      <p:sp>
        <p:nvSpPr>
          <p:cNvPr id="21" name="文字方塊 20"/>
          <p:cNvSpPr txBox="1"/>
          <p:nvPr/>
        </p:nvSpPr>
        <p:spPr>
          <a:xfrm>
            <a:off x="1207664" y="4795466"/>
            <a:ext cx="868751" cy="184666"/>
          </a:xfrm>
          <a:prstGeom prst="rect">
            <a:avLst/>
          </a:prstGeom>
          <a:noFill/>
          <a:ln>
            <a:noFill/>
          </a:ln>
        </p:spPr>
        <p:txBody>
          <a:bodyPr wrap="square" lIns="91455" tIns="0" rIns="91455" bIns="0" rtlCol="0">
            <a:spAutoFit/>
          </a:bodyPr>
          <a:lstStyle/>
          <a:p>
            <a:pPr algn="ct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月預估</a:t>
            </a:r>
          </a:p>
        </p:txBody>
      </p:sp>
      <p:sp>
        <p:nvSpPr>
          <p:cNvPr id="22" name="文字方塊 21"/>
          <p:cNvSpPr txBox="1"/>
          <p:nvPr/>
        </p:nvSpPr>
        <p:spPr>
          <a:xfrm>
            <a:off x="2426864" y="3576266"/>
            <a:ext cx="1026705" cy="184666"/>
          </a:xfrm>
          <a:prstGeom prst="rect">
            <a:avLst/>
          </a:prstGeom>
          <a:noFill/>
          <a:ln>
            <a:noFill/>
          </a:ln>
        </p:spPr>
        <p:txBody>
          <a:bodyPr wrap="square" lIns="91455" tIns="0" rIns="91455" bIns="0" rtlCol="0">
            <a:spAutoFit/>
          </a:bodyPr>
          <a:lstStyle/>
          <a:p>
            <a:pPr algn="ctr"/>
            <a:r>
              <a:rPr lang="en-US" altLang="zh-TW" sz="1200" b="1" dirty="0">
                <a:solidFill>
                  <a:srgbClr val="00B0F0"/>
                </a:solidFill>
                <a:latin typeface="微軟正黑體" panose="020B0604030504040204" pitchFamily="34" charset="-120"/>
                <a:ea typeface="微軟正黑體" panose="020B0604030504040204" pitchFamily="34" charset="-120"/>
              </a:rPr>
              <a:t>6</a:t>
            </a:r>
            <a:r>
              <a:rPr lang="zh-TW" altLang="en-US" sz="1200" b="1" dirty="0">
                <a:solidFill>
                  <a:srgbClr val="00B0F0"/>
                </a:solidFill>
                <a:latin typeface="微軟正黑體" panose="020B0604030504040204" pitchFamily="34" charset="-120"/>
                <a:ea typeface="微軟正黑體" panose="020B0604030504040204" pitchFamily="34" charset="-120"/>
              </a:rPr>
              <a:t>月預估</a:t>
            </a:r>
          </a:p>
        </p:txBody>
      </p:sp>
    </p:spTree>
    <p:extLst>
      <p:ext uri="{BB962C8B-B14F-4D97-AF65-F5344CB8AC3E}">
        <p14:creationId xmlns:p14="http://schemas.microsoft.com/office/powerpoint/2010/main" val="123362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61974"/>
            <a:ext cx="8686800" cy="714375"/>
          </a:xfrm>
        </p:spPr>
        <p:txBody>
          <a:bodyPr/>
          <a:lstStyle/>
          <a:p>
            <a:r>
              <a:rPr lang="zh-TW" altLang="en-US" sz="3200" dirty="0"/>
              <a:t>降息的債市機會</a:t>
            </a:r>
            <a:r>
              <a:rPr lang="en-US" altLang="zh-TW" sz="3200" dirty="0"/>
              <a:t>:</a:t>
            </a:r>
            <a:r>
              <a:rPr lang="zh-TW" altLang="en-US" sz="3200" dirty="0"/>
              <a:t> 看好中天期債</a:t>
            </a:r>
          </a:p>
        </p:txBody>
      </p:sp>
      <p:pic>
        <p:nvPicPr>
          <p:cNvPr id="3" name="圖片 2">
            <a:extLst>
              <a:ext uri="{FF2B5EF4-FFF2-40B4-BE49-F238E27FC236}">
                <a16:creationId xmlns:a16="http://schemas.microsoft.com/office/drawing/2014/main" id="{393BCA99-B5EA-5E6A-BD2E-929FE934E96E}"/>
              </a:ext>
            </a:extLst>
          </p:cNvPr>
          <p:cNvPicPr>
            <a:picLocks noChangeAspect="1"/>
          </p:cNvPicPr>
          <p:nvPr/>
        </p:nvPicPr>
        <p:blipFill>
          <a:blip r:embed="rId2"/>
          <a:stretch>
            <a:fillRect/>
          </a:stretch>
        </p:blipFill>
        <p:spPr>
          <a:xfrm>
            <a:off x="4536527" y="2252706"/>
            <a:ext cx="4190150" cy="3770011"/>
          </a:xfrm>
          <a:prstGeom prst="rect">
            <a:avLst/>
          </a:prstGeom>
        </p:spPr>
      </p:pic>
      <p:pic>
        <p:nvPicPr>
          <p:cNvPr id="4" name="圖片 3">
            <a:extLst>
              <a:ext uri="{FF2B5EF4-FFF2-40B4-BE49-F238E27FC236}">
                <a16:creationId xmlns:a16="http://schemas.microsoft.com/office/drawing/2014/main" id="{A23CC7C1-F020-896D-193B-23AAFB7C80C5}"/>
              </a:ext>
            </a:extLst>
          </p:cNvPr>
          <p:cNvPicPr>
            <a:picLocks noChangeAspect="1"/>
          </p:cNvPicPr>
          <p:nvPr/>
        </p:nvPicPr>
        <p:blipFill>
          <a:blip r:embed="rId3"/>
          <a:stretch>
            <a:fillRect/>
          </a:stretch>
        </p:blipFill>
        <p:spPr>
          <a:xfrm>
            <a:off x="378998" y="2391801"/>
            <a:ext cx="4035554" cy="3630916"/>
          </a:xfrm>
          <a:prstGeom prst="rect">
            <a:avLst/>
          </a:prstGeom>
        </p:spPr>
      </p:pic>
      <p:sp>
        <p:nvSpPr>
          <p:cNvPr id="6" name="矩形 5">
            <a:extLst>
              <a:ext uri="{FF2B5EF4-FFF2-40B4-BE49-F238E27FC236}">
                <a16:creationId xmlns:a16="http://schemas.microsoft.com/office/drawing/2014/main" id="{903A83D7-8D46-22E2-B4CC-9409D4790E60}"/>
              </a:ext>
            </a:extLst>
          </p:cNvPr>
          <p:cNvSpPr/>
          <p:nvPr/>
        </p:nvSpPr>
        <p:spPr>
          <a:xfrm>
            <a:off x="436292" y="1170675"/>
            <a:ext cx="8200469" cy="661720"/>
          </a:xfrm>
          <a:prstGeom prst="rect">
            <a:avLst/>
          </a:prstGeom>
        </p:spPr>
        <p:txBody>
          <a:bodyPr wrap="square">
            <a:spAutoFit/>
          </a:bodyPr>
          <a:lstStyle/>
          <a:p>
            <a:pPr marL="171450" marR="26035" indent="-171450" algn="just">
              <a:spcBef>
                <a:spcPts val="600"/>
              </a:spcBef>
              <a:spcAft>
                <a:spcPts val="0"/>
              </a:spcAft>
              <a:buFont typeface="Wingdings" panose="05000000000000000000" pitchFamily="2" charset="2"/>
              <a:buChar char="n"/>
            </a:pPr>
            <a:r>
              <a:rPr lang="zh-TW" altLang="en-US" sz="1600" b="1" dirty="0">
                <a:solidFill>
                  <a:srgbClr val="7030A0"/>
                </a:solidFill>
                <a:latin typeface="+mn-lt"/>
                <a:ea typeface="微軟正黑體" panose="020B0604030504040204" pitchFamily="34" charset="-120"/>
              </a:rPr>
              <a:t>美國中天期</a:t>
            </a:r>
            <a:r>
              <a:rPr lang="en-US" altLang="zh-TW" sz="1600" b="1" dirty="0">
                <a:solidFill>
                  <a:srgbClr val="7030A0"/>
                </a:solidFill>
                <a:latin typeface="+mn-lt"/>
                <a:ea typeface="微軟正黑體" panose="020B0604030504040204" pitchFamily="34" charset="-120"/>
              </a:rPr>
              <a:t>(3~5</a:t>
            </a:r>
            <a:r>
              <a:rPr lang="zh-TW" altLang="en-US" sz="1600" b="1" dirty="0">
                <a:solidFill>
                  <a:srgbClr val="7030A0"/>
                </a:solidFill>
                <a:latin typeface="+mn-lt"/>
                <a:ea typeface="微軟正黑體" panose="020B0604030504040204" pitchFamily="34" charset="-120"/>
              </a:rPr>
              <a:t>年期</a:t>
            </a:r>
            <a:r>
              <a:rPr lang="en-US" altLang="zh-TW" sz="1600" b="1" dirty="0">
                <a:solidFill>
                  <a:srgbClr val="7030A0"/>
                </a:solidFill>
                <a:latin typeface="+mn-lt"/>
                <a:ea typeface="微軟正黑體" panose="020B0604030504040204" pitchFamily="34" charset="-120"/>
              </a:rPr>
              <a:t>)</a:t>
            </a:r>
            <a:r>
              <a:rPr lang="zh-TW" altLang="en-US" sz="1600" b="1" dirty="0">
                <a:solidFill>
                  <a:srgbClr val="7030A0"/>
                </a:solidFill>
                <a:latin typeface="+mn-lt"/>
                <a:ea typeface="微軟正黑體" panose="020B0604030504040204" pitchFamily="34" charset="-120"/>
              </a:rPr>
              <a:t>公債於聯準會本波</a:t>
            </a:r>
            <a:r>
              <a:rPr lang="en-US" altLang="zh-TW" sz="1600" b="1" dirty="0">
                <a:solidFill>
                  <a:srgbClr val="7030A0"/>
                </a:solidFill>
                <a:latin typeface="+mn-lt"/>
                <a:ea typeface="微軟正黑體" panose="020B0604030504040204" pitchFamily="34" charset="-120"/>
              </a:rPr>
              <a:t>(2024/9</a:t>
            </a:r>
            <a:r>
              <a:rPr lang="zh-TW" altLang="en-US" sz="1600" b="1" dirty="0">
                <a:solidFill>
                  <a:srgbClr val="7030A0"/>
                </a:solidFill>
                <a:latin typeface="+mn-lt"/>
                <a:ea typeface="微軟正黑體" panose="020B0604030504040204" pitchFamily="34" charset="-120"/>
              </a:rPr>
              <a:t>月開始</a:t>
            </a:r>
            <a:r>
              <a:rPr lang="en-US" altLang="zh-TW" sz="1600" b="1" dirty="0">
                <a:solidFill>
                  <a:srgbClr val="7030A0"/>
                </a:solidFill>
                <a:latin typeface="+mn-lt"/>
                <a:ea typeface="微軟正黑體" panose="020B0604030504040204" pitchFamily="34" charset="-120"/>
              </a:rPr>
              <a:t>)</a:t>
            </a:r>
            <a:r>
              <a:rPr lang="zh-TW" altLang="en-US" sz="1600" b="1" dirty="0">
                <a:solidFill>
                  <a:srgbClr val="7030A0"/>
                </a:solidFill>
                <a:latin typeface="+mn-lt"/>
                <a:ea typeface="微軟正黑體" panose="020B0604030504040204" pitchFamily="34" charset="-120"/>
              </a:rPr>
              <a:t>降息的表現明顯強於長天期公債</a:t>
            </a:r>
            <a:endParaRPr lang="en-US" altLang="zh-TW" sz="1600" b="1" dirty="0">
              <a:solidFill>
                <a:srgbClr val="7030A0"/>
              </a:solidFill>
              <a:latin typeface="+mn-lt"/>
              <a:ea typeface="微軟正黑體" panose="020B0604030504040204" pitchFamily="34" charset="-120"/>
            </a:endParaRPr>
          </a:p>
          <a:p>
            <a:pPr marL="171450" marR="26035" indent="-171450" algn="just">
              <a:spcBef>
                <a:spcPts val="600"/>
              </a:spcBef>
              <a:spcAft>
                <a:spcPts val="0"/>
              </a:spcAft>
              <a:buFont typeface="Wingdings" panose="05000000000000000000" pitchFamily="2" charset="2"/>
              <a:buChar char="n"/>
            </a:pPr>
            <a:r>
              <a:rPr lang="zh-TW" altLang="en-US" sz="1600" b="1" dirty="0">
                <a:solidFill>
                  <a:srgbClr val="7030A0"/>
                </a:solidFill>
                <a:latin typeface="+mn-lt"/>
                <a:ea typeface="微軟正黑體" panose="020B0604030504040204" pitchFamily="34" charset="-120"/>
              </a:rPr>
              <a:t>長天期公債落後原因：美國關稅將引發通膨惡化、川普政府財政及債務擔憂</a:t>
            </a:r>
            <a:endParaRPr lang="en-US" altLang="zh-TW" sz="1600" b="1" dirty="0">
              <a:solidFill>
                <a:srgbClr val="7030A0"/>
              </a:solidFill>
              <a:latin typeface="+mn-lt"/>
              <a:ea typeface="微軟正黑體" panose="020B0604030504040204" pitchFamily="34" charset="-120"/>
            </a:endParaRPr>
          </a:p>
        </p:txBody>
      </p:sp>
      <p:sp>
        <p:nvSpPr>
          <p:cNvPr id="7" name="矩形 6">
            <a:extLst>
              <a:ext uri="{FF2B5EF4-FFF2-40B4-BE49-F238E27FC236}">
                <a16:creationId xmlns:a16="http://schemas.microsoft.com/office/drawing/2014/main" id="{E1ED8121-66E6-5DD5-5D63-13F35893C777}"/>
              </a:ext>
            </a:extLst>
          </p:cNvPr>
          <p:cNvSpPr/>
          <p:nvPr/>
        </p:nvSpPr>
        <p:spPr>
          <a:xfrm>
            <a:off x="481816" y="6278753"/>
            <a:ext cx="7722623" cy="400110"/>
          </a:xfrm>
          <a:prstGeom prst="rect">
            <a:avLst/>
          </a:prstGeom>
        </p:spPr>
        <p:txBody>
          <a:bodyPr wrap="square">
            <a:spAutoFit/>
          </a:bodyPr>
          <a:lstStyle/>
          <a:p>
            <a:pPr>
              <a:spcAft>
                <a:spcPts val="0"/>
              </a:spcAft>
            </a:pPr>
            <a:r>
              <a:rPr lang="en-US" altLang="zh-TW" sz="1000" b="1" dirty="0">
                <a:ea typeface="微軟正黑體" panose="020B0604030504040204" pitchFamily="34" charset="-120"/>
                <a:cs typeface="Arial" panose="020B0604020202020204" pitchFamily="34" charset="0"/>
              </a:rPr>
              <a:t>【</a:t>
            </a:r>
            <a:r>
              <a:rPr lang="zh-TW" altLang="zh-TW" sz="1000" b="1" dirty="0">
                <a:ea typeface="微軟正黑體" panose="020B0604030504040204" pitchFamily="34" charset="-120"/>
                <a:cs typeface="Arial" panose="020B0604020202020204" pitchFamily="34" charset="0"/>
              </a:rPr>
              <a:t>以上指數試算結果並非代表特定基金之投資成果，亦不代表對特定基金之買賣建議，基金不同於指數，基金可能會有中途清算或合併等情形，投資人無法直接投資指數。</a:t>
            </a:r>
            <a:r>
              <a:rPr kumimoji="1" lang="zh-TW" altLang="en-US" sz="1000" b="1" dirty="0">
                <a:solidFill>
                  <a:srgbClr val="000000"/>
                </a:solidFill>
                <a:latin typeface="微軟正黑體" panose="020B0604030504040204" pitchFamily="34" charset="-120"/>
                <a:ea typeface="微軟正黑體" panose="020B0604030504040204" pitchFamily="34" charset="-120"/>
              </a:rPr>
              <a:t>投資人申購本基金係持有基金受益憑證，而非本文提及之投資資產或標的</a:t>
            </a:r>
            <a:r>
              <a:rPr lang="en-US" altLang="zh-TW" sz="1000" b="1" dirty="0">
                <a:ea typeface="微軟正黑體" panose="020B0604030504040204" pitchFamily="34" charset="-120"/>
                <a:cs typeface="Arial" panose="020B0604020202020204" pitchFamily="34" charset="0"/>
              </a:rPr>
              <a:t>】</a:t>
            </a:r>
            <a:endParaRPr lang="zh-TW" altLang="zh-TW" sz="1000" b="1" dirty="0">
              <a:cs typeface="Arial" panose="020B0604020202020204" pitchFamily="34" charset="0"/>
            </a:endParaRPr>
          </a:p>
        </p:txBody>
      </p:sp>
      <p:sp>
        <p:nvSpPr>
          <p:cNvPr id="8" name="文字方塊 7">
            <a:extLst>
              <a:ext uri="{FF2B5EF4-FFF2-40B4-BE49-F238E27FC236}">
                <a16:creationId xmlns:a16="http://schemas.microsoft.com/office/drawing/2014/main" id="{88DEEFB1-C860-A94D-80F7-7284924CD1B6}"/>
              </a:ext>
            </a:extLst>
          </p:cNvPr>
          <p:cNvSpPr txBox="1"/>
          <p:nvPr/>
        </p:nvSpPr>
        <p:spPr>
          <a:xfrm>
            <a:off x="1526802" y="5147825"/>
            <a:ext cx="697627" cy="246221"/>
          </a:xfrm>
          <a:prstGeom prst="rect">
            <a:avLst/>
          </a:prstGeom>
          <a:noFill/>
        </p:spPr>
        <p:txBody>
          <a:bodyPr wrap="none" rtlCol="0">
            <a:spAutoFit/>
          </a:bodyPr>
          <a:lstStyle/>
          <a:p>
            <a:r>
              <a:rPr lang="zh-TW" altLang="en-US" sz="1000" dirty="0">
                <a:solidFill>
                  <a:srgbClr val="FF0000"/>
                </a:solidFill>
                <a:latin typeface="微軟正黑體" panose="020B0604030504040204" pitchFamily="34" charset="-120"/>
                <a:ea typeface="微軟正黑體" panose="020B0604030504040204" pitchFamily="34" charset="-120"/>
              </a:rPr>
              <a:t>本波降息</a:t>
            </a:r>
          </a:p>
        </p:txBody>
      </p:sp>
      <p:sp>
        <p:nvSpPr>
          <p:cNvPr id="9" name="矩形 8">
            <a:extLst>
              <a:ext uri="{FF2B5EF4-FFF2-40B4-BE49-F238E27FC236}">
                <a16:creationId xmlns:a16="http://schemas.microsoft.com/office/drawing/2014/main" id="{14E101C7-0734-F4F3-6693-9AF93FB61E9B}"/>
              </a:ext>
            </a:extLst>
          </p:cNvPr>
          <p:cNvSpPr/>
          <p:nvPr/>
        </p:nvSpPr>
        <p:spPr>
          <a:xfrm>
            <a:off x="765918" y="1809411"/>
            <a:ext cx="3518049" cy="523220"/>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cs typeface="+mj-cs"/>
              </a:rPr>
              <a:t>歷史經驗：最近五次聯準會降息首日後之</a:t>
            </a:r>
            <a:r>
              <a:rPr lang="zh-TW" altLang="en-US" sz="1400" b="1" dirty="0">
                <a:solidFill>
                  <a:srgbClr val="FF0000"/>
                </a:solidFill>
                <a:latin typeface="微軟正黑體" panose="020B0604030504040204" pitchFamily="34" charset="-120"/>
                <a:ea typeface="微軟正黑體" panose="020B0604030504040204" pitchFamily="34" charset="-120"/>
                <a:cs typeface="+mj-cs"/>
              </a:rPr>
              <a:t>美國</a:t>
            </a:r>
            <a:r>
              <a:rPr lang="en-US" altLang="zh-TW" sz="1400" b="1" u="sng" dirty="0">
                <a:solidFill>
                  <a:srgbClr val="FF0000"/>
                </a:solidFill>
                <a:latin typeface="微軟正黑體" panose="020B0604030504040204" pitchFamily="34" charset="-120"/>
                <a:ea typeface="微軟正黑體" panose="020B0604030504040204" pitchFamily="34" charset="-120"/>
                <a:cs typeface="+mj-cs"/>
              </a:rPr>
              <a:t>3~5</a:t>
            </a:r>
            <a:r>
              <a:rPr lang="zh-TW" altLang="en-US" sz="1400" b="1" u="sng" dirty="0">
                <a:solidFill>
                  <a:srgbClr val="FF0000"/>
                </a:solidFill>
                <a:latin typeface="微軟正黑體" panose="020B0604030504040204" pitchFamily="34" charset="-120"/>
                <a:ea typeface="微軟正黑體" panose="020B0604030504040204" pitchFamily="34" charset="-120"/>
                <a:cs typeface="+mj-cs"/>
              </a:rPr>
              <a:t>年期公債</a:t>
            </a:r>
            <a:r>
              <a:rPr lang="zh-TW" altLang="en-US" sz="1400" b="1" dirty="0">
                <a:latin typeface="微軟正黑體" panose="020B0604030504040204" pitchFamily="34" charset="-120"/>
                <a:ea typeface="微軟正黑體" panose="020B0604030504040204" pitchFamily="34" charset="-120"/>
                <a:cs typeface="+mj-cs"/>
              </a:rPr>
              <a:t>指數表現 </a:t>
            </a:r>
            <a:r>
              <a:rPr lang="en-US" altLang="zh-TW" sz="1400" b="1" dirty="0">
                <a:latin typeface="微軟正黑體" panose="020B0604030504040204" pitchFamily="34" charset="-120"/>
                <a:ea typeface="微軟正黑體" panose="020B0604030504040204" pitchFamily="34" charset="-120"/>
                <a:cs typeface="+mj-cs"/>
              </a:rPr>
              <a:t>(</a:t>
            </a:r>
            <a:r>
              <a:rPr lang="zh-TW" altLang="en-US" sz="1400" b="1" dirty="0">
                <a:latin typeface="微軟正黑體" panose="020B0604030504040204" pitchFamily="34" charset="-120"/>
                <a:ea typeface="微軟正黑體" panose="020B0604030504040204" pitchFamily="34" charset="-120"/>
                <a:cs typeface="+mj-cs"/>
              </a:rPr>
              <a:t>之後</a:t>
            </a:r>
            <a:r>
              <a:rPr lang="en-US" altLang="zh-TW" sz="1400" b="1" dirty="0">
                <a:latin typeface="微軟正黑體" panose="020B0604030504040204" pitchFamily="34" charset="-120"/>
                <a:ea typeface="微軟正黑體" panose="020B0604030504040204" pitchFamily="34" charset="-120"/>
                <a:cs typeface="+mj-cs"/>
              </a:rPr>
              <a:t>24</a:t>
            </a:r>
            <a:r>
              <a:rPr lang="zh-TW" altLang="en-US" sz="1400" b="1" dirty="0">
                <a:latin typeface="微軟正黑體" panose="020B0604030504040204" pitchFamily="34" charset="-120"/>
                <a:ea typeface="微軟正黑體" panose="020B0604030504040204" pitchFamily="34" charset="-120"/>
                <a:cs typeface="+mj-cs"/>
              </a:rPr>
              <a:t>個月</a:t>
            </a:r>
            <a:r>
              <a:rPr lang="en-US" altLang="zh-TW" sz="1400" b="1" dirty="0">
                <a:latin typeface="微軟正黑體" panose="020B0604030504040204" pitchFamily="34" charset="-120"/>
                <a:ea typeface="微軟正黑體" panose="020B0604030504040204" pitchFamily="34" charset="-120"/>
                <a:cs typeface="+mj-cs"/>
              </a:rPr>
              <a:t>)</a:t>
            </a:r>
            <a:endParaRPr lang="zh-TW" altLang="en-US" sz="1200" dirty="0"/>
          </a:p>
        </p:txBody>
      </p:sp>
      <p:sp>
        <p:nvSpPr>
          <p:cNvPr id="10" name="Rectangle 1">
            <a:extLst>
              <a:ext uri="{FF2B5EF4-FFF2-40B4-BE49-F238E27FC236}">
                <a16:creationId xmlns:a16="http://schemas.microsoft.com/office/drawing/2014/main" id="{7877516C-8926-8549-AE29-EA83800680E4}"/>
              </a:ext>
            </a:extLst>
          </p:cNvPr>
          <p:cNvSpPr>
            <a:spLocks noChangeArrowheads="1"/>
          </p:cNvSpPr>
          <p:nvPr/>
        </p:nvSpPr>
        <p:spPr bwMode="auto">
          <a:xfrm>
            <a:off x="514685" y="5927242"/>
            <a:ext cx="78800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8650" indent="-628650" eaLnBrk="0" hangingPunct="0"/>
            <a:r>
              <a:rPr kumimoji="0" lang="zh-TW" altLang="en-US" sz="1000" dirty="0">
                <a:latin typeface="微軟正黑體" panose="020B0604030504040204" pitchFamily="34" charset="-120"/>
                <a:ea typeface="微軟正黑體" panose="020B0604030504040204" pitchFamily="34" charset="-120"/>
                <a:cs typeface="Arial" panose="020B0604020202020204" pitchFamily="34" charset="0"/>
              </a:rPr>
              <a:t>資料來源：彭博</a:t>
            </a:r>
            <a:r>
              <a:rPr lang="zh-TW" altLang="en-US" sz="1000" dirty="0">
                <a:latin typeface="微軟正黑體" panose="020B0604030504040204" pitchFamily="34" charset="-120"/>
                <a:ea typeface="微軟正黑體" panose="020B0604030504040204" pitchFamily="34" charset="-120"/>
              </a:rPr>
              <a:t>資訊，取彭博美國不同天期公債指數為例，美元計價，最近五次聯準會降息首日</a:t>
            </a:r>
            <a:r>
              <a:rPr lang="en-US"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橫軸為</a:t>
            </a:r>
            <a:r>
              <a:rPr lang="en-US" altLang="zh-TW" sz="1000" dirty="0">
                <a:latin typeface="微軟正黑體" panose="020B0604030504040204" pitchFamily="34" charset="-120"/>
                <a:ea typeface="微軟正黑體" panose="020B0604030504040204" pitchFamily="34" charset="-120"/>
              </a:rPr>
              <a:t>0)</a:t>
            </a:r>
            <a:r>
              <a:rPr lang="zh-TW" altLang="en-US" sz="1000" dirty="0">
                <a:latin typeface="微軟正黑體" panose="020B0604030504040204" pitchFamily="34" charset="-120"/>
                <a:ea typeface="微軟正黑體" panose="020B0604030504040204" pitchFamily="34" charset="-120"/>
              </a:rPr>
              <a:t>之後</a:t>
            </a:r>
            <a:r>
              <a:rPr lang="en-US" altLang="zh-TW" sz="1000" dirty="0">
                <a:latin typeface="微軟正黑體" panose="020B0604030504040204" pitchFamily="34" charset="-120"/>
                <a:ea typeface="微軟正黑體" panose="020B0604030504040204" pitchFamily="34" charset="-120"/>
              </a:rPr>
              <a:t>24</a:t>
            </a:r>
            <a:r>
              <a:rPr lang="zh-TW" altLang="en-US" sz="1000" dirty="0">
                <a:latin typeface="微軟正黑體" panose="020B0604030504040204" pitchFamily="34" charset="-120"/>
                <a:ea typeface="微軟正黑體" panose="020B0604030504040204" pitchFamily="34" charset="-120"/>
              </a:rPr>
              <a:t>個月表現。本次自</a:t>
            </a:r>
            <a:r>
              <a:rPr lang="en-US" altLang="zh-TW" sz="1000" dirty="0">
                <a:latin typeface="微軟正黑體" panose="020B0604030504040204" pitchFamily="34" charset="-120"/>
                <a:ea typeface="微軟正黑體" panose="020B0604030504040204" pitchFamily="34" charset="-120"/>
              </a:rPr>
              <a:t>2024/9/18</a:t>
            </a:r>
            <a:r>
              <a:rPr lang="zh-TW" altLang="en-US" sz="1000" dirty="0">
                <a:latin typeface="微軟正黑體" panose="020B0604030504040204" pitchFamily="34" charset="-120"/>
                <a:ea typeface="微軟正黑體" panose="020B0604030504040204" pitchFamily="34" charset="-120"/>
              </a:rPr>
              <a:t>起降截至</a:t>
            </a:r>
            <a:r>
              <a:rPr lang="en-US" altLang="zh-TW" sz="1000" dirty="0">
                <a:latin typeface="微軟正黑體" panose="020B0604030504040204" pitchFamily="34" charset="-120"/>
                <a:ea typeface="微軟正黑體" panose="020B0604030504040204" pitchFamily="34" charset="-120"/>
              </a:rPr>
              <a:t>2025/7/31</a:t>
            </a:r>
            <a:endParaRPr kumimoji="0" lang="en-US" altLang="zh-TW" sz="1000" b="1" u="sng"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1" name="矩形 10">
            <a:extLst>
              <a:ext uri="{FF2B5EF4-FFF2-40B4-BE49-F238E27FC236}">
                <a16:creationId xmlns:a16="http://schemas.microsoft.com/office/drawing/2014/main" id="{37EAF64B-3057-E5A8-8975-7B16A434F71A}"/>
              </a:ext>
            </a:extLst>
          </p:cNvPr>
          <p:cNvSpPr/>
          <p:nvPr/>
        </p:nvSpPr>
        <p:spPr>
          <a:xfrm>
            <a:off x="4860034" y="1792027"/>
            <a:ext cx="3775417" cy="523220"/>
          </a:xfrm>
          <a:prstGeom prst="rect">
            <a:avLst/>
          </a:prstGeom>
        </p:spPr>
        <p:txBody>
          <a:bodyPr wrap="square">
            <a:spAutoFit/>
          </a:bodyPr>
          <a:lstStyle/>
          <a:p>
            <a:pPr algn="ctr"/>
            <a:r>
              <a:rPr lang="zh-TW" altLang="en-US" sz="1400" b="1" dirty="0">
                <a:latin typeface="微軟正黑體" panose="020B0604030504040204" pitchFamily="34" charset="-120"/>
                <a:ea typeface="微軟正黑體" panose="020B0604030504040204" pitchFamily="34" charset="-120"/>
                <a:cs typeface="+mj-cs"/>
              </a:rPr>
              <a:t>歷史經驗：最近五次聯準會降息首日後之</a:t>
            </a:r>
            <a:endParaRPr lang="en-US" altLang="zh-TW" sz="1400" b="1" dirty="0">
              <a:latin typeface="微軟正黑體" panose="020B0604030504040204" pitchFamily="34" charset="-120"/>
              <a:ea typeface="微軟正黑體" panose="020B0604030504040204" pitchFamily="34" charset="-120"/>
              <a:cs typeface="+mj-cs"/>
            </a:endParaRPr>
          </a:p>
          <a:p>
            <a:pPr algn="ctr"/>
            <a:r>
              <a:rPr lang="zh-TW" altLang="en-US" sz="1400" b="1" dirty="0">
                <a:solidFill>
                  <a:srgbClr val="FF0000"/>
                </a:solidFill>
                <a:latin typeface="微軟正黑體" panose="020B0604030504040204" pitchFamily="34" charset="-120"/>
                <a:ea typeface="微軟正黑體" panose="020B0604030504040204" pitchFamily="34" charset="-120"/>
                <a:cs typeface="+mj-cs"/>
              </a:rPr>
              <a:t>美國</a:t>
            </a:r>
            <a:r>
              <a:rPr lang="en-US" altLang="zh-TW" sz="1400" b="1" u="sng" dirty="0">
                <a:solidFill>
                  <a:srgbClr val="FF0000"/>
                </a:solidFill>
                <a:latin typeface="微軟正黑體" panose="020B0604030504040204" pitchFamily="34" charset="-120"/>
                <a:ea typeface="微軟正黑體" panose="020B0604030504040204" pitchFamily="34" charset="-120"/>
                <a:cs typeface="+mj-cs"/>
              </a:rPr>
              <a:t>20</a:t>
            </a:r>
            <a:r>
              <a:rPr lang="zh-TW" altLang="en-US" sz="1400" b="1" u="sng" dirty="0">
                <a:solidFill>
                  <a:srgbClr val="FF0000"/>
                </a:solidFill>
                <a:latin typeface="微軟正黑體" panose="020B0604030504040204" pitchFamily="34" charset="-120"/>
                <a:ea typeface="微軟正黑體" panose="020B0604030504040204" pitchFamily="34" charset="-120"/>
                <a:cs typeface="+mj-cs"/>
              </a:rPr>
              <a:t>年期以上</a:t>
            </a:r>
            <a:r>
              <a:rPr lang="zh-TW" altLang="en-US" sz="1400" b="1" dirty="0">
                <a:solidFill>
                  <a:srgbClr val="FF0000"/>
                </a:solidFill>
                <a:latin typeface="微軟正黑體" panose="020B0604030504040204" pitchFamily="34" charset="-120"/>
                <a:ea typeface="微軟正黑體" panose="020B0604030504040204" pitchFamily="34" charset="-120"/>
                <a:cs typeface="+mj-cs"/>
              </a:rPr>
              <a:t>公債</a:t>
            </a:r>
            <a:r>
              <a:rPr lang="zh-TW" altLang="en-US" sz="1400" b="1" dirty="0">
                <a:latin typeface="微軟正黑體" panose="020B0604030504040204" pitchFamily="34" charset="-120"/>
                <a:ea typeface="微軟正黑體" panose="020B0604030504040204" pitchFamily="34" charset="-120"/>
                <a:cs typeface="+mj-cs"/>
              </a:rPr>
              <a:t>指數表現 </a:t>
            </a:r>
            <a:r>
              <a:rPr lang="en-US" altLang="zh-TW" sz="1400" b="1" dirty="0">
                <a:latin typeface="微軟正黑體" panose="020B0604030504040204" pitchFamily="34" charset="-120"/>
                <a:ea typeface="微軟正黑體" panose="020B0604030504040204" pitchFamily="34" charset="-120"/>
                <a:cs typeface="+mj-cs"/>
              </a:rPr>
              <a:t>(</a:t>
            </a:r>
            <a:r>
              <a:rPr lang="zh-TW" altLang="en-US" sz="1400" b="1" dirty="0">
                <a:latin typeface="微軟正黑體" panose="020B0604030504040204" pitchFamily="34" charset="-120"/>
                <a:ea typeface="微軟正黑體" panose="020B0604030504040204" pitchFamily="34" charset="-120"/>
                <a:cs typeface="+mj-cs"/>
              </a:rPr>
              <a:t>之後</a:t>
            </a:r>
            <a:r>
              <a:rPr lang="en-US" altLang="zh-TW" sz="1400" b="1" dirty="0">
                <a:latin typeface="微軟正黑體" panose="020B0604030504040204" pitchFamily="34" charset="-120"/>
                <a:ea typeface="微軟正黑體" panose="020B0604030504040204" pitchFamily="34" charset="-120"/>
                <a:cs typeface="+mj-cs"/>
              </a:rPr>
              <a:t>24</a:t>
            </a:r>
            <a:r>
              <a:rPr lang="zh-TW" altLang="en-US" sz="1400" b="1" dirty="0">
                <a:latin typeface="微軟正黑體" panose="020B0604030504040204" pitchFamily="34" charset="-120"/>
                <a:ea typeface="微軟正黑體" panose="020B0604030504040204" pitchFamily="34" charset="-120"/>
                <a:cs typeface="+mj-cs"/>
              </a:rPr>
              <a:t>個月</a:t>
            </a:r>
            <a:r>
              <a:rPr lang="en-US" altLang="zh-TW" sz="1400" b="1" dirty="0">
                <a:latin typeface="微軟正黑體" panose="020B0604030504040204" pitchFamily="34" charset="-120"/>
                <a:ea typeface="微軟正黑體" panose="020B0604030504040204" pitchFamily="34" charset="-120"/>
                <a:cs typeface="+mj-cs"/>
              </a:rPr>
              <a:t>)</a:t>
            </a:r>
            <a:endParaRPr lang="zh-TW" altLang="en-US" sz="1400" b="1" dirty="0">
              <a:latin typeface="微軟正黑體" panose="020B0604030504040204" pitchFamily="34" charset="-120"/>
              <a:ea typeface="微軟正黑體" panose="020B0604030504040204" pitchFamily="34" charset="-120"/>
              <a:cs typeface="+mj-cs"/>
            </a:endParaRPr>
          </a:p>
        </p:txBody>
      </p:sp>
      <p:sp>
        <p:nvSpPr>
          <p:cNvPr id="12" name="文字方塊 11">
            <a:extLst>
              <a:ext uri="{FF2B5EF4-FFF2-40B4-BE49-F238E27FC236}">
                <a16:creationId xmlns:a16="http://schemas.microsoft.com/office/drawing/2014/main" id="{1FED9081-B070-B422-861B-0999D1226A98}"/>
              </a:ext>
            </a:extLst>
          </p:cNvPr>
          <p:cNvSpPr txBox="1"/>
          <p:nvPr/>
        </p:nvSpPr>
        <p:spPr>
          <a:xfrm>
            <a:off x="3779912" y="5445224"/>
            <a:ext cx="399499" cy="161583"/>
          </a:xfrm>
          <a:prstGeom prst="rect">
            <a:avLst/>
          </a:prstGeom>
          <a:noFill/>
          <a:ln>
            <a:noFill/>
          </a:ln>
        </p:spPr>
        <p:txBody>
          <a:bodyPr wrap="none" lIns="91455" tIns="0" rIns="91455" bIns="0" rtlCol="0">
            <a:spAutoFit/>
          </a:bodyPr>
          <a:lstStyle/>
          <a:p>
            <a:pPr algn="l"/>
            <a:r>
              <a:rPr lang="en-US" altLang="zh-TW" sz="1050" dirty="0">
                <a:cs typeface="Arial" panose="020B0604020202020204" pitchFamily="34" charset="0"/>
              </a:rPr>
              <a:t>(</a:t>
            </a:r>
            <a:r>
              <a:rPr lang="zh-TW" altLang="en-US" sz="1050" dirty="0">
                <a:cs typeface="Arial" panose="020B0604020202020204" pitchFamily="34" charset="0"/>
              </a:rPr>
              <a:t>月</a:t>
            </a:r>
            <a:r>
              <a:rPr lang="en-US" altLang="zh-TW" sz="1050" dirty="0">
                <a:cs typeface="Arial" panose="020B0604020202020204" pitchFamily="34" charset="0"/>
              </a:rPr>
              <a:t>)</a:t>
            </a:r>
            <a:endParaRPr lang="zh-TW" altLang="en-US" sz="1050" dirty="0">
              <a:cs typeface="Arial" panose="020B0604020202020204" pitchFamily="34" charset="0"/>
            </a:endParaRPr>
          </a:p>
        </p:txBody>
      </p:sp>
      <p:sp>
        <p:nvSpPr>
          <p:cNvPr id="13" name="文字方塊 12">
            <a:extLst>
              <a:ext uri="{FF2B5EF4-FFF2-40B4-BE49-F238E27FC236}">
                <a16:creationId xmlns:a16="http://schemas.microsoft.com/office/drawing/2014/main" id="{94CB69AC-9C5C-9D9F-9198-FFC51D8F4DAF}"/>
              </a:ext>
            </a:extLst>
          </p:cNvPr>
          <p:cNvSpPr txBox="1"/>
          <p:nvPr/>
        </p:nvSpPr>
        <p:spPr>
          <a:xfrm>
            <a:off x="5652120" y="5445224"/>
            <a:ext cx="697627" cy="246221"/>
          </a:xfrm>
          <a:prstGeom prst="rect">
            <a:avLst/>
          </a:prstGeom>
          <a:noFill/>
        </p:spPr>
        <p:txBody>
          <a:bodyPr wrap="none" rtlCol="0">
            <a:spAutoFit/>
          </a:bodyPr>
          <a:lstStyle/>
          <a:p>
            <a:r>
              <a:rPr lang="zh-TW" altLang="en-US" sz="1000" dirty="0">
                <a:solidFill>
                  <a:srgbClr val="FF0000"/>
                </a:solidFill>
                <a:latin typeface="微軟正黑體" panose="020B0604030504040204" pitchFamily="34" charset="-120"/>
                <a:ea typeface="微軟正黑體" panose="020B0604030504040204" pitchFamily="34" charset="-120"/>
              </a:rPr>
              <a:t>本波降息</a:t>
            </a:r>
          </a:p>
        </p:txBody>
      </p:sp>
      <p:sp>
        <p:nvSpPr>
          <p:cNvPr id="24" name="文字方塊 23">
            <a:extLst>
              <a:ext uri="{FF2B5EF4-FFF2-40B4-BE49-F238E27FC236}">
                <a16:creationId xmlns:a16="http://schemas.microsoft.com/office/drawing/2014/main" id="{05E52616-3DEF-ED22-FF21-E5833A1D7FFB}"/>
              </a:ext>
            </a:extLst>
          </p:cNvPr>
          <p:cNvSpPr txBox="1"/>
          <p:nvPr/>
        </p:nvSpPr>
        <p:spPr>
          <a:xfrm>
            <a:off x="7840268" y="5499665"/>
            <a:ext cx="399499" cy="161583"/>
          </a:xfrm>
          <a:prstGeom prst="rect">
            <a:avLst/>
          </a:prstGeom>
          <a:noFill/>
          <a:ln>
            <a:noFill/>
          </a:ln>
        </p:spPr>
        <p:txBody>
          <a:bodyPr wrap="none" lIns="91455" tIns="0" rIns="91455" bIns="0" rtlCol="0">
            <a:spAutoFit/>
          </a:bodyPr>
          <a:lstStyle/>
          <a:p>
            <a:pPr algn="l"/>
            <a:r>
              <a:rPr lang="en-US" altLang="zh-TW" sz="1050" dirty="0">
                <a:cs typeface="Arial" panose="020B0604020202020204" pitchFamily="34" charset="0"/>
              </a:rPr>
              <a:t>(</a:t>
            </a:r>
            <a:r>
              <a:rPr lang="zh-TW" altLang="en-US" sz="1050" dirty="0">
                <a:cs typeface="Arial" panose="020B0604020202020204" pitchFamily="34" charset="0"/>
              </a:rPr>
              <a:t>月</a:t>
            </a:r>
            <a:r>
              <a:rPr lang="en-US" altLang="zh-TW" sz="1050" dirty="0">
                <a:cs typeface="Arial" panose="020B0604020202020204" pitchFamily="34" charset="0"/>
              </a:rPr>
              <a:t>)</a:t>
            </a:r>
            <a:endParaRPr lang="zh-TW" altLang="en-US" sz="1050" dirty="0">
              <a:cs typeface="Arial" panose="020B0604020202020204" pitchFamily="34" charset="0"/>
            </a:endParaRPr>
          </a:p>
        </p:txBody>
      </p:sp>
      <p:sp>
        <p:nvSpPr>
          <p:cNvPr id="5" name="Text Box 4">
            <a:extLst>
              <a:ext uri="{FF2B5EF4-FFF2-40B4-BE49-F238E27FC236}">
                <a16:creationId xmlns:a16="http://schemas.microsoft.com/office/drawing/2014/main" id="{2384C1F3-69F7-B532-F653-9203B75D06F7}"/>
              </a:ext>
            </a:extLst>
          </p:cNvPr>
          <p:cNvSpPr txBox="1">
            <a:spLocks noChangeArrowheads="1"/>
          </p:cNvSpPr>
          <p:nvPr/>
        </p:nvSpPr>
        <p:spPr bwMode="auto">
          <a:xfrm>
            <a:off x="0" y="0"/>
            <a:ext cx="16916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6pPr>
            <a:lvl7pPr marL="29718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7pPr>
            <a:lvl8pPr marL="34290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8pPr>
            <a:lvl9pPr marL="3886200" indent="-228600" algn="ctr" eaLnBrk="0" fontAlgn="base" hangingPunct="0">
              <a:spcBef>
                <a:spcPct val="5000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defRPr/>
            </a:pP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&lt;</a:t>
            </a:r>
            <a:r>
              <a:rPr lang="zh-TW" altLang="en-US"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債市</a:t>
            </a:r>
            <a:r>
              <a:rPr lang="en-US" altLang="zh-TW" sz="14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&gt;</a:t>
            </a:r>
          </a:p>
        </p:txBody>
      </p:sp>
      <p:sp>
        <p:nvSpPr>
          <p:cNvPr id="14" name="Text Box 4">
            <a:extLst>
              <a:ext uri="{FF2B5EF4-FFF2-40B4-BE49-F238E27FC236}">
                <a16:creationId xmlns:a16="http://schemas.microsoft.com/office/drawing/2014/main" id="{51731EE7-0ADB-D2FD-980E-834BCC092E54}"/>
              </a:ext>
            </a:extLst>
          </p:cNvPr>
          <p:cNvSpPr txBox="1">
            <a:spLocks noChangeArrowheads="1"/>
          </p:cNvSpPr>
          <p:nvPr/>
        </p:nvSpPr>
        <p:spPr bwMode="auto">
          <a:xfrm>
            <a:off x="8582660" y="621507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ea typeface="標楷體" pitchFamily="65" charset="-120"/>
                <a:cs typeface="Arial" charset="0"/>
              </a:defRPr>
            </a:lvl1pPr>
            <a:lvl2pPr marL="742950" indent="-285750" eaLnBrk="0" hangingPunct="0">
              <a:spcBef>
                <a:spcPct val="20000"/>
              </a:spcBef>
              <a:buFont typeface="Arial" charset="0"/>
              <a:buChar char="–"/>
              <a:defRPr sz="2800">
                <a:solidFill>
                  <a:schemeClr val="tx1"/>
                </a:solidFill>
                <a:latin typeface="Arial" charset="0"/>
                <a:ea typeface="標楷體" pitchFamily="65" charset="-120"/>
                <a:cs typeface="Arial" charset="0"/>
              </a:defRPr>
            </a:lvl2pPr>
            <a:lvl3pPr marL="1143000" indent="-228600" eaLnBrk="0" hangingPunct="0">
              <a:spcBef>
                <a:spcPct val="20000"/>
              </a:spcBef>
              <a:buFont typeface="Arial" charset="0"/>
              <a:buChar char="•"/>
              <a:defRPr sz="2400">
                <a:solidFill>
                  <a:schemeClr val="tx1"/>
                </a:solidFill>
                <a:latin typeface="Arial" charset="0"/>
                <a:ea typeface="標楷體" pitchFamily="65" charset="-120"/>
                <a:cs typeface="Arial" charset="0"/>
              </a:defRPr>
            </a:lvl3pPr>
            <a:lvl4pPr marL="16002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4pPr>
            <a:lvl5pPr marL="2057400" indent="-228600" eaLnBrk="0" hangingPunct="0">
              <a:spcBef>
                <a:spcPct val="20000"/>
              </a:spcBef>
              <a:buFont typeface="Arial" charset="0"/>
              <a:buChar char="»"/>
              <a:defRPr sz="2000">
                <a:solidFill>
                  <a:schemeClr val="tx1"/>
                </a:solidFill>
                <a:latin typeface="Arial" charset="0"/>
                <a:ea typeface="標楷體" pitchFamily="65" charset="-12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標楷體" pitchFamily="65" charset="-12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zh-TW" sz="1800" b="1" i="0" u="none" strike="noStrike" kern="1200" cap="none" spc="0" normalizeH="0" baseline="0" noProof="0" dirty="0">
                <a:ln>
                  <a:noFill/>
                </a:ln>
                <a:solidFill>
                  <a:srgbClr val="FF0000"/>
                </a:solidFill>
                <a:effectLst/>
                <a:uLnTx/>
                <a:uFillTx/>
                <a:latin typeface="Arial" charset="0"/>
                <a:ea typeface="標楷體" pitchFamily="65" charset="-120"/>
                <a:cs typeface="Arial" charset="0"/>
                <a:sym typeface="Wingdings 2" pitchFamily="18" charset="2"/>
              </a:rPr>
              <a:t></a:t>
            </a:r>
            <a:r>
              <a:rPr kumimoji="1" lang="en-US" altLang="zh-TW" sz="2400" b="0" i="0" u="none" strike="noStrike" kern="1200" cap="none" spc="0" normalizeH="0" baseline="0" noProof="0" dirty="0">
                <a:ln>
                  <a:noFill/>
                </a:ln>
                <a:solidFill>
                  <a:srgbClr val="000000"/>
                </a:solidFill>
                <a:effectLst/>
                <a:uLnTx/>
                <a:uFillTx/>
                <a:latin typeface="Times New Roman" pitchFamily="18" charset="0"/>
                <a:ea typeface="新細明體" pitchFamily="18" charset="-120"/>
                <a:cs typeface="Arial" charset="0"/>
              </a:rPr>
              <a:t> </a:t>
            </a:r>
          </a:p>
        </p:txBody>
      </p:sp>
      <p:sp>
        <p:nvSpPr>
          <p:cNvPr id="15" name="Rectangle 4">
            <a:extLst>
              <a:ext uri="{FF2B5EF4-FFF2-40B4-BE49-F238E27FC236}">
                <a16:creationId xmlns:a16="http://schemas.microsoft.com/office/drawing/2014/main" id="{C9BD26EF-44B6-D583-5144-E2F54EDAC0EC}"/>
              </a:ext>
            </a:extLst>
          </p:cNvPr>
          <p:cNvSpPr txBox="1">
            <a:spLocks noChangeArrowheads="1"/>
          </p:cNvSpPr>
          <p:nvPr/>
        </p:nvSpPr>
        <p:spPr bwMode="auto">
          <a:xfrm>
            <a:off x="1524513" y="0"/>
            <a:ext cx="6713714" cy="646331"/>
          </a:xfrm>
          <a:prstGeom prst="rect">
            <a:avLst/>
          </a:prstGeom>
        </p:spPr>
        <p:txBody>
          <a:bodyPr wrap="square">
            <a:spAutoFit/>
          </a:bodyPr>
          <a:lstStyle>
            <a:defPPr>
              <a:defRPr lang="en-US"/>
            </a:defPPr>
            <a:lvl1pPr marR="0" lvl="0" indent="0" algn="ctr" defTabSz="457200" fontAlgn="auto">
              <a:lnSpc>
                <a:spcPct val="100000"/>
              </a:lnSpc>
              <a:spcBef>
                <a:spcPts val="0"/>
              </a:spcBef>
              <a:spcAft>
                <a:spcPts val="0"/>
              </a:spcAft>
              <a:buClrTx/>
              <a:buSzTx/>
              <a:buFontTx/>
              <a:buNone/>
              <a:tabLst/>
              <a:defRPr kumimoji="0" b="1" i="0" u="none" strike="noStrike" cap="none" spc="0" normalizeH="0" baseline="0">
                <a:ln>
                  <a:noFill/>
                </a:ln>
                <a:solidFill>
                  <a:srgbClr val="0000FF"/>
                </a:solidFill>
                <a:effectLst/>
                <a:uLnTx/>
                <a:uFillTx/>
                <a:latin typeface="微軟正黑體" panose="020B0604030504040204" pitchFamily="34" charset="-120"/>
                <a:ea typeface="微軟正黑體" panose="020B0604030504040204" pitchFamily="34" charset="-120"/>
              </a:defRPr>
            </a:lvl1pPr>
          </a:lstStyle>
          <a:p>
            <a:r>
              <a:rPr lang="zh-TW" altLang="en-US" dirty="0"/>
              <a:t>富蘭克林坦伯頓精選收益基金</a:t>
            </a:r>
            <a:r>
              <a:rPr lang="en-US" altLang="zh-TW" dirty="0">
                <a:solidFill>
                  <a:prstClr val="black"/>
                </a:solidFill>
                <a:cs typeface="+mj-cs"/>
              </a:rPr>
              <a:t>(</a:t>
            </a:r>
            <a:r>
              <a:rPr lang="zh-TW" altLang="en-US" dirty="0">
                <a:solidFill>
                  <a:prstClr val="black"/>
                </a:solidFill>
                <a:cs typeface="+mj-cs"/>
              </a:rPr>
              <a:t>本基金有相當比重投資於非投資等級之高風險債券且基金之配息來源可能為本金</a:t>
            </a:r>
            <a:r>
              <a:rPr lang="en-US" altLang="zh-TW" dirty="0">
                <a:solidFill>
                  <a:prstClr val="black"/>
                </a:solidFill>
                <a:cs typeface="+mj-cs"/>
              </a:rPr>
              <a:t>)</a:t>
            </a:r>
            <a:endParaRPr lang="zh-TW" altLang="en-US" dirty="0">
              <a:solidFill>
                <a:prstClr val="black"/>
              </a:solidFill>
              <a:cs typeface="+mj-cs"/>
            </a:endParaRPr>
          </a:p>
        </p:txBody>
      </p:sp>
    </p:spTree>
    <p:extLst>
      <p:ext uri="{BB962C8B-B14F-4D97-AF65-F5344CB8AC3E}">
        <p14:creationId xmlns:p14="http://schemas.microsoft.com/office/powerpoint/2010/main" val="1923306843"/>
      </p:ext>
    </p:extLst>
  </p:cSld>
  <p:clrMapOvr>
    <a:masterClrMapping/>
  </p:clrMapOvr>
</p:sld>
</file>

<file path=ppt/theme/theme1.xml><?xml version="1.0" encoding="utf-8"?>
<a:theme xmlns:a="http://schemas.openxmlformats.org/drawingml/2006/main" name="警語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T 4x3 Corporate Templat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4800" dirty="0" smtClean="0">
            <a:solidFill>
              <a:schemeClr val="accent2"/>
            </a:solidFill>
          </a:defRPr>
        </a:defPPr>
      </a:lstStyle>
    </a:tx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VI_PPT_TEMPLATE_0922_4x3.pptx" id="{548C3489-9939-42DD-8831-698ED6E54CD3}" vid="{202D280B-7447-49C6-B051-BDCA212AA755}"/>
    </a:ext>
  </a:extLst>
</a:theme>
</file>

<file path=ppt/theme/theme3.xml><?xml version="1.0" encoding="utf-8"?>
<a:theme xmlns:a="http://schemas.openxmlformats.org/drawingml/2006/main" name="1_內容頁">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目錄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1524</TotalTime>
  <Words>5396</Words>
  <Application>Microsoft Office PowerPoint</Application>
  <PresentationFormat>如螢幕大小 (4:3)</PresentationFormat>
  <Paragraphs>464</Paragraphs>
  <Slides>19</Slides>
  <Notes>5</Notes>
  <HiddenSlides>0</HiddenSlides>
  <MMClips>0</MMClips>
  <ScaleCrop>false</ScaleCrop>
  <HeadingPairs>
    <vt:vector size="6" baseType="variant">
      <vt:variant>
        <vt:lpstr>使用字型</vt:lpstr>
      </vt:variant>
      <vt:variant>
        <vt:i4>10</vt:i4>
      </vt:variant>
      <vt:variant>
        <vt:lpstr>佈景主題</vt:lpstr>
      </vt:variant>
      <vt:variant>
        <vt:i4>4</vt:i4>
      </vt:variant>
      <vt:variant>
        <vt:lpstr>投影片標題</vt:lpstr>
      </vt:variant>
      <vt:variant>
        <vt:i4>19</vt:i4>
      </vt:variant>
    </vt:vector>
  </HeadingPairs>
  <TitlesOfParts>
    <vt:vector size="33" baseType="lpstr">
      <vt:lpstr>Microsoft YaHei</vt:lpstr>
      <vt:lpstr>微軟正黑體</vt:lpstr>
      <vt:lpstr>標楷體</vt:lpstr>
      <vt:lpstr>Arial</vt:lpstr>
      <vt:lpstr>Calibri</vt:lpstr>
      <vt:lpstr>Century Gothic</vt:lpstr>
      <vt:lpstr>Franklin Gothic Medium</vt:lpstr>
      <vt:lpstr>Times New Roman</vt:lpstr>
      <vt:lpstr>Wingdings</vt:lpstr>
      <vt:lpstr>Wingdings 2</vt:lpstr>
      <vt:lpstr>警語頁</vt:lpstr>
      <vt:lpstr>FT 4x3 Corporate Template</vt:lpstr>
      <vt:lpstr>1_內容頁</vt:lpstr>
      <vt:lpstr>目錄頁</vt:lpstr>
      <vt:lpstr>PowerPoint 簡報</vt:lpstr>
      <vt:lpstr>九月觀盤重點</vt:lpstr>
      <vt:lpstr>PowerPoint 簡報</vt:lpstr>
      <vt:lpstr>富蘭克林坦伯頓投資方案團隊評論 資產配置_2025年8月</vt:lpstr>
      <vt:lpstr>富蘭克林坦伯頓投資方案團隊評論 跨資產展望_2025年8月</vt:lpstr>
      <vt:lpstr>2025年Q3~Q4投資展望及策略</vt:lpstr>
      <vt:lpstr>長期經驗：9月全年表現最差，迎接年底旺季</vt:lpstr>
      <vt:lpstr>鮑爾暗示九月可能降息</vt:lpstr>
      <vt:lpstr>降息的債市機會: 看好中天期債</vt:lpstr>
      <vt:lpstr>非投資等級債：利率敏感度低、受惠經濟增長</vt:lpstr>
      <vt:lpstr>股債均衡，全方位收益策略</vt:lpstr>
      <vt:lpstr>美元展望: 緩步走貶</vt:lpstr>
      <vt:lpstr>現階段策略：分享美元弱勢時的機會</vt:lpstr>
      <vt:lpstr>新興當地債：網羅高殖利率及貨幣升值機會</vt:lpstr>
      <vt:lpstr>PowerPoint 簡報</vt:lpstr>
      <vt:lpstr>PowerPoint 簡報</vt:lpstr>
      <vt:lpstr>PowerPoint 簡報</vt:lpstr>
      <vt:lpstr>風險警語</vt:lpstr>
      <vt:lpstr>風險警語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FT</dc:creator>
  <cp:lastModifiedBy>Liang, Jennifer</cp:lastModifiedBy>
  <cp:revision>2727</cp:revision>
  <cp:lastPrinted>2024-08-02T02:40:56Z</cp:lastPrinted>
  <dcterms:created xsi:type="dcterms:W3CDTF">2021-08-19T02:16:36Z</dcterms:created>
  <dcterms:modified xsi:type="dcterms:W3CDTF">2025-09-02T03:05:37Z</dcterms:modified>
</cp:coreProperties>
</file>