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64" r:id="rId2"/>
    <p:sldId id="267" r:id="rId3"/>
  </p:sldIdLst>
  <p:sldSz cx="7561263" cy="10693400"/>
  <p:notesSz cx="6797675" cy="9928225"/>
  <p:defaultTextStyle>
    <a:defPPr>
      <a:defRPr lang="en-US"/>
    </a:defPPr>
    <a:lvl1pPr algn="l" defTabSz="995517" rtl="0" fontAlgn="base">
      <a:spcBef>
        <a:spcPct val="0"/>
      </a:spcBef>
      <a:spcAft>
        <a:spcPct val="0"/>
      </a:spcAft>
      <a:defRPr sz="2000" kern="1200">
        <a:solidFill>
          <a:schemeClr val="tx1"/>
        </a:solidFill>
        <a:latin typeface="Arial" pitchFamily="34" charset="0"/>
        <a:ea typeface="+mn-ea"/>
        <a:cs typeface="+mn-cs"/>
      </a:defRPr>
    </a:lvl1pPr>
    <a:lvl2pPr marL="496965" indent="-39694" algn="l" defTabSz="995517" rtl="0" fontAlgn="base">
      <a:spcBef>
        <a:spcPct val="0"/>
      </a:spcBef>
      <a:spcAft>
        <a:spcPct val="0"/>
      </a:spcAft>
      <a:defRPr sz="2000" kern="1200">
        <a:solidFill>
          <a:schemeClr val="tx1"/>
        </a:solidFill>
        <a:latin typeface="Arial" pitchFamily="34" charset="0"/>
        <a:ea typeface="+mn-ea"/>
        <a:cs typeface="+mn-cs"/>
      </a:defRPr>
    </a:lvl2pPr>
    <a:lvl3pPr marL="995517" indent="-80976" algn="l" defTabSz="995517" rtl="0" fontAlgn="base">
      <a:spcBef>
        <a:spcPct val="0"/>
      </a:spcBef>
      <a:spcAft>
        <a:spcPct val="0"/>
      </a:spcAft>
      <a:defRPr sz="2000" kern="1200">
        <a:solidFill>
          <a:schemeClr val="tx1"/>
        </a:solidFill>
        <a:latin typeface="Arial" pitchFamily="34" charset="0"/>
        <a:ea typeface="+mn-ea"/>
        <a:cs typeface="+mn-cs"/>
      </a:defRPr>
    </a:lvl3pPr>
    <a:lvl4pPr marL="1492481" indent="-120669" algn="l" defTabSz="995517" rtl="0" fontAlgn="base">
      <a:spcBef>
        <a:spcPct val="0"/>
      </a:spcBef>
      <a:spcAft>
        <a:spcPct val="0"/>
      </a:spcAft>
      <a:defRPr sz="2000" kern="1200">
        <a:solidFill>
          <a:schemeClr val="tx1"/>
        </a:solidFill>
        <a:latin typeface="Arial" pitchFamily="34" charset="0"/>
        <a:ea typeface="+mn-ea"/>
        <a:cs typeface="+mn-cs"/>
      </a:defRPr>
    </a:lvl4pPr>
    <a:lvl5pPr marL="1991033" indent="-161950" algn="l" defTabSz="995517" rtl="0" fontAlgn="base">
      <a:spcBef>
        <a:spcPct val="0"/>
      </a:spcBef>
      <a:spcAft>
        <a:spcPct val="0"/>
      </a:spcAft>
      <a:defRPr sz="2000" kern="1200">
        <a:solidFill>
          <a:schemeClr val="tx1"/>
        </a:solidFill>
        <a:latin typeface="Arial" pitchFamily="34" charset="0"/>
        <a:ea typeface="+mn-ea"/>
        <a:cs typeface="+mn-cs"/>
      </a:defRPr>
    </a:lvl5pPr>
    <a:lvl6pPr marL="2286354" algn="l" defTabSz="914541" rtl="0" eaLnBrk="1" latinLnBrk="0" hangingPunct="1">
      <a:defRPr sz="2000" kern="1200">
        <a:solidFill>
          <a:schemeClr val="tx1"/>
        </a:solidFill>
        <a:latin typeface="Arial" pitchFamily="34" charset="0"/>
        <a:ea typeface="+mn-ea"/>
        <a:cs typeface="+mn-cs"/>
      </a:defRPr>
    </a:lvl6pPr>
    <a:lvl7pPr marL="2743624" algn="l" defTabSz="914541" rtl="0" eaLnBrk="1" latinLnBrk="0" hangingPunct="1">
      <a:defRPr sz="2000" kern="1200">
        <a:solidFill>
          <a:schemeClr val="tx1"/>
        </a:solidFill>
        <a:latin typeface="Arial" pitchFamily="34" charset="0"/>
        <a:ea typeface="+mn-ea"/>
        <a:cs typeface="+mn-cs"/>
      </a:defRPr>
    </a:lvl7pPr>
    <a:lvl8pPr marL="3200895" algn="l" defTabSz="914541" rtl="0" eaLnBrk="1" latinLnBrk="0" hangingPunct="1">
      <a:defRPr sz="2000" kern="1200">
        <a:solidFill>
          <a:schemeClr val="tx1"/>
        </a:solidFill>
        <a:latin typeface="Arial" pitchFamily="34" charset="0"/>
        <a:ea typeface="+mn-ea"/>
        <a:cs typeface="+mn-cs"/>
      </a:defRPr>
    </a:lvl8pPr>
    <a:lvl9pPr marL="3658166" algn="l" defTabSz="914541" rtl="0" eaLnBrk="1" latinLnBrk="0" hangingPunct="1">
      <a:defRPr sz="2000" kern="1200">
        <a:solidFill>
          <a:schemeClr val="tx1"/>
        </a:solidFill>
        <a:latin typeface="Arial" pitchFamily="34" charset="0"/>
        <a:ea typeface="+mn-ea"/>
        <a:cs typeface="+mn-cs"/>
      </a:defRPr>
    </a:lvl9pPr>
  </p:defaultTextStyle>
  <p:extLst>
    <p:ext uri="{521415D9-36F7-43E2-AB2F-B90AF26B5E84}">
      <p14:sectionLst xmlns:p14="http://schemas.microsoft.com/office/powerpoint/2010/main">
        <p14:section name="未命名的章節" id="{AD9F6BF7-6592-42F0-9CF3-8B4A377DB650}">
          <p14:sldIdLst>
            <p14:sldId id="264"/>
            <p14:sldId id="267"/>
          </p14:sldIdLst>
        </p14:section>
      </p14:sectionLst>
    </p:ext>
    <p:ext uri="{EFAFB233-063F-42B5-8137-9DF3F51BA10A}">
      <p15:sldGuideLst xmlns:p15="http://schemas.microsoft.com/office/powerpoint/2012/main">
        <p15:guide id="1" orient="horz" pos="6536" userDrawn="1">
          <p15:clr>
            <a:srgbClr val="A4A3A4"/>
          </p15:clr>
        </p15:guide>
        <p15:guide id="2" orient="horz" pos="296" userDrawn="1">
          <p15:clr>
            <a:srgbClr val="A4A3A4"/>
          </p15:clr>
        </p15:guide>
        <p15:guide id="3" pos="4494" userDrawn="1">
          <p15:clr>
            <a:srgbClr val="A4A3A4"/>
          </p15:clr>
        </p15:guide>
        <p15:guide id="5" pos="2478" userDrawn="1">
          <p15:clr>
            <a:srgbClr val="A4A3A4"/>
          </p15:clr>
        </p15:guide>
        <p15:guide id="6" orient="horz" pos="4616" userDrawn="1">
          <p15:clr>
            <a:srgbClr val="A4A3A4"/>
          </p15:clr>
        </p15:guide>
        <p15:guide id="8" pos="534" userDrawn="1">
          <p15:clr>
            <a:srgbClr val="A4A3A4"/>
          </p15:clr>
        </p15:guide>
        <p15:guide id="9" pos="2046" userDrawn="1">
          <p15:clr>
            <a:srgbClr val="A4A3A4"/>
          </p15:clr>
        </p15:guide>
        <p15:guide id="10" orient="horz" pos="1784" userDrawn="1">
          <p15:clr>
            <a:srgbClr val="A4A3A4"/>
          </p15:clr>
        </p15:guide>
        <p15:guide id="13" orient="horz" pos="6104" userDrawn="1">
          <p15:clr>
            <a:srgbClr val="A4A3A4"/>
          </p15:clr>
        </p15:guide>
        <p15:guide id="14" orient="horz" pos="3488" userDrawn="1">
          <p15:clr>
            <a:srgbClr val="A4A3A4"/>
          </p15:clr>
        </p15:guide>
        <p15:guide id="17" orient="horz" pos="3056" userDrawn="1">
          <p15:clr>
            <a:srgbClr val="A4A3A4"/>
          </p15:clr>
        </p15:guide>
        <p15:guide id="18" orient="horz" pos="4928" userDrawn="1">
          <p15:clr>
            <a:srgbClr val="A4A3A4"/>
          </p15:clr>
        </p15:guide>
        <p15:guide id="19" pos="2766" userDrawn="1">
          <p15:clr>
            <a:srgbClr val="A4A3A4"/>
          </p15:clr>
        </p15:guide>
        <p15:guide id="20" pos="233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iao, Felix" initials="LF" lastIdx="1" clrIdx="0">
    <p:extLst>
      <p:ext uri="{19B8F6BF-5375-455C-9EA6-DF929625EA0E}">
        <p15:presenceInfo xmlns:p15="http://schemas.microsoft.com/office/powerpoint/2012/main" userId="S-1-5-21-141307505-1238419977-2639880222-11061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006600"/>
    <a:srgbClr val="0000CC"/>
    <a:srgbClr val="008000"/>
    <a:srgbClr val="3399FF"/>
    <a:srgbClr val="0000FF"/>
    <a:srgbClr val="1868A8"/>
    <a:srgbClr val="CCECFF"/>
    <a:srgbClr val="005598"/>
    <a:srgbClr val="CC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A107856-5554-42FB-B03E-39F5DBC370BA}" styleName="中等深淺樣式 4 - 輔色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C4B1156A-380E-4F78-BDF5-A606A8083BF9}" styleName="中等深淺樣式 4 - 輔色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中等深淺樣式 2 - 輔色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等深淺樣式 2 - 輔色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69CF1AB2-1976-4502-BF36-3FF5EA218861}" styleName="中等深淺樣式 4 - 輔色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中等深淺樣式 3 - 輔色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308" autoAdjust="0"/>
    <p:restoredTop sz="99145" autoAdjust="0"/>
  </p:normalViewPr>
  <p:slideViewPr>
    <p:cSldViewPr snapToGrid="0" showGuides="1">
      <p:cViewPr>
        <p:scale>
          <a:sx n="86" d="100"/>
          <a:sy n="86" d="100"/>
        </p:scale>
        <p:origin x="2778" y="114"/>
      </p:cViewPr>
      <p:guideLst>
        <p:guide orient="horz" pos="6536"/>
        <p:guide orient="horz" pos="296"/>
        <p:guide pos="4494"/>
        <p:guide pos="2478"/>
        <p:guide orient="horz" pos="4616"/>
        <p:guide pos="534"/>
        <p:guide pos="2046"/>
        <p:guide orient="horz" pos="1784"/>
        <p:guide orient="horz" pos="6104"/>
        <p:guide orient="horz" pos="3488"/>
        <p:guide orient="horz" pos="3056"/>
        <p:guide orient="horz" pos="4928"/>
        <p:guide pos="2766"/>
        <p:guide pos="2334"/>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snapToGrid="0" showGuides="1">
      <p:cViewPr varScale="1">
        <p:scale>
          <a:sx n="76" d="100"/>
          <a:sy n="76" d="100"/>
        </p:scale>
        <p:origin x="4026"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9E4D00E-E6ED-4188-A3AD-B56CBA400772}"/>
              </a:ext>
            </a:extLst>
          </p:cNvPr>
          <p:cNvSpPr>
            <a:spLocks noGrp="1"/>
          </p:cNvSpPr>
          <p:nvPr>
            <p:ph type="hdr" sz="quarter"/>
          </p:nvPr>
        </p:nvSpPr>
        <p:spPr>
          <a:xfrm>
            <a:off x="2" y="1"/>
            <a:ext cx="2946189" cy="497671"/>
          </a:xfrm>
          <a:prstGeom prst="rect">
            <a:avLst/>
          </a:prstGeom>
        </p:spPr>
        <p:txBody>
          <a:bodyPr vert="horz" lIns="91012" tIns="45507" rIns="91012" bIns="45507" rtlCol="0"/>
          <a:lstStyle>
            <a:lvl1pPr algn="l">
              <a:defRPr sz="1200"/>
            </a:lvl1pPr>
          </a:lstStyle>
          <a:p>
            <a:endParaRPr lang="en-HK"/>
          </a:p>
        </p:txBody>
      </p:sp>
      <p:sp>
        <p:nvSpPr>
          <p:cNvPr id="3" name="Date Placeholder 2">
            <a:extLst>
              <a:ext uri="{FF2B5EF4-FFF2-40B4-BE49-F238E27FC236}">
                <a16:creationId xmlns:a16="http://schemas.microsoft.com/office/drawing/2014/main" id="{97A35D6B-2977-4319-BDC5-46784FAA5EB2}"/>
              </a:ext>
            </a:extLst>
          </p:cNvPr>
          <p:cNvSpPr>
            <a:spLocks noGrp="1"/>
          </p:cNvSpPr>
          <p:nvPr>
            <p:ph type="dt" sz="quarter" idx="1"/>
          </p:nvPr>
        </p:nvSpPr>
        <p:spPr>
          <a:xfrm>
            <a:off x="3849900" y="1"/>
            <a:ext cx="2946189" cy="497671"/>
          </a:xfrm>
          <a:prstGeom prst="rect">
            <a:avLst/>
          </a:prstGeom>
        </p:spPr>
        <p:txBody>
          <a:bodyPr vert="horz" lIns="91012" tIns="45507" rIns="91012" bIns="45507" rtlCol="0"/>
          <a:lstStyle>
            <a:lvl1pPr algn="r">
              <a:defRPr sz="1200"/>
            </a:lvl1pPr>
          </a:lstStyle>
          <a:p>
            <a:fld id="{549BEC2D-239B-44DF-B085-453270F52D7C}" type="datetimeFigureOut">
              <a:rPr lang="en-HK" smtClean="0"/>
              <a:t>5/5/2026</a:t>
            </a:fld>
            <a:endParaRPr lang="en-HK" dirty="0"/>
          </a:p>
        </p:txBody>
      </p:sp>
      <p:sp>
        <p:nvSpPr>
          <p:cNvPr id="4" name="Footer Placeholder 3">
            <a:extLst>
              <a:ext uri="{FF2B5EF4-FFF2-40B4-BE49-F238E27FC236}">
                <a16:creationId xmlns:a16="http://schemas.microsoft.com/office/drawing/2014/main" id="{2441B7C6-FA01-465D-B221-EB925BAF87C0}"/>
              </a:ext>
            </a:extLst>
          </p:cNvPr>
          <p:cNvSpPr>
            <a:spLocks noGrp="1"/>
          </p:cNvSpPr>
          <p:nvPr>
            <p:ph type="ftr" sz="quarter" idx="2"/>
          </p:nvPr>
        </p:nvSpPr>
        <p:spPr>
          <a:xfrm>
            <a:off x="2" y="9430556"/>
            <a:ext cx="2946189" cy="497671"/>
          </a:xfrm>
          <a:prstGeom prst="rect">
            <a:avLst/>
          </a:prstGeom>
        </p:spPr>
        <p:txBody>
          <a:bodyPr vert="horz" lIns="91012" tIns="45507" rIns="91012" bIns="45507" rtlCol="0" anchor="b"/>
          <a:lstStyle>
            <a:lvl1pPr algn="l">
              <a:defRPr sz="1200"/>
            </a:lvl1pPr>
          </a:lstStyle>
          <a:p>
            <a:endParaRPr lang="en-HK"/>
          </a:p>
        </p:txBody>
      </p:sp>
      <p:sp>
        <p:nvSpPr>
          <p:cNvPr id="5" name="Slide Number Placeholder 4">
            <a:extLst>
              <a:ext uri="{FF2B5EF4-FFF2-40B4-BE49-F238E27FC236}">
                <a16:creationId xmlns:a16="http://schemas.microsoft.com/office/drawing/2014/main" id="{6BD6DBB1-C6AD-4DAD-998C-589354F61D25}"/>
              </a:ext>
            </a:extLst>
          </p:cNvPr>
          <p:cNvSpPr>
            <a:spLocks noGrp="1"/>
          </p:cNvSpPr>
          <p:nvPr>
            <p:ph type="sldNum" sz="quarter" idx="3"/>
          </p:nvPr>
        </p:nvSpPr>
        <p:spPr>
          <a:xfrm>
            <a:off x="3849900" y="9430556"/>
            <a:ext cx="2946189" cy="497671"/>
          </a:xfrm>
          <a:prstGeom prst="rect">
            <a:avLst/>
          </a:prstGeom>
        </p:spPr>
        <p:txBody>
          <a:bodyPr vert="horz" lIns="91012" tIns="45507" rIns="91012" bIns="45507" rtlCol="0" anchor="b"/>
          <a:lstStyle>
            <a:lvl1pPr algn="r">
              <a:defRPr sz="1200"/>
            </a:lvl1pPr>
          </a:lstStyle>
          <a:p>
            <a:fld id="{6451D2A3-E680-43EC-A72D-772C412B6561}" type="slidenum">
              <a:rPr lang="en-HK" smtClean="0"/>
              <a:t>‹#›</a:t>
            </a:fld>
            <a:endParaRPr lang="en-HK" dirty="0"/>
          </a:p>
        </p:txBody>
      </p:sp>
    </p:spTree>
    <p:extLst>
      <p:ext uri="{BB962C8B-B14F-4D97-AF65-F5344CB8AC3E}">
        <p14:creationId xmlns:p14="http://schemas.microsoft.com/office/powerpoint/2010/main" val="10894916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1" y="24"/>
            <a:ext cx="2946400" cy="495299"/>
          </a:xfrm>
          <a:prstGeom prst="rect">
            <a:avLst/>
          </a:prstGeom>
        </p:spPr>
        <p:txBody>
          <a:bodyPr vert="horz" lIns="88166" tIns="44083" rIns="88166" bIns="44083" rtlCol="0"/>
          <a:lstStyle>
            <a:lvl1pPr algn="l">
              <a:defRPr sz="1200">
                <a:latin typeface="Arial" pitchFamily="34" charset="0"/>
              </a:defRPr>
            </a:lvl1pPr>
          </a:lstStyle>
          <a:p>
            <a:pPr>
              <a:defRPr/>
            </a:pPr>
            <a:endParaRPr lang="en-US"/>
          </a:p>
        </p:txBody>
      </p:sp>
      <p:sp>
        <p:nvSpPr>
          <p:cNvPr id="3" name="Date Placeholder 2"/>
          <p:cNvSpPr>
            <a:spLocks noGrp="1"/>
          </p:cNvSpPr>
          <p:nvPr>
            <p:ph type="dt" idx="1"/>
          </p:nvPr>
        </p:nvSpPr>
        <p:spPr>
          <a:xfrm>
            <a:off x="3849707" y="24"/>
            <a:ext cx="2946400" cy="495299"/>
          </a:xfrm>
          <a:prstGeom prst="rect">
            <a:avLst/>
          </a:prstGeom>
        </p:spPr>
        <p:txBody>
          <a:bodyPr vert="horz" lIns="88166" tIns="44083" rIns="88166" bIns="44083" rtlCol="0"/>
          <a:lstStyle>
            <a:lvl1pPr algn="r">
              <a:defRPr sz="1200">
                <a:latin typeface="Arial" pitchFamily="34" charset="0"/>
              </a:defRPr>
            </a:lvl1pPr>
          </a:lstStyle>
          <a:p>
            <a:pPr>
              <a:defRPr/>
            </a:pPr>
            <a:fld id="{FFA2D6AF-5837-4B75-88E2-0C83DBA29F4F}" type="datetimeFigureOut">
              <a:rPr lang="en-US"/>
              <a:pPr>
                <a:defRPr/>
              </a:pPr>
              <a:t>5/5/2026</a:t>
            </a:fld>
            <a:endParaRPr lang="en-US" dirty="0"/>
          </a:p>
        </p:txBody>
      </p:sp>
      <p:sp>
        <p:nvSpPr>
          <p:cNvPr id="4" name="Slide Image Placeholder 3"/>
          <p:cNvSpPr>
            <a:spLocks noGrp="1" noRot="1" noChangeAspect="1"/>
          </p:cNvSpPr>
          <p:nvPr>
            <p:ph type="sldImg" idx="2"/>
          </p:nvPr>
        </p:nvSpPr>
        <p:spPr>
          <a:xfrm>
            <a:off x="2084388" y="746125"/>
            <a:ext cx="2628900" cy="3717925"/>
          </a:xfrm>
          <a:prstGeom prst="rect">
            <a:avLst/>
          </a:prstGeom>
          <a:noFill/>
          <a:ln w="12700">
            <a:solidFill>
              <a:prstClr val="black"/>
            </a:solidFill>
          </a:ln>
        </p:spPr>
        <p:txBody>
          <a:bodyPr vert="horz" lIns="88166" tIns="44083" rIns="88166" bIns="44083" rtlCol="0" anchor="ctr"/>
          <a:lstStyle/>
          <a:p>
            <a:pPr lvl="0"/>
            <a:endParaRPr lang="en-US" noProof="0"/>
          </a:p>
        </p:txBody>
      </p:sp>
      <p:sp>
        <p:nvSpPr>
          <p:cNvPr id="5" name="Notes Placeholder 4"/>
          <p:cNvSpPr>
            <a:spLocks noGrp="1"/>
          </p:cNvSpPr>
          <p:nvPr>
            <p:ph type="body" sz="quarter" idx="3"/>
          </p:nvPr>
        </p:nvSpPr>
        <p:spPr>
          <a:xfrm>
            <a:off x="679470" y="4714902"/>
            <a:ext cx="5438777" cy="4467225"/>
          </a:xfrm>
          <a:prstGeom prst="rect">
            <a:avLst/>
          </a:prstGeom>
        </p:spPr>
        <p:txBody>
          <a:bodyPr vert="horz" lIns="88166" tIns="44083" rIns="88166" bIns="44083"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21" y="9431364"/>
            <a:ext cx="2946400" cy="495299"/>
          </a:xfrm>
          <a:prstGeom prst="rect">
            <a:avLst/>
          </a:prstGeom>
        </p:spPr>
        <p:txBody>
          <a:bodyPr vert="horz" lIns="88166" tIns="44083" rIns="88166" bIns="44083" rtlCol="0" anchor="b"/>
          <a:lstStyle>
            <a:lvl1pPr algn="l">
              <a:defRPr sz="1200">
                <a:latin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707" y="9431364"/>
            <a:ext cx="2946400" cy="495299"/>
          </a:xfrm>
          <a:prstGeom prst="rect">
            <a:avLst/>
          </a:prstGeom>
        </p:spPr>
        <p:txBody>
          <a:bodyPr vert="horz" lIns="88166" tIns="44083" rIns="88166" bIns="44083" rtlCol="0" anchor="b"/>
          <a:lstStyle>
            <a:lvl1pPr algn="r">
              <a:defRPr sz="1200">
                <a:latin typeface="Arial" pitchFamily="34" charset="0"/>
              </a:defRPr>
            </a:lvl1pPr>
          </a:lstStyle>
          <a:p>
            <a:pPr>
              <a:defRPr/>
            </a:pPr>
            <a:fld id="{58DA6EC2-BC25-44A9-9608-2A77F4838CEC}" type="slidenum">
              <a:rPr lang="en-US"/>
              <a:pPr>
                <a:defRPr/>
              </a:pPr>
              <a:t>‹#›</a:t>
            </a:fld>
            <a:endParaRPr lang="en-US" dirty="0"/>
          </a:p>
        </p:txBody>
      </p:sp>
    </p:spTree>
    <p:extLst>
      <p:ext uri="{BB962C8B-B14F-4D97-AF65-F5344CB8AC3E}">
        <p14:creationId xmlns:p14="http://schemas.microsoft.com/office/powerpoint/2010/main" val="9999514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70" algn="l" rtl="0" eaLnBrk="0" fontAlgn="base" hangingPunct="0">
      <a:spcBef>
        <a:spcPct val="30000"/>
      </a:spcBef>
      <a:spcAft>
        <a:spcPct val="0"/>
      </a:spcAft>
      <a:defRPr sz="1200" kern="1200">
        <a:solidFill>
          <a:schemeClr val="tx1"/>
        </a:solidFill>
        <a:latin typeface="+mn-lt"/>
        <a:ea typeface="+mn-ea"/>
        <a:cs typeface="+mn-cs"/>
      </a:defRPr>
    </a:lvl2pPr>
    <a:lvl3pPr marL="914541" algn="l" rtl="0" eaLnBrk="0" fontAlgn="base" hangingPunct="0">
      <a:spcBef>
        <a:spcPct val="30000"/>
      </a:spcBef>
      <a:spcAft>
        <a:spcPct val="0"/>
      </a:spcAft>
      <a:defRPr sz="1200" kern="1200">
        <a:solidFill>
          <a:schemeClr val="tx1"/>
        </a:solidFill>
        <a:latin typeface="+mn-lt"/>
        <a:ea typeface="+mn-ea"/>
        <a:cs typeface="+mn-cs"/>
      </a:defRPr>
    </a:lvl3pPr>
    <a:lvl4pPr marL="1371813" algn="l" rtl="0" eaLnBrk="0" fontAlgn="base" hangingPunct="0">
      <a:spcBef>
        <a:spcPct val="30000"/>
      </a:spcBef>
      <a:spcAft>
        <a:spcPct val="0"/>
      </a:spcAft>
      <a:defRPr sz="1200" kern="1200">
        <a:solidFill>
          <a:schemeClr val="tx1"/>
        </a:solidFill>
        <a:latin typeface="+mn-lt"/>
        <a:ea typeface="+mn-ea"/>
        <a:cs typeface="+mn-cs"/>
      </a:defRPr>
    </a:lvl4pPr>
    <a:lvl5pPr marL="1829083" algn="l" rtl="0" eaLnBrk="0" fontAlgn="base" hangingPunct="0">
      <a:spcBef>
        <a:spcPct val="30000"/>
      </a:spcBef>
      <a:spcAft>
        <a:spcPct val="0"/>
      </a:spcAft>
      <a:defRPr sz="1200" kern="1200">
        <a:solidFill>
          <a:schemeClr val="tx1"/>
        </a:solidFill>
        <a:latin typeface="+mn-lt"/>
        <a:ea typeface="+mn-ea"/>
        <a:cs typeface="+mn-cs"/>
      </a:defRPr>
    </a:lvl5pPr>
    <a:lvl6pPr marL="2286354" algn="l" defTabSz="914541" rtl="0" eaLnBrk="1" latinLnBrk="0" hangingPunct="1">
      <a:defRPr sz="1200" kern="1200">
        <a:solidFill>
          <a:schemeClr val="tx1"/>
        </a:solidFill>
        <a:latin typeface="+mn-lt"/>
        <a:ea typeface="+mn-ea"/>
        <a:cs typeface="+mn-cs"/>
      </a:defRPr>
    </a:lvl6pPr>
    <a:lvl7pPr marL="2743624" algn="l" defTabSz="914541" rtl="0" eaLnBrk="1" latinLnBrk="0" hangingPunct="1">
      <a:defRPr sz="1200" kern="1200">
        <a:solidFill>
          <a:schemeClr val="tx1"/>
        </a:solidFill>
        <a:latin typeface="+mn-lt"/>
        <a:ea typeface="+mn-ea"/>
        <a:cs typeface="+mn-cs"/>
      </a:defRPr>
    </a:lvl7pPr>
    <a:lvl8pPr marL="3200895" algn="l" defTabSz="914541" rtl="0" eaLnBrk="1" latinLnBrk="0" hangingPunct="1">
      <a:defRPr sz="1200" kern="1200">
        <a:solidFill>
          <a:schemeClr val="tx1"/>
        </a:solidFill>
        <a:latin typeface="+mn-lt"/>
        <a:ea typeface="+mn-ea"/>
        <a:cs typeface="+mn-cs"/>
      </a:defRPr>
    </a:lvl8pPr>
    <a:lvl9pPr marL="3658166" algn="l" defTabSz="914541"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084388" y="746125"/>
            <a:ext cx="2628900" cy="3717925"/>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58DA6EC2-BC25-44A9-9608-2A77F4838CEC}" type="slidenum">
              <a:rPr lang="en-US" smtClean="0"/>
              <a:pPr>
                <a:defRPr/>
              </a:pPr>
              <a:t>1</a:t>
            </a:fld>
            <a:endParaRPr lang="en-US" dirty="0"/>
          </a:p>
        </p:txBody>
      </p:sp>
    </p:spTree>
    <p:extLst>
      <p:ext uri="{BB962C8B-B14F-4D97-AF65-F5344CB8AC3E}">
        <p14:creationId xmlns:p14="http://schemas.microsoft.com/office/powerpoint/2010/main" val="25589764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bwMode="auto">
          <a:xfrm>
            <a:off x="2084388" y="746125"/>
            <a:ext cx="2628900" cy="3717925"/>
          </a:xfrm>
          <a:noFill/>
          <a:ln>
            <a:solidFill>
              <a:srgbClr val="000000"/>
            </a:solidFill>
            <a:miter lim="800000"/>
            <a:headEnd/>
            <a:tailEnd/>
          </a:ln>
        </p:spPr>
      </p:sp>
      <p:sp>
        <p:nvSpPr>
          <p:cNvPr id="61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61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42B75-A3F4-4CBF-BE42-DFACF1C22CB4}" type="slidenum">
              <a:rPr lang="en-US" smtClean="0"/>
              <a:pPr/>
              <a:t>2</a:t>
            </a:fld>
            <a:endParaRPr lang="en-US" dirty="0"/>
          </a:p>
        </p:txBody>
      </p:sp>
    </p:spTree>
    <p:extLst>
      <p:ext uri="{BB962C8B-B14F-4D97-AF65-F5344CB8AC3E}">
        <p14:creationId xmlns:p14="http://schemas.microsoft.com/office/powerpoint/2010/main" val="1856709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468768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jpeg"/><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圖片 2"/>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2449903" y="-5283"/>
            <a:ext cx="5111361" cy="1287983"/>
          </a:xfrm>
          <a:prstGeom prst="rect">
            <a:avLst/>
          </a:prstGeom>
        </p:spPr>
      </p:pic>
      <p:sp>
        <p:nvSpPr>
          <p:cNvPr id="3075" name="Text Placeholder 2"/>
          <p:cNvSpPr>
            <a:spLocks noGrp="1"/>
          </p:cNvSpPr>
          <p:nvPr>
            <p:ph type="body" idx="1"/>
          </p:nvPr>
        </p:nvSpPr>
        <p:spPr bwMode="auto">
          <a:xfrm>
            <a:off x="266700" y="1536700"/>
            <a:ext cx="7010400" cy="8016367"/>
          </a:xfrm>
          <a:prstGeom prst="rect">
            <a:avLst/>
          </a:prstGeom>
          <a:noFill/>
          <a:ln w="9525">
            <a:noFill/>
            <a:miter lim="800000"/>
            <a:headEnd/>
            <a:tailEnd/>
          </a:ln>
        </p:spPr>
        <p:txBody>
          <a:bodyPr vert="horz" wrap="square" lIns="99567" tIns="49782" rIns="99567" bIns="49782"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77745" y="9910414"/>
            <a:ext cx="1764930" cy="570167"/>
          </a:xfrm>
          <a:prstGeom prst="rect">
            <a:avLst/>
          </a:prstGeom>
        </p:spPr>
        <p:txBody>
          <a:bodyPr vert="horz" lIns="99567" tIns="49782" rIns="99567" bIns="49782" rtlCol="0" anchor="ctr"/>
          <a:lstStyle>
            <a:lvl1pPr algn="l" defTabSz="995661" fontAlgn="auto">
              <a:spcBef>
                <a:spcPts val="0"/>
              </a:spcBef>
              <a:spcAft>
                <a:spcPts val="0"/>
              </a:spcAft>
              <a:defRPr sz="1300">
                <a:solidFill>
                  <a:schemeClr val="tx1">
                    <a:tint val="75000"/>
                  </a:schemeClr>
                </a:solidFill>
                <a:latin typeface="+mn-lt"/>
              </a:defRPr>
            </a:lvl1pPr>
          </a:lstStyle>
          <a:p>
            <a:pPr>
              <a:defRPr/>
            </a:pPr>
            <a:fld id="{E650C96C-A607-4449-87D2-E53599E72D4D}" type="datetimeFigureOut">
              <a:rPr lang="en-US"/>
              <a:pPr>
                <a:defRPr/>
              </a:pPr>
              <a:t>5/5/2026</a:t>
            </a:fld>
            <a:endParaRPr lang="en-US" dirty="0"/>
          </a:p>
        </p:txBody>
      </p:sp>
      <p:sp>
        <p:nvSpPr>
          <p:cNvPr id="5" name="Footer Placeholder 4"/>
          <p:cNvSpPr>
            <a:spLocks noGrp="1"/>
          </p:cNvSpPr>
          <p:nvPr>
            <p:ph type="ftr" sz="quarter" idx="3"/>
          </p:nvPr>
        </p:nvSpPr>
        <p:spPr>
          <a:xfrm>
            <a:off x="2583908" y="9910414"/>
            <a:ext cx="2393447" cy="570167"/>
          </a:xfrm>
          <a:prstGeom prst="rect">
            <a:avLst/>
          </a:prstGeom>
        </p:spPr>
        <p:txBody>
          <a:bodyPr vert="horz" lIns="99567" tIns="49782" rIns="99567" bIns="49782" rtlCol="0" anchor="ctr"/>
          <a:lstStyle>
            <a:lvl1pPr algn="ctr" defTabSz="995661" fontAlgn="auto">
              <a:spcBef>
                <a:spcPts val="0"/>
              </a:spcBef>
              <a:spcAft>
                <a:spcPts val="0"/>
              </a:spcAft>
              <a:defRPr sz="13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5418588" y="9910414"/>
            <a:ext cx="1764930" cy="570167"/>
          </a:xfrm>
          <a:prstGeom prst="rect">
            <a:avLst/>
          </a:prstGeom>
        </p:spPr>
        <p:txBody>
          <a:bodyPr vert="horz" lIns="99567" tIns="49782" rIns="99567" bIns="49782" rtlCol="0" anchor="ctr"/>
          <a:lstStyle>
            <a:lvl1pPr algn="r" defTabSz="995661" fontAlgn="auto">
              <a:spcBef>
                <a:spcPts val="0"/>
              </a:spcBef>
              <a:spcAft>
                <a:spcPts val="0"/>
              </a:spcAft>
              <a:defRPr sz="1300">
                <a:solidFill>
                  <a:schemeClr val="tx1">
                    <a:tint val="75000"/>
                  </a:schemeClr>
                </a:solidFill>
                <a:latin typeface="+mn-lt"/>
              </a:defRPr>
            </a:lvl1pPr>
          </a:lstStyle>
          <a:p>
            <a:pPr>
              <a:defRPr/>
            </a:pPr>
            <a:fld id="{6B83FC2B-BE40-4231-929D-9458888251A0}" type="slidenum">
              <a:rPr lang="en-US"/>
              <a:pPr>
                <a:defRPr/>
              </a:pPr>
              <a:t>‹#›</a:t>
            </a:fld>
            <a:endParaRPr lang="en-US" dirty="0"/>
          </a:p>
        </p:txBody>
      </p:sp>
      <p:sp>
        <p:nvSpPr>
          <p:cNvPr id="12" name="Text Box 22"/>
          <p:cNvSpPr txBox="1">
            <a:spLocks noChangeArrowheads="1"/>
          </p:cNvSpPr>
          <p:nvPr userDrawn="1"/>
        </p:nvSpPr>
        <p:spPr bwMode="auto">
          <a:xfrm>
            <a:off x="4412205" y="980246"/>
            <a:ext cx="3606800" cy="3263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indent="177800" algn="ctr">
              <a:lnSpc>
                <a:spcPct val="110000"/>
              </a:lnSpc>
              <a:spcAft>
                <a:spcPts val="0"/>
              </a:spcAft>
            </a:pPr>
            <a:r>
              <a:rPr 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基金理財快訊</a:t>
            </a:r>
            <a:r>
              <a:rPr lang="en-US" altLang="zh-TW" sz="1600" b="1" kern="100" dirty="0">
                <a:solidFill>
                  <a:schemeClr val="bg1"/>
                </a:solidFill>
                <a:effectLst/>
                <a:latin typeface="微軟正黑體" panose="020B0604030504040204" pitchFamily="34" charset="-120"/>
                <a:ea typeface="微軟正黑體" panose="020B0604030504040204" pitchFamily="34" charset="-120"/>
                <a:cs typeface="Arial" panose="020B0604020202020204" pitchFamily="34" charset="0"/>
              </a:rPr>
              <a:t>  2026/5/6</a:t>
            </a:r>
            <a:endParaRPr lang="zh-TW" sz="1100" b="0" kern="100" dirty="0">
              <a:solidFill>
                <a:schemeClr val="bg1"/>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sp>
        <p:nvSpPr>
          <p:cNvPr id="13" name="Text Box 22"/>
          <p:cNvSpPr txBox="1">
            <a:spLocks noChangeArrowheads="1"/>
          </p:cNvSpPr>
          <p:nvPr userDrawn="1"/>
        </p:nvSpPr>
        <p:spPr bwMode="auto">
          <a:xfrm>
            <a:off x="101600" y="943644"/>
            <a:ext cx="2449903" cy="3805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rot="0" vert="horz" wrap="square" lIns="91440" tIns="45720" rIns="91440" bIns="45720" anchor="t" anchorCtr="0" upright="1">
            <a:noAutofit/>
          </a:bodyPr>
          <a:lstStyle/>
          <a:p>
            <a:pPr algn="ctr">
              <a:lnSpc>
                <a:spcPct val="110000"/>
              </a:lnSpc>
              <a:spcAft>
                <a:spcPts val="0"/>
              </a:spcAft>
            </a:pP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富蘭克林</a:t>
            </a:r>
            <a:r>
              <a:rPr lang="zh-TW" altLang="en-US"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a:t>
            </a:r>
            <a:r>
              <a:rPr lang="zh-TW" sz="1600" b="1" kern="100" baseline="0" dirty="0">
                <a:solidFill>
                  <a:srgbClr val="3769FF"/>
                </a:solidFill>
                <a:effectLst/>
                <a:latin typeface="微軟正黑體" panose="020B0604030504040204" pitchFamily="34" charset="-120"/>
                <a:ea typeface="微軟正黑體" panose="020B0604030504040204" pitchFamily="34" charset="-120"/>
                <a:cs typeface="Arial" panose="020B0604020202020204" pitchFamily="34" charset="0"/>
              </a:rPr>
              <a:t>國民的基金</a:t>
            </a:r>
            <a:endParaRPr lang="zh-TW" sz="1600" b="0" kern="100" baseline="0" dirty="0">
              <a:solidFill>
                <a:srgbClr val="3769FF"/>
              </a:solidFill>
              <a:effectLst/>
              <a:latin typeface="微軟正黑體" panose="020B0604030504040204" pitchFamily="34" charset="-120"/>
              <a:ea typeface="微軟正黑體" panose="020B0604030504040204" pitchFamily="34" charset="-120"/>
              <a:cs typeface="新細明體" panose="02020500000000000000" pitchFamily="18" charset="-120"/>
            </a:endParaRPr>
          </a:p>
        </p:txBody>
      </p:sp>
      <p:pic>
        <p:nvPicPr>
          <p:cNvPr id="2" name="圖片 1"/>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38992" y="97167"/>
            <a:ext cx="2207393" cy="832826"/>
          </a:xfrm>
          <a:prstGeom prst="rect">
            <a:avLst/>
          </a:prstGeom>
        </p:spPr>
      </p:pic>
    </p:spTree>
  </p:cSld>
  <p:clrMap bg1="lt1" tx1="dk1" bg2="lt2" tx2="dk2" accent1="accent1" accent2="accent2" accent3="accent3" accent4="accent4" accent5="accent5" accent6="accent6" hlink="hlink" folHlink="folHlink"/>
  <p:sldLayoutIdLst>
    <p:sldLayoutId id="2147483657" r:id="rId1"/>
    <p:sldLayoutId id="2147483658" r:id="rId2"/>
  </p:sldLayoutIdLst>
  <p:txStyles>
    <p:titleStyle>
      <a:lvl1pPr algn="ctr" defTabSz="995517" rtl="0" eaLnBrk="0" fontAlgn="base" hangingPunct="0">
        <a:spcBef>
          <a:spcPct val="0"/>
        </a:spcBef>
        <a:spcAft>
          <a:spcPct val="0"/>
        </a:spcAft>
        <a:defRPr sz="2800" kern="1200">
          <a:solidFill>
            <a:schemeClr val="tx1"/>
          </a:solidFill>
          <a:latin typeface="微軟正黑體" panose="020B0604030504040204" pitchFamily="34" charset="-120"/>
          <a:ea typeface="微軟正黑體" panose="020B0604030504040204" pitchFamily="34" charset="-120"/>
          <a:cs typeface="+mj-cs"/>
        </a:defRPr>
      </a:lvl1pPr>
      <a:lvl2pPr algn="ctr" defTabSz="995517" rtl="0" eaLnBrk="0" fontAlgn="base" hangingPunct="0">
        <a:spcBef>
          <a:spcPct val="0"/>
        </a:spcBef>
        <a:spcAft>
          <a:spcPct val="0"/>
        </a:spcAft>
        <a:defRPr sz="4800">
          <a:solidFill>
            <a:schemeClr val="tx1"/>
          </a:solidFill>
          <a:latin typeface="Calibri" pitchFamily="34" charset="0"/>
        </a:defRPr>
      </a:lvl2pPr>
      <a:lvl3pPr algn="ctr" defTabSz="995517" rtl="0" eaLnBrk="0" fontAlgn="base" hangingPunct="0">
        <a:spcBef>
          <a:spcPct val="0"/>
        </a:spcBef>
        <a:spcAft>
          <a:spcPct val="0"/>
        </a:spcAft>
        <a:defRPr sz="4800">
          <a:solidFill>
            <a:schemeClr val="tx1"/>
          </a:solidFill>
          <a:latin typeface="Calibri" pitchFamily="34" charset="0"/>
        </a:defRPr>
      </a:lvl3pPr>
      <a:lvl4pPr algn="ctr" defTabSz="995517" rtl="0" eaLnBrk="0" fontAlgn="base" hangingPunct="0">
        <a:spcBef>
          <a:spcPct val="0"/>
        </a:spcBef>
        <a:spcAft>
          <a:spcPct val="0"/>
        </a:spcAft>
        <a:defRPr sz="4800">
          <a:solidFill>
            <a:schemeClr val="tx1"/>
          </a:solidFill>
          <a:latin typeface="Calibri" pitchFamily="34" charset="0"/>
        </a:defRPr>
      </a:lvl4pPr>
      <a:lvl5pPr algn="ctr" defTabSz="995517" rtl="0" eaLnBrk="0" fontAlgn="base" hangingPunct="0">
        <a:spcBef>
          <a:spcPct val="0"/>
        </a:spcBef>
        <a:spcAft>
          <a:spcPct val="0"/>
        </a:spcAft>
        <a:defRPr sz="4800">
          <a:solidFill>
            <a:schemeClr val="tx1"/>
          </a:solidFill>
          <a:latin typeface="Calibri" pitchFamily="34" charset="0"/>
        </a:defRPr>
      </a:lvl5pPr>
      <a:lvl6pPr marL="457270" algn="ctr" defTabSz="995517" rtl="0" fontAlgn="base">
        <a:spcBef>
          <a:spcPct val="0"/>
        </a:spcBef>
        <a:spcAft>
          <a:spcPct val="0"/>
        </a:spcAft>
        <a:defRPr sz="4800">
          <a:solidFill>
            <a:schemeClr val="tx1"/>
          </a:solidFill>
          <a:latin typeface="Calibri" pitchFamily="34" charset="0"/>
        </a:defRPr>
      </a:lvl6pPr>
      <a:lvl7pPr marL="914541" algn="ctr" defTabSz="995517" rtl="0" fontAlgn="base">
        <a:spcBef>
          <a:spcPct val="0"/>
        </a:spcBef>
        <a:spcAft>
          <a:spcPct val="0"/>
        </a:spcAft>
        <a:defRPr sz="4800">
          <a:solidFill>
            <a:schemeClr val="tx1"/>
          </a:solidFill>
          <a:latin typeface="Calibri" pitchFamily="34" charset="0"/>
        </a:defRPr>
      </a:lvl7pPr>
      <a:lvl8pPr marL="1371813" algn="ctr" defTabSz="995517" rtl="0" fontAlgn="base">
        <a:spcBef>
          <a:spcPct val="0"/>
        </a:spcBef>
        <a:spcAft>
          <a:spcPct val="0"/>
        </a:spcAft>
        <a:defRPr sz="4800">
          <a:solidFill>
            <a:schemeClr val="tx1"/>
          </a:solidFill>
          <a:latin typeface="Calibri" pitchFamily="34" charset="0"/>
        </a:defRPr>
      </a:lvl8pPr>
      <a:lvl9pPr marL="1829083" algn="ctr" defTabSz="995517" rtl="0" fontAlgn="base">
        <a:spcBef>
          <a:spcPct val="0"/>
        </a:spcBef>
        <a:spcAft>
          <a:spcPct val="0"/>
        </a:spcAft>
        <a:defRPr sz="4800">
          <a:solidFill>
            <a:schemeClr val="tx1"/>
          </a:solidFill>
          <a:latin typeface="Calibri" pitchFamily="34" charset="0"/>
        </a:defRPr>
      </a:lvl9pPr>
    </p:titleStyle>
    <p:bodyStyle>
      <a:lvl1pPr marL="373120" indent="-373120" algn="l" defTabSz="995517" rtl="0" eaLnBrk="0" fontAlgn="base" hangingPunct="0">
        <a:spcBef>
          <a:spcPct val="20000"/>
        </a:spcBef>
        <a:spcAft>
          <a:spcPct val="0"/>
        </a:spcAft>
        <a:buFont typeface="Arial" pitchFamily="34" charset="0"/>
        <a:buChar char="•"/>
        <a:defRPr sz="32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1pPr>
      <a:lvl2pPr marL="808163" indent="-309611" algn="l" defTabSz="995517" rtl="0" eaLnBrk="0" fontAlgn="base" hangingPunct="0">
        <a:spcBef>
          <a:spcPct val="20000"/>
        </a:spcBef>
        <a:spcAft>
          <a:spcPct val="0"/>
        </a:spcAft>
        <a:buFont typeface="Arial" pitchFamily="34" charset="0"/>
        <a:buChar char="–"/>
        <a:defRPr sz="28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1243205" indent="-247689" algn="l" defTabSz="995517" rtl="0" eaLnBrk="0" fontAlgn="base" hangingPunct="0">
        <a:spcBef>
          <a:spcPct val="20000"/>
        </a:spcBef>
        <a:spcAft>
          <a:spcPct val="0"/>
        </a:spcAft>
        <a:buFont typeface="Arial" pitchFamily="34" charset="0"/>
        <a:buChar char="•"/>
        <a:defRPr sz="24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1741758"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4pPr>
      <a:lvl5pPr marL="2238721" indent="-247689" algn="l" defTabSz="995517" rtl="0" eaLnBrk="0" fontAlgn="base" hangingPunct="0">
        <a:spcBef>
          <a:spcPct val="20000"/>
        </a:spcBef>
        <a:spcAft>
          <a:spcPct val="0"/>
        </a:spcAft>
        <a:buFont typeface="Arial" pitchFamily="34" charset="0"/>
        <a:buChar char="»"/>
        <a:defRPr sz="2000" kern="1200">
          <a:solidFill>
            <a:schemeClr val="tx1"/>
          </a:solidFill>
          <a:latin typeface="Arial" panose="020B0604020202020204" pitchFamily="34" charset="0"/>
          <a:ea typeface="微軟正黑體" panose="020B0604030504040204" pitchFamily="34" charset="-120"/>
          <a:cs typeface="Arial" panose="020B0604020202020204" pitchFamily="34" charset="0"/>
        </a:defRPr>
      </a:lvl5pPr>
      <a:lvl6pPr marL="2738068"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3589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33729"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31560" indent="-248916" algn="l" defTabSz="995661"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995661" rtl="0" eaLnBrk="1" latinLnBrk="0" hangingPunct="1">
        <a:defRPr sz="2000" kern="1200">
          <a:solidFill>
            <a:schemeClr val="tx1"/>
          </a:solidFill>
          <a:latin typeface="+mn-lt"/>
          <a:ea typeface="+mn-ea"/>
          <a:cs typeface="+mn-cs"/>
        </a:defRPr>
      </a:lvl1pPr>
      <a:lvl2pPr marL="497831" algn="l" defTabSz="995661" rtl="0" eaLnBrk="1" latinLnBrk="0" hangingPunct="1">
        <a:defRPr sz="2000" kern="1200">
          <a:solidFill>
            <a:schemeClr val="tx1"/>
          </a:solidFill>
          <a:latin typeface="+mn-lt"/>
          <a:ea typeface="+mn-ea"/>
          <a:cs typeface="+mn-cs"/>
        </a:defRPr>
      </a:lvl2pPr>
      <a:lvl3pPr marL="995661" algn="l" defTabSz="995661" rtl="0" eaLnBrk="1" latinLnBrk="0" hangingPunct="1">
        <a:defRPr sz="2000" kern="1200">
          <a:solidFill>
            <a:schemeClr val="tx1"/>
          </a:solidFill>
          <a:latin typeface="+mn-lt"/>
          <a:ea typeface="+mn-ea"/>
          <a:cs typeface="+mn-cs"/>
        </a:defRPr>
      </a:lvl3pPr>
      <a:lvl4pPr marL="1493492" algn="l" defTabSz="995661" rtl="0" eaLnBrk="1" latinLnBrk="0" hangingPunct="1">
        <a:defRPr sz="2000" kern="1200">
          <a:solidFill>
            <a:schemeClr val="tx1"/>
          </a:solidFill>
          <a:latin typeface="+mn-lt"/>
          <a:ea typeface="+mn-ea"/>
          <a:cs typeface="+mn-cs"/>
        </a:defRPr>
      </a:lvl4pPr>
      <a:lvl5pPr marL="1991323" algn="l" defTabSz="995661" rtl="0" eaLnBrk="1" latinLnBrk="0" hangingPunct="1">
        <a:defRPr sz="2000" kern="1200">
          <a:solidFill>
            <a:schemeClr val="tx1"/>
          </a:solidFill>
          <a:latin typeface="+mn-lt"/>
          <a:ea typeface="+mn-ea"/>
          <a:cs typeface="+mn-cs"/>
        </a:defRPr>
      </a:lvl5pPr>
      <a:lvl6pPr marL="2489152" algn="l" defTabSz="995661" rtl="0" eaLnBrk="1" latinLnBrk="0" hangingPunct="1">
        <a:defRPr sz="2000" kern="1200">
          <a:solidFill>
            <a:schemeClr val="tx1"/>
          </a:solidFill>
          <a:latin typeface="+mn-lt"/>
          <a:ea typeface="+mn-ea"/>
          <a:cs typeface="+mn-cs"/>
        </a:defRPr>
      </a:lvl6pPr>
      <a:lvl7pPr marL="2986983" algn="l" defTabSz="995661" rtl="0" eaLnBrk="1" latinLnBrk="0" hangingPunct="1">
        <a:defRPr sz="2000" kern="1200">
          <a:solidFill>
            <a:schemeClr val="tx1"/>
          </a:solidFill>
          <a:latin typeface="+mn-lt"/>
          <a:ea typeface="+mn-ea"/>
          <a:cs typeface="+mn-cs"/>
        </a:defRPr>
      </a:lvl7pPr>
      <a:lvl8pPr marL="3484814" algn="l" defTabSz="995661" rtl="0" eaLnBrk="1" latinLnBrk="0" hangingPunct="1">
        <a:defRPr sz="2000" kern="1200">
          <a:solidFill>
            <a:schemeClr val="tx1"/>
          </a:solidFill>
          <a:latin typeface="+mn-lt"/>
          <a:ea typeface="+mn-ea"/>
          <a:cs typeface="+mn-cs"/>
        </a:defRPr>
      </a:lvl8pPr>
      <a:lvl9pPr marL="3982645" algn="l" defTabSz="995661"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hyperlink" Target="http://www.franklin.com.tw/" TargetMode="External"/><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 name="圖片 26">
            <a:extLst>
              <a:ext uri="{FF2B5EF4-FFF2-40B4-BE49-F238E27FC236}">
                <a16:creationId xmlns:a16="http://schemas.microsoft.com/office/drawing/2014/main" id="{142BA4DE-3551-5F55-7731-0E8ECF63EA7A}"/>
              </a:ext>
            </a:extLst>
          </p:cNvPr>
          <p:cNvPicPr>
            <a:picLocks noChangeAspect="1"/>
          </p:cNvPicPr>
          <p:nvPr/>
        </p:nvPicPr>
        <p:blipFill>
          <a:blip r:embed="rId3"/>
          <a:stretch>
            <a:fillRect/>
          </a:stretch>
        </p:blipFill>
        <p:spPr>
          <a:xfrm>
            <a:off x="205502" y="5176156"/>
            <a:ext cx="3731375" cy="2472103"/>
          </a:xfrm>
          <a:prstGeom prst="rect">
            <a:avLst/>
          </a:prstGeom>
        </p:spPr>
      </p:pic>
      <p:pic>
        <p:nvPicPr>
          <p:cNvPr id="44" name="圖片 43">
            <a:extLst>
              <a:ext uri="{FF2B5EF4-FFF2-40B4-BE49-F238E27FC236}">
                <a16:creationId xmlns:a16="http://schemas.microsoft.com/office/drawing/2014/main" id="{FFFA58FE-DD1E-4AD9-095B-0A28E06F6CC2}"/>
              </a:ext>
            </a:extLst>
          </p:cNvPr>
          <p:cNvPicPr>
            <a:picLocks noChangeAspect="1"/>
          </p:cNvPicPr>
          <p:nvPr/>
        </p:nvPicPr>
        <p:blipFill>
          <a:blip r:embed="rId4"/>
          <a:stretch>
            <a:fillRect/>
          </a:stretch>
        </p:blipFill>
        <p:spPr>
          <a:xfrm>
            <a:off x="155052" y="1768610"/>
            <a:ext cx="4488475" cy="2502711"/>
          </a:xfrm>
          <a:prstGeom prst="rect">
            <a:avLst/>
          </a:prstGeom>
        </p:spPr>
      </p:pic>
      <p:sp>
        <p:nvSpPr>
          <p:cNvPr id="1082" name="Rectangle 5590"/>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083" name="Rectangle 5591"/>
          <p:cNvSpPr>
            <a:spLocks noChangeArrowheads="1"/>
          </p:cNvSpPr>
          <p:nvPr/>
        </p:nvSpPr>
        <p:spPr bwMode="auto">
          <a:xfrm>
            <a:off x="4012358" y="10702294"/>
            <a:ext cx="65" cy="307777"/>
          </a:xfrm>
          <a:prstGeom prst="rect">
            <a:avLst/>
          </a:prstGeom>
          <a:noFill/>
          <a:ln w="9525">
            <a:noFill/>
            <a:miter lim="800000"/>
            <a:headEnd/>
            <a:tailEnd/>
          </a:ln>
        </p:spPr>
        <p:txBody>
          <a:bodyPr wrap="none" lIns="0" tIns="0" rIns="0" bIns="0">
            <a:spAutoFit/>
          </a:bodyPr>
          <a:lstStyle/>
          <a:p>
            <a:pPr marL="114318" indent="-114318"/>
            <a:endParaRPr lang="en-US"/>
          </a:p>
        </p:txBody>
      </p:sp>
      <p:sp>
        <p:nvSpPr>
          <p:cNvPr id="13" name="TextBox 50">
            <a:extLst>
              <a:ext uri="{FF2B5EF4-FFF2-40B4-BE49-F238E27FC236}">
                <a16:creationId xmlns:a16="http://schemas.microsoft.com/office/drawing/2014/main" id="{501D395E-246D-4390-BFFE-4F1FACFA255F}"/>
              </a:ext>
            </a:extLst>
          </p:cNvPr>
          <p:cNvSpPr txBox="1"/>
          <p:nvPr/>
        </p:nvSpPr>
        <p:spPr>
          <a:xfrm>
            <a:off x="2819091" y="536913"/>
            <a:ext cx="4295891" cy="416018"/>
          </a:xfrm>
          <a:prstGeom prst="rect">
            <a:avLst/>
          </a:prstGeom>
          <a:noFill/>
        </p:spPr>
        <p:txBody>
          <a:bodyPr wrap="square" lIns="0" tIns="45727" rIns="91455" bIns="0">
            <a:spAutoFit/>
          </a:bodyPr>
          <a:lstStyle/>
          <a:p>
            <a:pPr algn="ctr" defTabSz="995661" fontAlgn="auto">
              <a:lnSpc>
                <a:spcPct val="108000"/>
              </a:lnSpc>
              <a:spcBef>
                <a:spcPts val="0"/>
              </a:spcBef>
              <a:spcAft>
                <a:spcPts val="0"/>
              </a:spcAft>
              <a:defRPr/>
            </a:pPr>
            <a:r>
              <a:rPr lang="zh-TW" altLang="en-US" sz="24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新興國家已更具韌性</a:t>
            </a:r>
            <a:endParaRPr lang="en-US" altLang="zh-TW" sz="24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endParaRPr>
          </a:p>
        </p:txBody>
      </p:sp>
      <p:grpSp>
        <p:nvGrpSpPr>
          <p:cNvPr id="31" name="群組 30"/>
          <p:cNvGrpSpPr/>
          <p:nvPr/>
        </p:nvGrpSpPr>
        <p:grpSpPr>
          <a:xfrm>
            <a:off x="71730" y="1359921"/>
            <a:ext cx="7360027" cy="308168"/>
            <a:chOff x="-36786" y="2286169"/>
            <a:chExt cx="6245130" cy="173295"/>
          </a:xfrm>
        </p:grpSpPr>
        <p:pic>
          <p:nvPicPr>
            <p:cNvPr id="32" name="Picture 15">
              <a:extLst>
                <a:ext uri="{FF2B5EF4-FFF2-40B4-BE49-F238E27FC236}">
                  <a16:creationId xmlns:a16="http://schemas.microsoft.com/office/drawing/2014/main" id="{1504468A-1E0D-417D-ADF1-B41EA7FE708E}"/>
                </a:ext>
              </a:extLst>
            </p:cNvPr>
            <p:cNvPicPr>
              <a:picLocks/>
            </p:cNvPicPr>
            <p:nvPr/>
          </p:nvPicPr>
          <p:blipFill>
            <a:blip r:embed="rId5" cstate="screen">
              <a:extLst>
                <a:ext uri="{28A0092B-C50C-407E-A947-70E740481C1C}">
                  <a14:useLocalDpi xmlns:a14="http://schemas.microsoft.com/office/drawing/2010/main"/>
                </a:ext>
              </a:extLst>
            </a:blip>
            <a:stretch>
              <a:fillRect/>
            </a:stretch>
          </p:blipFill>
          <p:spPr>
            <a:xfrm>
              <a:off x="-36786" y="2286169"/>
              <a:ext cx="6245130" cy="173295"/>
            </a:xfrm>
            <a:prstGeom prst="rect">
              <a:avLst/>
            </a:prstGeom>
          </p:spPr>
        </p:pic>
        <p:sp>
          <p:nvSpPr>
            <p:cNvPr id="33" name="TextBox 190">
              <a:extLst>
                <a:ext uri="{FF2B5EF4-FFF2-40B4-BE49-F238E27FC236}">
                  <a16:creationId xmlns:a16="http://schemas.microsoft.com/office/drawing/2014/main" id="{9FCC5596-4A15-4AE2-90B7-1806A9FD9B76}"/>
                </a:ext>
              </a:extLst>
            </p:cNvPr>
            <p:cNvSpPr txBox="1"/>
            <p:nvPr/>
          </p:nvSpPr>
          <p:spPr>
            <a:xfrm>
              <a:off x="33914" y="2286297"/>
              <a:ext cx="5889676" cy="164421"/>
            </a:xfrm>
            <a:prstGeom prst="rect">
              <a:avLst/>
            </a:prstGeom>
            <a:noFill/>
          </p:spPr>
          <p:txBody>
            <a:bodyPr wrap="square" lIns="0" rIns="0" rtlCol="0">
              <a:spAutoFit/>
            </a:bodyPr>
            <a:lstStyle/>
            <a:p>
              <a:r>
                <a:rPr lang="zh-TW" altLang="en-US" sz="1300" b="1" dirty="0">
                  <a:solidFill>
                    <a:schemeClr val="bg1"/>
                  </a:solidFill>
                  <a:latin typeface="微軟正黑體" panose="020B0604030504040204" pitchFamily="34" charset="-120"/>
                  <a:ea typeface="微軟正黑體" panose="020B0604030504040204" pitchFamily="34" charset="-120"/>
                </a:rPr>
                <a:t>新興國家貿易多元化，降低對單一貿易夥伴依賴</a:t>
              </a:r>
              <a:endParaRPr lang="en-US" altLang="zh-TW" sz="1300" b="1" dirty="0">
                <a:solidFill>
                  <a:schemeClr val="bg1"/>
                </a:solidFill>
                <a:latin typeface="微軟正黑體" panose="020B0604030504040204" pitchFamily="34" charset="-120"/>
                <a:ea typeface="微軟正黑體" panose="020B0604030504040204" pitchFamily="34" charset="-120"/>
              </a:endParaRPr>
            </a:p>
          </p:txBody>
        </p:sp>
      </p:grpSp>
      <p:sp>
        <p:nvSpPr>
          <p:cNvPr id="34" name="TextBox 50">
            <a:extLst>
              <a:ext uri="{FF2B5EF4-FFF2-40B4-BE49-F238E27FC236}">
                <a16:creationId xmlns:a16="http://schemas.microsoft.com/office/drawing/2014/main" id="{501D395E-246D-4390-BFFE-4F1FACFA255F}"/>
              </a:ext>
            </a:extLst>
          </p:cNvPr>
          <p:cNvSpPr txBox="1"/>
          <p:nvPr/>
        </p:nvSpPr>
        <p:spPr>
          <a:xfrm>
            <a:off x="2615897" y="60107"/>
            <a:ext cx="4815860" cy="433972"/>
          </a:xfrm>
          <a:prstGeom prst="rect">
            <a:avLst/>
          </a:prstGeom>
          <a:noFill/>
        </p:spPr>
        <p:txBody>
          <a:bodyPr wrap="square" lIns="0" tIns="45727" rIns="91455" bIns="0">
            <a:spAutoFit/>
          </a:bodyPr>
          <a:lstStyle/>
          <a:p>
            <a:pPr defTabSz="995661" fontAlgn="auto">
              <a:lnSpc>
                <a:spcPct val="90000"/>
              </a:lnSpc>
              <a:spcBef>
                <a:spcPts val="0"/>
              </a:spcBef>
              <a:spcAft>
                <a:spcPts val="0"/>
              </a:spcAft>
              <a:defRPr/>
            </a:pPr>
            <a:r>
              <a:rPr lang="zh-TW" altLang="en-US" sz="14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富蘭克林坦伯頓新興國家固定收益基金</a:t>
            </a:r>
            <a:r>
              <a:rPr lang="en-US" altLang="zh-TW"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本基金有相當比重投資於非投資等級之高風險債券且基金之配息來源可能為本金）</a:t>
            </a:r>
            <a:endParaRPr lang="en-US" altLang="zh-TW"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grpSp>
        <p:nvGrpSpPr>
          <p:cNvPr id="66" name="群組 65"/>
          <p:cNvGrpSpPr/>
          <p:nvPr/>
        </p:nvGrpSpPr>
        <p:grpSpPr>
          <a:xfrm>
            <a:off x="92274" y="8208520"/>
            <a:ext cx="7358214" cy="308168"/>
            <a:chOff x="-36786" y="2286169"/>
            <a:chExt cx="6245130" cy="173295"/>
          </a:xfrm>
        </p:grpSpPr>
        <p:pic>
          <p:nvPicPr>
            <p:cNvPr id="67" name="Picture 15">
              <a:extLst>
                <a:ext uri="{FF2B5EF4-FFF2-40B4-BE49-F238E27FC236}">
                  <a16:creationId xmlns:a16="http://schemas.microsoft.com/office/drawing/2014/main" id="{1504468A-1E0D-417D-ADF1-B41EA7FE708E}"/>
                </a:ext>
              </a:extLst>
            </p:cNvPr>
            <p:cNvPicPr>
              <a:picLocks/>
            </p:cNvPicPr>
            <p:nvPr/>
          </p:nvPicPr>
          <p:blipFill>
            <a:blip r:embed="rId5" cstate="screen">
              <a:extLst>
                <a:ext uri="{28A0092B-C50C-407E-A947-70E740481C1C}">
                  <a14:useLocalDpi xmlns:a14="http://schemas.microsoft.com/office/drawing/2010/main"/>
                </a:ext>
              </a:extLst>
            </a:blip>
            <a:stretch>
              <a:fillRect/>
            </a:stretch>
          </p:blipFill>
          <p:spPr>
            <a:xfrm>
              <a:off x="-36786" y="2286169"/>
              <a:ext cx="6245130" cy="173295"/>
            </a:xfrm>
            <a:prstGeom prst="rect">
              <a:avLst/>
            </a:prstGeom>
          </p:spPr>
        </p:pic>
        <p:sp>
          <p:nvSpPr>
            <p:cNvPr id="68" name="TextBox 190">
              <a:extLst>
                <a:ext uri="{FF2B5EF4-FFF2-40B4-BE49-F238E27FC236}">
                  <a16:creationId xmlns:a16="http://schemas.microsoft.com/office/drawing/2014/main" id="{9FCC5596-4A15-4AE2-90B7-1806A9FD9B76}"/>
                </a:ext>
              </a:extLst>
            </p:cNvPr>
            <p:cNvSpPr txBox="1"/>
            <p:nvPr/>
          </p:nvSpPr>
          <p:spPr>
            <a:xfrm>
              <a:off x="33914" y="2286297"/>
              <a:ext cx="5889676" cy="164421"/>
            </a:xfrm>
            <a:prstGeom prst="rect">
              <a:avLst/>
            </a:prstGeom>
            <a:noFill/>
          </p:spPr>
          <p:txBody>
            <a:bodyPr wrap="square" lIns="0" rIns="0" rtlCol="0">
              <a:spAutoFit/>
            </a:bodyPr>
            <a:lstStyle/>
            <a:p>
              <a:r>
                <a:rPr lang="zh-TW" altLang="en-US" sz="1300" b="1" dirty="0">
                  <a:solidFill>
                    <a:schemeClr val="bg1"/>
                  </a:solidFill>
                  <a:latin typeface="微軟正黑體" panose="020B0604030504040204" pitchFamily="34" charset="-120"/>
                  <a:ea typeface="微軟正黑體" panose="020B0604030504040204" pitchFamily="34" charset="-120"/>
                </a:rPr>
                <a:t>預期全球外匯儲備經理人將持續降低美元配置</a:t>
              </a:r>
            </a:p>
          </p:txBody>
        </p:sp>
      </p:grpSp>
      <p:sp>
        <p:nvSpPr>
          <p:cNvPr id="20" name="矩形 19">
            <a:extLst>
              <a:ext uri="{FF2B5EF4-FFF2-40B4-BE49-F238E27FC236}">
                <a16:creationId xmlns:a16="http://schemas.microsoft.com/office/drawing/2014/main" id="{75A14AD3-8A61-7806-89EA-CCC4E087F9F9}"/>
              </a:ext>
            </a:extLst>
          </p:cNvPr>
          <p:cNvSpPr/>
          <p:nvPr/>
        </p:nvSpPr>
        <p:spPr>
          <a:xfrm>
            <a:off x="1271769" y="10491251"/>
            <a:ext cx="4978050" cy="216982"/>
          </a:xfrm>
          <a:prstGeom prst="rect">
            <a:avLst/>
          </a:prstGeom>
        </p:spPr>
        <p:txBody>
          <a:bodyPr wrap="square">
            <a:spAutoFit/>
          </a:bodyPr>
          <a:lstStyle/>
          <a:p>
            <a:pPr>
              <a:lnSpc>
                <a:spcPct val="90000"/>
              </a:lnSpc>
            </a:pPr>
            <a:r>
              <a:rPr lang="en-US" altLang="zh-TW" sz="900" b="1" dirty="0">
                <a:latin typeface="微軟正黑體" panose="020B0604030504040204" pitchFamily="34" charset="-120"/>
                <a:ea typeface="微軟正黑體" panose="020B0604030504040204" pitchFamily="34" charset="-120"/>
              </a:rPr>
              <a:t>&lt;</a:t>
            </a:r>
            <a:r>
              <a:rPr lang="zh-TW" altLang="en-US" sz="900" b="1" dirty="0">
                <a:latin typeface="微軟正黑體" panose="020B0604030504040204" pitchFamily="34" charset="-120"/>
                <a:ea typeface="微軟正黑體" panose="020B0604030504040204" pitchFamily="34" charset="-120"/>
              </a:rPr>
              <a:t>本文提及之經濟走勢不必然代表本基金之績效，本基金投資風險請詳閱基金公開說明書</a:t>
            </a:r>
            <a:r>
              <a:rPr lang="en-US" altLang="zh-TW" sz="900" b="1" dirty="0">
                <a:latin typeface="微軟正黑體" panose="020B0604030504040204" pitchFamily="34" charset="-120"/>
                <a:ea typeface="微軟正黑體" panose="020B0604030504040204" pitchFamily="34" charset="-120"/>
              </a:rPr>
              <a:t>&gt;</a:t>
            </a:r>
            <a:endParaRPr lang="zh-TW" altLang="en-US" sz="900" b="1" dirty="0">
              <a:latin typeface="微軟正黑體" panose="020B0604030504040204" pitchFamily="34" charset="-120"/>
              <a:ea typeface="微軟正黑體" panose="020B0604030504040204" pitchFamily="34" charset="-120"/>
            </a:endParaRPr>
          </a:p>
        </p:txBody>
      </p:sp>
      <p:sp>
        <p:nvSpPr>
          <p:cNvPr id="60" name="Text Placeholder 2">
            <a:extLst>
              <a:ext uri="{FF2B5EF4-FFF2-40B4-BE49-F238E27FC236}">
                <a16:creationId xmlns:a16="http://schemas.microsoft.com/office/drawing/2014/main" id="{3FCB4658-9440-D78F-9573-7786BE63FF33}"/>
              </a:ext>
            </a:extLst>
          </p:cNvPr>
          <p:cNvSpPr txBox="1">
            <a:spLocks/>
          </p:cNvSpPr>
          <p:nvPr/>
        </p:nvSpPr>
        <p:spPr bwMode="auto">
          <a:xfrm>
            <a:off x="610913" y="10210966"/>
            <a:ext cx="621314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b" anchorCtr="0" compatLnSpc="1">
            <a:prstTxWarp prst="textNoShape">
              <a:avLst/>
            </a:prstTxWarp>
            <a:spAutoFit/>
          </a:bodyPr>
          <a:lstStyle>
            <a:lvl1pPr marL="0" indent="0" algn="l" defTabSz="914400" rtl="0" eaLnBrk="1" latinLnBrk="0" hangingPunct="1">
              <a:lnSpc>
                <a:spcPct val="100000"/>
              </a:lnSpc>
              <a:spcBef>
                <a:spcPts val="0"/>
              </a:spcBef>
              <a:spcAft>
                <a:spcPts val="0"/>
              </a:spcAft>
              <a:buFont typeface="Arial" panose="020B0604020202020204" pitchFamily="34" charset="0"/>
              <a:buNone/>
              <a:defRPr sz="900" i="0" kern="1200" baseline="0">
                <a:solidFill>
                  <a:schemeClr val="tx1"/>
                </a:solidFill>
                <a:latin typeface="Arial Narrow" panose="020B0606020202030204" pitchFamily="34" charset="0"/>
                <a:ea typeface="微軟正黑體" panose="020B0604030504040204" pitchFamily="34" charset="-120"/>
                <a:cs typeface="Arial" panose="020B0604020202020204" pitchFamily="34" charset="0"/>
              </a:defRPr>
            </a:lvl1pPr>
            <a:lvl2pPr marL="0" indent="0" algn="l" defTabSz="914400" rtl="0" eaLnBrk="1" latinLnBrk="0" hangingPunct="1">
              <a:lnSpc>
                <a:spcPts val="1100"/>
              </a:lnSpc>
              <a:spcBef>
                <a:spcPts val="0"/>
              </a:spcBef>
              <a:spcAft>
                <a:spcPts val="150"/>
              </a:spcAft>
              <a:buFont typeface="Arial" panose="020B0604020202020204" pitchFamily="34" charset="0"/>
              <a:buNone/>
              <a:defRPr sz="1000" kern="1200" baseline="0">
                <a:solidFill>
                  <a:schemeClr val="tx1"/>
                </a:solidFill>
                <a:latin typeface="Arial" panose="020B0604020202020204" pitchFamily="34" charset="0"/>
                <a:ea typeface="微軟正黑體" panose="020B0604030504040204" pitchFamily="34" charset="-120"/>
                <a:cs typeface="Arial" panose="020B0604020202020204" pitchFamily="34" charset="0"/>
              </a:defRPr>
            </a:lvl2pPr>
            <a:lvl3pPr marL="0" indent="0" algn="l" defTabSz="914400" rtl="0" eaLnBrk="1" latinLnBrk="0" hangingPunct="1">
              <a:lnSpc>
                <a:spcPts val="1100"/>
              </a:lnSpc>
              <a:spcBef>
                <a:spcPts val="0"/>
              </a:spcBef>
              <a:spcAft>
                <a:spcPts val="150"/>
              </a:spcAft>
              <a:buFont typeface="Arial" panose="020B0604020202020204" pitchFamily="34" charset="0"/>
              <a:buNone/>
              <a:defRPr sz="1200" i="1" kern="1200" baseline="0">
                <a:solidFill>
                  <a:schemeClr val="tx1"/>
                </a:solidFill>
                <a:latin typeface="Arial" panose="020B0604020202020204" pitchFamily="34" charset="0"/>
                <a:ea typeface="微軟正黑體" panose="020B0604030504040204" pitchFamily="34" charset="-120"/>
                <a:cs typeface="Arial" panose="020B0604020202020204" pitchFamily="34" charset="0"/>
              </a:defRPr>
            </a:lvl3pPr>
            <a:lvl4pPr marL="0" indent="0" algn="l" defTabSz="914400" rtl="0" eaLnBrk="1" latinLnBrk="0" hangingPunct="1">
              <a:lnSpc>
                <a:spcPts val="1300"/>
              </a:lnSpc>
              <a:spcBef>
                <a:spcPts val="0"/>
              </a:spcBef>
              <a:spcAft>
                <a:spcPts val="300"/>
              </a:spcAft>
              <a:buFont typeface="Arial" panose="020B0604020202020204" pitchFamily="34" charset="0"/>
              <a:buNone/>
              <a:defRPr sz="1000" kern="1200" baseline="0">
                <a:solidFill>
                  <a:schemeClr val="tx1"/>
                </a:solidFill>
                <a:latin typeface="Arial Narrow" panose="020B0606020202030204" pitchFamily="34" charset="0"/>
                <a:ea typeface="微軟正黑體" panose="020B0604030504040204" pitchFamily="34" charset="-120"/>
                <a:cs typeface="+mn-cs"/>
              </a:defRPr>
            </a:lvl4pPr>
            <a:lvl5pPr marL="0" indent="0" algn="l" defTabSz="914400" rtl="0" eaLnBrk="1" latinLnBrk="0" hangingPunct="1">
              <a:lnSpc>
                <a:spcPts val="1300"/>
              </a:lnSpc>
              <a:spcBef>
                <a:spcPts val="0"/>
              </a:spcBef>
              <a:spcAft>
                <a:spcPts val="300"/>
              </a:spcAft>
              <a:buFont typeface="Arial" panose="020B0604020202020204" pitchFamily="34" charset="0"/>
              <a:buNone/>
              <a:defRPr sz="1000" kern="1200" baseline="0">
                <a:solidFill>
                  <a:schemeClr val="tx1"/>
                </a:solidFill>
                <a:latin typeface="Arial Narrow" panose="020B0606020202030204" pitchFamily="34" charset="0"/>
                <a:ea typeface="微軟正黑體" panose="020B0604030504040204" pitchFamily="34" charset="-120"/>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fontAlgn="auto"/>
            <a:r>
              <a:rPr lang="zh-TW" altLang="en-US" dirty="0">
                <a:solidFill>
                  <a:srgbClr val="1F1F1F"/>
                </a:solidFill>
                <a:latin typeface="微軟正黑體" panose="020B0604030504040204" pitchFamily="34" charset="-120"/>
                <a:cs typeface="+mn-cs"/>
              </a:rPr>
              <a:t>資料來源</a:t>
            </a:r>
            <a:r>
              <a:rPr lang="en-US" altLang="zh-TW" dirty="0">
                <a:solidFill>
                  <a:srgbClr val="1F1F1F"/>
                </a:solidFill>
                <a:latin typeface="微軟正黑體" panose="020B0604030504040204" pitchFamily="34" charset="-120"/>
                <a:cs typeface="+mn-cs"/>
              </a:rPr>
              <a:t>:</a:t>
            </a:r>
            <a:r>
              <a:rPr lang="zh-TW" altLang="en-US" dirty="0">
                <a:solidFill>
                  <a:srgbClr val="1F1F1F"/>
                </a:solidFill>
                <a:latin typeface="微軟正黑體" panose="020B0604030504040204" pitchFamily="34" charset="-120"/>
                <a:cs typeface="+mn-cs"/>
              </a:rPr>
              <a:t> 擷取自</a:t>
            </a:r>
            <a:r>
              <a:rPr lang="zh-TW" altLang="zh-TW" dirty="0">
                <a:latin typeface="微軟正黑體" panose="020B0604030504040204" pitchFamily="34" charset="-120"/>
              </a:rPr>
              <a:t>美銀美林證券，</a:t>
            </a:r>
            <a:r>
              <a:rPr lang="en-US" altLang="zh-TW" dirty="0">
                <a:latin typeface="微軟正黑體" panose="020B0604030504040204" pitchFamily="34" charset="-120"/>
              </a:rPr>
              <a:t>2026/04</a:t>
            </a:r>
            <a:r>
              <a:rPr lang="zh-TW" altLang="en-US" dirty="0">
                <a:latin typeface="微軟正黑體" panose="020B0604030504040204" pitchFamily="34" charset="-120"/>
              </a:rPr>
              <a:t>。依據彭博資訊，四月份美銀美林利率與匯率經理人調查於</a:t>
            </a:r>
            <a:r>
              <a:rPr lang="en-US" altLang="zh-TW" dirty="0">
                <a:latin typeface="微軟正黑體" panose="020B0604030504040204" pitchFamily="34" charset="-120"/>
              </a:rPr>
              <a:t>4/3~4/9</a:t>
            </a:r>
            <a:r>
              <a:rPr lang="zh-TW" altLang="en-US" dirty="0">
                <a:latin typeface="微軟正黑體" panose="020B0604030504040204" pitchFamily="34" charset="-120"/>
              </a:rPr>
              <a:t>進行，對管理</a:t>
            </a:r>
            <a:r>
              <a:rPr lang="en-US" altLang="zh-TW" dirty="0">
                <a:latin typeface="微軟正黑體" panose="020B0604030504040204" pitchFamily="34" charset="-120"/>
              </a:rPr>
              <a:t>3,410</a:t>
            </a:r>
            <a:r>
              <a:rPr lang="zh-TW" altLang="en-US" dirty="0">
                <a:latin typeface="微軟正黑體" panose="020B0604030504040204" pitchFamily="34" charset="-120"/>
              </a:rPr>
              <a:t>億美元資產的</a:t>
            </a:r>
            <a:r>
              <a:rPr lang="en-US" altLang="zh-TW" dirty="0">
                <a:latin typeface="微軟正黑體" panose="020B0604030504040204" pitchFamily="34" charset="-120"/>
              </a:rPr>
              <a:t>30</a:t>
            </a:r>
            <a:r>
              <a:rPr lang="zh-TW" altLang="en-US" dirty="0">
                <a:latin typeface="微軟正黑體" panose="020B0604030504040204" pitchFamily="34" charset="-120"/>
              </a:rPr>
              <a:t>位經理人進行調查。</a:t>
            </a:r>
            <a:endParaRPr lang="en-US" dirty="0">
              <a:solidFill>
                <a:srgbClr val="1F1F1F"/>
              </a:solidFill>
              <a:latin typeface="微軟正黑體" panose="020B0604030504040204" pitchFamily="34" charset="-120"/>
              <a:cs typeface="+mn-cs"/>
            </a:endParaRPr>
          </a:p>
        </p:txBody>
      </p:sp>
      <p:sp>
        <p:nvSpPr>
          <p:cNvPr id="84" name="文字方塊 83">
            <a:extLst>
              <a:ext uri="{FF2B5EF4-FFF2-40B4-BE49-F238E27FC236}">
                <a16:creationId xmlns:a16="http://schemas.microsoft.com/office/drawing/2014/main" id="{C895A152-07B8-C7BF-2611-2245B64CB40C}"/>
              </a:ext>
            </a:extLst>
          </p:cNvPr>
          <p:cNvSpPr txBox="1"/>
          <p:nvPr/>
        </p:nvSpPr>
        <p:spPr>
          <a:xfrm>
            <a:off x="93680" y="7651545"/>
            <a:ext cx="7288232" cy="507831"/>
          </a:xfrm>
          <a:prstGeom prst="rect">
            <a:avLst/>
          </a:prstGeom>
          <a:noFill/>
        </p:spPr>
        <p:txBody>
          <a:bodyPr wrap="square" rtlCol="0">
            <a:spAutoFit/>
          </a:bodyPr>
          <a:lstStyle/>
          <a:p>
            <a:r>
              <a:rPr lang="zh-TW" altLang="en-US" sz="900" dirty="0">
                <a:latin typeface="+mn-lt"/>
                <a:ea typeface="微軟正黑體" panose="020B0604030504040204" pitchFamily="34" charset="-120"/>
              </a:rPr>
              <a:t>資料來源</a:t>
            </a:r>
            <a:r>
              <a:rPr lang="en-US" altLang="zh-TW" sz="900" dirty="0">
                <a:latin typeface="+mn-lt"/>
                <a:ea typeface="微軟正黑體" panose="020B0604030504040204" pitchFamily="34" charset="-120"/>
              </a:rPr>
              <a:t>:</a:t>
            </a:r>
            <a:r>
              <a:rPr lang="zh-TW" altLang="en-US" sz="900" dirty="0">
                <a:latin typeface="+mn-lt"/>
                <a:ea typeface="微軟正黑體" panose="020B0604030504040204" pitchFamily="34" charset="-120"/>
              </a:rPr>
              <a:t> </a:t>
            </a:r>
            <a:r>
              <a:rPr lang="en-US" altLang="zh-TW" sz="900" dirty="0">
                <a:latin typeface="+mn-lt"/>
                <a:ea typeface="微軟正黑體" panose="020B0604030504040204" pitchFamily="34" charset="-120"/>
              </a:rPr>
              <a:t>(</a:t>
            </a:r>
            <a:r>
              <a:rPr lang="zh-TW" altLang="en-US" sz="900" dirty="0">
                <a:latin typeface="+mn-lt"/>
                <a:ea typeface="微軟正黑體" panose="020B0604030504040204" pitchFamily="34" charset="-120"/>
              </a:rPr>
              <a:t>左</a:t>
            </a:r>
            <a:r>
              <a:rPr lang="en-US" altLang="zh-TW" sz="900" dirty="0">
                <a:latin typeface="+mn-lt"/>
                <a:ea typeface="微軟正黑體" panose="020B0604030504040204" pitchFamily="34" charset="-120"/>
              </a:rPr>
              <a:t>)</a:t>
            </a:r>
            <a:r>
              <a:rPr lang="zh-TW" altLang="en-US" sz="900" dirty="0">
                <a:latin typeface="+mn-lt"/>
                <a:ea typeface="微軟正黑體" panose="020B0604030504040204" pitchFamily="34" charset="-120"/>
              </a:rPr>
              <a:t>國際貨幣基金</a:t>
            </a:r>
            <a:r>
              <a:rPr lang="en-US" altLang="zh-TW" sz="900" dirty="0">
                <a:latin typeface="+mn-lt"/>
                <a:ea typeface="微軟正黑體" panose="020B0604030504040204" pitchFamily="34" charset="-120"/>
              </a:rPr>
              <a:t>2025/10</a:t>
            </a:r>
            <a:r>
              <a:rPr lang="zh-TW" altLang="en-US" sz="900" dirty="0">
                <a:latin typeface="+mn-lt"/>
                <a:ea typeface="微軟正黑體" panose="020B0604030504040204" pitchFamily="34" charset="-120"/>
              </a:rPr>
              <a:t>預估，</a:t>
            </a:r>
            <a:r>
              <a:rPr lang="en-US" altLang="zh-TW" sz="900" dirty="0">
                <a:latin typeface="+mn-lt"/>
                <a:ea typeface="微軟正黑體" panose="020B0604030504040204" pitchFamily="34" charset="-120"/>
              </a:rPr>
              <a:t>(</a:t>
            </a:r>
            <a:r>
              <a:rPr lang="zh-TW" altLang="en-US" sz="900" dirty="0">
                <a:latin typeface="+mn-lt"/>
                <a:ea typeface="微軟正黑體" panose="020B0604030504040204" pitchFamily="34" charset="-120"/>
              </a:rPr>
              <a:t>右</a:t>
            </a:r>
            <a:r>
              <a:rPr lang="en-US" altLang="zh-TW" sz="900" dirty="0">
                <a:latin typeface="+mn-lt"/>
                <a:ea typeface="微軟正黑體" panose="020B0604030504040204" pitchFamily="34" charset="-120"/>
              </a:rPr>
              <a:t>)</a:t>
            </a:r>
            <a:r>
              <a:rPr lang="zh-TW" altLang="en-US" sz="900" dirty="0">
                <a:latin typeface="+mn-lt"/>
                <a:ea typeface="微軟正黑體" panose="020B0604030504040204" pitchFamily="34" charset="-120"/>
              </a:rPr>
              <a:t>富蘭克林坦伯頓全球宏觀投資團隊</a:t>
            </a:r>
            <a:r>
              <a:rPr lang="en-US" altLang="zh-TW" sz="900" dirty="0">
                <a:latin typeface="+mn-lt"/>
                <a:ea typeface="微軟正黑體" panose="020B0604030504040204" pitchFamily="34" charset="-120"/>
              </a:rPr>
              <a:t>2026/3</a:t>
            </a:r>
            <a:r>
              <a:rPr lang="zh-TW" altLang="en-US" sz="900" dirty="0">
                <a:latin typeface="+mn-lt"/>
                <a:ea typeface="微軟正黑體" panose="020B0604030504040204" pitchFamily="34" charset="-120"/>
              </a:rPr>
              <a:t>，國際貨幣基金</a:t>
            </a:r>
            <a:r>
              <a:rPr lang="en-US" altLang="zh-TW" sz="900" dirty="0">
                <a:latin typeface="+mn-lt"/>
                <a:ea typeface="微軟正黑體" panose="020B0604030504040204" pitchFamily="34" charset="-120"/>
              </a:rPr>
              <a:t>2025/4</a:t>
            </a:r>
            <a:r>
              <a:rPr lang="zh-TW" altLang="en-US" sz="900" dirty="0">
                <a:latin typeface="+mn-lt"/>
                <a:ea typeface="微軟正黑體" panose="020B0604030504040204" pitchFamily="34" charset="-120"/>
              </a:rPr>
              <a:t>報告，資料期間</a:t>
            </a:r>
            <a:r>
              <a:rPr lang="en-US" altLang="zh-TW" sz="900" dirty="0">
                <a:latin typeface="+mn-lt"/>
                <a:ea typeface="微軟正黑體" panose="020B0604030504040204" pitchFamily="34" charset="-120"/>
              </a:rPr>
              <a:t>: 2000~2024</a:t>
            </a:r>
            <a:r>
              <a:rPr lang="zh-TW" altLang="en-US" sz="900" dirty="0">
                <a:latin typeface="+mn-lt"/>
                <a:ea typeface="微軟正黑體" panose="020B0604030504040204" pitchFamily="34" charset="-120"/>
              </a:rPr>
              <a:t>。</a:t>
            </a:r>
            <a:r>
              <a:rPr lang="en-US" altLang="zh-TW" sz="900" dirty="0">
                <a:latin typeface="+mn-lt"/>
                <a:ea typeface="微軟正黑體" panose="020B0604030504040204" pitchFamily="34" charset="-120"/>
              </a:rPr>
              <a:t>IMF</a:t>
            </a:r>
            <a:r>
              <a:rPr lang="zh-TW" altLang="en-US" sz="900" dirty="0">
                <a:latin typeface="+mn-lt"/>
                <a:ea typeface="微軟正黑體" panose="020B0604030504040204" pitchFamily="34" charset="-120"/>
              </a:rPr>
              <a:t>外匯存底適足率納入一國的短期對外融資需求以及整體貨幣環境（例如利率水準）加以評估。該綜合指數在外匯存底被視為「充足」時，其數值為 </a:t>
            </a:r>
            <a:r>
              <a:rPr lang="en-US" altLang="zh-TW" sz="900" dirty="0">
                <a:latin typeface="+mn-lt"/>
                <a:ea typeface="微軟正黑體" panose="020B0604030504040204" pitchFamily="34" charset="-120"/>
              </a:rPr>
              <a:t>1</a:t>
            </a:r>
            <a:r>
              <a:rPr lang="zh-TW" altLang="en-US" sz="900" dirty="0">
                <a:latin typeface="+mn-lt"/>
                <a:ea typeface="微軟正黑體" panose="020B0604030504040204" pitchFamily="34" charset="-120"/>
              </a:rPr>
              <a:t>；而一國持有的外匯存底相對於此最低門檻越多，該指數數值便會高於 </a:t>
            </a:r>
            <a:r>
              <a:rPr lang="en-US" altLang="zh-TW" sz="900" dirty="0">
                <a:latin typeface="+mn-lt"/>
                <a:ea typeface="微軟正黑體" panose="020B0604030504040204" pitchFamily="34" charset="-120"/>
              </a:rPr>
              <a:t>1</a:t>
            </a:r>
            <a:r>
              <a:rPr lang="zh-TW" altLang="en-US" sz="900" dirty="0">
                <a:latin typeface="+mn-lt"/>
                <a:ea typeface="微軟正黑體" panose="020B0604030504040204" pitchFamily="34" charset="-120"/>
              </a:rPr>
              <a:t>。</a:t>
            </a:r>
          </a:p>
        </p:txBody>
      </p:sp>
      <p:sp>
        <p:nvSpPr>
          <p:cNvPr id="45" name="文字方塊 44">
            <a:extLst>
              <a:ext uri="{FF2B5EF4-FFF2-40B4-BE49-F238E27FC236}">
                <a16:creationId xmlns:a16="http://schemas.microsoft.com/office/drawing/2014/main" id="{AC7DFA96-ED97-BCE3-E1E9-9B0E7F46B3FB}"/>
              </a:ext>
            </a:extLst>
          </p:cNvPr>
          <p:cNvSpPr txBox="1"/>
          <p:nvPr/>
        </p:nvSpPr>
        <p:spPr>
          <a:xfrm>
            <a:off x="382574" y="4198640"/>
            <a:ext cx="4225578" cy="369332"/>
          </a:xfrm>
          <a:prstGeom prst="rect">
            <a:avLst/>
          </a:prstGeom>
          <a:solidFill>
            <a:schemeClr val="bg1"/>
          </a:solidFill>
        </p:spPr>
        <p:txBody>
          <a:bodyPr wrap="square" rtlCol="0">
            <a:spAutoFit/>
          </a:bodyPr>
          <a:lstStyle/>
          <a:p>
            <a:r>
              <a:rPr lang="zh-TW" altLang="en-US" sz="900" dirty="0">
                <a:latin typeface="+mn-lt"/>
                <a:ea typeface="微軟正黑體" panose="020B0604030504040204" pitchFamily="34" charset="-120"/>
              </a:rPr>
              <a:t>資料來源：富蘭克林坦伯頓基金集團，</a:t>
            </a:r>
            <a:r>
              <a:rPr lang="en-US" altLang="zh-TW" sz="900" dirty="0">
                <a:latin typeface="+mn-lt"/>
                <a:ea typeface="微軟正黑體" panose="020B0604030504040204" pitchFamily="34" charset="-120"/>
              </a:rPr>
              <a:t>Global Trade Alert</a:t>
            </a:r>
            <a:r>
              <a:rPr lang="zh-TW" altLang="en-US" sz="900" dirty="0">
                <a:latin typeface="+mn-lt"/>
                <a:ea typeface="微軟正黑體" panose="020B0604030504040204" pitchFamily="34" charset="-120"/>
              </a:rPr>
              <a:t>，資料截至</a:t>
            </a:r>
            <a:r>
              <a:rPr lang="en-US" altLang="zh-TW" sz="900" dirty="0">
                <a:latin typeface="+mn-lt"/>
                <a:ea typeface="微軟正黑體" panose="020B0604030504040204" pitchFamily="34" charset="-120"/>
              </a:rPr>
              <a:t>2026/3/31</a:t>
            </a:r>
            <a:r>
              <a:rPr lang="zh-TW" altLang="en-US" sz="900" dirty="0">
                <a:latin typeface="+mn-lt"/>
                <a:ea typeface="微軟正黑體" panose="020B0604030504040204" pitchFamily="34" charset="-120"/>
              </a:rPr>
              <a:t>，指協議已簽署或已獲授權簽署，依截至</a:t>
            </a:r>
            <a:r>
              <a:rPr lang="en-US" altLang="zh-TW" sz="900" dirty="0">
                <a:latin typeface="+mn-lt"/>
                <a:ea typeface="微軟正黑體" panose="020B0604030504040204" pitchFamily="34" charset="-120"/>
              </a:rPr>
              <a:t>2024</a:t>
            </a:r>
            <a:r>
              <a:rPr lang="zh-TW" altLang="en-US" sz="900" dirty="0">
                <a:latin typeface="+mn-lt"/>
                <a:ea typeface="微軟正黑體" panose="020B0604030504040204" pitchFamily="34" charset="-120"/>
              </a:rPr>
              <a:t>年美元貿易總額排序。</a:t>
            </a:r>
          </a:p>
        </p:txBody>
      </p:sp>
      <p:grpSp>
        <p:nvGrpSpPr>
          <p:cNvPr id="70" name="群組 69">
            <a:extLst>
              <a:ext uri="{FF2B5EF4-FFF2-40B4-BE49-F238E27FC236}">
                <a16:creationId xmlns:a16="http://schemas.microsoft.com/office/drawing/2014/main" id="{6C19699D-AC29-5D9C-427A-CB4F0054DAD7}"/>
              </a:ext>
            </a:extLst>
          </p:cNvPr>
          <p:cNvGrpSpPr/>
          <p:nvPr/>
        </p:nvGrpSpPr>
        <p:grpSpPr>
          <a:xfrm>
            <a:off x="92274" y="4603901"/>
            <a:ext cx="7360027" cy="308168"/>
            <a:chOff x="-36786" y="2286169"/>
            <a:chExt cx="6245130" cy="173295"/>
          </a:xfrm>
        </p:grpSpPr>
        <p:pic>
          <p:nvPicPr>
            <p:cNvPr id="73" name="Picture 15">
              <a:extLst>
                <a:ext uri="{FF2B5EF4-FFF2-40B4-BE49-F238E27FC236}">
                  <a16:creationId xmlns:a16="http://schemas.microsoft.com/office/drawing/2014/main" id="{508B70D3-A219-7A9A-CBC4-B85AED4CF4EB}"/>
                </a:ext>
              </a:extLst>
            </p:cNvPr>
            <p:cNvPicPr>
              <a:picLocks/>
            </p:cNvPicPr>
            <p:nvPr/>
          </p:nvPicPr>
          <p:blipFill>
            <a:blip r:embed="rId5" cstate="screen">
              <a:extLst>
                <a:ext uri="{28A0092B-C50C-407E-A947-70E740481C1C}">
                  <a14:useLocalDpi xmlns:a14="http://schemas.microsoft.com/office/drawing/2010/main"/>
                </a:ext>
              </a:extLst>
            </a:blip>
            <a:stretch>
              <a:fillRect/>
            </a:stretch>
          </p:blipFill>
          <p:spPr>
            <a:xfrm>
              <a:off x="-36786" y="2286169"/>
              <a:ext cx="6245130" cy="173295"/>
            </a:xfrm>
            <a:prstGeom prst="rect">
              <a:avLst/>
            </a:prstGeom>
          </p:spPr>
        </p:pic>
        <p:sp>
          <p:nvSpPr>
            <p:cNvPr id="74" name="TextBox 190">
              <a:extLst>
                <a:ext uri="{FF2B5EF4-FFF2-40B4-BE49-F238E27FC236}">
                  <a16:creationId xmlns:a16="http://schemas.microsoft.com/office/drawing/2014/main" id="{F0EAC5EE-6779-7BF6-F3F0-FDEDAB3BE8A1}"/>
                </a:ext>
              </a:extLst>
            </p:cNvPr>
            <p:cNvSpPr txBox="1"/>
            <p:nvPr/>
          </p:nvSpPr>
          <p:spPr>
            <a:xfrm>
              <a:off x="33914" y="2286297"/>
              <a:ext cx="5889676" cy="164421"/>
            </a:xfrm>
            <a:prstGeom prst="rect">
              <a:avLst/>
            </a:prstGeom>
            <a:noFill/>
          </p:spPr>
          <p:txBody>
            <a:bodyPr wrap="square" lIns="0" rIns="0" rtlCol="0">
              <a:spAutoFit/>
            </a:bodyPr>
            <a:lstStyle/>
            <a:p>
              <a:r>
                <a:rPr lang="zh-TW" altLang="en-US" sz="1300" b="1" dirty="0">
                  <a:solidFill>
                    <a:schemeClr val="bg1"/>
                  </a:solidFill>
                  <a:latin typeface="微軟正黑體" panose="020B0604030504040204" pitchFamily="34" charset="-120"/>
                  <a:ea typeface="微軟正黑體" panose="020B0604030504040204" pitchFamily="34" charset="-120"/>
                </a:rPr>
                <a:t>新興國家政府負債輕，外匯存底充裕</a:t>
              </a:r>
              <a:endParaRPr lang="en-US" altLang="zh-TW" sz="1300" b="1" dirty="0">
                <a:solidFill>
                  <a:schemeClr val="bg1"/>
                </a:solidFill>
                <a:latin typeface="微軟正黑體" panose="020B0604030504040204" pitchFamily="34" charset="-120"/>
                <a:ea typeface="微軟正黑體" panose="020B0604030504040204" pitchFamily="34" charset="-120"/>
              </a:endParaRPr>
            </a:p>
          </p:txBody>
        </p:sp>
      </p:grpSp>
      <p:sp>
        <p:nvSpPr>
          <p:cNvPr id="16" name="文字方塊 15">
            <a:extLst>
              <a:ext uri="{FF2B5EF4-FFF2-40B4-BE49-F238E27FC236}">
                <a16:creationId xmlns:a16="http://schemas.microsoft.com/office/drawing/2014/main" id="{43C8A74F-1879-DD06-789E-DB695A10E298}"/>
              </a:ext>
            </a:extLst>
          </p:cNvPr>
          <p:cNvSpPr txBox="1"/>
          <p:nvPr/>
        </p:nvSpPr>
        <p:spPr>
          <a:xfrm>
            <a:off x="4643527" y="4980217"/>
            <a:ext cx="2503751" cy="261610"/>
          </a:xfrm>
          <a:prstGeom prst="rect">
            <a:avLst/>
          </a:prstGeom>
          <a:noFill/>
          <a:ln>
            <a:noFill/>
          </a:ln>
        </p:spPr>
        <p:txBody>
          <a:bodyPr wrap="square">
            <a:spAutoFit/>
          </a:bodyPr>
          <a:lstStyle/>
          <a:p>
            <a:r>
              <a:rPr lang="zh-TW" altLang="en-US" sz="1100" b="1" u="sng" dirty="0">
                <a:solidFill>
                  <a:srgbClr val="7030A0"/>
                </a:solidFill>
                <a:latin typeface="微軟正黑體" panose="020B0604030504040204" pitchFamily="34" charset="-120"/>
                <a:ea typeface="微軟正黑體" panose="020B0604030504040204" pitchFamily="34" charset="-120"/>
              </a:rPr>
              <a:t>新興國家外匯存底充裕且具韌性</a:t>
            </a:r>
          </a:p>
        </p:txBody>
      </p:sp>
      <p:sp>
        <p:nvSpPr>
          <p:cNvPr id="19" name="文字方塊 18">
            <a:extLst>
              <a:ext uri="{FF2B5EF4-FFF2-40B4-BE49-F238E27FC236}">
                <a16:creationId xmlns:a16="http://schemas.microsoft.com/office/drawing/2014/main" id="{13D8F43B-731C-65A1-5FAD-0B51E6B20790}"/>
              </a:ext>
            </a:extLst>
          </p:cNvPr>
          <p:cNvSpPr txBox="1"/>
          <p:nvPr/>
        </p:nvSpPr>
        <p:spPr>
          <a:xfrm>
            <a:off x="893912" y="4980565"/>
            <a:ext cx="2686755" cy="261610"/>
          </a:xfrm>
          <a:prstGeom prst="rect">
            <a:avLst/>
          </a:prstGeom>
          <a:noFill/>
          <a:ln>
            <a:noFill/>
          </a:ln>
        </p:spPr>
        <p:txBody>
          <a:bodyPr wrap="square">
            <a:spAutoFit/>
          </a:bodyPr>
          <a:lstStyle/>
          <a:p>
            <a:r>
              <a:rPr lang="zh-TW" altLang="en-US" sz="1100" b="1" u="sng" dirty="0">
                <a:solidFill>
                  <a:srgbClr val="7030A0"/>
                </a:solidFill>
                <a:latin typeface="微軟正黑體" panose="020B0604030504040204" pitchFamily="34" charset="-120"/>
                <a:ea typeface="微軟正黑體" panose="020B0604030504040204" pitchFamily="34" charset="-120"/>
              </a:rPr>
              <a:t>新興國家政府債務負擔輕於工業國家</a:t>
            </a:r>
          </a:p>
        </p:txBody>
      </p:sp>
      <p:sp>
        <p:nvSpPr>
          <p:cNvPr id="47" name="文字方塊 46">
            <a:extLst>
              <a:ext uri="{FF2B5EF4-FFF2-40B4-BE49-F238E27FC236}">
                <a16:creationId xmlns:a16="http://schemas.microsoft.com/office/drawing/2014/main" id="{D8E8DE0B-B2AC-0090-EB69-D7B24F6CA191}"/>
              </a:ext>
            </a:extLst>
          </p:cNvPr>
          <p:cNvSpPr txBox="1"/>
          <p:nvPr/>
        </p:nvSpPr>
        <p:spPr>
          <a:xfrm>
            <a:off x="155052" y="8596645"/>
            <a:ext cx="4345417" cy="261610"/>
          </a:xfrm>
          <a:prstGeom prst="rect">
            <a:avLst/>
          </a:prstGeom>
          <a:noFill/>
          <a:ln>
            <a:noFill/>
          </a:ln>
        </p:spPr>
        <p:txBody>
          <a:bodyPr wrap="square">
            <a:spAutoFit/>
          </a:bodyPr>
          <a:lstStyle/>
          <a:p>
            <a:pPr algn="ctr"/>
            <a:r>
              <a:rPr lang="zh-TW" altLang="en-US" sz="1100" u="sng" dirty="0">
                <a:solidFill>
                  <a:srgbClr val="7030A0"/>
                </a:solidFill>
                <a:latin typeface="微軟正黑體" panose="020B0604030504040204" pitchFamily="34" charset="-120"/>
                <a:ea typeface="微軟正黑體" panose="020B0604030504040204" pitchFamily="34" charset="-120"/>
              </a:rPr>
              <a:t>預期全球外匯儲備經理人</a:t>
            </a:r>
            <a:r>
              <a:rPr lang="en-US" altLang="zh-TW" sz="1100" u="sng" dirty="0">
                <a:solidFill>
                  <a:srgbClr val="7030A0"/>
                </a:solidFill>
                <a:latin typeface="微軟正黑體" panose="020B0604030504040204" pitchFamily="34" charset="-120"/>
                <a:ea typeface="微軟正黑體" panose="020B0604030504040204" pitchFamily="34" charset="-120"/>
              </a:rPr>
              <a:t>2026</a:t>
            </a:r>
            <a:r>
              <a:rPr lang="zh-TW" altLang="en-US" sz="1100" u="sng" dirty="0">
                <a:solidFill>
                  <a:srgbClr val="7030A0"/>
                </a:solidFill>
                <a:latin typeface="微軟正黑體" panose="020B0604030504040204" pitchFamily="34" charset="-120"/>
                <a:ea typeface="微軟正黑體" panose="020B0604030504040204" pitchFamily="34" charset="-120"/>
              </a:rPr>
              <a:t>年仍將逐漸降低美元配置比重</a:t>
            </a:r>
          </a:p>
        </p:txBody>
      </p:sp>
      <p:sp>
        <p:nvSpPr>
          <p:cNvPr id="111" name="文字方塊 110">
            <a:extLst>
              <a:ext uri="{FF2B5EF4-FFF2-40B4-BE49-F238E27FC236}">
                <a16:creationId xmlns:a16="http://schemas.microsoft.com/office/drawing/2014/main" id="{CBEF0BEE-2247-D01D-CC7A-8230B16003C2}"/>
              </a:ext>
            </a:extLst>
          </p:cNvPr>
          <p:cNvSpPr txBox="1"/>
          <p:nvPr/>
        </p:nvSpPr>
        <p:spPr>
          <a:xfrm>
            <a:off x="633435" y="1674175"/>
            <a:ext cx="3614827" cy="261610"/>
          </a:xfrm>
          <a:prstGeom prst="rect">
            <a:avLst/>
          </a:prstGeom>
          <a:noFill/>
        </p:spPr>
        <p:txBody>
          <a:bodyPr wrap="square" rtlCol="0">
            <a:spAutoFit/>
          </a:bodyPr>
          <a:lstStyle/>
          <a:p>
            <a:pPr algn="ctr"/>
            <a:r>
              <a:rPr lang="en-US" altLang="zh-TW" sz="1100" b="1" u="sng" dirty="0">
                <a:solidFill>
                  <a:srgbClr val="7030A0"/>
                </a:solidFill>
                <a:latin typeface="微軟正黑體" panose="020B0604030504040204" pitchFamily="34" charset="-120"/>
                <a:ea typeface="微軟正黑體" panose="020B0604030504040204" pitchFamily="34" charset="-120"/>
              </a:rPr>
              <a:t>2025/4</a:t>
            </a:r>
            <a:r>
              <a:rPr lang="zh-TW" altLang="en-US" sz="1100" b="1" u="sng" dirty="0">
                <a:solidFill>
                  <a:srgbClr val="7030A0"/>
                </a:solidFill>
                <a:latin typeface="微軟正黑體" panose="020B0604030504040204" pitchFamily="34" charset="-120"/>
                <a:ea typeface="微軟正黑體" panose="020B0604030504040204" pitchFamily="34" charset="-120"/>
              </a:rPr>
              <a:t>川普關稅宣布以來完成的自由貿易協定</a:t>
            </a:r>
          </a:p>
        </p:txBody>
      </p:sp>
      <p:grpSp>
        <p:nvGrpSpPr>
          <p:cNvPr id="53" name="群組 52">
            <a:extLst>
              <a:ext uri="{FF2B5EF4-FFF2-40B4-BE49-F238E27FC236}">
                <a16:creationId xmlns:a16="http://schemas.microsoft.com/office/drawing/2014/main" id="{6D491DB9-C800-A7EC-9556-DE67BD047EB1}"/>
              </a:ext>
            </a:extLst>
          </p:cNvPr>
          <p:cNvGrpSpPr/>
          <p:nvPr/>
        </p:nvGrpSpPr>
        <p:grpSpPr>
          <a:xfrm>
            <a:off x="3869478" y="5388786"/>
            <a:ext cx="3512029" cy="2205298"/>
            <a:chOff x="4151443" y="5244305"/>
            <a:chExt cx="3115232" cy="2153801"/>
          </a:xfrm>
        </p:grpSpPr>
        <p:pic>
          <p:nvPicPr>
            <p:cNvPr id="29" name="圖片 28">
              <a:extLst>
                <a:ext uri="{FF2B5EF4-FFF2-40B4-BE49-F238E27FC236}">
                  <a16:creationId xmlns:a16="http://schemas.microsoft.com/office/drawing/2014/main" id="{FCEE4E01-74EC-40A7-4020-C80B928924BB}"/>
                </a:ext>
              </a:extLst>
            </p:cNvPr>
            <p:cNvPicPr>
              <a:picLocks noChangeAspect="1"/>
            </p:cNvPicPr>
            <p:nvPr/>
          </p:nvPicPr>
          <p:blipFill>
            <a:blip r:embed="rId6"/>
            <a:srcRect b="12001"/>
            <a:stretch>
              <a:fillRect/>
            </a:stretch>
          </p:blipFill>
          <p:spPr>
            <a:xfrm>
              <a:off x="4186487" y="5292022"/>
              <a:ext cx="2892834" cy="2106084"/>
            </a:xfrm>
            <a:prstGeom prst="rect">
              <a:avLst/>
            </a:prstGeom>
          </p:spPr>
        </p:pic>
        <p:sp>
          <p:nvSpPr>
            <p:cNvPr id="30" name="文字方塊 29">
              <a:extLst>
                <a:ext uri="{FF2B5EF4-FFF2-40B4-BE49-F238E27FC236}">
                  <a16:creationId xmlns:a16="http://schemas.microsoft.com/office/drawing/2014/main" id="{3DC9DFF7-480D-1587-426D-1EC35DABD47B}"/>
                </a:ext>
              </a:extLst>
            </p:cNvPr>
            <p:cNvSpPr txBox="1"/>
            <p:nvPr/>
          </p:nvSpPr>
          <p:spPr>
            <a:xfrm>
              <a:off x="6818489" y="5763882"/>
              <a:ext cx="448186" cy="230832"/>
            </a:xfrm>
            <a:prstGeom prst="rect">
              <a:avLst/>
            </a:prstGeom>
            <a:noFill/>
          </p:spPr>
          <p:txBody>
            <a:bodyPr wrap="square" rtlCol="0">
              <a:spAutoFit/>
            </a:bodyPr>
            <a:lstStyle/>
            <a:p>
              <a:r>
                <a:rPr lang="zh-TW" altLang="en-US" sz="900" b="1" dirty="0">
                  <a:solidFill>
                    <a:srgbClr val="000099"/>
                  </a:solidFill>
                  <a:latin typeface="微軟正黑體" panose="020B0604030504040204" pitchFamily="34" charset="-120"/>
                  <a:ea typeface="微軟正黑體" panose="020B0604030504040204" pitchFamily="34" charset="-120"/>
                </a:rPr>
                <a:t>平均</a:t>
              </a:r>
            </a:p>
          </p:txBody>
        </p:sp>
        <p:sp>
          <p:nvSpPr>
            <p:cNvPr id="35" name="文字方塊 34">
              <a:extLst>
                <a:ext uri="{FF2B5EF4-FFF2-40B4-BE49-F238E27FC236}">
                  <a16:creationId xmlns:a16="http://schemas.microsoft.com/office/drawing/2014/main" id="{F50B9C9F-03F1-19FB-5870-42B1D28942D5}"/>
                </a:ext>
              </a:extLst>
            </p:cNvPr>
            <p:cNvSpPr txBox="1"/>
            <p:nvPr/>
          </p:nvSpPr>
          <p:spPr>
            <a:xfrm>
              <a:off x="6680215" y="6062487"/>
              <a:ext cx="478203" cy="212077"/>
            </a:xfrm>
            <a:prstGeom prst="rect">
              <a:avLst/>
            </a:prstGeom>
            <a:noFill/>
          </p:spPr>
          <p:txBody>
            <a:bodyPr wrap="square" rtlCol="0">
              <a:spAutoFit/>
            </a:bodyPr>
            <a:lstStyle/>
            <a:p>
              <a:r>
                <a:rPr lang="zh-TW" altLang="en-US" sz="900" b="1" dirty="0">
                  <a:solidFill>
                    <a:srgbClr val="00B050"/>
                  </a:solidFill>
                  <a:latin typeface="微軟正黑體" panose="020B0604030504040204" pitchFamily="34" charset="-120"/>
                  <a:ea typeface="微軟正黑體" panose="020B0604030504040204" pitchFamily="34" charset="-120"/>
                </a:rPr>
                <a:t>中位數</a:t>
              </a:r>
            </a:p>
          </p:txBody>
        </p:sp>
        <p:sp>
          <p:nvSpPr>
            <p:cNvPr id="36" name="文字方塊 35">
              <a:extLst>
                <a:ext uri="{FF2B5EF4-FFF2-40B4-BE49-F238E27FC236}">
                  <a16:creationId xmlns:a16="http://schemas.microsoft.com/office/drawing/2014/main" id="{03410A99-E9F6-1A8E-A0E7-11CF4B34C3FC}"/>
                </a:ext>
              </a:extLst>
            </p:cNvPr>
            <p:cNvSpPr txBox="1"/>
            <p:nvPr/>
          </p:nvSpPr>
          <p:spPr>
            <a:xfrm>
              <a:off x="6281287" y="6584403"/>
              <a:ext cx="977859" cy="230832"/>
            </a:xfrm>
            <a:prstGeom prst="rect">
              <a:avLst/>
            </a:prstGeom>
            <a:noFill/>
          </p:spPr>
          <p:txBody>
            <a:bodyPr wrap="square" rtlCol="0">
              <a:spAutoFit/>
            </a:bodyPr>
            <a:lstStyle/>
            <a:p>
              <a:r>
                <a:rPr lang="en-US" altLang="zh-TW" sz="900" b="1" dirty="0">
                  <a:solidFill>
                    <a:srgbClr val="FF6600"/>
                  </a:solidFill>
                  <a:latin typeface="微軟正黑體" panose="020B0604030504040204" pitchFamily="34" charset="-120"/>
                  <a:ea typeface="微軟正黑體" panose="020B0604030504040204" pitchFamily="34" charset="-120"/>
                </a:rPr>
                <a:t>IMF</a:t>
              </a:r>
              <a:r>
                <a:rPr lang="zh-TW" altLang="en-US" sz="900" b="1" dirty="0">
                  <a:solidFill>
                    <a:srgbClr val="FF6600"/>
                  </a:solidFill>
                  <a:latin typeface="微軟正黑體" panose="020B0604030504040204" pitchFamily="34" charset="-120"/>
                  <a:ea typeface="微軟正黑體" panose="020B0604030504040204" pitchFamily="34" charset="-120"/>
                </a:rPr>
                <a:t>最低門檻</a:t>
              </a:r>
            </a:p>
          </p:txBody>
        </p:sp>
        <p:sp>
          <p:nvSpPr>
            <p:cNvPr id="37" name="文字方塊 36">
              <a:extLst>
                <a:ext uri="{FF2B5EF4-FFF2-40B4-BE49-F238E27FC236}">
                  <a16:creationId xmlns:a16="http://schemas.microsoft.com/office/drawing/2014/main" id="{7ED41050-0973-EF7C-5444-261DFE327E49}"/>
                </a:ext>
              </a:extLst>
            </p:cNvPr>
            <p:cNvSpPr txBox="1"/>
            <p:nvPr/>
          </p:nvSpPr>
          <p:spPr>
            <a:xfrm>
              <a:off x="6360383" y="5267901"/>
              <a:ext cx="648974" cy="369332"/>
            </a:xfrm>
            <a:prstGeom prst="rect">
              <a:avLst/>
            </a:prstGeom>
            <a:noFill/>
          </p:spPr>
          <p:txBody>
            <a:bodyPr wrap="square" rtlCol="0">
              <a:spAutoFit/>
            </a:bodyPr>
            <a:lstStyle/>
            <a:p>
              <a:r>
                <a:rPr lang="en-US" altLang="zh-TW" sz="900" dirty="0">
                  <a:latin typeface="微軟正黑體" panose="020B0604030504040204" pitchFamily="34" charset="-120"/>
                  <a:ea typeface="微軟正黑體" panose="020B0604030504040204" pitchFamily="34" charset="-120"/>
                </a:rPr>
                <a:t>Covid</a:t>
              </a:r>
              <a:r>
                <a:rPr lang="zh-TW" altLang="en-US" sz="900" dirty="0">
                  <a:latin typeface="微軟正黑體" panose="020B0604030504040204" pitchFamily="34" charset="-120"/>
                  <a:ea typeface="微軟正黑體" panose="020B0604030504040204" pitchFamily="34" charset="-120"/>
                </a:rPr>
                <a:t>危機</a:t>
              </a:r>
            </a:p>
          </p:txBody>
        </p:sp>
        <p:sp>
          <p:nvSpPr>
            <p:cNvPr id="38" name="文字方塊 37">
              <a:extLst>
                <a:ext uri="{FF2B5EF4-FFF2-40B4-BE49-F238E27FC236}">
                  <a16:creationId xmlns:a16="http://schemas.microsoft.com/office/drawing/2014/main" id="{36B6FAD3-049C-14D7-8744-52EB9AD1ACBF}"/>
                </a:ext>
              </a:extLst>
            </p:cNvPr>
            <p:cNvSpPr txBox="1"/>
            <p:nvPr/>
          </p:nvSpPr>
          <p:spPr>
            <a:xfrm>
              <a:off x="5712175" y="5244305"/>
              <a:ext cx="569111" cy="507831"/>
            </a:xfrm>
            <a:prstGeom prst="rect">
              <a:avLst/>
            </a:prstGeom>
            <a:noFill/>
          </p:spPr>
          <p:txBody>
            <a:bodyPr wrap="square" rtlCol="0">
              <a:spAutoFit/>
            </a:bodyPr>
            <a:lstStyle/>
            <a:p>
              <a:pPr algn="ctr"/>
              <a:r>
                <a:rPr lang="zh-TW" altLang="en-US" sz="900" dirty="0">
                  <a:latin typeface="微軟正黑體" panose="020B0604030504040204" pitchFamily="34" charset="-120"/>
                  <a:ea typeface="微軟正黑體" panose="020B0604030504040204" pitchFamily="34" charset="-120"/>
                </a:rPr>
                <a:t>聯準會縮表恐慌</a:t>
              </a:r>
            </a:p>
          </p:txBody>
        </p:sp>
        <p:sp>
          <p:nvSpPr>
            <p:cNvPr id="39" name="文字方塊 38">
              <a:extLst>
                <a:ext uri="{FF2B5EF4-FFF2-40B4-BE49-F238E27FC236}">
                  <a16:creationId xmlns:a16="http://schemas.microsoft.com/office/drawing/2014/main" id="{A26D9FD8-0332-6E2B-FD25-A79DB86B32A3}"/>
                </a:ext>
              </a:extLst>
            </p:cNvPr>
            <p:cNvSpPr txBox="1"/>
            <p:nvPr/>
          </p:nvSpPr>
          <p:spPr>
            <a:xfrm>
              <a:off x="4745109" y="5366152"/>
              <a:ext cx="887795" cy="212077"/>
            </a:xfrm>
            <a:prstGeom prst="rect">
              <a:avLst/>
            </a:prstGeom>
            <a:noFill/>
          </p:spPr>
          <p:txBody>
            <a:bodyPr wrap="square" rtlCol="0">
              <a:spAutoFit/>
            </a:bodyPr>
            <a:lstStyle/>
            <a:p>
              <a:pPr algn="ctr"/>
              <a:r>
                <a:rPr lang="zh-TW" altLang="en-US" sz="900" dirty="0">
                  <a:latin typeface="微軟正黑體" panose="020B0604030504040204" pitchFamily="34" charset="-120"/>
                  <a:ea typeface="微軟正黑體" panose="020B0604030504040204" pitchFamily="34" charset="-120"/>
                </a:rPr>
                <a:t>全球金融危機</a:t>
              </a:r>
            </a:p>
          </p:txBody>
        </p:sp>
        <p:sp>
          <p:nvSpPr>
            <p:cNvPr id="40" name="文字方塊 39">
              <a:extLst>
                <a:ext uri="{FF2B5EF4-FFF2-40B4-BE49-F238E27FC236}">
                  <a16:creationId xmlns:a16="http://schemas.microsoft.com/office/drawing/2014/main" id="{E29D6AB2-834D-D150-8C46-7CBB54A377EB}"/>
                </a:ext>
              </a:extLst>
            </p:cNvPr>
            <p:cNvSpPr txBox="1"/>
            <p:nvPr/>
          </p:nvSpPr>
          <p:spPr>
            <a:xfrm>
              <a:off x="4732423" y="5862684"/>
              <a:ext cx="569111" cy="369332"/>
            </a:xfrm>
            <a:prstGeom prst="rect">
              <a:avLst/>
            </a:prstGeom>
            <a:noFill/>
          </p:spPr>
          <p:txBody>
            <a:bodyPr wrap="square" rtlCol="0">
              <a:spAutoFit/>
            </a:bodyPr>
            <a:lstStyle/>
            <a:p>
              <a:pPr algn="ctr"/>
              <a:r>
                <a:rPr lang="zh-TW" altLang="en-US" sz="900" dirty="0">
                  <a:latin typeface="微軟正黑體" panose="020B0604030504040204" pitchFamily="34" charset="-120"/>
                  <a:ea typeface="微軟正黑體" panose="020B0604030504040204" pitchFamily="34" charset="-120"/>
                </a:rPr>
                <a:t>網通泡沫</a:t>
              </a:r>
            </a:p>
          </p:txBody>
        </p:sp>
        <p:sp>
          <p:nvSpPr>
            <p:cNvPr id="41" name="文字方塊 40">
              <a:extLst>
                <a:ext uri="{FF2B5EF4-FFF2-40B4-BE49-F238E27FC236}">
                  <a16:creationId xmlns:a16="http://schemas.microsoft.com/office/drawing/2014/main" id="{B5B7AB23-6F39-3BFE-8A13-A1FB6D0AB264}"/>
                </a:ext>
              </a:extLst>
            </p:cNvPr>
            <p:cNvSpPr txBox="1"/>
            <p:nvPr/>
          </p:nvSpPr>
          <p:spPr>
            <a:xfrm>
              <a:off x="4151443" y="5708371"/>
              <a:ext cx="323165" cy="1408776"/>
            </a:xfrm>
            <a:prstGeom prst="rect">
              <a:avLst/>
            </a:prstGeom>
            <a:solidFill>
              <a:schemeClr val="bg1"/>
            </a:solidFill>
          </p:spPr>
          <p:txBody>
            <a:bodyPr vert="eaVert" wrap="square" rtlCol="0">
              <a:spAutoFit/>
            </a:bodyPr>
            <a:lstStyle/>
            <a:p>
              <a:r>
                <a:rPr lang="en-US" altLang="zh-TW" sz="900" dirty="0">
                  <a:latin typeface="+mn-ea"/>
                  <a:ea typeface="+mn-ea"/>
                </a:rPr>
                <a:t>IMF</a:t>
              </a:r>
              <a:r>
                <a:rPr lang="zh-TW" altLang="en-US" sz="900" dirty="0">
                  <a:latin typeface="+mn-ea"/>
                  <a:ea typeface="+mn-ea"/>
                </a:rPr>
                <a:t>外匯存底適足率</a:t>
              </a:r>
            </a:p>
          </p:txBody>
        </p:sp>
      </p:grpSp>
      <p:graphicFrame>
        <p:nvGraphicFramePr>
          <p:cNvPr id="49" name="表格 48">
            <a:extLst>
              <a:ext uri="{FF2B5EF4-FFF2-40B4-BE49-F238E27FC236}">
                <a16:creationId xmlns:a16="http://schemas.microsoft.com/office/drawing/2014/main" id="{6D14DFD7-4B4B-D882-1BB7-31FBCE0471AA}"/>
              </a:ext>
            </a:extLst>
          </p:cNvPr>
          <p:cNvGraphicFramePr>
            <a:graphicFrameLocks noGrp="1"/>
          </p:cNvGraphicFramePr>
          <p:nvPr>
            <p:extLst>
              <p:ext uri="{D42A27DB-BD31-4B8C-83A1-F6EECF244321}">
                <p14:modId xmlns:p14="http://schemas.microsoft.com/office/powerpoint/2010/main" val="1606261485"/>
              </p:ext>
            </p:extLst>
          </p:nvPr>
        </p:nvGraphicFramePr>
        <p:xfrm>
          <a:off x="4645926" y="1707187"/>
          <a:ext cx="2658838" cy="2717486"/>
        </p:xfrm>
        <a:graphic>
          <a:graphicData uri="http://schemas.openxmlformats.org/drawingml/2006/table">
            <a:tbl>
              <a:tblPr firstRow="1" bandRow="1"/>
              <a:tblGrid>
                <a:gridCol w="2658838">
                  <a:extLst>
                    <a:ext uri="{9D8B030D-6E8A-4147-A177-3AD203B41FA5}">
                      <a16:colId xmlns:a16="http://schemas.microsoft.com/office/drawing/2014/main" val="4265093784"/>
                    </a:ext>
                  </a:extLst>
                </a:gridCol>
              </a:tblGrid>
              <a:tr h="383157">
                <a:tc>
                  <a:txBody>
                    <a:bodyPr/>
                    <a:lstStyle>
                      <a:lvl1pPr marL="0" algn="l" defTabSz="995661" rtl="0" eaLnBrk="1" latinLnBrk="0" hangingPunct="1">
                        <a:defRPr sz="2000" b="1" kern="1200">
                          <a:solidFill>
                            <a:schemeClr val="dk1"/>
                          </a:solidFill>
                          <a:latin typeface="Calibri"/>
                          <a:ea typeface="微軟正黑體"/>
                        </a:defRPr>
                      </a:lvl1pPr>
                      <a:lvl2pPr marL="497831" algn="l" defTabSz="995661" rtl="0" eaLnBrk="1" latinLnBrk="0" hangingPunct="1">
                        <a:defRPr sz="2000" b="1" kern="1200">
                          <a:solidFill>
                            <a:schemeClr val="dk1"/>
                          </a:solidFill>
                          <a:latin typeface="Calibri"/>
                          <a:ea typeface="微軟正黑體"/>
                        </a:defRPr>
                      </a:lvl2pPr>
                      <a:lvl3pPr marL="995661" algn="l" defTabSz="995661" rtl="0" eaLnBrk="1" latinLnBrk="0" hangingPunct="1">
                        <a:defRPr sz="2000" b="1" kern="1200">
                          <a:solidFill>
                            <a:schemeClr val="dk1"/>
                          </a:solidFill>
                          <a:latin typeface="Calibri"/>
                          <a:ea typeface="微軟正黑體"/>
                        </a:defRPr>
                      </a:lvl3pPr>
                      <a:lvl4pPr marL="1493492" algn="l" defTabSz="995661" rtl="0" eaLnBrk="1" latinLnBrk="0" hangingPunct="1">
                        <a:defRPr sz="2000" b="1" kern="1200">
                          <a:solidFill>
                            <a:schemeClr val="dk1"/>
                          </a:solidFill>
                          <a:latin typeface="Calibri"/>
                          <a:ea typeface="微軟正黑體"/>
                        </a:defRPr>
                      </a:lvl4pPr>
                      <a:lvl5pPr marL="1991323" algn="l" defTabSz="995661" rtl="0" eaLnBrk="1" latinLnBrk="0" hangingPunct="1">
                        <a:defRPr sz="2000" b="1" kern="1200">
                          <a:solidFill>
                            <a:schemeClr val="dk1"/>
                          </a:solidFill>
                          <a:latin typeface="Calibri"/>
                          <a:ea typeface="微軟正黑體"/>
                        </a:defRPr>
                      </a:lvl5pPr>
                      <a:lvl6pPr marL="2489152" algn="l" defTabSz="995661" rtl="0" eaLnBrk="1" latinLnBrk="0" hangingPunct="1">
                        <a:defRPr sz="2000" b="1" kern="1200">
                          <a:solidFill>
                            <a:schemeClr val="dk1"/>
                          </a:solidFill>
                          <a:latin typeface="Calibri"/>
                          <a:ea typeface="微軟正黑體"/>
                        </a:defRPr>
                      </a:lvl6pPr>
                      <a:lvl7pPr marL="2986983" algn="l" defTabSz="995661" rtl="0" eaLnBrk="1" latinLnBrk="0" hangingPunct="1">
                        <a:defRPr sz="2000" b="1" kern="1200">
                          <a:solidFill>
                            <a:schemeClr val="dk1"/>
                          </a:solidFill>
                          <a:latin typeface="Calibri"/>
                          <a:ea typeface="微軟正黑體"/>
                        </a:defRPr>
                      </a:lvl7pPr>
                      <a:lvl8pPr marL="3484814" algn="l" defTabSz="995661" rtl="0" eaLnBrk="1" latinLnBrk="0" hangingPunct="1">
                        <a:defRPr sz="2000" b="1" kern="1200">
                          <a:solidFill>
                            <a:schemeClr val="dk1"/>
                          </a:solidFill>
                          <a:latin typeface="Calibri"/>
                          <a:ea typeface="微軟正黑體"/>
                        </a:defRPr>
                      </a:lvl8pPr>
                      <a:lvl9pPr marL="3982645" algn="l" defTabSz="995661" rtl="0" eaLnBrk="1" latinLnBrk="0" hangingPunct="1">
                        <a:defRPr sz="2000" b="1" kern="1200">
                          <a:solidFill>
                            <a:schemeClr val="dk1"/>
                          </a:solidFill>
                          <a:latin typeface="Calibri"/>
                          <a:ea typeface="微軟正黑體"/>
                        </a:defRPr>
                      </a:lvl9pPr>
                    </a:lstStyle>
                    <a:p>
                      <a:r>
                        <a:rPr lang="en-US" altLang="zh-TW" sz="900" b="1" dirty="0">
                          <a:solidFill>
                            <a:schemeClr val="tx1"/>
                          </a:solidFill>
                        </a:rPr>
                        <a:t>1.</a:t>
                      </a:r>
                      <a:r>
                        <a:rPr lang="zh-TW" altLang="en-US" sz="900" b="1" dirty="0">
                          <a:solidFill>
                            <a:schemeClr val="tx1"/>
                          </a:solidFill>
                        </a:rPr>
                        <a:t>非洲</a:t>
                      </a:r>
                      <a:r>
                        <a:rPr lang="en-US" altLang="zh-TW" sz="900" b="1" dirty="0">
                          <a:solidFill>
                            <a:schemeClr val="tx1"/>
                          </a:solidFill>
                        </a:rPr>
                        <a:t>-</a:t>
                      </a:r>
                      <a:r>
                        <a:rPr lang="zh-TW" altLang="en-US" sz="900" b="1" dirty="0">
                          <a:solidFill>
                            <a:schemeClr val="tx1"/>
                          </a:solidFill>
                        </a:rPr>
                        <a:t>中國，中非合作論壇</a:t>
                      </a:r>
                      <a:r>
                        <a:rPr lang="en-US" altLang="zh-TW" sz="900" b="1" dirty="0">
                          <a:solidFill>
                            <a:schemeClr val="tx1"/>
                          </a:solidFill>
                        </a:rPr>
                        <a:t>(Africa FOCAC-China), 258(</a:t>
                      </a:r>
                      <a:r>
                        <a:rPr lang="zh-TW" altLang="en-US" sz="900" b="1" dirty="0">
                          <a:solidFill>
                            <a:schemeClr val="tx1"/>
                          </a:solidFill>
                        </a:rPr>
                        <a:t>十億美元</a:t>
                      </a:r>
                      <a:r>
                        <a:rPr lang="en-US" altLang="zh-TW" sz="900" b="1" dirty="0">
                          <a:solidFill>
                            <a:schemeClr val="tx1"/>
                          </a:solidFill>
                        </a:rPr>
                        <a:t>)</a:t>
                      </a:r>
                      <a:r>
                        <a:rPr lang="zh-TW" altLang="en-US" sz="900" b="1" dirty="0">
                          <a:solidFill>
                            <a:schemeClr val="tx1"/>
                          </a:solidFill>
                        </a:rPr>
                        <a:t>，</a:t>
                      </a:r>
                      <a:r>
                        <a:rPr lang="en-US" altLang="zh-TW" sz="900" b="1" dirty="0">
                          <a:solidFill>
                            <a:schemeClr val="tx1"/>
                          </a:solidFill>
                        </a:rPr>
                        <a:t>2025/6</a:t>
                      </a:r>
                      <a:r>
                        <a:rPr lang="zh-TW" altLang="en-US" sz="900" b="1" dirty="0">
                          <a:solidFill>
                            <a:schemeClr val="tx1"/>
                          </a:solidFill>
                        </a:rPr>
                        <a:t> 同意框架</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999174227"/>
                  </a:ext>
                </a:extLst>
              </a:tr>
              <a:tr h="365104">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2.</a:t>
                      </a:r>
                      <a:r>
                        <a:rPr lang="zh-TW" altLang="en-US" sz="900" b="1" dirty="0">
                          <a:solidFill>
                            <a:schemeClr val="tx1"/>
                          </a:solidFill>
                        </a:rPr>
                        <a:t>印度</a:t>
                      </a:r>
                      <a:r>
                        <a:rPr lang="en-US" altLang="zh-TW" sz="900" b="1" dirty="0">
                          <a:solidFill>
                            <a:schemeClr val="tx1"/>
                          </a:solidFill>
                        </a:rPr>
                        <a:t>-</a:t>
                      </a:r>
                      <a:r>
                        <a:rPr lang="zh-TW" altLang="en-US" sz="900" b="1" dirty="0">
                          <a:solidFill>
                            <a:schemeClr val="tx1"/>
                          </a:solidFill>
                        </a:rPr>
                        <a:t>歐盟，</a:t>
                      </a:r>
                      <a:r>
                        <a:rPr lang="en-US" altLang="zh-TW" sz="900" b="1" dirty="0">
                          <a:solidFill>
                            <a:schemeClr val="tx1"/>
                          </a:solidFill>
                        </a:rPr>
                        <a:t>132(</a:t>
                      </a:r>
                      <a:r>
                        <a:rPr lang="zh-TW" altLang="en-US" sz="900" b="1" dirty="0">
                          <a:solidFill>
                            <a:schemeClr val="tx1"/>
                          </a:solidFill>
                        </a:rPr>
                        <a:t>十億美元</a:t>
                      </a:r>
                      <a:r>
                        <a:rPr lang="en-US" altLang="zh-TW" sz="900" b="1" dirty="0">
                          <a:solidFill>
                            <a:schemeClr val="tx1"/>
                          </a:solidFill>
                        </a:rPr>
                        <a:t>)</a:t>
                      </a:r>
                    </a:p>
                    <a:p>
                      <a:r>
                        <a:rPr lang="en-US" altLang="zh-TW" sz="900" b="1" dirty="0">
                          <a:solidFill>
                            <a:schemeClr val="tx1"/>
                          </a:solidFill>
                        </a:rPr>
                        <a:t>2026/1</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156644054"/>
                  </a:ext>
                </a:extLst>
              </a:tr>
              <a:tr h="365104">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3.</a:t>
                      </a:r>
                      <a:r>
                        <a:rPr lang="zh-TW" altLang="en-US" sz="900" b="1" dirty="0">
                          <a:solidFill>
                            <a:schemeClr val="tx1"/>
                          </a:solidFill>
                        </a:rPr>
                        <a:t>南方共同市場</a:t>
                      </a:r>
                      <a:r>
                        <a:rPr lang="en-US" altLang="zh-TW" sz="900" b="1" dirty="0">
                          <a:solidFill>
                            <a:schemeClr val="tx1"/>
                          </a:solidFill>
                        </a:rPr>
                        <a:t>-</a:t>
                      </a:r>
                      <a:r>
                        <a:rPr lang="zh-TW" altLang="en-US" sz="900" b="1" dirty="0">
                          <a:solidFill>
                            <a:schemeClr val="tx1"/>
                          </a:solidFill>
                        </a:rPr>
                        <a:t>歐盟</a:t>
                      </a:r>
                      <a:r>
                        <a:rPr lang="en-US" altLang="zh-TW" sz="900" b="1" dirty="0">
                          <a:solidFill>
                            <a:schemeClr val="tx1"/>
                          </a:solidFill>
                        </a:rPr>
                        <a:t>(Mercosur-EU)</a:t>
                      </a:r>
                      <a:r>
                        <a:rPr lang="zh-TW" altLang="en-US" sz="900" b="1" dirty="0">
                          <a:solidFill>
                            <a:schemeClr val="tx1"/>
                          </a:solidFill>
                        </a:rPr>
                        <a:t>，</a:t>
                      </a:r>
                      <a:r>
                        <a:rPr lang="en-US" altLang="zh-TW" sz="900" b="1" dirty="0">
                          <a:solidFill>
                            <a:schemeClr val="tx1"/>
                          </a:solidFill>
                        </a:rPr>
                        <a:t>119(</a:t>
                      </a:r>
                      <a:r>
                        <a:rPr lang="zh-TW" altLang="en-US" sz="900" b="1" dirty="0">
                          <a:solidFill>
                            <a:schemeClr val="tx1"/>
                          </a:solidFill>
                        </a:rPr>
                        <a:t>十億美元</a:t>
                      </a:r>
                      <a:r>
                        <a:rPr lang="en-US" altLang="zh-TW" sz="900" b="1" dirty="0">
                          <a:solidFill>
                            <a:schemeClr val="tx1"/>
                          </a:solidFill>
                        </a:rPr>
                        <a:t>)</a:t>
                      </a:r>
                      <a:r>
                        <a:rPr lang="zh-TW" altLang="en-US" sz="900" b="1" dirty="0">
                          <a:solidFill>
                            <a:schemeClr val="tx1"/>
                          </a:solidFill>
                        </a:rPr>
                        <a:t>，</a:t>
                      </a:r>
                      <a:r>
                        <a:rPr lang="en-US" altLang="zh-TW" sz="900" b="1" dirty="0">
                          <a:solidFill>
                            <a:schemeClr val="tx1"/>
                          </a:solidFill>
                        </a:rPr>
                        <a:t>2026/1</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1649679766"/>
                  </a:ext>
                </a:extLst>
              </a:tr>
              <a:tr h="365104">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4.</a:t>
                      </a:r>
                      <a:r>
                        <a:rPr lang="zh-TW" altLang="en-US" sz="900" b="1" dirty="0">
                          <a:solidFill>
                            <a:schemeClr val="tx1"/>
                          </a:solidFill>
                        </a:rPr>
                        <a:t>印尼</a:t>
                      </a:r>
                      <a:r>
                        <a:rPr lang="en-US" altLang="zh-TW" sz="900" b="1" dirty="0">
                          <a:solidFill>
                            <a:schemeClr val="tx1"/>
                          </a:solidFill>
                        </a:rPr>
                        <a:t>-</a:t>
                      </a:r>
                      <a:r>
                        <a:rPr lang="zh-TW" altLang="en-US" sz="900" b="1" dirty="0">
                          <a:solidFill>
                            <a:schemeClr val="tx1"/>
                          </a:solidFill>
                        </a:rPr>
                        <a:t>歐盟，</a:t>
                      </a:r>
                      <a:r>
                        <a:rPr lang="en-US" altLang="zh-TW" sz="900" b="1" dirty="0">
                          <a:solidFill>
                            <a:schemeClr val="tx1"/>
                          </a:solidFill>
                        </a:rPr>
                        <a:t>28(</a:t>
                      </a:r>
                      <a:r>
                        <a:rPr lang="zh-TW" altLang="en-US" sz="900" b="1" dirty="0">
                          <a:solidFill>
                            <a:schemeClr val="tx1"/>
                          </a:solidFill>
                        </a:rPr>
                        <a:t>十億美元</a:t>
                      </a:r>
                      <a:r>
                        <a:rPr lang="en-US" altLang="zh-TW" sz="900" b="1" dirty="0">
                          <a:solidFill>
                            <a:schemeClr val="tx1"/>
                          </a:solidFill>
                        </a:rPr>
                        <a:t>)</a:t>
                      </a:r>
                    </a:p>
                    <a:p>
                      <a:r>
                        <a:rPr lang="en-US" altLang="zh-TW" sz="900" b="1" dirty="0">
                          <a:solidFill>
                            <a:schemeClr val="tx1"/>
                          </a:solidFill>
                        </a:rPr>
                        <a:t>2025/9</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58972984"/>
                  </a:ext>
                </a:extLst>
              </a:tr>
              <a:tr h="365104">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5.</a:t>
                      </a:r>
                      <a:r>
                        <a:rPr lang="zh-TW" altLang="en-US" sz="900" b="1" dirty="0">
                          <a:solidFill>
                            <a:schemeClr val="tx1"/>
                          </a:solidFill>
                        </a:rPr>
                        <a:t>印度</a:t>
                      </a:r>
                      <a:r>
                        <a:rPr lang="en-US" altLang="zh-TW" sz="900" b="1" dirty="0">
                          <a:solidFill>
                            <a:schemeClr val="tx1"/>
                          </a:solidFill>
                        </a:rPr>
                        <a:t>-</a:t>
                      </a:r>
                      <a:r>
                        <a:rPr lang="zh-TW" altLang="en-US" sz="900" b="1" dirty="0">
                          <a:solidFill>
                            <a:schemeClr val="tx1"/>
                          </a:solidFill>
                        </a:rPr>
                        <a:t>英國，</a:t>
                      </a:r>
                      <a:r>
                        <a:rPr lang="en-US" altLang="zh-TW" sz="900" b="1" dirty="0">
                          <a:solidFill>
                            <a:schemeClr val="tx1"/>
                          </a:solidFill>
                        </a:rPr>
                        <a:t>23(</a:t>
                      </a:r>
                      <a:r>
                        <a:rPr lang="zh-TW" altLang="en-US" sz="900" b="1" dirty="0">
                          <a:solidFill>
                            <a:schemeClr val="tx1"/>
                          </a:solidFill>
                        </a:rPr>
                        <a:t>十億美元</a:t>
                      </a:r>
                      <a:r>
                        <a:rPr lang="en-US" altLang="zh-TW" sz="900" b="1" dirty="0">
                          <a:solidFill>
                            <a:schemeClr val="tx1"/>
                          </a:solidFill>
                        </a:rPr>
                        <a:t>)</a:t>
                      </a:r>
                    </a:p>
                    <a:p>
                      <a:r>
                        <a:rPr lang="en-US" altLang="zh-TW" sz="900" b="1" dirty="0">
                          <a:solidFill>
                            <a:schemeClr val="tx1"/>
                          </a:solidFill>
                        </a:rPr>
                        <a:t>2025/7</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633053601"/>
                  </a:ext>
                </a:extLst>
              </a:tr>
              <a:tr h="505529">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6.</a:t>
                      </a:r>
                      <a:r>
                        <a:rPr lang="zh-TW" altLang="en-US" sz="900" b="1" dirty="0">
                          <a:solidFill>
                            <a:schemeClr val="tx1"/>
                          </a:solidFill>
                        </a:rPr>
                        <a:t>南方共同市場</a:t>
                      </a:r>
                      <a:r>
                        <a:rPr lang="en-US" altLang="zh-TW" sz="900" b="1" dirty="0">
                          <a:solidFill>
                            <a:schemeClr val="tx1"/>
                          </a:solidFill>
                        </a:rPr>
                        <a:t>-</a:t>
                      </a:r>
                      <a:r>
                        <a:rPr lang="zh-TW" altLang="en-US" sz="900" b="1" dirty="0">
                          <a:solidFill>
                            <a:schemeClr val="tx1"/>
                          </a:solidFill>
                        </a:rPr>
                        <a:t>歐洲自由貿易協會，</a:t>
                      </a:r>
                      <a:r>
                        <a:rPr lang="en-US" altLang="zh-TW" sz="900" b="1" dirty="0">
                          <a:solidFill>
                            <a:schemeClr val="tx1"/>
                          </a:solidFill>
                        </a:rPr>
                        <a:t>11(</a:t>
                      </a:r>
                      <a:r>
                        <a:rPr lang="zh-TW" altLang="en-US" sz="900" b="1" dirty="0">
                          <a:solidFill>
                            <a:schemeClr val="tx1"/>
                          </a:solidFill>
                        </a:rPr>
                        <a:t>十億美元</a:t>
                      </a:r>
                      <a:r>
                        <a:rPr lang="en-US" altLang="zh-TW" sz="900" b="1" dirty="0">
                          <a:solidFill>
                            <a:schemeClr val="tx1"/>
                          </a:solidFill>
                        </a:rPr>
                        <a:t>)</a:t>
                      </a:r>
                    </a:p>
                    <a:p>
                      <a:r>
                        <a:rPr lang="en-US" altLang="zh-TW" sz="900" b="1" dirty="0">
                          <a:solidFill>
                            <a:schemeClr val="tx1"/>
                          </a:solidFill>
                        </a:rPr>
                        <a:t>2025/9</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40000"/>
                      </a:srgbClr>
                    </a:solidFill>
                  </a:tcPr>
                </a:tc>
                <a:extLst>
                  <a:ext uri="{0D108BD9-81ED-4DB2-BD59-A6C34878D82A}">
                    <a16:rowId xmlns:a16="http://schemas.microsoft.com/office/drawing/2014/main" val="4050643293"/>
                  </a:ext>
                </a:extLst>
              </a:tr>
              <a:tr h="365104">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r>
                        <a:rPr lang="en-US" altLang="zh-TW" sz="900" b="1" dirty="0">
                          <a:solidFill>
                            <a:schemeClr val="tx1"/>
                          </a:solidFill>
                        </a:rPr>
                        <a:t>7.</a:t>
                      </a:r>
                      <a:r>
                        <a:rPr lang="zh-TW" altLang="en-US" sz="900" b="1" dirty="0">
                          <a:solidFill>
                            <a:schemeClr val="tx1"/>
                          </a:solidFill>
                        </a:rPr>
                        <a:t>澳洲</a:t>
                      </a:r>
                      <a:r>
                        <a:rPr lang="en-US" altLang="zh-TW" sz="900" b="1" dirty="0">
                          <a:solidFill>
                            <a:schemeClr val="tx1"/>
                          </a:solidFill>
                        </a:rPr>
                        <a:t>-</a:t>
                      </a:r>
                      <a:r>
                        <a:rPr lang="zh-TW" altLang="en-US" sz="900" b="1" dirty="0">
                          <a:solidFill>
                            <a:schemeClr val="tx1"/>
                          </a:solidFill>
                        </a:rPr>
                        <a:t>歐盟，</a:t>
                      </a:r>
                      <a:r>
                        <a:rPr lang="en-US" altLang="zh-TW" sz="900" b="1" dirty="0">
                          <a:solidFill>
                            <a:schemeClr val="tx1"/>
                          </a:solidFill>
                        </a:rPr>
                        <a:t>10(</a:t>
                      </a:r>
                      <a:r>
                        <a:rPr lang="zh-TW" altLang="en-US" sz="900" b="1" dirty="0">
                          <a:solidFill>
                            <a:schemeClr val="tx1"/>
                          </a:solidFill>
                        </a:rPr>
                        <a:t>十億美元</a:t>
                      </a:r>
                      <a:r>
                        <a:rPr lang="en-US" altLang="zh-TW" sz="900" b="1" dirty="0">
                          <a:solidFill>
                            <a:schemeClr val="tx1"/>
                          </a:solidFill>
                        </a:rPr>
                        <a:t>)</a:t>
                      </a:r>
                    </a:p>
                    <a:p>
                      <a:r>
                        <a:rPr lang="en-US" altLang="zh-TW" sz="900" b="1" dirty="0">
                          <a:solidFill>
                            <a:schemeClr val="tx1"/>
                          </a:solidFill>
                        </a:rPr>
                        <a:t>2026/3</a:t>
                      </a:r>
                      <a:r>
                        <a:rPr lang="zh-TW" altLang="en-US" sz="900" b="1" dirty="0">
                          <a:solidFill>
                            <a:schemeClr val="tx1"/>
                          </a:solidFill>
                        </a:rPr>
                        <a:t> 簽署</a:t>
                      </a:r>
                    </a:p>
                  </a:txBody>
                  <a:tcPr anchor="ctr">
                    <a:lnL w="12700" cmpd="sng">
                      <a:solidFill>
                        <a:srgbClr val="A5A5A5"/>
                      </a:solidFill>
                    </a:lnL>
                    <a:lnR w="12700" cmpd="sng">
                      <a:solidFill>
                        <a:srgbClr val="A5A5A5"/>
                      </a:solidFill>
                    </a:lnR>
                    <a:lnT w="12700" cmpd="sng">
                      <a:solidFill>
                        <a:srgbClr val="A5A5A5"/>
                      </a:solidFill>
                    </a:lnT>
                    <a:lnB w="12700" cmpd="sng">
                      <a:solidFill>
                        <a:srgbClr val="A5A5A5"/>
                      </a:solidFill>
                    </a:lnB>
                    <a:lnTlToBr w="12700" cmpd="sng">
                      <a:noFill/>
                      <a:prstDash val="solid"/>
                    </a:lnTlToBr>
                    <a:lnBlToTr w="12700" cmpd="sng">
                      <a:noFill/>
                      <a:prstDash val="solid"/>
                    </a:lnBlToTr>
                    <a:solidFill>
                      <a:srgbClr val="A5A5A5">
                        <a:tint val="20000"/>
                      </a:srgbClr>
                    </a:solidFill>
                  </a:tcPr>
                </a:tc>
                <a:extLst>
                  <a:ext uri="{0D108BD9-81ED-4DB2-BD59-A6C34878D82A}">
                    <a16:rowId xmlns:a16="http://schemas.microsoft.com/office/drawing/2014/main" val="2604902122"/>
                  </a:ext>
                </a:extLst>
              </a:tr>
            </a:tbl>
          </a:graphicData>
        </a:graphic>
      </p:graphicFrame>
      <p:sp>
        <p:nvSpPr>
          <p:cNvPr id="112" name="文字方塊 111">
            <a:extLst>
              <a:ext uri="{FF2B5EF4-FFF2-40B4-BE49-F238E27FC236}">
                <a16:creationId xmlns:a16="http://schemas.microsoft.com/office/drawing/2014/main" id="{B575D058-DD3D-C984-C466-9E5D23241717}"/>
              </a:ext>
            </a:extLst>
          </p:cNvPr>
          <p:cNvSpPr txBox="1"/>
          <p:nvPr/>
        </p:nvSpPr>
        <p:spPr>
          <a:xfrm>
            <a:off x="53798" y="5303987"/>
            <a:ext cx="338554" cy="1782650"/>
          </a:xfrm>
          <a:prstGeom prst="rect">
            <a:avLst/>
          </a:prstGeom>
          <a:noFill/>
        </p:spPr>
        <p:txBody>
          <a:bodyPr vert="eaVert" wrap="square" rtlCol="0">
            <a:spAutoFit/>
          </a:bodyPr>
          <a:lstStyle/>
          <a:p>
            <a:r>
              <a:rPr lang="zh-TW" altLang="en-US" sz="1000" dirty="0">
                <a:latin typeface="微軟正黑體" panose="020B0604030504040204" pitchFamily="34" charset="-120"/>
                <a:ea typeface="微軟正黑體" panose="020B0604030504040204" pitchFamily="34" charset="-120"/>
              </a:rPr>
              <a:t>政府總債務佔</a:t>
            </a:r>
            <a:r>
              <a:rPr lang="en-US" altLang="zh-TW" sz="1000" dirty="0">
                <a:latin typeface="微軟正黑體" panose="020B0604030504040204" pitchFamily="34" charset="-120"/>
                <a:ea typeface="微軟正黑體" panose="020B0604030504040204" pitchFamily="34" charset="-120"/>
              </a:rPr>
              <a:t>GDP</a:t>
            </a:r>
            <a:r>
              <a:rPr lang="zh-TW" altLang="en-US" sz="1000" dirty="0">
                <a:latin typeface="微軟正黑體" panose="020B0604030504040204" pitchFamily="34" charset="-120"/>
                <a:ea typeface="微軟正黑體" panose="020B0604030504040204" pitchFamily="34" charset="-120"/>
              </a:rPr>
              <a:t>比重</a:t>
            </a:r>
            <a:r>
              <a:rPr lang="en-US" altLang="zh-TW" sz="1000" dirty="0">
                <a:latin typeface="微軟正黑體" panose="020B0604030504040204" pitchFamily="34" charset="-120"/>
                <a:ea typeface="微軟正黑體" panose="020B0604030504040204" pitchFamily="34" charset="-120"/>
              </a:rPr>
              <a:t>%</a:t>
            </a:r>
            <a:endParaRPr lang="zh-TW" altLang="en-US" sz="1000" dirty="0">
              <a:latin typeface="微軟正黑體" panose="020B0604030504040204" pitchFamily="34" charset="-120"/>
              <a:ea typeface="微軟正黑體" panose="020B0604030504040204" pitchFamily="34" charset="-120"/>
            </a:endParaRPr>
          </a:p>
        </p:txBody>
      </p:sp>
      <p:pic>
        <p:nvPicPr>
          <p:cNvPr id="54" name="圖片 53">
            <a:extLst>
              <a:ext uri="{FF2B5EF4-FFF2-40B4-BE49-F238E27FC236}">
                <a16:creationId xmlns:a16="http://schemas.microsoft.com/office/drawing/2014/main" id="{63A85C46-68A1-883E-4B78-C9E1F4E88D4A}"/>
              </a:ext>
            </a:extLst>
          </p:cNvPr>
          <p:cNvPicPr>
            <a:picLocks noChangeAspect="1"/>
          </p:cNvPicPr>
          <p:nvPr/>
        </p:nvPicPr>
        <p:blipFill>
          <a:blip r:embed="rId7"/>
          <a:srcRect l="49722" b="82850"/>
          <a:stretch>
            <a:fillRect/>
          </a:stretch>
        </p:blipFill>
        <p:spPr>
          <a:xfrm>
            <a:off x="2047905" y="8886685"/>
            <a:ext cx="1443400" cy="1102225"/>
          </a:xfrm>
          <a:prstGeom prst="rect">
            <a:avLst/>
          </a:prstGeom>
        </p:spPr>
      </p:pic>
      <p:grpSp>
        <p:nvGrpSpPr>
          <p:cNvPr id="89" name="群組 88">
            <a:extLst>
              <a:ext uri="{FF2B5EF4-FFF2-40B4-BE49-F238E27FC236}">
                <a16:creationId xmlns:a16="http://schemas.microsoft.com/office/drawing/2014/main" id="{3B01F4E6-8A9B-A15B-F2C2-D3C683F28859}"/>
              </a:ext>
            </a:extLst>
          </p:cNvPr>
          <p:cNvGrpSpPr/>
          <p:nvPr/>
        </p:nvGrpSpPr>
        <p:grpSpPr>
          <a:xfrm>
            <a:off x="1087622" y="8984498"/>
            <a:ext cx="1283736" cy="964642"/>
            <a:chOff x="605794" y="8979648"/>
            <a:chExt cx="1283736" cy="964642"/>
          </a:xfrm>
        </p:grpSpPr>
        <p:sp>
          <p:nvSpPr>
            <p:cNvPr id="57" name="文字方塊 56">
              <a:extLst>
                <a:ext uri="{FF2B5EF4-FFF2-40B4-BE49-F238E27FC236}">
                  <a16:creationId xmlns:a16="http://schemas.microsoft.com/office/drawing/2014/main" id="{FE9DE673-1FA6-F81B-704B-513750E6761E}"/>
                </a:ext>
              </a:extLst>
            </p:cNvPr>
            <p:cNvSpPr txBox="1"/>
            <p:nvPr/>
          </p:nvSpPr>
          <p:spPr>
            <a:xfrm>
              <a:off x="654007" y="8979648"/>
              <a:ext cx="1235523" cy="169277"/>
            </a:xfrm>
            <a:prstGeom prst="rect">
              <a:avLst/>
            </a:prstGeom>
            <a:noFill/>
            <a:ln>
              <a:noFill/>
            </a:ln>
          </p:spPr>
          <p:txBody>
            <a:bodyPr wrap="square" lIns="91455" tIns="0" rIns="91455" bIns="0" rtlCol="0">
              <a:spAutoFit/>
            </a:bodyPr>
            <a:lstStyle/>
            <a:p>
              <a:pPr algn="l"/>
              <a:r>
                <a:rPr lang="en-US" altLang="zh-TW" sz="1100" dirty="0">
                  <a:latin typeface="微軟正黑體" panose="020B0604030504040204" pitchFamily="34" charset="-120"/>
                  <a:ea typeface="微軟正黑體" panose="020B0604030504040204" pitchFamily="34" charset="-120"/>
                </a:rPr>
                <a:t>2026/4</a:t>
              </a:r>
              <a:r>
                <a:rPr lang="zh-TW" altLang="en-US" sz="1100" dirty="0">
                  <a:latin typeface="微軟正黑體" panose="020B0604030504040204" pitchFamily="34" charset="-120"/>
                  <a:ea typeface="微軟正黑體" panose="020B0604030504040204" pitchFamily="34" charset="-120"/>
                </a:rPr>
                <a:t>調查</a:t>
              </a:r>
            </a:p>
          </p:txBody>
        </p:sp>
        <p:sp>
          <p:nvSpPr>
            <p:cNvPr id="59" name="文字方塊 58">
              <a:extLst>
                <a:ext uri="{FF2B5EF4-FFF2-40B4-BE49-F238E27FC236}">
                  <a16:creationId xmlns:a16="http://schemas.microsoft.com/office/drawing/2014/main" id="{10A20D08-E31E-06D1-1975-9D7D76D4EA77}"/>
                </a:ext>
              </a:extLst>
            </p:cNvPr>
            <p:cNvSpPr txBox="1"/>
            <p:nvPr/>
          </p:nvSpPr>
          <p:spPr>
            <a:xfrm>
              <a:off x="654006" y="9251841"/>
              <a:ext cx="1235523" cy="169277"/>
            </a:xfrm>
            <a:prstGeom prst="rect">
              <a:avLst/>
            </a:prstGeom>
            <a:noFill/>
            <a:ln>
              <a:noFill/>
            </a:ln>
          </p:spPr>
          <p:txBody>
            <a:bodyPr wrap="square" lIns="91455" tIns="0" rIns="91455" bIns="0" rtlCol="0">
              <a:spAutoFit/>
            </a:bodyPr>
            <a:lstStyle/>
            <a:p>
              <a:pPr algn="l"/>
              <a:r>
                <a:rPr lang="en-US" altLang="zh-TW" sz="1100" dirty="0">
                  <a:latin typeface="微軟正黑體" panose="020B0604030504040204" pitchFamily="34" charset="-120"/>
                  <a:ea typeface="微軟正黑體" panose="020B0604030504040204" pitchFamily="34" charset="-120"/>
                </a:rPr>
                <a:t>2026/3</a:t>
              </a:r>
              <a:r>
                <a:rPr lang="zh-TW" altLang="en-US" sz="1100" dirty="0">
                  <a:latin typeface="微軟正黑體" panose="020B0604030504040204" pitchFamily="34" charset="-120"/>
                  <a:ea typeface="微軟正黑體" panose="020B0604030504040204" pitchFamily="34" charset="-120"/>
                </a:rPr>
                <a:t>調查</a:t>
              </a:r>
            </a:p>
          </p:txBody>
        </p:sp>
        <p:sp>
          <p:nvSpPr>
            <p:cNvPr id="61" name="文字方塊 60">
              <a:extLst>
                <a:ext uri="{FF2B5EF4-FFF2-40B4-BE49-F238E27FC236}">
                  <a16:creationId xmlns:a16="http://schemas.microsoft.com/office/drawing/2014/main" id="{3E38147C-FF55-24B9-173D-9D911005A91C}"/>
                </a:ext>
              </a:extLst>
            </p:cNvPr>
            <p:cNvSpPr txBox="1"/>
            <p:nvPr/>
          </p:nvSpPr>
          <p:spPr>
            <a:xfrm>
              <a:off x="645555" y="9519341"/>
              <a:ext cx="1235523" cy="169277"/>
            </a:xfrm>
            <a:prstGeom prst="rect">
              <a:avLst/>
            </a:prstGeom>
            <a:noFill/>
            <a:ln>
              <a:noFill/>
            </a:ln>
          </p:spPr>
          <p:txBody>
            <a:bodyPr wrap="square" lIns="91455" tIns="0" rIns="91455" bIns="0" rtlCol="0">
              <a:spAutoFit/>
            </a:bodyPr>
            <a:lstStyle/>
            <a:p>
              <a:pPr algn="l"/>
              <a:r>
                <a:rPr lang="en-US" altLang="zh-TW" sz="1100" dirty="0">
                  <a:latin typeface="微軟正黑體" panose="020B0604030504040204" pitchFamily="34" charset="-120"/>
                  <a:ea typeface="微軟正黑體" panose="020B0604030504040204" pitchFamily="34" charset="-120"/>
                </a:rPr>
                <a:t>2026/2</a:t>
              </a:r>
              <a:r>
                <a:rPr lang="zh-TW" altLang="en-US" sz="1100" dirty="0">
                  <a:latin typeface="微軟正黑體" panose="020B0604030504040204" pitchFamily="34" charset="-120"/>
                  <a:ea typeface="微軟正黑體" panose="020B0604030504040204" pitchFamily="34" charset="-120"/>
                </a:rPr>
                <a:t>調查</a:t>
              </a:r>
            </a:p>
          </p:txBody>
        </p:sp>
        <p:sp>
          <p:nvSpPr>
            <p:cNvPr id="69" name="文字方塊 68">
              <a:extLst>
                <a:ext uri="{FF2B5EF4-FFF2-40B4-BE49-F238E27FC236}">
                  <a16:creationId xmlns:a16="http://schemas.microsoft.com/office/drawing/2014/main" id="{2CE34DFB-2D38-6E37-F61A-CEDEBE7007AF}"/>
                </a:ext>
              </a:extLst>
            </p:cNvPr>
            <p:cNvSpPr txBox="1"/>
            <p:nvPr/>
          </p:nvSpPr>
          <p:spPr>
            <a:xfrm>
              <a:off x="605794" y="9775013"/>
              <a:ext cx="1058279" cy="169277"/>
            </a:xfrm>
            <a:prstGeom prst="rect">
              <a:avLst/>
            </a:prstGeom>
            <a:noFill/>
            <a:ln>
              <a:noFill/>
            </a:ln>
          </p:spPr>
          <p:txBody>
            <a:bodyPr wrap="square" lIns="91455" tIns="0" rIns="91455" bIns="0" rtlCol="0">
              <a:spAutoFit/>
            </a:bodyPr>
            <a:lstStyle/>
            <a:p>
              <a:pPr algn="l"/>
              <a:r>
                <a:rPr lang="en-US" altLang="zh-TW" sz="1100" dirty="0">
                  <a:latin typeface="微軟正黑體" panose="020B0604030504040204" pitchFamily="34" charset="-120"/>
                  <a:ea typeface="微軟正黑體" panose="020B0604030504040204" pitchFamily="34" charset="-120"/>
                </a:rPr>
                <a:t>2025/10</a:t>
              </a:r>
              <a:r>
                <a:rPr lang="zh-TW" altLang="en-US" sz="1100" dirty="0">
                  <a:latin typeface="微軟正黑體" panose="020B0604030504040204" pitchFamily="34" charset="-120"/>
                  <a:ea typeface="微軟正黑體" panose="020B0604030504040204" pitchFamily="34" charset="-120"/>
                </a:rPr>
                <a:t>調查</a:t>
              </a:r>
            </a:p>
          </p:txBody>
        </p:sp>
      </p:grpSp>
      <p:sp>
        <p:nvSpPr>
          <p:cNvPr id="87" name="文字方塊 86">
            <a:extLst>
              <a:ext uri="{FF2B5EF4-FFF2-40B4-BE49-F238E27FC236}">
                <a16:creationId xmlns:a16="http://schemas.microsoft.com/office/drawing/2014/main" id="{8F8CFBB8-DAE1-FA39-0BFC-49A6D01F87B4}"/>
              </a:ext>
            </a:extLst>
          </p:cNvPr>
          <p:cNvSpPr txBox="1"/>
          <p:nvPr/>
        </p:nvSpPr>
        <p:spPr>
          <a:xfrm>
            <a:off x="4069958" y="8948526"/>
            <a:ext cx="2939357" cy="1107996"/>
          </a:xfrm>
          <a:prstGeom prst="rect">
            <a:avLst/>
          </a:prstGeom>
          <a:noFill/>
          <a:ln>
            <a:noFill/>
          </a:ln>
        </p:spPr>
        <p:txBody>
          <a:bodyPr wrap="square">
            <a:spAutoFit/>
          </a:bodyPr>
          <a:lstStyle/>
          <a:p>
            <a:r>
              <a:rPr lang="zh-TW" altLang="en-US" sz="1100" dirty="0">
                <a:latin typeface="微軟正黑體" panose="020B0604030504040204" pitchFamily="34" charset="-120"/>
                <a:ea typeface="微軟正黑體" panose="020B0604030504040204" pitchFamily="34" charset="-120"/>
              </a:rPr>
              <a:t>四月份美銀美林全球利率與匯率經理人調查顯示，美伊衝突後儘管市場對美元看法相較於戰前略為提升，多數經理人</a:t>
            </a:r>
            <a:r>
              <a:rPr lang="en-US" altLang="zh-TW" sz="1100" dirty="0">
                <a:latin typeface="微軟正黑體" panose="020B0604030504040204" pitchFamily="34" charset="-120"/>
                <a:ea typeface="微軟正黑體" panose="020B0604030504040204" pitchFamily="34" charset="-120"/>
              </a:rPr>
              <a:t>(57%)</a:t>
            </a:r>
            <a:r>
              <a:rPr lang="zh-TW" altLang="en-US" sz="1100" dirty="0">
                <a:latin typeface="微軟正黑體" panose="020B0604030504040204" pitchFamily="34" charset="-120"/>
                <a:ea typeface="微軟正黑體" panose="020B0604030504040204" pitchFamily="34" charset="-120"/>
              </a:rPr>
              <a:t>預期全球外匯儲備經理人仍將逐漸降低美元配置部位。</a:t>
            </a:r>
            <a:endParaRPr lang="en-US" altLang="zh-TW" sz="1100" dirty="0">
              <a:latin typeface="微軟正黑體" panose="020B0604030504040204" pitchFamily="34" charset="-120"/>
              <a:ea typeface="微軟正黑體" panose="020B0604030504040204" pitchFamily="34" charset="-120"/>
            </a:endParaRPr>
          </a:p>
          <a:p>
            <a:r>
              <a:rPr lang="en-US" altLang="zh-TW" sz="1000" dirty="0">
                <a:latin typeface="微軟正黑體" panose="020B0604030504040204" pitchFamily="34" charset="-120"/>
                <a:ea typeface="微軟正黑體" panose="020B0604030504040204" pitchFamily="34" charset="-120"/>
              </a:rPr>
              <a:t>(</a:t>
            </a:r>
            <a:r>
              <a:rPr lang="zh-TW" altLang="en-US" sz="1000" dirty="0">
                <a:latin typeface="微軟正黑體" panose="020B0604030504040204" pitchFamily="34" charset="-120"/>
                <a:ea typeface="微軟正黑體" panose="020B0604030504040204" pitchFamily="34" charset="-120"/>
              </a:rPr>
              <a:t>其餘</a:t>
            </a:r>
            <a:r>
              <a:rPr lang="en-US" altLang="zh-TW" sz="1000" dirty="0">
                <a:latin typeface="微軟正黑體" panose="020B0604030504040204" pitchFamily="34" charset="-120"/>
                <a:ea typeface="微軟正黑體" panose="020B0604030504040204" pitchFamily="34" charset="-120"/>
              </a:rPr>
              <a:t>43%</a:t>
            </a:r>
            <a:r>
              <a:rPr lang="zh-TW" altLang="en-US" sz="1000" dirty="0">
                <a:latin typeface="微軟正黑體" panose="020B0604030504040204" pitchFamily="34" charset="-120"/>
                <a:ea typeface="微軟正黑體" panose="020B0604030504040204" pitchFamily="34" charset="-120"/>
              </a:rPr>
              <a:t>中，</a:t>
            </a:r>
            <a:r>
              <a:rPr lang="en-US" altLang="zh-TW" sz="1000" dirty="0">
                <a:latin typeface="微軟正黑體" panose="020B0604030504040204" pitchFamily="34" charset="-120"/>
                <a:ea typeface="微軟正黑體" panose="020B0604030504040204" pitchFamily="34" charset="-120"/>
              </a:rPr>
              <a:t>7%</a:t>
            </a:r>
            <a:r>
              <a:rPr lang="zh-TW" altLang="en-US" sz="1000" dirty="0">
                <a:latin typeface="微軟正黑體" panose="020B0604030504040204" pitchFamily="34" charset="-120"/>
                <a:ea typeface="微軟正黑體" panose="020B0604030504040204" pitchFamily="34" charset="-120"/>
              </a:rPr>
              <a:t>為加速降低美元配置、</a:t>
            </a:r>
            <a:r>
              <a:rPr lang="en-US" altLang="zh-TW" sz="1000" dirty="0">
                <a:latin typeface="微軟正黑體" panose="020B0604030504040204" pitchFamily="34" charset="-120"/>
                <a:ea typeface="微軟正黑體" panose="020B0604030504040204" pitchFamily="34" charset="-120"/>
              </a:rPr>
              <a:t>7%</a:t>
            </a:r>
            <a:r>
              <a:rPr lang="zh-TW" altLang="en-US" sz="1000" dirty="0">
                <a:latin typeface="微軟正黑體" panose="020B0604030504040204" pitchFamily="34" charset="-120"/>
                <a:ea typeface="微軟正黑體" panose="020B0604030504040204" pitchFamily="34" charset="-120"/>
              </a:rPr>
              <a:t>為配置不變，另</a:t>
            </a:r>
            <a:r>
              <a:rPr lang="en-US" altLang="zh-TW" sz="1000" dirty="0">
                <a:latin typeface="微軟正黑體" panose="020B0604030504040204" pitchFamily="34" charset="-120"/>
                <a:ea typeface="微軟正黑體" panose="020B0604030504040204" pitchFamily="34" charset="-120"/>
              </a:rPr>
              <a:t>29%</a:t>
            </a:r>
            <a:r>
              <a:rPr lang="zh-TW" altLang="en-US" sz="1000" dirty="0">
                <a:latin typeface="微軟正黑體" panose="020B0604030504040204" pitchFamily="34" charset="-120"/>
                <a:ea typeface="微軟正黑體" panose="020B0604030504040204" pitchFamily="34" charset="-120"/>
              </a:rPr>
              <a:t>為不知道。</a:t>
            </a:r>
            <a:r>
              <a:rPr lang="en-US" altLang="zh-TW" sz="1000" dirty="0">
                <a:latin typeface="微軟正黑體" panose="020B0604030504040204" pitchFamily="34" charset="-120"/>
                <a:ea typeface="微軟正黑體" panose="020B0604030504040204" pitchFamily="34" charset="-120"/>
              </a:rPr>
              <a:t>)</a:t>
            </a:r>
            <a:endParaRPr lang="zh-TW" altLang="en-US" sz="1000" dirty="0">
              <a:latin typeface="微軟正黑體" panose="020B0604030504040204" pitchFamily="34" charset="-120"/>
              <a:ea typeface="微軟正黑體" panose="020B0604030504040204" pitchFamily="34" charset="-120"/>
            </a:endParaRPr>
          </a:p>
        </p:txBody>
      </p:sp>
    </p:spTree>
    <p:extLst>
      <p:ext uri="{BB962C8B-B14F-4D97-AF65-F5344CB8AC3E}">
        <p14:creationId xmlns:p14="http://schemas.microsoft.com/office/powerpoint/2010/main" val="1654481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50">
            <a:extLst>
              <a:ext uri="{FF2B5EF4-FFF2-40B4-BE49-F238E27FC236}">
                <a16:creationId xmlns:a16="http://schemas.microsoft.com/office/drawing/2014/main" id="{501D395E-246D-4390-BFFE-4F1FACFA255F}"/>
              </a:ext>
            </a:extLst>
          </p:cNvPr>
          <p:cNvSpPr txBox="1"/>
          <p:nvPr/>
        </p:nvSpPr>
        <p:spPr>
          <a:xfrm>
            <a:off x="2686113" y="304533"/>
            <a:ext cx="4815860" cy="494566"/>
          </a:xfrm>
          <a:prstGeom prst="rect">
            <a:avLst/>
          </a:prstGeom>
          <a:noFill/>
        </p:spPr>
        <p:txBody>
          <a:bodyPr wrap="square" lIns="0" tIns="45727" rIns="91455" bIns="0">
            <a:spAutoFit/>
          </a:bodyPr>
          <a:lstStyle/>
          <a:p>
            <a:pPr defTabSz="995661" fontAlgn="auto">
              <a:lnSpc>
                <a:spcPct val="108000"/>
              </a:lnSpc>
              <a:spcBef>
                <a:spcPts val="0"/>
              </a:spcBef>
              <a:spcAft>
                <a:spcPts val="0"/>
              </a:spcAft>
              <a:defRPr/>
            </a:pPr>
            <a:r>
              <a:rPr lang="zh-TW" altLang="en-US" sz="1400" b="1" dirty="0">
                <a:solidFill>
                  <a:schemeClr val="bg1"/>
                </a:solidFill>
                <a:latin typeface="微軟正黑體" panose="020B0604030504040204" pitchFamily="34" charset="-120"/>
                <a:ea typeface="微軟正黑體" panose="020B0604030504040204" pitchFamily="34" charset="-120"/>
                <a:cs typeface="Arial" panose="020B0604020202020204" pitchFamily="34" charset="0"/>
              </a:rPr>
              <a:t>富蘭克林坦伯頓新興國家固定收益基金</a:t>
            </a:r>
            <a:r>
              <a:rPr lang="en-US" altLang="zh-TW"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a:t>
            </a:r>
            <a:r>
              <a:rPr lang="zh-TW" altLang="en-US"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rPr>
              <a:t>本基金有相當比重投資於非投資等級之高風險債券且基金之配息來源可能為本金）</a:t>
            </a:r>
            <a:endParaRPr lang="en-US" altLang="zh-TW" sz="1400" b="1" dirty="0">
              <a:solidFill>
                <a:schemeClr val="accent6">
                  <a:lumMod val="60000"/>
                  <a:lumOff val="40000"/>
                </a:schemeClr>
              </a:solidFill>
              <a:latin typeface="微軟正黑體" panose="020B0604030504040204" pitchFamily="34" charset="-120"/>
              <a:ea typeface="微軟正黑體" panose="020B0604030504040204" pitchFamily="34" charset="-120"/>
              <a:cs typeface="Arial" panose="020B0604020202020204" pitchFamily="34" charset="0"/>
            </a:endParaRPr>
          </a:p>
        </p:txBody>
      </p:sp>
      <p:sp>
        <p:nvSpPr>
          <p:cNvPr id="23" name="矩形 22"/>
          <p:cNvSpPr/>
          <p:nvPr/>
        </p:nvSpPr>
        <p:spPr>
          <a:xfrm>
            <a:off x="165953" y="9213306"/>
            <a:ext cx="7126768" cy="466281"/>
          </a:xfrm>
          <a:prstGeom prst="rect">
            <a:avLst/>
          </a:prstGeom>
        </p:spPr>
        <p:txBody>
          <a:bodyPr wrap="square">
            <a:spAutoFit/>
          </a:bodyPr>
          <a:lstStyle/>
          <a:p>
            <a:pPr>
              <a:lnSpc>
                <a:spcPct val="90000"/>
              </a:lnSpc>
            </a:pPr>
            <a:r>
              <a:rPr lang="zh-TW" altLang="en-US" sz="900" b="1" dirty="0">
                <a:latin typeface="微軟正黑體" panose="020B0604030504040204" pitchFamily="34" charset="-120"/>
                <a:ea typeface="微軟正黑體" panose="020B0604030504040204" pitchFamily="34" charset="-120"/>
              </a:rPr>
              <a:t>本基金之主要投資風險除包含一般固定收益產品之利率風險、流動風險、匯率風險、信用或違約風險外，由於本基金有投資部份的新興國家債券，而新興國家的債信等級普遍較已開發國家為低，所以承受的 信用 風險也相對較高，尤其當新興國家經濟基本面與政治狀況變動時，均可能影響其償債能力與債券信用品質。基金投資均涉及風險且不負任何抵抗投資虧損之擔保。</a:t>
            </a:r>
            <a:endParaRPr lang="en-US" altLang="zh-TW" sz="900" b="1" dirty="0">
              <a:latin typeface="微軟正黑體" panose="020B0604030504040204" pitchFamily="34" charset="-120"/>
              <a:ea typeface="微軟正黑體" panose="020B0604030504040204" pitchFamily="34" charset="-120"/>
            </a:endParaRPr>
          </a:p>
        </p:txBody>
      </p:sp>
      <p:sp>
        <p:nvSpPr>
          <p:cNvPr id="24" name="矩形 23"/>
          <p:cNvSpPr/>
          <p:nvPr/>
        </p:nvSpPr>
        <p:spPr>
          <a:xfrm>
            <a:off x="169928" y="9565655"/>
            <a:ext cx="7189288" cy="1103379"/>
          </a:xfrm>
          <a:prstGeom prst="rect">
            <a:avLst/>
          </a:prstGeom>
        </p:spPr>
        <p:txBody>
          <a:bodyPr wrap="square">
            <a:spAutoFit/>
          </a:bodyPr>
          <a:lstStyle/>
          <a:p>
            <a:pPr>
              <a:lnSpc>
                <a:spcPct val="90000"/>
              </a:lnSpc>
            </a:pPr>
            <a:r>
              <a:rPr lang="zh-TW" altLang="en-US" sz="900" dirty="0">
                <a:latin typeface="微軟正黑體" panose="020B0604030504040204" pitchFamily="34" charset="-120"/>
                <a:ea typeface="微軟正黑體" panose="020B0604030504040204" pitchFamily="34" charset="-120"/>
              </a:rPr>
              <a:t>Ⓞ本公司所提供之資訊，僅供接收人之參考用途。本公司當盡力提供正確之資訊，所載資料均來自或本諸我們相信可靠之來源，但對其完整性、即時性和正確性不做任何擔保，如有錯漏或疏忽，本公司關係企業與其任何董事或受僱人，並不負任何法律責任。任何人因信賴此等資料而做出或改變投資決策，須自行承擔結果。Ⓞ</a:t>
            </a:r>
            <a:r>
              <a:rPr lang="zh-TW" altLang="en-US" sz="900" b="1" dirty="0">
                <a:latin typeface="微軟正黑體" panose="020B0604030504040204" pitchFamily="34" charset="-120"/>
                <a:ea typeface="微軟正黑體" panose="020B0604030504040204" pitchFamily="34" charset="-120"/>
              </a:rPr>
              <a:t>本境外基金經金融監督管理委員會核准或申報生效在國內募集及銷售，惟不表示絕無風險。基金經理公司以往之經理績效不保證基金之最低投資收益；基金經理公司除盡善良管理人之注意義務外，不負責本基金之盈虧，亦不保證最低之收益，投資人申購前應詳閱基金公開說明書</a:t>
            </a:r>
            <a:r>
              <a:rPr lang="zh-TW" altLang="en-US" sz="900" dirty="0">
                <a:latin typeface="微軟正黑體" panose="020B0604030504040204" pitchFamily="34" charset="-120"/>
                <a:ea typeface="微軟正黑體" panose="020B0604030504040204" pitchFamily="34" charset="-120"/>
              </a:rPr>
              <a:t>。</a:t>
            </a:r>
            <a:r>
              <a:rPr lang="zh-TW" altLang="en-US" sz="1000" b="1" dirty="0">
                <a:latin typeface="微軟正黑體" panose="020B0604030504040204" pitchFamily="34" charset="-120"/>
                <a:ea typeface="微軟正黑體" panose="020B0604030504040204" pitchFamily="34" charset="-120"/>
              </a:rPr>
              <a:t>【富蘭克林證券投顧獨立經營管理】</a:t>
            </a:r>
            <a:r>
              <a:rPr lang="zh-TW" altLang="en-US" sz="800" dirty="0">
                <a:latin typeface="微軟正黑體" panose="020B0604030504040204" pitchFamily="34" charset="-120"/>
                <a:ea typeface="微軟正黑體" panose="020B0604030504040204" pitchFamily="34" charset="-120"/>
              </a:rPr>
              <a:t>。</a:t>
            </a:r>
            <a:r>
              <a:rPr lang="zh-TW" altLang="en-US" sz="900" dirty="0">
                <a:latin typeface="微軟正黑體" panose="020B0604030504040204" pitchFamily="34" charset="-120"/>
                <a:ea typeface="微軟正黑體" panose="020B0604030504040204" pitchFamily="34" charset="-120"/>
              </a:rPr>
              <a:t>Ⓞ投資基金所應承擔之相關風險及應負擔之費用(含分銷費用)已揭露於基金公開說明書及投資人須知中，投資人可至境外基金資訊觀測站(http://www.fundclear.com.tw)下載，或逕向本公司網站( http://www.Franklin.com.tw )查閱。</a:t>
            </a:r>
            <a:r>
              <a:rPr lang="zh-TW" altLang="zh-TW" sz="900" dirty="0">
                <a:latin typeface="微軟正黑體" panose="020B0604030504040204" pitchFamily="34" charset="-120"/>
                <a:ea typeface="微軟正黑體" panose="020B0604030504040204" pitchFamily="34" charset="-120"/>
              </a:rPr>
              <a:t>富蘭克林證券投資顧問股份有限公司 主管機關核准之營業執照字號：</a:t>
            </a:r>
            <a:r>
              <a:rPr lang="en-US" altLang="zh-TW" sz="900" dirty="0">
                <a:latin typeface="微軟正黑體" panose="020B0604030504040204" pitchFamily="34" charset="-120"/>
                <a:ea typeface="微軟正黑體" panose="020B0604030504040204" pitchFamily="34" charset="-120"/>
              </a:rPr>
              <a:t>114</a:t>
            </a:r>
            <a:r>
              <a:rPr lang="zh-TW" altLang="zh-TW" sz="900" dirty="0">
                <a:latin typeface="微軟正黑體" panose="020B0604030504040204" pitchFamily="34" charset="-120"/>
                <a:ea typeface="微軟正黑體" panose="020B0604030504040204" pitchFamily="34" charset="-120"/>
              </a:rPr>
              <a:t>金管投顧新字第</a:t>
            </a:r>
            <a:r>
              <a:rPr lang="en-US" altLang="zh-TW" sz="900" dirty="0">
                <a:latin typeface="微軟正黑體" panose="020B0604030504040204" pitchFamily="34" charset="-120"/>
                <a:ea typeface="微軟正黑體" panose="020B0604030504040204" pitchFamily="34" charset="-120"/>
              </a:rPr>
              <a:t>018</a:t>
            </a:r>
            <a:r>
              <a:rPr lang="zh-TW" altLang="zh-TW" sz="900" dirty="0">
                <a:latin typeface="微軟正黑體" panose="020B0604030504040204" pitchFamily="34" charset="-120"/>
                <a:ea typeface="微軟正黑體" panose="020B0604030504040204" pitchFamily="34" charset="-120"/>
              </a:rPr>
              <a:t>號 台北市忠孝東路四段</a:t>
            </a:r>
            <a:r>
              <a:rPr lang="en-US" altLang="zh-TW" sz="900" dirty="0">
                <a:latin typeface="微軟正黑體" panose="020B0604030504040204" pitchFamily="34" charset="-120"/>
                <a:ea typeface="微軟正黑體" panose="020B0604030504040204" pitchFamily="34" charset="-120"/>
              </a:rPr>
              <a:t>87</a:t>
            </a:r>
            <a:r>
              <a:rPr lang="zh-TW" altLang="zh-TW" sz="900" dirty="0">
                <a:latin typeface="微軟正黑體" panose="020B0604030504040204" pitchFamily="34" charset="-120"/>
                <a:ea typeface="微軟正黑體" panose="020B0604030504040204" pitchFamily="34" charset="-120"/>
              </a:rPr>
              <a:t>號</a:t>
            </a:r>
            <a:r>
              <a:rPr lang="en-US" altLang="zh-TW" sz="900" dirty="0">
                <a:latin typeface="微軟正黑體" panose="020B0604030504040204" pitchFamily="34" charset="-120"/>
                <a:ea typeface="微軟正黑體" panose="020B0604030504040204" pitchFamily="34" charset="-120"/>
              </a:rPr>
              <a:t>8</a:t>
            </a:r>
            <a:r>
              <a:rPr lang="zh-TW" altLang="zh-TW" sz="900" dirty="0">
                <a:latin typeface="微軟正黑體" panose="020B0604030504040204" pitchFamily="34" charset="-120"/>
                <a:ea typeface="微軟正黑體" panose="020B0604030504040204" pitchFamily="34" charset="-120"/>
              </a:rPr>
              <a:t>樓 電話：﹝</a:t>
            </a:r>
            <a:r>
              <a:rPr lang="en-US" altLang="zh-TW" sz="900" dirty="0">
                <a:latin typeface="微軟正黑體" panose="020B0604030504040204" pitchFamily="34" charset="-120"/>
                <a:ea typeface="微軟正黑體" panose="020B0604030504040204" pitchFamily="34" charset="-120"/>
              </a:rPr>
              <a:t>02</a:t>
            </a:r>
            <a:r>
              <a:rPr lang="zh-TW" altLang="zh-TW" sz="900" dirty="0">
                <a:latin typeface="微軟正黑體" panose="020B0604030504040204" pitchFamily="34" charset="-120"/>
                <a:ea typeface="微軟正黑體" panose="020B0604030504040204" pitchFamily="34" charset="-120"/>
              </a:rPr>
              <a:t>﹞</a:t>
            </a:r>
            <a:r>
              <a:rPr lang="en-US" altLang="zh-TW" sz="900" dirty="0">
                <a:latin typeface="微軟正黑體" panose="020B0604030504040204" pitchFamily="34" charset="-120"/>
                <a:ea typeface="微軟正黑體" panose="020B0604030504040204" pitchFamily="34" charset="-120"/>
              </a:rPr>
              <a:t>2781-0088</a:t>
            </a:r>
            <a:r>
              <a:rPr lang="zh-TW" altLang="zh-TW" sz="900" dirty="0">
                <a:latin typeface="微軟正黑體" panose="020B0604030504040204" pitchFamily="34" charset="-120"/>
                <a:ea typeface="微軟正黑體" panose="020B0604030504040204" pitchFamily="34" charset="-120"/>
              </a:rPr>
              <a:t>　傳真：﹝</a:t>
            </a:r>
            <a:r>
              <a:rPr lang="en-US" altLang="zh-TW" sz="900" dirty="0">
                <a:latin typeface="微軟正黑體" panose="020B0604030504040204" pitchFamily="34" charset="-120"/>
                <a:ea typeface="微軟正黑體" panose="020B0604030504040204" pitchFamily="34" charset="-120"/>
              </a:rPr>
              <a:t>02</a:t>
            </a:r>
            <a:r>
              <a:rPr lang="zh-TW" altLang="zh-TW" sz="900" dirty="0">
                <a:latin typeface="微軟正黑體" panose="020B0604030504040204" pitchFamily="34" charset="-120"/>
                <a:ea typeface="微軟正黑體" panose="020B0604030504040204" pitchFamily="34" charset="-120"/>
              </a:rPr>
              <a:t>﹞</a:t>
            </a:r>
            <a:r>
              <a:rPr lang="en-US" altLang="zh-TW" sz="900" dirty="0">
                <a:latin typeface="微軟正黑體" panose="020B0604030504040204" pitchFamily="34" charset="-120"/>
                <a:ea typeface="微軟正黑體" panose="020B0604030504040204" pitchFamily="34" charset="-120"/>
              </a:rPr>
              <a:t>2781-7788  </a:t>
            </a:r>
            <a:r>
              <a:rPr lang="en-US" altLang="zh-TW" sz="900" b="1" u="sng" dirty="0">
                <a:hlinkClick r:id="rId3"/>
              </a:rPr>
              <a:t>http://www.Franklin.com.tw</a:t>
            </a:r>
            <a:endParaRPr lang="zh-TW" altLang="zh-TW" sz="900" b="1" dirty="0"/>
          </a:p>
        </p:txBody>
      </p:sp>
      <p:grpSp>
        <p:nvGrpSpPr>
          <p:cNvPr id="25" name="群組 24"/>
          <p:cNvGrpSpPr/>
          <p:nvPr/>
        </p:nvGrpSpPr>
        <p:grpSpPr>
          <a:xfrm>
            <a:off x="63148" y="1291628"/>
            <a:ext cx="7296067" cy="300534"/>
            <a:chOff x="0" y="2235381"/>
            <a:chExt cx="6245130" cy="300534"/>
          </a:xfrm>
        </p:grpSpPr>
        <p:pic>
          <p:nvPicPr>
            <p:cNvPr id="30" name="Picture 15">
              <a:extLst>
                <a:ext uri="{FF2B5EF4-FFF2-40B4-BE49-F238E27FC236}">
                  <a16:creationId xmlns:a16="http://schemas.microsoft.com/office/drawing/2014/main" id="{1504468A-1E0D-417D-ADF1-B41EA7FE708E}"/>
                </a:ext>
              </a:extLst>
            </p:cNvPr>
            <p:cNvPicPr>
              <a:picLocks/>
            </p:cNvPicPr>
            <p:nvPr/>
          </p:nvPicPr>
          <p:blipFill>
            <a:blip r:embed="rId4"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31" name="TextBox 190">
              <a:extLst>
                <a:ext uri="{FF2B5EF4-FFF2-40B4-BE49-F238E27FC236}">
                  <a16:creationId xmlns:a16="http://schemas.microsoft.com/office/drawing/2014/main" id="{9FCC5596-4A15-4AE2-90B7-1806A9FD9B76}"/>
                </a:ext>
              </a:extLst>
            </p:cNvPr>
            <p:cNvSpPr txBox="1"/>
            <p:nvPr/>
          </p:nvSpPr>
          <p:spPr>
            <a:xfrm>
              <a:off x="91398" y="2235381"/>
              <a:ext cx="5889676" cy="292388"/>
            </a:xfrm>
            <a:prstGeom prst="rect">
              <a:avLst/>
            </a:prstGeom>
            <a:noFill/>
          </p:spPr>
          <p:txBody>
            <a:bodyPr wrap="square" lIns="0" rIns="0" rtlCol="0">
              <a:spAutoFit/>
            </a:bodyPr>
            <a:lstStyle/>
            <a:p>
              <a:pPr>
                <a:spcBef>
                  <a:spcPts val="1200"/>
                </a:spcBef>
              </a:pPr>
              <a:r>
                <a:rPr lang="zh-TW" altLang="en-US" sz="1300" b="1" dirty="0">
                  <a:solidFill>
                    <a:schemeClr val="bg1"/>
                  </a:solidFill>
                  <a:latin typeface="微軟正黑體" panose="020B0604030504040204" pitchFamily="34" charset="-120"/>
                  <a:ea typeface="微軟正黑體" panose="020B0604030504040204" pitchFamily="34" charset="-120"/>
                </a:rPr>
                <a:t>本基金廣納各區機會、側重高殖</a:t>
              </a:r>
              <a:r>
                <a:rPr lang="zh-TW" altLang="en-US" sz="1300" b="1">
                  <a:solidFill>
                    <a:schemeClr val="bg1"/>
                  </a:solidFill>
                  <a:latin typeface="微軟正黑體" panose="020B0604030504040204" pitchFamily="34" charset="-120"/>
                  <a:ea typeface="微軟正黑體" panose="020B0604030504040204" pitchFamily="34" charset="-120"/>
                </a:rPr>
                <a:t>利率市場</a:t>
              </a:r>
              <a:endParaRPr lang="zh-TW" altLang="zh-TW" sz="1300" b="1" dirty="0">
                <a:solidFill>
                  <a:schemeClr val="bg1"/>
                </a:solidFill>
                <a:latin typeface="微軟正黑體" panose="020B0604030504040204" pitchFamily="34" charset="-120"/>
                <a:ea typeface="微軟正黑體" panose="020B0604030504040204" pitchFamily="34" charset="-120"/>
              </a:endParaRPr>
            </a:p>
          </p:txBody>
        </p:sp>
      </p:grpSp>
      <p:grpSp>
        <p:nvGrpSpPr>
          <p:cNvPr id="41" name="群組 40"/>
          <p:cNvGrpSpPr/>
          <p:nvPr/>
        </p:nvGrpSpPr>
        <p:grpSpPr>
          <a:xfrm>
            <a:off x="63148" y="7257899"/>
            <a:ext cx="7296067" cy="300534"/>
            <a:chOff x="0" y="2235381"/>
            <a:chExt cx="6245130" cy="300534"/>
          </a:xfrm>
        </p:grpSpPr>
        <p:pic>
          <p:nvPicPr>
            <p:cNvPr id="42" name="Picture 15">
              <a:extLst>
                <a:ext uri="{FF2B5EF4-FFF2-40B4-BE49-F238E27FC236}">
                  <a16:creationId xmlns:a16="http://schemas.microsoft.com/office/drawing/2014/main" id="{1504468A-1E0D-417D-ADF1-B41EA7FE708E}"/>
                </a:ext>
              </a:extLst>
            </p:cNvPr>
            <p:cNvPicPr>
              <a:picLocks/>
            </p:cNvPicPr>
            <p:nvPr/>
          </p:nvPicPr>
          <p:blipFill>
            <a:blip r:embed="rId4"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43" name="TextBox 190">
              <a:extLst>
                <a:ext uri="{FF2B5EF4-FFF2-40B4-BE49-F238E27FC236}">
                  <a16:creationId xmlns:a16="http://schemas.microsoft.com/office/drawing/2014/main" id="{9FCC5596-4A15-4AE2-90B7-1806A9FD9B76}"/>
                </a:ext>
              </a:extLst>
            </p:cNvPr>
            <p:cNvSpPr txBox="1"/>
            <p:nvPr/>
          </p:nvSpPr>
          <p:spPr>
            <a:xfrm>
              <a:off x="91398" y="2235381"/>
              <a:ext cx="5889676" cy="292388"/>
            </a:xfrm>
            <a:prstGeom prst="rect">
              <a:avLst/>
            </a:prstGeom>
            <a:noFill/>
          </p:spPr>
          <p:txBody>
            <a:bodyPr wrap="square" lIns="0" rIns="0" rtlCol="0">
              <a:spAutoFit/>
            </a:bodyPr>
            <a:lstStyle/>
            <a:p>
              <a:pPr>
                <a:spcBef>
                  <a:spcPts val="1200"/>
                </a:spcBef>
              </a:pPr>
              <a:r>
                <a:rPr lang="zh-TW" altLang="en-US" sz="1300" b="1" dirty="0">
                  <a:solidFill>
                    <a:schemeClr val="bg1"/>
                  </a:solidFill>
                  <a:latin typeface="微軟正黑體" panose="020B0604030504040204" pitchFamily="34" charset="-120"/>
                  <a:ea typeface="微軟正黑體" panose="020B0604030504040204" pitchFamily="34" charset="-120"/>
                </a:rPr>
                <a:t>基金績效表現</a:t>
              </a:r>
              <a:endParaRPr lang="zh-TW" altLang="zh-TW" sz="1400" b="1" dirty="0">
                <a:solidFill>
                  <a:schemeClr val="bg1"/>
                </a:solidFill>
                <a:latin typeface="微軟正黑體" panose="020B0604030504040204" pitchFamily="34" charset="-120"/>
                <a:ea typeface="微軟正黑體" panose="020B0604030504040204" pitchFamily="34" charset="-120"/>
              </a:endParaRPr>
            </a:p>
          </p:txBody>
        </p:sp>
      </p:grpSp>
      <p:sp>
        <p:nvSpPr>
          <p:cNvPr id="26" name="矩形 25"/>
          <p:cNvSpPr/>
          <p:nvPr/>
        </p:nvSpPr>
        <p:spPr>
          <a:xfrm>
            <a:off x="169927" y="8463565"/>
            <a:ext cx="7126768" cy="840230"/>
          </a:xfrm>
          <a:prstGeom prst="rect">
            <a:avLst/>
          </a:prstGeom>
        </p:spPr>
        <p:txBody>
          <a:bodyPr wrap="square">
            <a:spAutoFit/>
          </a:bodyPr>
          <a:lstStyle/>
          <a:p>
            <a:pPr>
              <a:lnSpc>
                <a:spcPct val="90000"/>
              </a:lnSpc>
            </a:pPr>
            <a:r>
              <a:rPr lang="zh-TW" altLang="en-US" sz="900" b="1" dirty="0">
                <a:solidFill>
                  <a:srgbClr val="7030A0"/>
                </a:solidFill>
                <a:latin typeface="微軟正黑體" panose="020B0604030504040204" pitchFamily="34" charset="-120"/>
                <a:ea typeface="微軟正黑體" panose="020B0604030504040204" pitchFamily="34" charset="-120"/>
              </a:rPr>
              <a:t>由於非投資等級債券之信用評等未達投資等級或未經信用評等，且對利率變動的敏感度甚高，故本基金可能會因利率上升、市場流動性下降，或債券發行機構違約不支付本金、利息或破產而蒙受虧損。本基金不適合無法承擔相關風險之投資人。本基金較適合投資屬性中風險承受度較高之投資人，投資人投資以非投資等級債券為訴求之基金不宜占其投資組合過高之比重，投資人應審慎評估。基金配息不代表基金實際報酬，且過去配息不代表未來配息；基金淨值可能因市場因素而上下波動。投資人於獲配息時，宜一併注意基金淨值之變動。基金的配息可能由基金的收益或本金中支付。任何涉及由本金支出的部份，可能導致原始投資金額減損。本基金進行配息前未先扣除應負擔之費用。由本金支付配息之相關資料已揭露於本公司網站，投資人可至本公司網站</a:t>
            </a:r>
            <a:r>
              <a:rPr lang="en-US" altLang="zh-TW" sz="900" b="1" dirty="0">
                <a:solidFill>
                  <a:srgbClr val="7030A0"/>
                </a:solidFill>
                <a:latin typeface="微軟正黑體" panose="020B0604030504040204" pitchFamily="34" charset="-120"/>
                <a:ea typeface="微軟正黑體" panose="020B0604030504040204" pitchFamily="34" charset="-120"/>
              </a:rPr>
              <a:t>(http://www.Franklin.com.tw)</a:t>
            </a:r>
            <a:r>
              <a:rPr lang="zh-TW" altLang="en-US" sz="900" b="1" dirty="0">
                <a:solidFill>
                  <a:srgbClr val="7030A0"/>
                </a:solidFill>
                <a:latin typeface="微軟正黑體" panose="020B0604030504040204" pitchFamily="34" charset="-120"/>
                <a:ea typeface="微軟正黑體" panose="020B0604030504040204" pitchFamily="34" charset="-120"/>
              </a:rPr>
              <a:t>查閱。</a:t>
            </a:r>
          </a:p>
        </p:txBody>
      </p:sp>
      <p:graphicFrame>
        <p:nvGraphicFramePr>
          <p:cNvPr id="29" name="表格 28"/>
          <p:cNvGraphicFramePr>
            <a:graphicFrameLocks noGrp="1"/>
          </p:cNvGraphicFramePr>
          <p:nvPr>
            <p:extLst>
              <p:ext uri="{D42A27DB-BD31-4B8C-83A1-F6EECF244321}">
                <p14:modId xmlns:p14="http://schemas.microsoft.com/office/powerpoint/2010/main" val="1330178509"/>
              </p:ext>
            </p:extLst>
          </p:nvPr>
        </p:nvGraphicFramePr>
        <p:xfrm>
          <a:off x="195803" y="7636353"/>
          <a:ext cx="5212160" cy="792000"/>
        </p:xfrm>
        <a:graphic>
          <a:graphicData uri="http://schemas.openxmlformats.org/drawingml/2006/table">
            <a:tbl>
              <a:tblPr>
                <a:tableStyleId>{22838BEF-8BB2-4498-84A7-C5851F593DF1}</a:tableStyleId>
              </a:tblPr>
              <a:tblGrid>
                <a:gridCol w="2180460">
                  <a:extLst>
                    <a:ext uri="{9D8B030D-6E8A-4147-A177-3AD203B41FA5}">
                      <a16:colId xmlns:a16="http://schemas.microsoft.com/office/drawing/2014/main" val="642451829"/>
                    </a:ext>
                  </a:extLst>
                </a:gridCol>
                <a:gridCol w="606340">
                  <a:extLst>
                    <a:ext uri="{9D8B030D-6E8A-4147-A177-3AD203B41FA5}">
                      <a16:colId xmlns:a16="http://schemas.microsoft.com/office/drawing/2014/main" val="852995493"/>
                    </a:ext>
                  </a:extLst>
                </a:gridCol>
                <a:gridCol w="606340">
                  <a:extLst>
                    <a:ext uri="{9D8B030D-6E8A-4147-A177-3AD203B41FA5}">
                      <a16:colId xmlns:a16="http://schemas.microsoft.com/office/drawing/2014/main" val="1882097502"/>
                    </a:ext>
                  </a:extLst>
                </a:gridCol>
                <a:gridCol w="606340">
                  <a:extLst>
                    <a:ext uri="{9D8B030D-6E8A-4147-A177-3AD203B41FA5}">
                      <a16:colId xmlns:a16="http://schemas.microsoft.com/office/drawing/2014/main" val="335140942"/>
                    </a:ext>
                  </a:extLst>
                </a:gridCol>
                <a:gridCol w="606340">
                  <a:extLst>
                    <a:ext uri="{9D8B030D-6E8A-4147-A177-3AD203B41FA5}">
                      <a16:colId xmlns:a16="http://schemas.microsoft.com/office/drawing/2014/main" val="279177059"/>
                    </a:ext>
                  </a:extLst>
                </a:gridCol>
                <a:gridCol w="606340">
                  <a:extLst>
                    <a:ext uri="{9D8B030D-6E8A-4147-A177-3AD203B41FA5}">
                      <a16:colId xmlns:a16="http://schemas.microsoft.com/office/drawing/2014/main" val="608109073"/>
                    </a:ext>
                  </a:extLst>
                </a:gridCol>
              </a:tblGrid>
              <a:tr h="198000">
                <a:tc>
                  <a:txBody>
                    <a:bodyPr/>
                    <a:lstStyle/>
                    <a:p>
                      <a:pPr marL="0" algn="ctr" defTabSz="914400" rtl="0" eaLnBrk="1" fontAlgn="ctr" latinLnBrk="0" hangingPunct="1"/>
                      <a:r>
                        <a:rPr lang="zh-TW" altLang="en-US" sz="1100" b="1" u="none" strike="noStrike" kern="1200" dirty="0">
                          <a:solidFill>
                            <a:schemeClr val="tx1"/>
                          </a:solidFill>
                          <a:effectLst/>
                          <a:latin typeface="+mn-lt"/>
                          <a:ea typeface="微軟正黑體" panose="020B0604030504040204" pitchFamily="34" charset="-120"/>
                          <a:cs typeface="Arial" panose="020B0604020202020204" pitchFamily="34" charset="0"/>
                        </a:rPr>
                        <a:t>原幣報酬率</a:t>
                      </a:r>
                      <a:r>
                        <a:rPr lang="en-US" altLang="zh-TW" sz="1100" b="1" u="none" strike="noStrike" kern="1200" dirty="0">
                          <a:solidFill>
                            <a:schemeClr val="tx1"/>
                          </a:solidFill>
                          <a:effectLst/>
                          <a:latin typeface="+mn-lt"/>
                          <a:ea typeface="微軟正黑體" panose="020B0604030504040204" pitchFamily="34" charset="-120"/>
                          <a:cs typeface="Arial" panose="020B0604020202020204" pitchFamily="34" charset="0"/>
                        </a:rPr>
                        <a:t>%</a:t>
                      </a:r>
                      <a:endParaRPr lang="zh-TW" altLang="en-US" sz="1100" b="1" u="none" strike="noStrike" kern="1200" dirty="0">
                        <a:solidFill>
                          <a:schemeClr val="tx1"/>
                        </a:solidFill>
                        <a:effectLst/>
                        <a:latin typeface="+mn-lt"/>
                        <a:ea typeface="微軟正黑體" panose="020B0604030504040204" pitchFamily="34" charset="-120"/>
                        <a:cs typeface="Arial" panose="020B0604020202020204" pitchFamily="34" charset="0"/>
                      </a:endParaRPr>
                    </a:p>
                  </a:txBody>
                  <a:tcPr marL="9525" marR="9525" marT="9525" marB="0" anchor="ctr">
                    <a:solidFill>
                      <a:schemeClr val="tx2">
                        <a:lumMod val="20000"/>
                        <a:lumOff val="80000"/>
                      </a:schemeClr>
                    </a:solidFill>
                  </a:tcPr>
                </a:tc>
                <a:tc>
                  <a:txBody>
                    <a:bodyPr/>
                    <a:lstStyle/>
                    <a:p>
                      <a:pPr algn="ctr" fontAlgn="ctr"/>
                      <a:r>
                        <a:rPr lang="zh-TW" altLang="en-US" sz="1100" b="0" i="0" u="none" strike="noStrike" dirty="0">
                          <a:solidFill>
                            <a:srgbClr val="000000"/>
                          </a:solidFill>
                          <a:effectLst/>
                          <a:latin typeface="+mn-lt"/>
                          <a:ea typeface="微軟正黑體" panose="020B0604030504040204" pitchFamily="34" charset="-120"/>
                          <a:cs typeface="Arial" panose="020B0604020202020204" pitchFamily="34" charset="0"/>
                        </a:rPr>
                        <a:t>今年來</a:t>
                      </a:r>
                    </a:p>
                  </a:txBody>
                  <a:tcPr marL="9525" marR="9525" marT="9525" marB="0" anchor="ctr">
                    <a:solidFill>
                      <a:schemeClr val="tx2">
                        <a:lumMod val="20000"/>
                        <a:lumOff val="80000"/>
                      </a:schemeClr>
                    </a:solidFill>
                  </a:tcPr>
                </a:tc>
                <a:tc>
                  <a:txBody>
                    <a:bodyPr/>
                    <a:lstStyle/>
                    <a:p>
                      <a:pPr algn="ctr" fontAlgn="ctr"/>
                      <a:r>
                        <a:rPr lang="zh-TW" altLang="en-US" sz="1100" u="none" strike="noStrike" dirty="0">
                          <a:effectLst/>
                          <a:latin typeface="+mn-lt"/>
                          <a:ea typeface="微軟正黑體" panose="020B0604030504040204" pitchFamily="34" charset="-120"/>
                          <a:cs typeface="Arial" panose="020B0604020202020204" pitchFamily="34" charset="0"/>
                        </a:rPr>
                        <a:t>一年</a:t>
                      </a:r>
                      <a:endParaRPr lang="zh-TW" altLang="en-US" sz="1100" b="0"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solidFill>
                      <a:schemeClr val="tx2">
                        <a:lumMod val="20000"/>
                        <a:lumOff val="80000"/>
                      </a:schemeClr>
                    </a:solidFill>
                  </a:tcPr>
                </a:tc>
                <a:tc>
                  <a:txBody>
                    <a:bodyPr/>
                    <a:lstStyle/>
                    <a:p>
                      <a:pPr algn="ctr" fontAlgn="ctr"/>
                      <a:r>
                        <a:rPr lang="zh-TW" altLang="en-US" sz="1100" u="none" strike="noStrike" dirty="0">
                          <a:effectLst/>
                          <a:latin typeface="+mn-lt"/>
                          <a:ea typeface="微軟正黑體" panose="020B0604030504040204" pitchFamily="34" charset="-120"/>
                          <a:cs typeface="Arial" panose="020B0604020202020204" pitchFamily="34" charset="0"/>
                        </a:rPr>
                        <a:t>二年</a:t>
                      </a:r>
                      <a:endParaRPr lang="zh-TW" altLang="en-US" sz="1100" b="0"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solidFill>
                      <a:schemeClr val="tx2">
                        <a:lumMod val="20000"/>
                        <a:lumOff val="80000"/>
                      </a:schemeClr>
                    </a:solidFill>
                  </a:tcPr>
                </a:tc>
                <a:tc>
                  <a:txBody>
                    <a:bodyPr/>
                    <a:lstStyle/>
                    <a:p>
                      <a:pPr algn="ctr" fontAlgn="ctr"/>
                      <a:r>
                        <a:rPr lang="zh-TW" altLang="en-US" sz="1100" u="none" strike="noStrike" dirty="0">
                          <a:effectLst/>
                          <a:latin typeface="+mn-lt"/>
                          <a:ea typeface="微軟正黑體" panose="020B0604030504040204" pitchFamily="34" charset="-120"/>
                          <a:cs typeface="Arial" panose="020B0604020202020204" pitchFamily="34" charset="0"/>
                        </a:rPr>
                        <a:t>三年</a:t>
                      </a:r>
                      <a:endParaRPr lang="zh-TW" altLang="en-US" sz="1100" b="0"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solidFill>
                      <a:schemeClr val="tx2">
                        <a:lumMod val="20000"/>
                        <a:lumOff val="80000"/>
                      </a:schemeClr>
                    </a:solidFill>
                  </a:tcPr>
                </a:tc>
                <a:tc>
                  <a:txBody>
                    <a:bodyPr/>
                    <a:lstStyle/>
                    <a:p>
                      <a:pPr algn="ctr" fontAlgn="ctr"/>
                      <a:r>
                        <a:rPr lang="zh-TW" altLang="en-US" sz="1100" u="none" strike="noStrike" dirty="0">
                          <a:effectLst/>
                          <a:latin typeface="+mn-lt"/>
                          <a:ea typeface="微軟正黑體" panose="020B0604030504040204" pitchFamily="34" charset="-120"/>
                          <a:cs typeface="Arial" panose="020B0604020202020204" pitchFamily="34" charset="0"/>
                        </a:rPr>
                        <a:t>波動風險</a:t>
                      </a:r>
                      <a:endParaRPr lang="zh-TW" altLang="en-US" sz="1100" b="0"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solidFill>
                      <a:schemeClr val="tx2">
                        <a:lumMod val="20000"/>
                        <a:lumOff val="80000"/>
                      </a:schemeClr>
                    </a:solidFill>
                  </a:tcPr>
                </a:tc>
                <a:extLst>
                  <a:ext uri="{0D108BD9-81ED-4DB2-BD59-A6C34878D82A}">
                    <a16:rowId xmlns:a16="http://schemas.microsoft.com/office/drawing/2014/main" val="3016595255"/>
                  </a:ext>
                </a:extLst>
              </a:tr>
              <a:tr h="198000">
                <a:tc>
                  <a:txBody>
                    <a:bodyPr/>
                    <a:lstStyle/>
                    <a:p>
                      <a:pPr algn="l" fontAlgn="ctr"/>
                      <a:r>
                        <a:rPr lang="zh-TW" altLang="en-US" sz="1100" b="1" u="none" strike="noStrike" dirty="0">
                          <a:effectLst/>
                          <a:latin typeface="+mn-lt"/>
                          <a:ea typeface="微軟正黑體" panose="020B0604030504040204" pitchFamily="34" charset="-120"/>
                          <a:cs typeface="Arial" panose="020B0604020202020204" pitchFamily="34" charset="0"/>
                        </a:rPr>
                        <a:t>本基金</a:t>
                      </a:r>
                      <a:r>
                        <a:rPr lang="en-US" altLang="zh-TW" sz="1100" b="1" u="none" strike="noStrike" dirty="0">
                          <a:effectLst/>
                          <a:latin typeface="+mn-lt"/>
                          <a:ea typeface="微軟正黑體" panose="020B0604030504040204" pitchFamily="34" charset="-120"/>
                          <a:cs typeface="Arial" panose="020B0604020202020204" pitchFamily="34" charset="0"/>
                        </a:rPr>
                        <a:t>_</a:t>
                      </a:r>
                      <a:r>
                        <a:rPr lang="zh-TW" altLang="en-US" sz="1100" b="1" u="none" strike="noStrike" dirty="0">
                          <a:effectLst/>
                          <a:latin typeface="+mn-lt"/>
                          <a:ea typeface="微軟正黑體" panose="020B0604030504040204" pitchFamily="34" charset="-120"/>
                          <a:cs typeface="Arial" panose="020B0604020202020204" pitchFamily="34" charset="0"/>
                        </a:rPr>
                        <a:t>美元</a:t>
                      </a:r>
                      <a:r>
                        <a:rPr lang="en-US" altLang="zh-TW" sz="1100" b="1" u="none" strike="noStrike" dirty="0">
                          <a:effectLst/>
                          <a:latin typeface="+mn-lt"/>
                          <a:ea typeface="微軟正黑體" panose="020B0604030504040204" pitchFamily="34" charset="-120"/>
                          <a:cs typeface="Arial" panose="020B0604020202020204" pitchFamily="34" charset="0"/>
                        </a:rPr>
                        <a:t>A</a:t>
                      </a:r>
                      <a:r>
                        <a:rPr lang="zh-TW" altLang="en-US" sz="1100" b="1" u="none" strike="noStrike" dirty="0">
                          <a:effectLst/>
                          <a:latin typeface="+mn-lt"/>
                          <a:ea typeface="微軟正黑體" panose="020B0604030504040204" pitchFamily="34" charset="-120"/>
                          <a:cs typeface="Arial" panose="020B0604020202020204" pitchFamily="34" charset="0"/>
                        </a:rPr>
                        <a:t>股季配息股份</a:t>
                      </a:r>
                      <a:endParaRPr lang="en-US" altLang="zh-TW" sz="1100" b="1"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2.76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22.62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28.94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46.56 </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8.68 </a:t>
                      </a:r>
                    </a:p>
                  </a:txBody>
                  <a:tcPr marL="9525" marR="9525" marT="9525" marB="0" anchor="ctr">
                    <a:noFill/>
                  </a:tcPr>
                </a:tc>
                <a:extLst>
                  <a:ext uri="{0D108BD9-81ED-4DB2-BD59-A6C34878D82A}">
                    <a16:rowId xmlns:a16="http://schemas.microsoft.com/office/drawing/2014/main" val="2812722204"/>
                  </a:ext>
                </a:extLst>
              </a:tr>
              <a:tr h="198000">
                <a:tc>
                  <a:txBody>
                    <a:bodyPr/>
                    <a:lstStyle/>
                    <a:p>
                      <a:pPr algn="l" fontAlgn="ctr"/>
                      <a:r>
                        <a:rPr lang="zh-TW" altLang="en-US" sz="1100" b="1" u="none" strike="noStrike" dirty="0">
                          <a:effectLst/>
                          <a:latin typeface="+mn-lt"/>
                          <a:ea typeface="微軟正黑體" panose="020B0604030504040204" pitchFamily="34" charset="-120"/>
                          <a:cs typeface="Arial" panose="020B0604020202020204" pitchFamily="34" charset="0"/>
                        </a:rPr>
                        <a:t>環球新興市場當地貨幣債基金平均</a:t>
                      </a:r>
                      <a:endParaRPr lang="en-US" altLang="zh-TW" sz="1100" b="1"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0.76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12.56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20.72 </a:t>
                      </a:r>
                    </a:p>
                  </a:txBody>
                  <a:tcPr marL="9525" marR="9525" marT="9525" marB="0" anchor="ctr">
                    <a:noFill/>
                  </a:tcPr>
                </a:tc>
                <a:tc>
                  <a:txBody>
                    <a:bodyPr/>
                    <a:lstStyle/>
                    <a:p>
                      <a:pPr algn="ctr" fontAlgn="ctr">
                        <a:buNone/>
                      </a:pPr>
                      <a:r>
                        <a:rPr lang="en-US" altLang="zh-TW" sz="1200" b="0" i="0" u="none" strike="noStrike">
                          <a:solidFill>
                            <a:srgbClr val="000000"/>
                          </a:solidFill>
                          <a:effectLst/>
                          <a:latin typeface="Arial" panose="020B0604020202020204" pitchFamily="34" charset="0"/>
                          <a:ea typeface="新細明體" panose="02020500000000000000" pitchFamily="18" charset="-120"/>
                        </a:rPr>
                        <a:t>28.63 </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8.59 </a:t>
                      </a:r>
                    </a:p>
                  </a:txBody>
                  <a:tcPr marL="9525" marR="9525" marT="9525" marB="0" anchor="ctr">
                    <a:noFill/>
                  </a:tcPr>
                </a:tc>
                <a:extLst>
                  <a:ext uri="{0D108BD9-81ED-4DB2-BD59-A6C34878D82A}">
                    <a16:rowId xmlns:a16="http://schemas.microsoft.com/office/drawing/2014/main" val="2087928733"/>
                  </a:ext>
                </a:extLst>
              </a:tr>
              <a:tr h="198000">
                <a:tc>
                  <a:txBody>
                    <a:bodyPr/>
                    <a:lstStyle/>
                    <a:p>
                      <a:pPr algn="l" fontAlgn="ctr"/>
                      <a:r>
                        <a:rPr lang="zh-TW" altLang="en-US" sz="1100" b="1" i="0" u="none" strike="noStrike" dirty="0">
                          <a:solidFill>
                            <a:srgbClr val="000000"/>
                          </a:solidFill>
                          <a:effectLst/>
                          <a:latin typeface="+mn-lt"/>
                          <a:ea typeface="微軟正黑體" panose="020B0604030504040204" pitchFamily="34" charset="-120"/>
                          <a:cs typeface="Arial" panose="020B0604020202020204" pitchFamily="34" charset="0"/>
                        </a:rPr>
                        <a:t>本基金排名</a:t>
                      </a:r>
                      <a:r>
                        <a:rPr lang="en-US" altLang="zh-TW" sz="1100" b="1" i="0" u="none" strike="noStrike" dirty="0">
                          <a:solidFill>
                            <a:srgbClr val="000000"/>
                          </a:solidFill>
                          <a:effectLst/>
                          <a:latin typeface="+mn-lt"/>
                          <a:ea typeface="微軟正黑體" panose="020B0604030504040204" pitchFamily="34" charset="-120"/>
                          <a:cs typeface="Arial" panose="020B0604020202020204" pitchFamily="34" charset="0"/>
                        </a:rPr>
                        <a:t>/</a:t>
                      </a:r>
                      <a:r>
                        <a:rPr lang="zh-TW" altLang="en-US" sz="1100" b="1" i="0" u="none" strike="noStrike" dirty="0">
                          <a:solidFill>
                            <a:srgbClr val="000000"/>
                          </a:solidFill>
                          <a:effectLst/>
                          <a:latin typeface="+mn-lt"/>
                          <a:ea typeface="微軟正黑體" panose="020B0604030504040204" pitchFamily="34" charset="-120"/>
                          <a:cs typeface="Arial" panose="020B0604020202020204" pitchFamily="34" charset="0"/>
                        </a:rPr>
                        <a:t>檔數</a:t>
                      </a:r>
                      <a:endParaRPr lang="en-US" altLang="zh-TW" sz="1100" b="1" i="0" u="none" strike="noStrike" dirty="0">
                        <a:solidFill>
                          <a:srgbClr val="000000"/>
                        </a:solidFill>
                        <a:effectLst/>
                        <a:latin typeface="+mn-lt"/>
                        <a:ea typeface="微軟正黑體" panose="020B0604030504040204" pitchFamily="34" charset="-120"/>
                        <a:cs typeface="Arial" panose="020B0604020202020204" pitchFamily="34" charset="0"/>
                      </a:endParaRP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2/16</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2/16</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2/16</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2/15</a:t>
                      </a:r>
                    </a:p>
                  </a:txBody>
                  <a:tcPr marL="9525" marR="9525" marT="9525" marB="0" anchor="ctr">
                    <a:noFill/>
                  </a:tcPr>
                </a:tc>
                <a:tc>
                  <a:txBody>
                    <a:bodyPr/>
                    <a:lstStyle/>
                    <a:p>
                      <a:pPr algn="ctr" fontAlgn="ctr">
                        <a:buNone/>
                      </a:pPr>
                      <a:r>
                        <a:rPr lang="en-US" altLang="zh-TW" sz="1200" b="0" i="0" u="none" strike="noStrike" dirty="0">
                          <a:solidFill>
                            <a:srgbClr val="000000"/>
                          </a:solidFill>
                          <a:effectLst/>
                          <a:latin typeface="Arial" panose="020B0604020202020204" pitchFamily="34" charset="0"/>
                          <a:ea typeface="新細明體" panose="02020500000000000000" pitchFamily="18" charset="-120"/>
                        </a:rPr>
                        <a:t>6/15</a:t>
                      </a:r>
                    </a:p>
                  </a:txBody>
                  <a:tcPr marL="9525" marR="9525" marT="9525" marB="0" anchor="ctr">
                    <a:noFill/>
                  </a:tcPr>
                </a:tc>
                <a:extLst>
                  <a:ext uri="{0D108BD9-81ED-4DB2-BD59-A6C34878D82A}">
                    <a16:rowId xmlns:a16="http://schemas.microsoft.com/office/drawing/2014/main" val="3725435143"/>
                  </a:ext>
                </a:extLst>
              </a:tr>
            </a:tbl>
          </a:graphicData>
        </a:graphic>
      </p:graphicFrame>
      <p:sp>
        <p:nvSpPr>
          <p:cNvPr id="47" name="矩形 46"/>
          <p:cNvSpPr/>
          <p:nvPr/>
        </p:nvSpPr>
        <p:spPr>
          <a:xfrm>
            <a:off x="119002" y="3703049"/>
            <a:ext cx="7001169" cy="590931"/>
          </a:xfrm>
          <a:prstGeom prst="rect">
            <a:avLst/>
          </a:prstGeom>
        </p:spPr>
        <p:txBody>
          <a:bodyPr wrap="square">
            <a:spAutoFit/>
          </a:bodyPr>
          <a:lstStyle/>
          <a:p>
            <a:pPr>
              <a:lnSpc>
                <a:spcPct val="90000"/>
              </a:lnSpc>
            </a:pPr>
            <a:r>
              <a:rPr lang="zh-TW" altLang="en-US" sz="900" dirty="0">
                <a:latin typeface="+mn-lt"/>
                <a:ea typeface="微軟正黑體" panose="020B0604030504040204" pitchFamily="34" charset="-120"/>
              </a:rPr>
              <a:t>資料來源：富蘭克林坦伯頓基金集團、彭博資訊，截至</a:t>
            </a:r>
            <a:r>
              <a:rPr lang="en-US" altLang="zh-TW" sz="900" dirty="0">
                <a:latin typeface="+mn-lt"/>
                <a:ea typeface="微軟正黑體" panose="020B0604030504040204" pitchFamily="34" charset="-120"/>
              </a:rPr>
              <a:t>2026/3</a:t>
            </a:r>
            <a:r>
              <a:rPr lang="zh-TW" altLang="en-US" sz="900" dirty="0">
                <a:latin typeface="+mn-lt"/>
                <a:ea typeface="微軟正黑體" panose="020B0604030504040204" pitchFamily="34" charset="-120"/>
              </a:rPr>
              <a:t>月底，取彭博債券指數為例。</a:t>
            </a:r>
            <a:r>
              <a:rPr lang="zh-TW" altLang="en-US" sz="900" dirty="0">
                <a:ea typeface="微軟正黑體" panose="020B0604030504040204" pitchFamily="34" charset="-120"/>
              </a:rPr>
              <a:t>*「到期殖利率」：為基金所有持債之加權平均到期殖利率，其乃假設每一債券均持有至到期且期間所收的債息均滾入再投資計算而得的平均年收益率。納入計算之資產皆包括所有持債。</a:t>
            </a:r>
            <a:r>
              <a:rPr lang="zh-TW" altLang="en-US" sz="900" b="1" dirty="0">
                <a:ea typeface="微軟正黑體" panose="020B0604030504040204" pitchFamily="34" charset="-120"/>
              </a:rPr>
              <a:t>基金持債到期殖利率不代表基金報酬率或配息率。</a:t>
            </a:r>
            <a:r>
              <a:rPr lang="zh-TW" altLang="en-US" sz="900" dirty="0">
                <a:ea typeface="微軟正黑體" panose="020B0604030504040204" pitchFamily="34" charset="-120"/>
              </a:rPr>
              <a:t>超國際機構指：美洲開發銀行、國際</a:t>
            </a:r>
            <a:r>
              <a:rPr lang="en-US" altLang="zh-TW" sz="900" dirty="0">
                <a:ea typeface="微軟正黑體" panose="020B0604030504040204" pitchFamily="34" charset="-120"/>
              </a:rPr>
              <a:t>/</a:t>
            </a:r>
            <a:r>
              <a:rPr lang="zh-TW" altLang="en-US" sz="900" dirty="0">
                <a:ea typeface="微軟正黑體" panose="020B0604030504040204" pitchFamily="34" charset="-120"/>
              </a:rPr>
              <a:t>歐洲復興開發銀行、國際金融公司</a:t>
            </a:r>
            <a:r>
              <a:rPr lang="en-US" altLang="zh-TW" sz="900" dirty="0">
                <a:ea typeface="微軟正黑體" panose="020B0604030504040204" pitchFamily="34" charset="-120"/>
              </a:rPr>
              <a:t>(</a:t>
            </a:r>
            <a:r>
              <a:rPr lang="zh-TW" altLang="en-US" sz="900" dirty="0">
                <a:ea typeface="微軟正黑體" panose="020B0604030504040204" pitchFamily="34" charset="-120"/>
              </a:rPr>
              <a:t>世界銀行旗下</a:t>
            </a:r>
            <a:r>
              <a:rPr lang="en-US" altLang="zh-TW" sz="900" dirty="0">
                <a:ea typeface="微軟正黑體" panose="020B0604030504040204" pitchFamily="34" charset="-120"/>
              </a:rPr>
              <a:t>)</a:t>
            </a:r>
            <a:r>
              <a:rPr lang="zh-TW" altLang="en-US" sz="900" dirty="0">
                <a:ea typeface="微軟正黑體" panose="020B0604030504040204" pitchFamily="34" charset="-120"/>
              </a:rPr>
              <a:t>所發行的哥倫比亞披索、印度盧比或墨西哥披索計價的債券。</a:t>
            </a:r>
            <a:endParaRPr lang="zh-TW" altLang="en-US" sz="900" dirty="0">
              <a:latin typeface="+mn-lt"/>
              <a:ea typeface="微軟正黑體" panose="020B0604030504040204" pitchFamily="34" charset="-120"/>
            </a:endParaRPr>
          </a:p>
        </p:txBody>
      </p:sp>
      <p:sp>
        <p:nvSpPr>
          <p:cNvPr id="50" name="文字方塊 49"/>
          <p:cNvSpPr txBox="1"/>
          <p:nvPr/>
        </p:nvSpPr>
        <p:spPr>
          <a:xfrm>
            <a:off x="4270462" y="1617961"/>
            <a:ext cx="2795958" cy="261610"/>
          </a:xfrm>
          <a:prstGeom prst="rect">
            <a:avLst/>
          </a:prstGeom>
          <a:noFill/>
        </p:spPr>
        <p:txBody>
          <a:bodyPr wrap="none" rtlCol="0">
            <a:spAutoFit/>
          </a:bodyPr>
          <a:lstStyle/>
          <a:p>
            <a:r>
              <a:rPr lang="zh-TW" altLang="en-US" sz="1100" dirty="0">
                <a:latin typeface="微軟正黑體" panose="020B0604030504040204" pitchFamily="34" charset="-120"/>
                <a:ea typeface="微軟正黑體" panose="020B0604030504040204" pitchFamily="34" charset="-120"/>
              </a:rPr>
              <a:t>本基金與主要債券指數到期殖利率比較</a:t>
            </a:r>
            <a:r>
              <a:rPr lang="en-US" altLang="zh-TW" sz="1100" dirty="0">
                <a:latin typeface="微軟正黑體" panose="020B0604030504040204" pitchFamily="34" charset="-120"/>
                <a:ea typeface="微軟正黑體" panose="020B0604030504040204" pitchFamily="34" charset="-120"/>
              </a:rPr>
              <a:t>(%)</a:t>
            </a:r>
            <a:endParaRPr lang="zh-TW" altLang="en-US" sz="1100" dirty="0">
              <a:latin typeface="微軟正黑體" panose="020B0604030504040204" pitchFamily="34" charset="-120"/>
              <a:ea typeface="微軟正黑體" panose="020B0604030504040204" pitchFamily="34" charset="-120"/>
            </a:endParaRPr>
          </a:p>
        </p:txBody>
      </p:sp>
      <p:grpSp>
        <p:nvGrpSpPr>
          <p:cNvPr id="51" name="群組 50"/>
          <p:cNvGrpSpPr/>
          <p:nvPr/>
        </p:nvGrpSpPr>
        <p:grpSpPr>
          <a:xfrm>
            <a:off x="63148" y="4527481"/>
            <a:ext cx="7296067" cy="300534"/>
            <a:chOff x="0" y="2235381"/>
            <a:chExt cx="6245130" cy="300534"/>
          </a:xfrm>
        </p:grpSpPr>
        <p:pic>
          <p:nvPicPr>
            <p:cNvPr id="54" name="Picture 15">
              <a:extLst>
                <a:ext uri="{FF2B5EF4-FFF2-40B4-BE49-F238E27FC236}">
                  <a16:creationId xmlns:a16="http://schemas.microsoft.com/office/drawing/2014/main" id="{1504468A-1E0D-417D-ADF1-B41EA7FE708E}"/>
                </a:ext>
              </a:extLst>
            </p:cNvPr>
            <p:cNvPicPr>
              <a:picLocks/>
            </p:cNvPicPr>
            <p:nvPr/>
          </p:nvPicPr>
          <p:blipFill>
            <a:blip r:embed="rId4" cstate="screen">
              <a:extLst>
                <a:ext uri="{28A0092B-C50C-407E-A947-70E740481C1C}">
                  <a14:useLocalDpi xmlns:a14="http://schemas.microsoft.com/office/drawing/2010/main"/>
                </a:ext>
              </a:extLst>
            </a:blip>
            <a:stretch>
              <a:fillRect/>
            </a:stretch>
          </p:blipFill>
          <p:spPr>
            <a:xfrm>
              <a:off x="0" y="2257304"/>
              <a:ext cx="6245130" cy="278611"/>
            </a:xfrm>
            <a:prstGeom prst="rect">
              <a:avLst/>
            </a:prstGeom>
          </p:spPr>
        </p:pic>
        <p:sp>
          <p:nvSpPr>
            <p:cNvPr id="55" name="TextBox 190">
              <a:extLst>
                <a:ext uri="{FF2B5EF4-FFF2-40B4-BE49-F238E27FC236}">
                  <a16:creationId xmlns:a16="http://schemas.microsoft.com/office/drawing/2014/main" id="{9FCC5596-4A15-4AE2-90B7-1806A9FD9B76}"/>
                </a:ext>
              </a:extLst>
            </p:cNvPr>
            <p:cNvSpPr txBox="1"/>
            <p:nvPr/>
          </p:nvSpPr>
          <p:spPr>
            <a:xfrm>
              <a:off x="91398" y="2235381"/>
              <a:ext cx="5889676" cy="292388"/>
            </a:xfrm>
            <a:prstGeom prst="rect">
              <a:avLst/>
            </a:prstGeom>
            <a:noFill/>
          </p:spPr>
          <p:txBody>
            <a:bodyPr wrap="square" lIns="0" rIns="0" rtlCol="0">
              <a:spAutoFit/>
            </a:bodyPr>
            <a:lstStyle/>
            <a:p>
              <a:pPr>
                <a:spcBef>
                  <a:spcPts val="1200"/>
                </a:spcBef>
              </a:pPr>
              <a:r>
                <a:rPr lang="zh-TW" altLang="en-US" sz="1300" b="1" dirty="0">
                  <a:solidFill>
                    <a:schemeClr val="bg1"/>
                  </a:solidFill>
                  <a:latin typeface="微軟正黑體" panose="020B0604030504040204" pitchFamily="34" charset="-120"/>
                  <a:ea typeface="微軟正黑體" panose="020B0604030504040204" pitchFamily="34" charset="-120"/>
                </a:rPr>
                <a:t>基金配息紀錄</a:t>
              </a:r>
              <a:endParaRPr lang="zh-TW" altLang="zh-TW" sz="1300" b="1" dirty="0">
                <a:solidFill>
                  <a:schemeClr val="bg1"/>
                </a:solidFill>
                <a:latin typeface="微軟正黑體" panose="020B0604030504040204" pitchFamily="34" charset="-120"/>
                <a:ea typeface="微軟正黑體" panose="020B0604030504040204" pitchFamily="34" charset="-120"/>
              </a:endParaRPr>
            </a:p>
          </p:txBody>
        </p:sp>
      </p:grpSp>
      <p:sp>
        <p:nvSpPr>
          <p:cNvPr id="8" name="矩形 7"/>
          <p:cNvSpPr/>
          <p:nvPr/>
        </p:nvSpPr>
        <p:spPr>
          <a:xfrm>
            <a:off x="195803" y="4188871"/>
            <a:ext cx="6836469" cy="369332"/>
          </a:xfrm>
          <a:prstGeom prst="rect">
            <a:avLst/>
          </a:prstGeom>
        </p:spPr>
        <p:txBody>
          <a:bodyPr wrap="square">
            <a:spAutoFit/>
          </a:bodyPr>
          <a:lstStyle/>
          <a:p>
            <a:pPr marL="3175" indent="-3175">
              <a:spcBef>
                <a:spcPts val="0"/>
              </a:spcBef>
            </a:pPr>
            <a:r>
              <a:rPr kumimoji="1" lang="zh-TW" altLang="en-US" sz="900" b="1" dirty="0">
                <a:solidFill>
                  <a:srgbClr val="000000"/>
                </a:solidFill>
                <a:latin typeface="微軟正黑體" panose="020B0604030504040204" pitchFamily="34" charset="-120"/>
                <a:ea typeface="微軟正黑體" panose="020B0604030504040204" pitchFamily="34" charset="-120"/>
              </a:rPr>
              <a:t>投資人應留意衍生性工具</a:t>
            </a:r>
            <a:r>
              <a:rPr kumimoji="1" lang="en-US" altLang="zh-TW" sz="900" b="1" dirty="0">
                <a:solidFill>
                  <a:srgbClr val="000000"/>
                </a:solidFill>
                <a:latin typeface="微軟正黑體" panose="020B0604030504040204" pitchFamily="34" charset="-120"/>
                <a:ea typeface="微軟正黑體" panose="020B0604030504040204" pitchFamily="34" charset="-120"/>
              </a:rPr>
              <a:t>/</a:t>
            </a:r>
            <a:r>
              <a:rPr kumimoji="1" lang="zh-TW" altLang="en-US" sz="900" b="1" dirty="0">
                <a:solidFill>
                  <a:srgbClr val="000000"/>
                </a:solidFill>
                <a:latin typeface="微軟正黑體" panose="020B0604030504040204" pitchFamily="34" charset="-120"/>
                <a:ea typeface="微軟正黑體" panose="020B0604030504040204" pitchFamily="34" charset="-120"/>
              </a:rPr>
              <a:t>證券相關商品等槓桿投資策略所可能產生之投資風險</a:t>
            </a:r>
            <a:r>
              <a:rPr kumimoji="1" lang="en-US" altLang="zh-TW" sz="900" b="1" dirty="0">
                <a:solidFill>
                  <a:srgbClr val="000000"/>
                </a:solidFill>
                <a:latin typeface="微軟正黑體" panose="020B0604030504040204" pitchFamily="34" charset="-120"/>
                <a:ea typeface="微軟正黑體" panose="020B0604030504040204" pitchFamily="34" charset="-120"/>
              </a:rPr>
              <a:t>(</a:t>
            </a:r>
            <a:r>
              <a:rPr kumimoji="1" lang="zh-TW" altLang="en-US" sz="900" b="1" dirty="0">
                <a:solidFill>
                  <a:srgbClr val="000000"/>
                </a:solidFill>
                <a:latin typeface="微軟正黑體" panose="020B0604030504040204" pitchFamily="34" charset="-120"/>
                <a:ea typeface="微軟正黑體" panose="020B0604030504040204" pitchFamily="34" charset="-120"/>
              </a:rPr>
              <a:t>詳見公開說明書或投資人須知</a:t>
            </a:r>
            <a:r>
              <a:rPr kumimoji="1" lang="en-US" altLang="zh-TW" sz="900" b="1" dirty="0">
                <a:solidFill>
                  <a:srgbClr val="000000"/>
                </a:solidFill>
                <a:latin typeface="微軟正黑體" panose="020B0604030504040204" pitchFamily="34" charset="-120"/>
                <a:ea typeface="微軟正黑體" panose="020B0604030504040204" pitchFamily="34" charset="-120"/>
              </a:rPr>
              <a:t>)</a:t>
            </a:r>
            <a:r>
              <a:rPr kumimoji="1" lang="zh-TW" altLang="en-US" sz="900" b="1" dirty="0">
                <a:solidFill>
                  <a:srgbClr val="000000"/>
                </a:solidFill>
                <a:latin typeface="微軟正黑體" panose="020B0604030504040204" pitchFamily="34" charset="-120"/>
                <a:ea typeface="微軟正黑體" panose="020B0604030504040204" pitchFamily="34" charset="-120"/>
              </a:rPr>
              <a:t>。</a:t>
            </a:r>
            <a:r>
              <a:rPr lang="zh-TW" altLang="en-US" sz="900" b="1" dirty="0">
                <a:solidFill>
                  <a:srgbClr val="000000"/>
                </a:solidFill>
                <a:latin typeface="微軟正黑體" panose="020B0604030504040204" pitchFamily="34" charset="-120"/>
                <a:ea typeface="微軟正黑體" panose="020B0604030504040204" pitchFamily="34" charset="-120"/>
              </a:rPr>
              <a:t>投資人申購本基金係持有基金受益憑證，而非本文提及之投資資產或標的 。</a:t>
            </a:r>
            <a:endParaRPr lang="en-US" altLang="zh-TW" sz="900" b="1" dirty="0">
              <a:solidFill>
                <a:srgbClr val="000000"/>
              </a:solidFill>
              <a:latin typeface="微軟正黑體" panose="020B0604030504040204" pitchFamily="34" charset="-120"/>
              <a:ea typeface="微軟正黑體" panose="020B0604030504040204" pitchFamily="34" charset="-120"/>
            </a:endParaRPr>
          </a:p>
        </p:txBody>
      </p:sp>
      <p:sp>
        <p:nvSpPr>
          <p:cNvPr id="10" name="文字方塊 9">
            <a:extLst>
              <a:ext uri="{FF2B5EF4-FFF2-40B4-BE49-F238E27FC236}">
                <a16:creationId xmlns:a16="http://schemas.microsoft.com/office/drawing/2014/main" id="{7D77C68D-403A-CE7A-08EF-D875047A0062}"/>
              </a:ext>
            </a:extLst>
          </p:cNvPr>
          <p:cNvSpPr txBox="1"/>
          <p:nvPr/>
        </p:nvSpPr>
        <p:spPr>
          <a:xfrm>
            <a:off x="663904" y="1664240"/>
            <a:ext cx="3406945" cy="169277"/>
          </a:xfrm>
          <a:prstGeom prst="rect">
            <a:avLst/>
          </a:prstGeom>
          <a:noFill/>
          <a:ln>
            <a:noFill/>
          </a:ln>
        </p:spPr>
        <p:txBody>
          <a:bodyPr wrap="square" lIns="91455" tIns="0" rIns="91455" bIns="0" rtlCol="0">
            <a:spAutoFit/>
          </a:bodyPr>
          <a:lstStyle/>
          <a:p>
            <a:pPr algn="l"/>
            <a:r>
              <a:rPr lang="zh-TW" altLang="en-US" sz="1100" dirty="0">
                <a:latin typeface="微軟正黑體" panose="020B0604030504040204" pitchFamily="34" charset="-120"/>
                <a:ea typeface="微軟正黑體" panose="020B0604030504040204" pitchFamily="34" charset="-120"/>
              </a:rPr>
              <a:t>基金之債券配置</a:t>
            </a:r>
            <a:r>
              <a:rPr lang="en-US" altLang="zh-TW" sz="1100" dirty="0">
                <a:latin typeface="微軟正黑體" panose="020B0604030504040204" pitchFamily="34" charset="-120"/>
                <a:ea typeface="微軟正黑體" panose="020B0604030504040204" pitchFamily="34" charset="-120"/>
              </a:rPr>
              <a:t>%                         </a:t>
            </a:r>
            <a:r>
              <a:rPr lang="zh-TW" altLang="en-US" sz="1100" dirty="0">
                <a:latin typeface="微軟正黑體" panose="020B0604030504040204" pitchFamily="34" charset="-120"/>
                <a:ea typeface="微軟正黑體" panose="020B0604030504040204" pitchFamily="34" charset="-120"/>
              </a:rPr>
              <a:t>基金之貨幣配置</a:t>
            </a:r>
          </a:p>
        </p:txBody>
      </p:sp>
      <p:graphicFrame>
        <p:nvGraphicFramePr>
          <p:cNvPr id="9" name="表格 8">
            <a:extLst>
              <a:ext uri="{FF2B5EF4-FFF2-40B4-BE49-F238E27FC236}">
                <a16:creationId xmlns:a16="http://schemas.microsoft.com/office/drawing/2014/main" id="{5E0EFB67-9029-0708-9BCA-A957F1A9A61A}"/>
              </a:ext>
            </a:extLst>
          </p:cNvPr>
          <p:cNvGraphicFramePr>
            <a:graphicFrameLocks noGrp="1"/>
          </p:cNvGraphicFramePr>
          <p:nvPr>
            <p:extLst>
              <p:ext uri="{D42A27DB-BD31-4B8C-83A1-F6EECF244321}">
                <p14:modId xmlns:p14="http://schemas.microsoft.com/office/powerpoint/2010/main" val="1577324831"/>
              </p:ext>
            </p:extLst>
          </p:nvPr>
        </p:nvGraphicFramePr>
        <p:xfrm>
          <a:off x="195803" y="5085426"/>
          <a:ext cx="2893809" cy="1058918"/>
        </p:xfrm>
        <a:graphic>
          <a:graphicData uri="http://schemas.openxmlformats.org/drawingml/2006/table">
            <a:tbl>
              <a:tblPr firstRow="1" firstCol="1" bandRow="1">
                <a:tableStyleId>{5C22544A-7EE6-4342-B048-85BDC9FD1C3A}</a:tableStyleId>
              </a:tblPr>
              <a:tblGrid>
                <a:gridCol w="661845">
                  <a:extLst>
                    <a:ext uri="{9D8B030D-6E8A-4147-A177-3AD203B41FA5}">
                      <a16:colId xmlns:a16="http://schemas.microsoft.com/office/drawing/2014/main" val="929703570"/>
                    </a:ext>
                  </a:extLst>
                </a:gridCol>
                <a:gridCol w="743988">
                  <a:extLst>
                    <a:ext uri="{9D8B030D-6E8A-4147-A177-3AD203B41FA5}">
                      <a16:colId xmlns:a16="http://schemas.microsoft.com/office/drawing/2014/main" val="553607127"/>
                    </a:ext>
                  </a:extLst>
                </a:gridCol>
                <a:gridCol w="743988">
                  <a:extLst>
                    <a:ext uri="{9D8B030D-6E8A-4147-A177-3AD203B41FA5}">
                      <a16:colId xmlns:a16="http://schemas.microsoft.com/office/drawing/2014/main" val="2033719360"/>
                    </a:ext>
                  </a:extLst>
                </a:gridCol>
                <a:gridCol w="743988">
                  <a:extLst>
                    <a:ext uri="{9D8B030D-6E8A-4147-A177-3AD203B41FA5}">
                      <a16:colId xmlns:a16="http://schemas.microsoft.com/office/drawing/2014/main" val="2575245456"/>
                    </a:ext>
                  </a:extLst>
                </a:gridCol>
              </a:tblGrid>
              <a:tr h="393251">
                <a:tc>
                  <a:txBody>
                    <a:body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除息</a:t>
                      </a:r>
                      <a:r>
                        <a:rPr lang="zh-TW" altLang="en-US" sz="1200" dirty="0">
                          <a:effectLst/>
                          <a:latin typeface="Arial" panose="020B0604020202020204" pitchFamily="34" charset="0"/>
                          <a:ea typeface="微軟正黑體" panose="020B0604030504040204" pitchFamily="34" charset="-120"/>
                          <a:cs typeface="Arial" panose="020B0604020202020204" pitchFamily="34" charset="0"/>
                        </a:rPr>
                        <a:t>月</a:t>
                      </a:r>
                      <a:endParaRPr lang="zh-TW" sz="1200" dirty="0">
                        <a:effectLst/>
                        <a:latin typeface="Arial" panose="020B0604020202020204" pitchFamily="34" charset="0"/>
                        <a:ea typeface="微軟正黑體" panose="020B0604030504040204" pitchFamily="34" charset="-120"/>
                        <a:cs typeface="Arial" panose="020B0604020202020204" pitchFamily="34" charset="0"/>
                      </a:endParaRPr>
                    </a:p>
                  </a:txBody>
                  <a:tcPr marL="13273" marR="13273" marT="0" marB="0" anchor="ctr">
                    <a:solidFill>
                      <a:srgbClr val="0070C0"/>
                    </a:solidFill>
                  </a:tcPr>
                </a:tc>
                <a:tc>
                  <a:txBody>
                    <a:body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配息金額</a:t>
                      </a:r>
                    </a:p>
                    <a:p>
                      <a:pPr algn="ctr">
                        <a:spcAft>
                          <a:spcPts val="0"/>
                        </a:spcAft>
                      </a:pPr>
                      <a:r>
                        <a:rPr lang="en-US" sz="1200" dirty="0">
                          <a:effectLst/>
                          <a:latin typeface="Arial" panose="020B0604020202020204" pitchFamily="34" charset="0"/>
                          <a:ea typeface="微軟正黑體" panose="020B0604030504040204" pitchFamily="34" charset="-120"/>
                          <a:cs typeface="Arial" panose="020B0604020202020204" pitchFamily="34" charset="0"/>
                        </a:rPr>
                        <a:t>(</a:t>
                      </a:r>
                      <a:r>
                        <a:rPr lang="zh-TW" sz="1200" dirty="0">
                          <a:effectLst/>
                          <a:latin typeface="Arial" panose="020B0604020202020204" pitchFamily="34" charset="0"/>
                          <a:ea typeface="微軟正黑體" panose="020B0604030504040204" pitchFamily="34" charset="-120"/>
                          <a:cs typeface="Arial" panose="020B0604020202020204" pitchFamily="34" charset="0"/>
                        </a:rPr>
                        <a:t>美元</a:t>
                      </a:r>
                      <a:r>
                        <a:rPr lang="en-US" sz="1200" dirty="0">
                          <a:effectLst/>
                          <a:latin typeface="Arial" panose="020B0604020202020204" pitchFamily="34" charset="0"/>
                          <a:ea typeface="微軟正黑體" panose="020B0604030504040204" pitchFamily="34" charset="-120"/>
                          <a:cs typeface="Arial" panose="020B0604020202020204" pitchFamily="34" charset="0"/>
                        </a:rPr>
                        <a:t>)</a:t>
                      </a:r>
                      <a:endParaRPr lang="zh-TW" sz="1200" dirty="0">
                        <a:effectLst/>
                        <a:latin typeface="Arial" panose="020B0604020202020204" pitchFamily="34" charset="0"/>
                        <a:ea typeface="微軟正黑體" panose="020B0604030504040204" pitchFamily="34" charset="-120"/>
                        <a:cs typeface="Arial" panose="020B0604020202020204" pitchFamily="34" charset="0"/>
                      </a:endParaRPr>
                    </a:p>
                  </a:txBody>
                  <a:tcPr marL="13273" marR="13273" marT="0" marB="0" anchor="ctr">
                    <a:solidFill>
                      <a:srgbClr val="0070C0"/>
                    </a:solidFill>
                  </a:tcPr>
                </a:tc>
                <a:tc>
                  <a:txBody>
                    <a:body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當次</a:t>
                      </a:r>
                      <a:endParaRPr lang="en-US" altLang="zh-TW" sz="1200" dirty="0">
                        <a:effectLst/>
                        <a:latin typeface="Arial" panose="020B0604020202020204" pitchFamily="34" charset="0"/>
                        <a:ea typeface="微軟正黑體" panose="020B0604030504040204" pitchFamily="34" charset="-120"/>
                        <a:cs typeface="Arial" panose="020B0604020202020204" pitchFamily="34" charset="0"/>
                      </a:endParaRPr>
                    </a:p>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配息率</a:t>
                      </a:r>
                    </a:p>
                  </a:txBody>
                  <a:tcPr marL="13273" marR="13273" marT="0" marB="0" anchor="ctr">
                    <a:solidFill>
                      <a:srgbClr val="0070C0"/>
                    </a:solidFill>
                  </a:tcPr>
                </a:tc>
                <a:tc>
                  <a:txBody>
                    <a:body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月報酬率</a:t>
                      </a:r>
                      <a:endParaRPr lang="en-US" altLang="zh-TW" sz="1200" dirty="0">
                        <a:effectLst/>
                        <a:latin typeface="Arial" panose="020B0604020202020204" pitchFamily="34" charset="0"/>
                        <a:ea typeface="微軟正黑體" panose="020B0604030504040204" pitchFamily="34" charset="-120"/>
                        <a:cs typeface="Arial" panose="020B0604020202020204" pitchFamily="34" charset="0"/>
                      </a:endParaRPr>
                    </a:p>
                    <a:p>
                      <a:pPr algn="ctr">
                        <a:spcAft>
                          <a:spcPts val="0"/>
                        </a:spcAft>
                      </a:pPr>
                      <a:r>
                        <a:rPr lang="en-US" sz="1200" dirty="0">
                          <a:effectLst/>
                          <a:latin typeface="Arial" panose="020B0604020202020204" pitchFamily="34" charset="0"/>
                          <a:ea typeface="微軟正黑體" panose="020B0604030504040204" pitchFamily="34" charset="-120"/>
                          <a:cs typeface="Arial" panose="020B0604020202020204" pitchFamily="34" charset="0"/>
                        </a:rPr>
                        <a:t>(</a:t>
                      </a:r>
                      <a:r>
                        <a:rPr lang="zh-TW" sz="1200" dirty="0">
                          <a:effectLst/>
                          <a:latin typeface="Arial" panose="020B0604020202020204" pitchFamily="34" charset="0"/>
                          <a:ea typeface="微軟正黑體" panose="020B0604030504040204" pitchFamily="34" charset="-120"/>
                          <a:cs typeface="Arial" panose="020B0604020202020204" pitchFamily="34" charset="0"/>
                        </a:rPr>
                        <a:t>含息</a:t>
                      </a:r>
                      <a:r>
                        <a:rPr lang="en-US" sz="1200" dirty="0">
                          <a:effectLst/>
                          <a:latin typeface="Arial" panose="020B0604020202020204" pitchFamily="34" charset="0"/>
                          <a:ea typeface="微軟正黑體" panose="020B0604030504040204" pitchFamily="34" charset="-120"/>
                          <a:cs typeface="Arial" panose="020B0604020202020204" pitchFamily="34" charset="0"/>
                        </a:rPr>
                        <a:t>)</a:t>
                      </a:r>
                      <a:endParaRPr lang="zh-TW" sz="1200" dirty="0">
                        <a:effectLst/>
                        <a:latin typeface="Arial" panose="020B0604020202020204" pitchFamily="34" charset="0"/>
                        <a:ea typeface="微軟正黑體" panose="020B0604030504040204" pitchFamily="34" charset="-120"/>
                        <a:cs typeface="Arial" panose="020B0604020202020204" pitchFamily="34" charset="0"/>
                      </a:endParaRPr>
                    </a:p>
                  </a:txBody>
                  <a:tcPr marL="13273" marR="13273" marT="0" marB="0" anchor="ctr">
                    <a:solidFill>
                      <a:srgbClr val="0070C0"/>
                    </a:solidFill>
                  </a:tcPr>
                </a:tc>
                <a:extLst>
                  <a:ext uri="{0D108BD9-81ED-4DB2-BD59-A6C34878D82A}">
                    <a16:rowId xmlns:a16="http://schemas.microsoft.com/office/drawing/2014/main" val="2438940839"/>
                  </a:ext>
                </a:extLst>
              </a:tr>
              <a:tr h="221889">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2026/5</a:t>
                      </a:r>
                    </a:p>
                  </a:txBody>
                  <a:tcPr marL="9525" marR="9525" marT="9525" marB="0" anchor="ctr">
                    <a:no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0.034</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0.77</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3.13</a:t>
                      </a:r>
                    </a:p>
                  </a:txBody>
                  <a:tcPr marL="9525" marR="9525" marT="9525" marB="0" anchor="ctr">
                    <a:solidFill>
                      <a:schemeClr val="bg1"/>
                    </a:solidFill>
                  </a:tcPr>
                </a:tc>
                <a:extLst>
                  <a:ext uri="{0D108BD9-81ED-4DB2-BD59-A6C34878D82A}">
                    <a16:rowId xmlns:a16="http://schemas.microsoft.com/office/drawing/2014/main" val="4099282979"/>
                  </a:ext>
                </a:extLst>
              </a:tr>
              <a:tr h="221889">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2026/4</a:t>
                      </a:r>
                    </a:p>
                  </a:txBody>
                  <a:tcPr marL="9525" marR="9525" marT="9525" marB="0" anchor="ctr">
                    <a:no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0.034</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0.79</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-5.18</a:t>
                      </a:r>
                    </a:p>
                  </a:txBody>
                  <a:tcPr marL="9525" marR="9525" marT="9525" marB="0" anchor="ctr">
                    <a:solidFill>
                      <a:schemeClr val="bg1"/>
                    </a:solidFill>
                  </a:tcPr>
                </a:tc>
                <a:extLst>
                  <a:ext uri="{0D108BD9-81ED-4DB2-BD59-A6C34878D82A}">
                    <a16:rowId xmlns:a16="http://schemas.microsoft.com/office/drawing/2014/main" val="1154659292"/>
                  </a:ext>
                </a:extLst>
              </a:tr>
              <a:tr h="221889">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2026/3</a:t>
                      </a:r>
                    </a:p>
                  </a:txBody>
                  <a:tcPr marL="9525" marR="9525" marT="9525" marB="0" anchor="ctr">
                    <a:no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0.034</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0.74</a:t>
                      </a:r>
                    </a:p>
                  </a:txBody>
                  <a:tcPr marL="9525" marR="9525" marT="9525" marB="0" anchor="ctr">
                    <a:solidFill>
                      <a:schemeClr val="bg1"/>
                    </a:solidFill>
                  </a:tcPr>
                </a:tc>
                <a:tc>
                  <a:txBody>
                    <a:bodyPr/>
                    <a:lstStyle/>
                    <a:p>
                      <a:pPr algn="ctr" fontAlgn="ctr"/>
                      <a:r>
                        <a:rPr lang="en-US" altLang="zh-TW" sz="1200" b="1" kern="1200" dirty="0">
                          <a:solidFill>
                            <a:srgbClr val="0070C0"/>
                          </a:solidFill>
                          <a:effectLst/>
                          <a:latin typeface="Arial" panose="020B0604020202020204" pitchFamily="34" charset="0"/>
                          <a:ea typeface="微軟正黑體" panose="020B0604030504040204" pitchFamily="34" charset="-120"/>
                          <a:cs typeface="Arial" panose="020B0604020202020204" pitchFamily="34" charset="0"/>
                        </a:rPr>
                        <a:t>1.64</a:t>
                      </a:r>
                    </a:p>
                  </a:txBody>
                  <a:tcPr marL="9525" marR="9525" marT="9525" marB="0" anchor="ctr">
                    <a:solidFill>
                      <a:schemeClr val="bg1"/>
                    </a:solidFill>
                  </a:tcPr>
                </a:tc>
                <a:extLst>
                  <a:ext uri="{0D108BD9-81ED-4DB2-BD59-A6C34878D82A}">
                    <a16:rowId xmlns:a16="http://schemas.microsoft.com/office/drawing/2014/main" val="3705478911"/>
                  </a:ext>
                </a:extLst>
              </a:tr>
            </a:tbl>
          </a:graphicData>
        </a:graphic>
      </p:graphicFrame>
      <p:graphicFrame>
        <p:nvGraphicFramePr>
          <p:cNvPr id="15" name="表格 14">
            <a:extLst>
              <a:ext uri="{FF2B5EF4-FFF2-40B4-BE49-F238E27FC236}">
                <a16:creationId xmlns:a16="http://schemas.microsoft.com/office/drawing/2014/main" id="{7807320C-FC63-CB1B-B2A5-81A5925F1F45}"/>
              </a:ext>
            </a:extLst>
          </p:cNvPr>
          <p:cNvGraphicFramePr>
            <a:graphicFrameLocks noGrp="1"/>
          </p:cNvGraphicFramePr>
          <p:nvPr>
            <p:extLst>
              <p:ext uri="{D42A27DB-BD31-4B8C-83A1-F6EECF244321}">
                <p14:modId xmlns:p14="http://schemas.microsoft.com/office/powerpoint/2010/main" val="2212976070"/>
              </p:ext>
            </p:extLst>
          </p:nvPr>
        </p:nvGraphicFramePr>
        <p:xfrm>
          <a:off x="3089612" y="5090423"/>
          <a:ext cx="2252834" cy="1047176"/>
        </p:xfrm>
        <a:graphic>
          <a:graphicData uri="http://schemas.openxmlformats.org/drawingml/2006/table">
            <a:tbl>
              <a:tblPr firstRow="1" firstCol="1" bandRow="1"/>
              <a:tblGrid>
                <a:gridCol w="753035">
                  <a:extLst>
                    <a:ext uri="{9D8B030D-6E8A-4147-A177-3AD203B41FA5}">
                      <a16:colId xmlns:a16="http://schemas.microsoft.com/office/drawing/2014/main" val="553607127"/>
                    </a:ext>
                  </a:extLst>
                </a:gridCol>
                <a:gridCol w="692976">
                  <a:extLst>
                    <a:ext uri="{9D8B030D-6E8A-4147-A177-3AD203B41FA5}">
                      <a16:colId xmlns:a16="http://schemas.microsoft.com/office/drawing/2014/main" val="2033719360"/>
                    </a:ext>
                  </a:extLst>
                </a:gridCol>
                <a:gridCol w="806823">
                  <a:extLst>
                    <a:ext uri="{9D8B030D-6E8A-4147-A177-3AD203B41FA5}">
                      <a16:colId xmlns:a16="http://schemas.microsoft.com/office/drawing/2014/main" val="2575245456"/>
                    </a:ext>
                  </a:extLst>
                </a:gridCol>
              </a:tblGrid>
              <a:tr h="406178">
                <a:tc>
                  <a:txBody>
                    <a:bodyPr/>
                    <a:lstStyle>
                      <a:lvl1pPr marL="0" algn="l" defTabSz="995661" rtl="0" eaLnBrk="1" latinLnBrk="0" hangingPunct="1">
                        <a:defRPr sz="2000" b="1" kern="1200">
                          <a:solidFill>
                            <a:schemeClr val="lt1"/>
                          </a:solidFill>
                          <a:latin typeface="Calibri"/>
                          <a:ea typeface="微軟正黑體"/>
                        </a:defRPr>
                      </a:lvl1pPr>
                      <a:lvl2pPr marL="497831" algn="l" defTabSz="995661" rtl="0" eaLnBrk="1" latinLnBrk="0" hangingPunct="1">
                        <a:defRPr sz="2000" b="1" kern="1200">
                          <a:solidFill>
                            <a:schemeClr val="lt1"/>
                          </a:solidFill>
                          <a:latin typeface="Calibri"/>
                          <a:ea typeface="微軟正黑體"/>
                        </a:defRPr>
                      </a:lvl2pPr>
                      <a:lvl3pPr marL="995661" algn="l" defTabSz="995661" rtl="0" eaLnBrk="1" latinLnBrk="0" hangingPunct="1">
                        <a:defRPr sz="2000" b="1" kern="1200">
                          <a:solidFill>
                            <a:schemeClr val="lt1"/>
                          </a:solidFill>
                          <a:latin typeface="Calibri"/>
                          <a:ea typeface="微軟正黑體"/>
                        </a:defRPr>
                      </a:lvl3pPr>
                      <a:lvl4pPr marL="1493492" algn="l" defTabSz="995661" rtl="0" eaLnBrk="1" latinLnBrk="0" hangingPunct="1">
                        <a:defRPr sz="2000" b="1" kern="1200">
                          <a:solidFill>
                            <a:schemeClr val="lt1"/>
                          </a:solidFill>
                          <a:latin typeface="Calibri"/>
                          <a:ea typeface="微軟正黑體"/>
                        </a:defRPr>
                      </a:lvl4pPr>
                      <a:lvl5pPr marL="1991323" algn="l" defTabSz="995661" rtl="0" eaLnBrk="1" latinLnBrk="0" hangingPunct="1">
                        <a:defRPr sz="2000" b="1" kern="1200">
                          <a:solidFill>
                            <a:schemeClr val="lt1"/>
                          </a:solidFill>
                          <a:latin typeface="Calibri"/>
                          <a:ea typeface="微軟正黑體"/>
                        </a:defRPr>
                      </a:lvl5pPr>
                      <a:lvl6pPr marL="2489152" algn="l" defTabSz="995661" rtl="0" eaLnBrk="1" latinLnBrk="0" hangingPunct="1">
                        <a:defRPr sz="2000" b="1" kern="1200">
                          <a:solidFill>
                            <a:schemeClr val="lt1"/>
                          </a:solidFill>
                          <a:latin typeface="Calibri"/>
                          <a:ea typeface="微軟正黑體"/>
                        </a:defRPr>
                      </a:lvl6pPr>
                      <a:lvl7pPr marL="2986983" algn="l" defTabSz="995661" rtl="0" eaLnBrk="1" latinLnBrk="0" hangingPunct="1">
                        <a:defRPr sz="2000" b="1" kern="1200">
                          <a:solidFill>
                            <a:schemeClr val="lt1"/>
                          </a:solidFill>
                          <a:latin typeface="Calibri"/>
                          <a:ea typeface="微軟正黑體"/>
                        </a:defRPr>
                      </a:lvl7pPr>
                      <a:lvl8pPr marL="3484814" algn="l" defTabSz="995661" rtl="0" eaLnBrk="1" latinLnBrk="0" hangingPunct="1">
                        <a:defRPr sz="2000" b="1" kern="1200">
                          <a:solidFill>
                            <a:schemeClr val="lt1"/>
                          </a:solidFill>
                          <a:latin typeface="Calibri"/>
                          <a:ea typeface="微軟正黑體"/>
                        </a:defRPr>
                      </a:lvl8pPr>
                      <a:lvl9pPr marL="3982645" algn="l" defTabSz="995661" rtl="0" eaLnBrk="1" latinLnBrk="0" hangingPunct="1">
                        <a:defRPr sz="2000" b="1" kern="1200">
                          <a:solidFill>
                            <a:schemeClr val="lt1"/>
                          </a:solidFill>
                          <a:latin typeface="Calibri"/>
                          <a:ea typeface="微軟正黑體"/>
                        </a:defRPr>
                      </a:lvl9p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配息金額</a:t>
                      </a:r>
                    </a:p>
                    <a:p>
                      <a:pPr algn="ctr">
                        <a:spcAft>
                          <a:spcPts val="0"/>
                        </a:spcAft>
                      </a:pPr>
                      <a:r>
                        <a:rPr lang="en-US" sz="1200" dirty="0">
                          <a:effectLst/>
                          <a:latin typeface="Arial" panose="020B0604020202020204" pitchFamily="34" charset="0"/>
                          <a:ea typeface="微軟正黑體" panose="020B0604030504040204" pitchFamily="34" charset="-120"/>
                          <a:cs typeface="Arial" panose="020B0604020202020204" pitchFamily="34" charset="0"/>
                        </a:rPr>
                        <a:t>(</a:t>
                      </a:r>
                      <a:r>
                        <a:rPr lang="zh-TW" sz="1200" dirty="0">
                          <a:effectLst/>
                          <a:latin typeface="Arial" panose="020B0604020202020204" pitchFamily="34" charset="0"/>
                          <a:ea typeface="微軟正黑體" panose="020B0604030504040204" pitchFamily="34" charset="-120"/>
                          <a:cs typeface="Arial" panose="020B0604020202020204" pitchFamily="34" charset="0"/>
                        </a:rPr>
                        <a:t>美元</a:t>
                      </a:r>
                      <a:r>
                        <a:rPr lang="en-US" sz="1200" dirty="0">
                          <a:effectLst/>
                          <a:latin typeface="Arial" panose="020B0604020202020204" pitchFamily="34" charset="0"/>
                          <a:ea typeface="微軟正黑體" panose="020B0604030504040204" pitchFamily="34" charset="-120"/>
                          <a:cs typeface="Arial" panose="020B0604020202020204" pitchFamily="34" charset="0"/>
                        </a:rPr>
                        <a:t>)</a:t>
                      </a:r>
                      <a:endParaRPr lang="zh-TW" sz="1200" dirty="0">
                        <a:effectLst/>
                        <a:latin typeface="Arial" panose="020B0604020202020204" pitchFamily="34" charset="0"/>
                        <a:ea typeface="微軟正黑體" panose="020B0604030504040204" pitchFamily="34" charset="-120"/>
                        <a:cs typeface="Arial" panose="020B0604020202020204" pitchFamily="34" charset="0"/>
                      </a:endParaRPr>
                    </a:p>
                  </a:txBody>
                  <a:tcPr marL="13273" marR="13273" marT="0" marB="0" anchor="ctr">
                    <a:lnL w="12700" cmpd="sng">
                      <a:solidFill>
                        <a:sysClr val="window" lastClr="FFFFFF"/>
                      </a:solidFill>
                    </a:lnL>
                    <a:lnR w="12700" cmpd="sng">
                      <a:solidFill>
                        <a:sysClr val="window" lastClr="FFFFFF"/>
                      </a:solidFill>
                    </a:lnR>
                    <a:lnT w="12700" cmpd="sng">
                      <a:solidFill>
                        <a:sysClr val="window" lastClr="FFFFFF"/>
                      </a:solidFill>
                    </a:lnT>
                    <a:lnB w="381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70AD47">
                        <a:lumMod val="75000"/>
                      </a:srgbClr>
                    </a:solidFill>
                  </a:tcPr>
                </a:tc>
                <a:tc>
                  <a:txBody>
                    <a:bodyPr/>
                    <a:lstStyle>
                      <a:lvl1pPr marL="0" algn="l" defTabSz="995661" rtl="0" eaLnBrk="1" latinLnBrk="0" hangingPunct="1">
                        <a:defRPr sz="2000" b="1" kern="1200">
                          <a:solidFill>
                            <a:schemeClr val="lt1"/>
                          </a:solidFill>
                          <a:latin typeface="Calibri"/>
                          <a:ea typeface="微軟正黑體"/>
                        </a:defRPr>
                      </a:lvl1pPr>
                      <a:lvl2pPr marL="497831" algn="l" defTabSz="995661" rtl="0" eaLnBrk="1" latinLnBrk="0" hangingPunct="1">
                        <a:defRPr sz="2000" b="1" kern="1200">
                          <a:solidFill>
                            <a:schemeClr val="lt1"/>
                          </a:solidFill>
                          <a:latin typeface="Calibri"/>
                          <a:ea typeface="微軟正黑體"/>
                        </a:defRPr>
                      </a:lvl2pPr>
                      <a:lvl3pPr marL="995661" algn="l" defTabSz="995661" rtl="0" eaLnBrk="1" latinLnBrk="0" hangingPunct="1">
                        <a:defRPr sz="2000" b="1" kern="1200">
                          <a:solidFill>
                            <a:schemeClr val="lt1"/>
                          </a:solidFill>
                          <a:latin typeface="Calibri"/>
                          <a:ea typeface="微軟正黑體"/>
                        </a:defRPr>
                      </a:lvl3pPr>
                      <a:lvl4pPr marL="1493492" algn="l" defTabSz="995661" rtl="0" eaLnBrk="1" latinLnBrk="0" hangingPunct="1">
                        <a:defRPr sz="2000" b="1" kern="1200">
                          <a:solidFill>
                            <a:schemeClr val="lt1"/>
                          </a:solidFill>
                          <a:latin typeface="Calibri"/>
                          <a:ea typeface="微軟正黑體"/>
                        </a:defRPr>
                      </a:lvl4pPr>
                      <a:lvl5pPr marL="1991323" algn="l" defTabSz="995661" rtl="0" eaLnBrk="1" latinLnBrk="0" hangingPunct="1">
                        <a:defRPr sz="2000" b="1" kern="1200">
                          <a:solidFill>
                            <a:schemeClr val="lt1"/>
                          </a:solidFill>
                          <a:latin typeface="Calibri"/>
                          <a:ea typeface="微軟正黑體"/>
                        </a:defRPr>
                      </a:lvl5pPr>
                      <a:lvl6pPr marL="2489152" algn="l" defTabSz="995661" rtl="0" eaLnBrk="1" latinLnBrk="0" hangingPunct="1">
                        <a:defRPr sz="2000" b="1" kern="1200">
                          <a:solidFill>
                            <a:schemeClr val="lt1"/>
                          </a:solidFill>
                          <a:latin typeface="Calibri"/>
                          <a:ea typeface="微軟正黑體"/>
                        </a:defRPr>
                      </a:lvl6pPr>
                      <a:lvl7pPr marL="2986983" algn="l" defTabSz="995661" rtl="0" eaLnBrk="1" latinLnBrk="0" hangingPunct="1">
                        <a:defRPr sz="2000" b="1" kern="1200">
                          <a:solidFill>
                            <a:schemeClr val="lt1"/>
                          </a:solidFill>
                          <a:latin typeface="Calibri"/>
                          <a:ea typeface="微軟正黑體"/>
                        </a:defRPr>
                      </a:lvl7pPr>
                      <a:lvl8pPr marL="3484814" algn="l" defTabSz="995661" rtl="0" eaLnBrk="1" latinLnBrk="0" hangingPunct="1">
                        <a:defRPr sz="2000" b="1" kern="1200">
                          <a:solidFill>
                            <a:schemeClr val="lt1"/>
                          </a:solidFill>
                          <a:latin typeface="Calibri"/>
                          <a:ea typeface="微軟正黑體"/>
                        </a:defRPr>
                      </a:lvl8pPr>
                      <a:lvl9pPr marL="3982645" algn="l" defTabSz="995661" rtl="0" eaLnBrk="1" latinLnBrk="0" hangingPunct="1">
                        <a:defRPr sz="2000" b="1" kern="1200">
                          <a:solidFill>
                            <a:schemeClr val="lt1"/>
                          </a:solidFill>
                          <a:latin typeface="Calibri"/>
                          <a:ea typeface="微軟正黑體"/>
                        </a:defRPr>
                      </a:lvl9p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當次</a:t>
                      </a:r>
                      <a:endParaRPr lang="en-US" altLang="zh-TW" sz="1200" dirty="0">
                        <a:effectLst/>
                        <a:latin typeface="Arial" panose="020B0604020202020204" pitchFamily="34" charset="0"/>
                        <a:ea typeface="微軟正黑體" panose="020B0604030504040204" pitchFamily="34" charset="-120"/>
                        <a:cs typeface="Arial" panose="020B0604020202020204" pitchFamily="34" charset="0"/>
                      </a:endParaRPr>
                    </a:p>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配息率</a:t>
                      </a:r>
                    </a:p>
                  </a:txBody>
                  <a:tcPr marL="13273" marR="13273"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lumMod val="75000"/>
                      </a:srgbClr>
                    </a:solidFill>
                  </a:tcPr>
                </a:tc>
                <a:tc>
                  <a:txBody>
                    <a:bodyPr/>
                    <a:lstStyle>
                      <a:lvl1pPr marL="0" algn="l" defTabSz="995661" rtl="0" eaLnBrk="1" latinLnBrk="0" hangingPunct="1">
                        <a:defRPr sz="2000" b="1" kern="1200">
                          <a:solidFill>
                            <a:schemeClr val="lt1"/>
                          </a:solidFill>
                          <a:latin typeface="Calibri"/>
                          <a:ea typeface="微軟正黑體"/>
                        </a:defRPr>
                      </a:lvl1pPr>
                      <a:lvl2pPr marL="497831" algn="l" defTabSz="995661" rtl="0" eaLnBrk="1" latinLnBrk="0" hangingPunct="1">
                        <a:defRPr sz="2000" b="1" kern="1200">
                          <a:solidFill>
                            <a:schemeClr val="lt1"/>
                          </a:solidFill>
                          <a:latin typeface="Calibri"/>
                          <a:ea typeface="微軟正黑體"/>
                        </a:defRPr>
                      </a:lvl2pPr>
                      <a:lvl3pPr marL="995661" algn="l" defTabSz="995661" rtl="0" eaLnBrk="1" latinLnBrk="0" hangingPunct="1">
                        <a:defRPr sz="2000" b="1" kern="1200">
                          <a:solidFill>
                            <a:schemeClr val="lt1"/>
                          </a:solidFill>
                          <a:latin typeface="Calibri"/>
                          <a:ea typeface="微軟正黑體"/>
                        </a:defRPr>
                      </a:lvl3pPr>
                      <a:lvl4pPr marL="1493492" algn="l" defTabSz="995661" rtl="0" eaLnBrk="1" latinLnBrk="0" hangingPunct="1">
                        <a:defRPr sz="2000" b="1" kern="1200">
                          <a:solidFill>
                            <a:schemeClr val="lt1"/>
                          </a:solidFill>
                          <a:latin typeface="Calibri"/>
                          <a:ea typeface="微軟正黑體"/>
                        </a:defRPr>
                      </a:lvl4pPr>
                      <a:lvl5pPr marL="1991323" algn="l" defTabSz="995661" rtl="0" eaLnBrk="1" latinLnBrk="0" hangingPunct="1">
                        <a:defRPr sz="2000" b="1" kern="1200">
                          <a:solidFill>
                            <a:schemeClr val="lt1"/>
                          </a:solidFill>
                          <a:latin typeface="Calibri"/>
                          <a:ea typeface="微軟正黑體"/>
                        </a:defRPr>
                      </a:lvl5pPr>
                      <a:lvl6pPr marL="2489152" algn="l" defTabSz="995661" rtl="0" eaLnBrk="1" latinLnBrk="0" hangingPunct="1">
                        <a:defRPr sz="2000" b="1" kern="1200">
                          <a:solidFill>
                            <a:schemeClr val="lt1"/>
                          </a:solidFill>
                          <a:latin typeface="Calibri"/>
                          <a:ea typeface="微軟正黑體"/>
                        </a:defRPr>
                      </a:lvl6pPr>
                      <a:lvl7pPr marL="2986983" algn="l" defTabSz="995661" rtl="0" eaLnBrk="1" latinLnBrk="0" hangingPunct="1">
                        <a:defRPr sz="2000" b="1" kern="1200">
                          <a:solidFill>
                            <a:schemeClr val="lt1"/>
                          </a:solidFill>
                          <a:latin typeface="Calibri"/>
                          <a:ea typeface="微軟正黑體"/>
                        </a:defRPr>
                      </a:lvl7pPr>
                      <a:lvl8pPr marL="3484814" algn="l" defTabSz="995661" rtl="0" eaLnBrk="1" latinLnBrk="0" hangingPunct="1">
                        <a:defRPr sz="2000" b="1" kern="1200">
                          <a:solidFill>
                            <a:schemeClr val="lt1"/>
                          </a:solidFill>
                          <a:latin typeface="Calibri"/>
                          <a:ea typeface="微軟正黑體"/>
                        </a:defRPr>
                      </a:lvl8pPr>
                      <a:lvl9pPr marL="3982645" algn="l" defTabSz="995661" rtl="0" eaLnBrk="1" latinLnBrk="0" hangingPunct="1">
                        <a:defRPr sz="2000" b="1" kern="1200">
                          <a:solidFill>
                            <a:schemeClr val="lt1"/>
                          </a:solidFill>
                          <a:latin typeface="Calibri"/>
                          <a:ea typeface="微軟正黑體"/>
                        </a:defRPr>
                      </a:lvl9pPr>
                    </a:lstStyle>
                    <a:p>
                      <a:pPr algn="ctr">
                        <a:spcAft>
                          <a:spcPts val="0"/>
                        </a:spcAft>
                      </a:pPr>
                      <a:r>
                        <a:rPr lang="zh-TW" sz="1200" dirty="0">
                          <a:effectLst/>
                          <a:latin typeface="Arial" panose="020B0604020202020204" pitchFamily="34" charset="0"/>
                          <a:ea typeface="微軟正黑體" panose="020B0604030504040204" pitchFamily="34" charset="-120"/>
                          <a:cs typeface="Arial" panose="020B0604020202020204" pitchFamily="34" charset="0"/>
                        </a:rPr>
                        <a:t>月報酬率</a:t>
                      </a:r>
                      <a:endParaRPr lang="en-US" altLang="zh-TW" sz="1200" dirty="0">
                        <a:effectLst/>
                        <a:latin typeface="Arial" panose="020B0604020202020204" pitchFamily="34" charset="0"/>
                        <a:ea typeface="微軟正黑體" panose="020B0604030504040204" pitchFamily="34" charset="-120"/>
                        <a:cs typeface="Arial" panose="020B0604020202020204" pitchFamily="34" charset="0"/>
                      </a:endParaRPr>
                    </a:p>
                    <a:p>
                      <a:pPr algn="ctr">
                        <a:spcAft>
                          <a:spcPts val="0"/>
                        </a:spcAft>
                      </a:pPr>
                      <a:r>
                        <a:rPr lang="en-US" sz="1200" dirty="0">
                          <a:effectLst/>
                          <a:latin typeface="Arial" panose="020B0604020202020204" pitchFamily="34" charset="0"/>
                          <a:ea typeface="微軟正黑體" panose="020B0604030504040204" pitchFamily="34" charset="-120"/>
                          <a:cs typeface="Arial" panose="020B0604020202020204" pitchFamily="34" charset="0"/>
                        </a:rPr>
                        <a:t>(</a:t>
                      </a:r>
                      <a:r>
                        <a:rPr lang="zh-TW" sz="1200" dirty="0">
                          <a:effectLst/>
                          <a:latin typeface="Arial" panose="020B0604020202020204" pitchFamily="34" charset="0"/>
                          <a:ea typeface="微軟正黑體" panose="020B0604030504040204" pitchFamily="34" charset="-120"/>
                          <a:cs typeface="Arial" panose="020B0604020202020204" pitchFamily="34" charset="0"/>
                        </a:rPr>
                        <a:t>含息</a:t>
                      </a:r>
                      <a:r>
                        <a:rPr lang="en-US" sz="1200" dirty="0">
                          <a:effectLst/>
                          <a:latin typeface="Arial" panose="020B0604020202020204" pitchFamily="34" charset="0"/>
                          <a:ea typeface="微軟正黑體" panose="020B0604030504040204" pitchFamily="34" charset="-120"/>
                          <a:cs typeface="Arial" panose="020B0604020202020204" pitchFamily="34" charset="0"/>
                        </a:rPr>
                        <a:t>)</a:t>
                      </a:r>
                      <a:endParaRPr lang="zh-TW" sz="1200" dirty="0">
                        <a:effectLst/>
                        <a:latin typeface="Arial" panose="020B0604020202020204" pitchFamily="34" charset="0"/>
                        <a:ea typeface="微軟正黑體" panose="020B0604030504040204" pitchFamily="34" charset="-120"/>
                        <a:cs typeface="Arial" panose="020B0604020202020204" pitchFamily="34" charset="0"/>
                      </a:endParaRPr>
                    </a:p>
                  </a:txBody>
                  <a:tcPr marL="13273" marR="13273" marT="0" marB="0" anchor="ctr">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70AD47">
                        <a:lumMod val="75000"/>
                      </a:srgbClr>
                    </a:solidFill>
                  </a:tcPr>
                </a:tc>
                <a:extLst>
                  <a:ext uri="{0D108BD9-81ED-4DB2-BD59-A6C34878D82A}">
                    <a16:rowId xmlns:a16="http://schemas.microsoft.com/office/drawing/2014/main" val="2438940839"/>
                  </a:ext>
                </a:extLst>
              </a:tr>
              <a:tr h="213666">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0.033</a:t>
                      </a:r>
                    </a:p>
                  </a:txBody>
                  <a:tcPr marL="9525" marR="9525" marT="9525" marB="0" anchor="ctr">
                    <a:lnL w="12700" cmpd="sng">
                      <a:solidFill>
                        <a:sysClr val="window" lastClr="FFFFFF"/>
                      </a:solidFill>
                    </a:lnL>
                    <a:lnR w="12700" cmpd="sng">
                      <a:solidFill>
                        <a:sysClr val="window" lastClr="FFFFFF"/>
                      </a:solidFill>
                    </a:lnR>
                    <a:lnT w="381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0.76</a:t>
                      </a:r>
                    </a:p>
                  </a:txBody>
                  <a:tcPr marL="9525" marR="9525" marT="9525" marB="0"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3.16</a:t>
                      </a:r>
                    </a:p>
                  </a:txBody>
                  <a:tcPr marL="9525" marR="9525" marT="9525" marB="0" anchor="ctr">
                    <a:lnL w="12700" cmpd="sng">
                      <a:solidFill>
                        <a:sysClr val="window" lastClr="FFFFFF"/>
                      </a:solidFill>
                    </a:lnL>
                    <a:lnR w="12700" cmpd="sng">
                      <a:solidFill>
                        <a:sysClr val="window" lastClr="FFFFFF"/>
                      </a:solidFill>
                    </a:lnR>
                    <a:lnT w="381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679423801"/>
                  </a:ext>
                </a:extLst>
              </a:tr>
              <a:tr h="213666">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0.033</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0.78</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-5.07</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486573149"/>
                  </a:ext>
                </a:extLst>
              </a:tr>
              <a:tr h="213666">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0.033</a:t>
                      </a:r>
                    </a:p>
                  </a:txBody>
                  <a:tcPr marL="9525" marR="9525" marT="9525" marB="0" anchor="ctr">
                    <a:lnL w="12700" cmpd="sng">
                      <a:solidFill>
                        <a:sysClr val="window" lastClr="FFFFFF"/>
                      </a:solidFill>
                    </a:lnL>
                    <a:lnR w="12700" cmpd="sng">
                      <a:solidFill>
                        <a:sysClr val="window" lastClr="FFFFFF"/>
                      </a:solidFill>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0.73</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tc>
                  <a:txBody>
                    <a:bodyPr/>
                    <a:lstStyle>
                      <a:lvl1pPr marL="0" algn="l" defTabSz="995661" rtl="0" eaLnBrk="1" latinLnBrk="0" hangingPunct="1">
                        <a:defRPr sz="2000" kern="1200">
                          <a:solidFill>
                            <a:schemeClr val="dk1"/>
                          </a:solidFill>
                          <a:latin typeface="Calibri"/>
                          <a:ea typeface="微軟正黑體"/>
                        </a:defRPr>
                      </a:lvl1pPr>
                      <a:lvl2pPr marL="497831" algn="l" defTabSz="995661" rtl="0" eaLnBrk="1" latinLnBrk="0" hangingPunct="1">
                        <a:defRPr sz="2000" kern="1200">
                          <a:solidFill>
                            <a:schemeClr val="dk1"/>
                          </a:solidFill>
                          <a:latin typeface="Calibri"/>
                          <a:ea typeface="微軟正黑體"/>
                        </a:defRPr>
                      </a:lvl2pPr>
                      <a:lvl3pPr marL="995661" algn="l" defTabSz="995661" rtl="0" eaLnBrk="1" latinLnBrk="0" hangingPunct="1">
                        <a:defRPr sz="2000" kern="1200">
                          <a:solidFill>
                            <a:schemeClr val="dk1"/>
                          </a:solidFill>
                          <a:latin typeface="Calibri"/>
                          <a:ea typeface="微軟正黑體"/>
                        </a:defRPr>
                      </a:lvl3pPr>
                      <a:lvl4pPr marL="1493492" algn="l" defTabSz="995661" rtl="0" eaLnBrk="1" latinLnBrk="0" hangingPunct="1">
                        <a:defRPr sz="2000" kern="1200">
                          <a:solidFill>
                            <a:schemeClr val="dk1"/>
                          </a:solidFill>
                          <a:latin typeface="Calibri"/>
                          <a:ea typeface="微軟正黑體"/>
                        </a:defRPr>
                      </a:lvl4pPr>
                      <a:lvl5pPr marL="1991323" algn="l" defTabSz="995661" rtl="0" eaLnBrk="1" latinLnBrk="0" hangingPunct="1">
                        <a:defRPr sz="2000" kern="1200">
                          <a:solidFill>
                            <a:schemeClr val="dk1"/>
                          </a:solidFill>
                          <a:latin typeface="Calibri"/>
                          <a:ea typeface="微軟正黑體"/>
                        </a:defRPr>
                      </a:lvl5pPr>
                      <a:lvl6pPr marL="2489152" algn="l" defTabSz="995661" rtl="0" eaLnBrk="1" latinLnBrk="0" hangingPunct="1">
                        <a:defRPr sz="2000" kern="1200">
                          <a:solidFill>
                            <a:schemeClr val="dk1"/>
                          </a:solidFill>
                          <a:latin typeface="Calibri"/>
                          <a:ea typeface="微軟正黑體"/>
                        </a:defRPr>
                      </a:lvl6pPr>
                      <a:lvl7pPr marL="2986983" algn="l" defTabSz="995661" rtl="0" eaLnBrk="1" latinLnBrk="0" hangingPunct="1">
                        <a:defRPr sz="2000" kern="1200">
                          <a:solidFill>
                            <a:schemeClr val="dk1"/>
                          </a:solidFill>
                          <a:latin typeface="Calibri"/>
                          <a:ea typeface="微軟正黑體"/>
                        </a:defRPr>
                      </a:lvl7pPr>
                      <a:lvl8pPr marL="3484814" algn="l" defTabSz="995661" rtl="0" eaLnBrk="1" latinLnBrk="0" hangingPunct="1">
                        <a:defRPr sz="2000" kern="1200">
                          <a:solidFill>
                            <a:schemeClr val="dk1"/>
                          </a:solidFill>
                          <a:latin typeface="Calibri"/>
                          <a:ea typeface="微軟正黑體"/>
                        </a:defRPr>
                      </a:lvl8pPr>
                      <a:lvl9pPr marL="3982645" algn="l" defTabSz="995661" rtl="0" eaLnBrk="1" latinLnBrk="0" hangingPunct="1">
                        <a:defRPr sz="2000" kern="1200">
                          <a:solidFill>
                            <a:schemeClr val="dk1"/>
                          </a:solidFill>
                          <a:latin typeface="Calibri"/>
                          <a:ea typeface="微軟正黑體"/>
                        </a:defRPr>
                      </a:lvl9pPr>
                    </a:lstStyle>
                    <a:p>
                      <a:pPr algn="ctr" fontAlgn="ctr"/>
                      <a:r>
                        <a:rPr lang="en-US" altLang="zh-TW" sz="1200" b="1" kern="1200" dirty="0">
                          <a:solidFill>
                            <a:srgbClr val="006600"/>
                          </a:solidFill>
                          <a:effectLst/>
                          <a:latin typeface="Arial" panose="020B0604020202020204" pitchFamily="34" charset="0"/>
                          <a:ea typeface="微軟正黑體" panose="020B0604030504040204" pitchFamily="34" charset="-120"/>
                          <a:cs typeface="Arial" panose="020B0604020202020204" pitchFamily="34" charset="0"/>
                        </a:rPr>
                        <a:t>1.42</a:t>
                      </a:r>
                    </a:p>
                  </a:txBody>
                  <a:tcPr marL="9525" marR="9525" marT="9525" marB="0"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011227736"/>
                  </a:ext>
                </a:extLst>
              </a:tr>
            </a:tbl>
          </a:graphicData>
        </a:graphic>
      </p:graphicFrame>
      <p:sp>
        <p:nvSpPr>
          <p:cNvPr id="17" name="文字方塊 16">
            <a:extLst>
              <a:ext uri="{FF2B5EF4-FFF2-40B4-BE49-F238E27FC236}">
                <a16:creationId xmlns:a16="http://schemas.microsoft.com/office/drawing/2014/main" id="{792A481D-20FD-BF5A-0C68-CD2AEDED9D4F}"/>
              </a:ext>
            </a:extLst>
          </p:cNvPr>
          <p:cNvSpPr txBox="1"/>
          <p:nvPr/>
        </p:nvSpPr>
        <p:spPr>
          <a:xfrm>
            <a:off x="122210" y="4873977"/>
            <a:ext cx="1702831" cy="184666"/>
          </a:xfrm>
          <a:prstGeom prst="rect">
            <a:avLst/>
          </a:prstGeom>
          <a:noFill/>
          <a:ln>
            <a:noFill/>
          </a:ln>
        </p:spPr>
        <p:txBody>
          <a:bodyPr wrap="square" lIns="91455" tIns="0" rIns="91455" bIns="0" rtlCol="0">
            <a:spAutoFit/>
          </a:bodyPr>
          <a:lstStyle/>
          <a:p>
            <a:pPr algn="l"/>
            <a:r>
              <a:rPr lang="zh-TW" altLang="en-US" sz="1200" b="1" u="sng" dirty="0">
                <a:solidFill>
                  <a:srgbClr val="0070C0"/>
                </a:solidFill>
                <a:latin typeface="微軟正黑體" panose="020B0604030504040204" pitchFamily="34" charset="-120"/>
                <a:ea typeface="微軟正黑體" panose="020B0604030504040204" pitchFamily="34" charset="-120"/>
              </a:rPr>
              <a:t>美元</a:t>
            </a:r>
            <a:r>
              <a:rPr lang="en-US" altLang="zh-TW" sz="1200" b="1" u="sng" dirty="0">
                <a:solidFill>
                  <a:srgbClr val="0070C0"/>
                </a:solidFill>
                <a:latin typeface="微軟正黑體" panose="020B0604030504040204" pitchFamily="34" charset="-120"/>
                <a:ea typeface="微軟正黑體" panose="020B0604030504040204" pitchFamily="34" charset="-120"/>
              </a:rPr>
              <a:t>A</a:t>
            </a:r>
            <a:r>
              <a:rPr lang="zh-TW" altLang="en-US" sz="1200" b="1" u="sng" dirty="0">
                <a:solidFill>
                  <a:srgbClr val="0070C0"/>
                </a:solidFill>
                <a:latin typeface="微軟正黑體" panose="020B0604030504040204" pitchFamily="34" charset="-120"/>
                <a:ea typeface="微軟正黑體" panose="020B0604030504040204" pitchFamily="34" charset="-120"/>
              </a:rPr>
              <a:t>股</a:t>
            </a:r>
            <a:r>
              <a:rPr lang="en-US" altLang="zh-TW" sz="1200" b="1" u="sng" dirty="0">
                <a:solidFill>
                  <a:srgbClr val="0070C0"/>
                </a:solidFill>
                <a:latin typeface="微軟正黑體" panose="020B0604030504040204" pitchFamily="34" charset="-120"/>
                <a:ea typeface="微軟正黑體" panose="020B0604030504040204" pitchFamily="34" charset="-120"/>
              </a:rPr>
              <a:t>-</a:t>
            </a:r>
            <a:r>
              <a:rPr lang="zh-TW" altLang="en-US" sz="1200" b="1" u="sng" dirty="0">
                <a:solidFill>
                  <a:srgbClr val="0070C0"/>
                </a:solidFill>
                <a:latin typeface="微軟正黑體" panose="020B0604030504040204" pitchFamily="34" charset="-120"/>
                <a:ea typeface="微軟正黑體" panose="020B0604030504040204" pitchFamily="34" charset="-120"/>
              </a:rPr>
              <a:t>月配息</a:t>
            </a:r>
          </a:p>
        </p:txBody>
      </p:sp>
      <p:sp>
        <p:nvSpPr>
          <p:cNvPr id="18" name="文字方塊 17">
            <a:extLst>
              <a:ext uri="{FF2B5EF4-FFF2-40B4-BE49-F238E27FC236}">
                <a16:creationId xmlns:a16="http://schemas.microsoft.com/office/drawing/2014/main" id="{42BA18FB-76F8-E2C5-3981-7C0EA1BB04B7}"/>
              </a:ext>
            </a:extLst>
          </p:cNvPr>
          <p:cNvSpPr txBox="1"/>
          <p:nvPr/>
        </p:nvSpPr>
        <p:spPr>
          <a:xfrm>
            <a:off x="3050518" y="4867233"/>
            <a:ext cx="1632983" cy="184666"/>
          </a:xfrm>
          <a:prstGeom prst="rect">
            <a:avLst/>
          </a:prstGeom>
          <a:noFill/>
          <a:ln>
            <a:noFill/>
          </a:ln>
        </p:spPr>
        <p:txBody>
          <a:bodyPr wrap="square" lIns="91455" tIns="0" rIns="91455" bIns="0" rtlCol="0">
            <a:spAutoFit/>
          </a:bodyPr>
          <a:lstStyle/>
          <a:p>
            <a:pPr algn="l"/>
            <a:r>
              <a:rPr lang="zh-TW" altLang="en-US" sz="1200" b="1" u="sng" dirty="0">
                <a:solidFill>
                  <a:srgbClr val="006600"/>
                </a:solidFill>
                <a:latin typeface="微軟正黑體" panose="020B0604030504040204" pitchFamily="34" charset="-120"/>
                <a:ea typeface="微軟正黑體" panose="020B0604030504040204" pitchFamily="34" charset="-120"/>
              </a:rPr>
              <a:t>美元</a:t>
            </a:r>
            <a:r>
              <a:rPr lang="en-US" altLang="zh-TW" sz="1200" b="1" u="sng" dirty="0">
                <a:solidFill>
                  <a:srgbClr val="006600"/>
                </a:solidFill>
                <a:latin typeface="微軟正黑體" panose="020B0604030504040204" pitchFamily="34" charset="-120"/>
                <a:ea typeface="微軟正黑體" panose="020B0604030504040204" pitchFamily="34" charset="-120"/>
              </a:rPr>
              <a:t>F</a:t>
            </a:r>
            <a:r>
              <a:rPr lang="zh-TW" altLang="en-US" sz="1200" b="1" u="sng" dirty="0">
                <a:solidFill>
                  <a:srgbClr val="006600"/>
                </a:solidFill>
                <a:latin typeface="微軟正黑體" panose="020B0604030504040204" pitchFamily="34" charset="-120"/>
                <a:ea typeface="微軟正黑體" panose="020B0604030504040204" pitchFamily="34" charset="-120"/>
              </a:rPr>
              <a:t>股</a:t>
            </a:r>
            <a:r>
              <a:rPr lang="en-US" altLang="zh-TW" sz="1200" b="1" u="sng" dirty="0">
                <a:solidFill>
                  <a:srgbClr val="006600"/>
                </a:solidFill>
                <a:latin typeface="微軟正黑體" panose="020B0604030504040204" pitchFamily="34" charset="-120"/>
                <a:ea typeface="微軟正黑體" panose="020B0604030504040204" pitchFamily="34" charset="-120"/>
              </a:rPr>
              <a:t>-</a:t>
            </a:r>
            <a:r>
              <a:rPr lang="zh-TW" altLang="en-US" sz="1200" b="1" u="sng" dirty="0">
                <a:solidFill>
                  <a:srgbClr val="006600"/>
                </a:solidFill>
                <a:latin typeface="微軟正黑體" panose="020B0604030504040204" pitchFamily="34" charset="-120"/>
                <a:ea typeface="微軟正黑體" panose="020B0604030504040204" pitchFamily="34" charset="-120"/>
              </a:rPr>
              <a:t>月配息</a:t>
            </a:r>
          </a:p>
        </p:txBody>
      </p:sp>
      <p:sp>
        <p:nvSpPr>
          <p:cNvPr id="19" name="Text Box 117">
            <a:extLst>
              <a:ext uri="{FF2B5EF4-FFF2-40B4-BE49-F238E27FC236}">
                <a16:creationId xmlns:a16="http://schemas.microsoft.com/office/drawing/2014/main" id="{B2F1A131-4EF3-923F-2264-4C31D16926D4}"/>
              </a:ext>
            </a:extLst>
          </p:cNvPr>
          <p:cNvSpPr txBox="1">
            <a:spLocks noChangeArrowheads="1"/>
          </p:cNvSpPr>
          <p:nvPr/>
        </p:nvSpPr>
        <p:spPr bwMode="auto">
          <a:xfrm>
            <a:off x="119002" y="6157927"/>
            <a:ext cx="7173717" cy="6155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kumimoji="1" sz="3200" b="1">
                <a:solidFill>
                  <a:srgbClr val="000099"/>
                </a:solidFill>
                <a:latin typeface="Arial" charset="0"/>
                <a:ea typeface="標楷體" pitchFamily="65" charset="-120"/>
              </a:defRPr>
            </a:lvl1pPr>
            <a:lvl2pPr marL="742950" indent="-285750" eaLnBrk="0" hangingPunct="0">
              <a:spcBef>
                <a:spcPct val="20000"/>
              </a:spcBef>
              <a:buChar char="–"/>
              <a:defRPr kumimoji="1" sz="2800">
                <a:solidFill>
                  <a:schemeClr val="tx1"/>
                </a:solidFill>
                <a:latin typeface="Arial" charset="0"/>
                <a:ea typeface="標楷體" pitchFamily="65" charset="-120"/>
              </a:defRPr>
            </a:lvl2pPr>
            <a:lvl3pPr marL="1143000" indent="-228600" eaLnBrk="0" hangingPunct="0">
              <a:spcBef>
                <a:spcPct val="20000"/>
              </a:spcBef>
              <a:buChar char="•"/>
              <a:defRPr kumimoji="1" sz="2400">
                <a:solidFill>
                  <a:schemeClr val="tx1"/>
                </a:solidFill>
                <a:latin typeface="Arial" charset="0"/>
                <a:ea typeface="標楷體" pitchFamily="65" charset="-120"/>
              </a:defRPr>
            </a:lvl3pPr>
            <a:lvl4pPr marL="1600200" indent="-228600" eaLnBrk="0" hangingPunct="0">
              <a:spcBef>
                <a:spcPct val="20000"/>
              </a:spcBef>
              <a:buChar char="–"/>
              <a:defRPr kumimoji="1" sz="2000">
                <a:solidFill>
                  <a:schemeClr val="tx1"/>
                </a:solidFill>
                <a:latin typeface="Arial" charset="0"/>
                <a:ea typeface="標楷體" pitchFamily="65" charset="-120"/>
              </a:defRPr>
            </a:lvl4pPr>
            <a:lvl5pPr marL="2057400" indent="-228600" eaLnBrk="0" hangingPunct="0">
              <a:spcBef>
                <a:spcPct val="20000"/>
              </a:spcBef>
              <a:buChar char="»"/>
              <a:defRPr kumimoji="1" sz="2000">
                <a:solidFill>
                  <a:schemeClr val="tx1"/>
                </a:solidFill>
                <a:latin typeface="Arial" charset="0"/>
                <a:ea typeface="標楷體" pitchFamily="65" charset="-120"/>
              </a:defRPr>
            </a:lvl5pPr>
            <a:lvl6pPr marL="25146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6pPr>
            <a:lvl7pPr marL="29718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7pPr>
            <a:lvl8pPr marL="34290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8pPr>
            <a:lvl9pPr marL="3886200" indent="-228600" eaLnBrk="0" fontAlgn="base" hangingPunct="0">
              <a:spcBef>
                <a:spcPct val="20000"/>
              </a:spcBef>
              <a:spcAft>
                <a:spcPct val="0"/>
              </a:spcAft>
              <a:buChar char="»"/>
              <a:defRPr kumimoji="1" sz="2000">
                <a:solidFill>
                  <a:schemeClr val="tx1"/>
                </a:solidFill>
                <a:latin typeface="Arial" charset="0"/>
                <a:ea typeface="標楷體" pitchFamily="65" charset="-120"/>
              </a:defRPr>
            </a:lvl9pPr>
          </a:lstStyle>
          <a:p>
            <a:pPr algn="just" eaLnBrk="1" hangingPunct="1">
              <a:lnSpc>
                <a:spcPct val="80000"/>
              </a:lnSpc>
              <a:spcBef>
                <a:spcPts val="0"/>
              </a:spcBef>
              <a:buFontTx/>
              <a:buNone/>
            </a:pPr>
            <a:r>
              <a:rPr lang="zh-TW" altLang="en-US" sz="850" dirty="0">
                <a:solidFill>
                  <a:schemeClr val="tx1"/>
                </a:solidFill>
                <a:latin typeface="微軟正黑體" panose="020B0604030504040204" pitchFamily="34" charset="-120"/>
                <a:ea typeface="微軟正黑體" panose="020B0604030504040204" pitchFamily="34" charset="-120"/>
              </a:rPr>
              <a:t>配息金額及淨值資料取自理柏資訊。基金配息不代表基金實際報酬，且過去配息不代表未來配息；基金淨值可能因市場因素而上下波動。投資人於獲配息時，宜一併注意基金淨值之變動。基金的配息可能由基金的收益或本金中支付。任何涉及由本金支出的部份，可能導致原始投資金額減損。本基金進行配息前未先扣除應負擔之費用。由本金支付配息之相關資料已揭露於本公司網站，投資人可至本公司網站</a:t>
            </a:r>
            <a:r>
              <a:rPr lang="en-US" altLang="zh-TW" sz="850" dirty="0">
                <a:solidFill>
                  <a:schemeClr val="tx1"/>
                </a:solidFill>
                <a:latin typeface="微軟正黑體" panose="020B0604030504040204" pitchFamily="34" charset="-120"/>
                <a:ea typeface="微軟正黑體" panose="020B0604030504040204" pitchFamily="34" charset="-120"/>
              </a:rPr>
              <a:t>(http://www.Franklin.com.tw)</a:t>
            </a:r>
            <a:r>
              <a:rPr lang="zh-TW" altLang="en-US" sz="850" dirty="0">
                <a:solidFill>
                  <a:schemeClr val="tx1"/>
                </a:solidFill>
                <a:latin typeface="微軟正黑體" panose="020B0604030504040204" pitchFamily="34" charset="-120"/>
                <a:ea typeface="微軟正黑體" panose="020B0604030504040204" pitchFamily="34" charset="-120"/>
              </a:rPr>
              <a:t>查閱。當月配息率係採</a:t>
            </a:r>
            <a:r>
              <a:rPr lang="en-US" altLang="zh-TW" sz="850" dirty="0">
                <a:solidFill>
                  <a:schemeClr val="tx1"/>
                </a:solidFill>
                <a:latin typeface="微軟正黑體" panose="020B0604030504040204" pitchFamily="34" charset="-120"/>
                <a:ea typeface="微軟正黑體" panose="020B0604030504040204" pitchFamily="34" charset="-120"/>
              </a:rPr>
              <a:t>(</a:t>
            </a:r>
            <a:r>
              <a:rPr lang="zh-TW" altLang="en-US" sz="850" dirty="0">
                <a:solidFill>
                  <a:schemeClr val="tx1"/>
                </a:solidFill>
                <a:latin typeface="微軟正黑體" panose="020B0604030504040204" pitchFamily="34" charset="-120"/>
                <a:ea typeface="微軟正黑體" panose="020B0604030504040204" pitchFamily="34" charset="-120"/>
              </a:rPr>
              <a:t>每單位配息金額</a:t>
            </a:r>
            <a:r>
              <a:rPr lang="en-US" altLang="zh-TW" sz="850" dirty="0">
                <a:solidFill>
                  <a:schemeClr val="tx1"/>
                </a:solidFill>
                <a:latin typeface="微軟正黑體" panose="020B0604030504040204" pitchFamily="34" charset="-120"/>
                <a:ea typeface="微軟正黑體" panose="020B0604030504040204" pitchFamily="34" charset="-120"/>
              </a:rPr>
              <a:t>/</a:t>
            </a:r>
            <a:r>
              <a:rPr lang="zh-TW" altLang="en-US" sz="850" dirty="0">
                <a:solidFill>
                  <a:schemeClr val="tx1"/>
                </a:solidFill>
                <a:latin typeface="微軟正黑體" panose="020B0604030504040204" pitchFamily="34" charset="-120"/>
                <a:ea typeface="微軟正黑體" panose="020B0604030504040204" pitchFamily="34" charset="-120"/>
              </a:rPr>
              <a:t>除息前一日淨值</a:t>
            </a:r>
            <a:r>
              <a:rPr lang="en-US" altLang="zh-TW" sz="850" dirty="0">
                <a:solidFill>
                  <a:schemeClr val="tx1"/>
                </a:solidFill>
                <a:latin typeface="微軟正黑體" panose="020B0604030504040204" pitchFamily="34" charset="-120"/>
                <a:ea typeface="微軟正黑體" panose="020B0604030504040204" pitchFamily="34" charset="-120"/>
              </a:rPr>
              <a:t>)</a:t>
            </a:r>
            <a:r>
              <a:rPr lang="zh-TW" altLang="en-US" sz="850" dirty="0">
                <a:solidFill>
                  <a:schemeClr val="tx1"/>
                </a:solidFill>
                <a:latin typeface="微軟正黑體" panose="020B0604030504040204" pitchFamily="34" charset="-120"/>
                <a:ea typeface="微軟正黑體" panose="020B0604030504040204" pitchFamily="34" charset="-120"/>
              </a:rPr>
              <a:t>表示，月報酬率</a:t>
            </a:r>
            <a:r>
              <a:rPr lang="en-US" altLang="zh-TW" sz="850" dirty="0">
                <a:solidFill>
                  <a:schemeClr val="tx1"/>
                </a:solidFill>
                <a:latin typeface="微軟正黑體" panose="020B0604030504040204" pitchFamily="34" charset="-120"/>
                <a:ea typeface="微軟正黑體" panose="020B0604030504040204" pitchFamily="34" charset="-120"/>
              </a:rPr>
              <a:t>(</a:t>
            </a:r>
            <a:r>
              <a:rPr lang="zh-TW" altLang="en-US" sz="850" dirty="0">
                <a:solidFill>
                  <a:schemeClr val="tx1"/>
                </a:solidFill>
                <a:latin typeface="微軟正黑體" panose="020B0604030504040204" pitchFamily="34" charset="-120"/>
                <a:ea typeface="微軟正黑體" panose="020B0604030504040204" pitchFamily="34" charset="-120"/>
              </a:rPr>
              <a:t>含息</a:t>
            </a:r>
            <a:r>
              <a:rPr lang="en-US" altLang="zh-TW" sz="850" dirty="0">
                <a:solidFill>
                  <a:schemeClr val="tx1"/>
                </a:solidFill>
                <a:latin typeface="微軟正黑體" panose="020B0604030504040204" pitchFamily="34" charset="-120"/>
                <a:ea typeface="微軟正黑體" panose="020B0604030504040204" pitchFamily="34" charset="-120"/>
              </a:rPr>
              <a:t>)</a:t>
            </a:r>
            <a:r>
              <a:rPr lang="zh-TW" altLang="en-US" sz="850" dirty="0">
                <a:solidFill>
                  <a:schemeClr val="tx1"/>
                </a:solidFill>
                <a:latin typeface="微軟正黑體" panose="020B0604030504040204" pitchFamily="34" charset="-120"/>
                <a:ea typeface="微軟正黑體" panose="020B0604030504040204" pitchFamily="34" charset="-120"/>
              </a:rPr>
              <a:t>為截至除息日之前一月底含息報酬率。報酬率資料來源均為理柏資訊、原幣計價。基金過去績效不代表未來績效之保證。</a:t>
            </a:r>
          </a:p>
        </p:txBody>
      </p:sp>
      <p:sp>
        <p:nvSpPr>
          <p:cNvPr id="20" name="矩形 19">
            <a:extLst>
              <a:ext uri="{FF2B5EF4-FFF2-40B4-BE49-F238E27FC236}">
                <a16:creationId xmlns:a16="http://schemas.microsoft.com/office/drawing/2014/main" id="{5AA3D376-EDBD-39F4-EC36-455A35512CE5}"/>
              </a:ext>
            </a:extLst>
          </p:cNvPr>
          <p:cNvSpPr/>
          <p:nvPr/>
        </p:nvSpPr>
        <p:spPr>
          <a:xfrm>
            <a:off x="125205" y="6700059"/>
            <a:ext cx="7225009" cy="615553"/>
          </a:xfrm>
          <a:prstGeom prst="rect">
            <a:avLst/>
          </a:prstGeom>
        </p:spPr>
        <p:txBody>
          <a:bodyPr wrap="square">
            <a:spAutoFit/>
          </a:bodyPr>
          <a:lstStyle/>
          <a:p>
            <a:pPr>
              <a:lnSpc>
                <a:spcPct val="80000"/>
              </a:lnSpc>
            </a:pPr>
            <a:r>
              <a:rPr lang="zh-TW" altLang="en-US" sz="850" b="1" kern="100" dirty="0">
                <a:latin typeface="Times New Roman" panose="02020603050405020304" pitchFamily="18" charset="0"/>
                <a:ea typeface="微軟正黑體" panose="020B0604030504040204" pitchFamily="34" charset="-120"/>
                <a:cs typeface="Arial" panose="020B0604020202020204" pitchFamily="34" charset="0"/>
              </a:rPr>
              <a:t>*</a:t>
            </a:r>
            <a:r>
              <a:rPr lang="en-US" altLang="zh-TW" sz="850" b="1" kern="100" dirty="0">
                <a:latin typeface="微軟正黑體" panose="020B0604030504040204" pitchFamily="34" charset="-120"/>
                <a:cs typeface="Arial" panose="020B0604020202020204" pitchFamily="34" charset="0"/>
              </a:rPr>
              <a:t>F</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股與</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A</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股費用說明：基金</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股股份在贖回時，基金公司將依持有期間長短收取</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1%~3%</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不同比率之遞延銷售手續費，該費用將自贖回總額中扣除。</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股之遞延銷售手續費係以贖回股份的淨資產價值或申購時的淨資產價值孰低為基礎。</a:t>
            </a:r>
            <a:r>
              <a:rPr lang="en-US"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股與</a:t>
            </a:r>
            <a:r>
              <a:rPr lang="en-US"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A</a:t>
            </a:r>
            <a:r>
              <a:rPr lang="zh-TW"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股適用相同之投資經理費用及維護費用年率，惟</a:t>
            </a:r>
            <a:r>
              <a:rPr lang="en-US"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股另需每年支付平均淨資產價值之</a:t>
            </a:r>
            <a:r>
              <a:rPr lang="en-US"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1</a:t>
            </a:r>
            <a:r>
              <a:rPr lang="zh-TW"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％分銷費，該費用係反映於每日基金淨值中，投資人無需額外支付。手續費雖可遞延收取，惟每年仍需支付</a:t>
            </a:r>
            <a:r>
              <a:rPr lang="en-US"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1.00</a:t>
            </a:r>
            <a:r>
              <a:rPr lang="zh-TW" altLang="zh-TW" sz="850" b="1" u="sng" kern="100" dirty="0">
                <a:solidFill>
                  <a:srgbClr val="000099"/>
                </a:solidFill>
                <a:latin typeface="Times New Roman" panose="02020603050405020304" pitchFamily="18" charset="0"/>
                <a:ea typeface="微軟正黑體" panose="020B0604030504040204" pitchFamily="34" charset="-120"/>
                <a:cs typeface="Arial" panose="020B0604020202020204" pitchFamily="34" charset="0"/>
              </a:rPr>
              <a:t>％的分銷費，可能造成實際負擔費用增加。</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基金相關費用請參閱境外基金資訊觀測站所公告之公開說明書及投資人須知或逕向本公司網站查閱。</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股注意事項：持有基金</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F</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股股份滿</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36</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個月（即</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3</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年），將免費自動轉入相同基金的</a:t>
            </a:r>
            <a:r>
              <a:rPr lang="en-US" altLang="zh-TW" sz="850" b="1" kern="100" dirty="0">
                <a:latin typeface="Times New Roman" panose="02020603050405020304" pitchFamily="18" charset="0"/>
                <a:ea typeface="微軟正黑體" panose="020B0604030504040204" pitchFamily="34" charset="-120"/>
                <a:cs typeface="Arial" panose="020B0604020202020204" pitchFamily="34" charset="0"/>
              </a:rPr>
              <a:t>A</a:t>
            </a:r>
            <a:r>
              <a:rPr lang="zh-TW" altLang="zh-TW" sz="850" b="1" kern="100" dirty="0">
                <a:latin typeface="Times New Roman" panose="02020603050405020304" pitchFamily="18" charset="0"/>
                <a:ea typeface="微軟正黑體" panose="020B0604030504040204" pitchFamily="34" charset="-120"/>
                <a:cs typeface="Arial" panose="020B0604020202020204" pitchFamily="34" charset="0"/>
              </a:rPr>
              <a:t>股股份。</a:t>
            </a:r>
            <a:endParaRPr lang="zh-TW" altLang="zh-TW" sz="850" kern="100" dirty="0">
              <a:latin typeface="Times New Roman" panose="02020603050405020304" pitchFamily="18" charset="0"/>
            </a:endParaRPr>
          </a:p>
        </p:txBody>
      </p:sp>
      <p:graphicFrame>
        <p:nvGraphicFramePr>
          <p:cNvPr id="21" name="表格 20">
            <a:extLst>
              <a:ext uri="{FF2B5EF4-FFF2-40B4-BE49-F238E27FC236}">
                <a16:creationId xmlns:a16="http://schemas.microsoft.com/office/drawing/2014/main" id="{688D70E8-6D2A-DE73-0EC9-6EB21A6ED53C}"/>
              </a:ext>
            </a:extLst>
          </p:cNvPr>
          <p:cNvGraphicFramePr>
            <a:graphicFrameLocks noGrp="1"/>
          </p:cNvGraphicFramePr>
          <p:nvPr>
            <p:extLst>
              <p:ext uri="{D42A27DB-BD31-4B8C-83A1-F6EECF244321}">
                <p14:modId xmlns:p14="http://schemas.microsoft.com/office/powerpoint/2010/main" val="1386773434"/>
              </p:ext>
            </p:extLst>
          </p:nvPr>
        </p:nvGraphicFramePr>
        <p:xfrm>
          <a:off x="5365176" y="5082966"/>
          <a:ext cx="1472583" cy="1081852"/>
        </p:xfrm>
        <a:graphic>
          <a:graphicData uri="http://schemas.openxmlformats.org/drawingml/2006/table">
            <a:tbl>
              <a:tblPr firstRow="1" firstCol="1" bandRow="1">
                <a:tableStyleId>{5C22544A-7EE6-4342-B048-85BDC9FD1C3A}</a:tableStyleId>
              </a:tblPr>
              <a:tblGrid>
                <a:gridCol w="827124">
                  <a:extLst>
                    <a:ext uri="{9D8B030D-6E8A-4147-A177-3AD203B41FA5}">
                      <a16:colId xmlns:a16="http://schemas.microsoft.com/office/drawing/2014/main" val="785592957"/>
                    </a:ext>
                  </a:extLst>
                </a:gridCol>
                <a:gridCol w="645459">
                  <a:extLst>
                    <a:ext uri="{9D8B030D-6E8A-4147-A177-3AD203B41FA5}">
                      <a16:colId xmlns:a16="http://schemas.microsoft.com/office/drawing/2014/main" val="4017696629"/>
                    </a:ext>
                  </a:extLst>
                </a:gridCol>
              </a:tblGrid>
              <a:tr h="286101">
                <a:tc>
                  <a:txBody>
                    <a:bodyPr/>
                    <a:lstStyle/>
                    <a:p>
                      <a:pPr algn="ctr">
                        <a:lnSpc>
                          <a:spcPts val="1200"/>
                        </a:lnSpc>
                        <a:spcBef>
                          <a:spcPts val="0"/>
                        </a:spcBef>
                        <a:spcAft>
                          <a:spcPts val="0"/>
                        </a:spcAft>
                      </a:pPr>
                      <a:r>
                        <a:rPr lang="en-US" altLang="zh-TW" sz="900" kern="100" dirty="0">
                          <a:solidFill>
                            <a:schemeClr val="bg1"/>
                          </a:solidFill>
                          <a:effectLst/>
                          <a:latin typeface="微軟正黑體" panose="020B0604030504040204" pitchFamily="34" charset="-120"/>
                          <a:ea typeface="微軟正黑體" panose="020B0604030504040204" pitchFamily="34" charset="-120"/>
                        </a:rPr>
                        <a:t>F</a:t>
                      </a:r>
                      <a:r>
                        <a:rPr lang="zh-TW" altLang="en-US" sz="900" kern="100" dirty="0">
                          <a:solidFill>
                            <a:schemeClr val="bg1"/>
                          </a:solidFill>
                          <a:effectLst/>
                          <a:latin typeface="微軟正黑體" panose="020B0604030504040204" pitchFamily="34" charset="-120"/>
                          <a:ea typeface="微軟正黑體" panose="020B0604030504040204" pitchFamily="34" charset="-120"/>
                        </a:rPr>
                        <a:t>股</a:t>
                      </a:r>
                      <a:r>
                        <a:rPr lang="zh-TW" sz="900" kern="100" dirty="0">
                          <a:solidFill>
                            <a:schemeClr val="bg1"/>
                          </a:solidFill>
                          <a:effectLst/>
                          <a:latin typeface="微軟正黑體" panose="020B0604030504040204" pitchFamily="34" charset="-120"/>
                          <a:ea typeface="微軟正黑體" panose="020B0604030504040204" pitchFamily="34" charset="-120"/>
                        </a:rPr>
                        <a:t>投資年期</a:t>
                      </a:r>
                      <a:endParaRPr lang="zh-TW" sz="900" kern="100" dirty="0">
                        <a:solidFill>
                          <a:schemeClr val="bg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tx1">
                        <a:lumMod val="50000"/>
                        <a:lumOff val="50000"/>
                      </a:schemeClr>
                    </a:solidFill>
                  </a:tcPr>
                </a:tc>
                <a:tc>
                  <a:txBody>
                    <a:bodyPr/>
                    <a:lstStyle/>
                    <a:p>
                      <a:pPr algn="ctr">
                        <a:lnSpc>
                          <a:spcPts val="1200"/>
                        </a:lnSpc>
                        <a:spcBef>
                          <a:spcPts val="0"/>
                        </a:spcBef>
                        <a:spcAft>
                          <a:spcPts val="0"/>
                        </a:spcAft>
                      </a:pPr>
                      <a:r>
                        <a:rPr lang="zh-TW" sz="900" kern="100" dirty="0">
                          <a:solidFill>
                            <a:schemeClr val="bg1"/>
                          </a:solidFill>
                          <a:effectLst/>
                          <a:latin typeface="微軟正黑體" panose="020B0604030504040204" pitchFamily="34" charset="-120"/>
                          <a:ea typeface="微軟正黑體" panose="020B0604030504040204" pitchFamily="34" charset="-120"/>
                        </a:rPr>
                        <a:t>遞延銷售手續費率</a:t>
                      </a:r>
                      <a:endParaRPr lang="zh-TW" sz="900" kern="100" dirty="0">
                        <a:solidFill>
                          <a:schemeClr val="bg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tx1">
                        <a:lumMod val="50000"/>
                        <a:lumOff val="50000"/>
                      </a:schemeClr>
                    </a:solidFill>
                  </a:tcPr>
                </a:tc>
                <a:extLst>
                  <a:ext uri="{0D108BD9-81ED-4DB2-BD59-A6C34878D82A}">
                    <a16:rowId xmlns:a16="http://schemas.microsoft.com/office/drawing/2014/main" val="929850295"/>
                  </a:ext>
                </a:extLst>
              </a:tr>
              <a:tr h="203074">
                <a:tc>
                  <a:txBody>
                    <a:bodyPr/>
                    <a:lstStyle/>
                    <a:p>
                      <a:pPr algn="ctr">
                        <a:lnSpc>
                          <a:spcPts val="1200"/>
                        </a:lnSpc>
                        <a:spcBef>
                          <a:spcPts val="0"/>
                        </a:spcBef>
                        <a:spcAft>
                          <a:spcPts val="0"/>
                        </a:spcAft>
                      </a:pPr>
                      <a:r>
                        <a:rPr lang="zh-TW" sz="900" kern="100" dirty="0">
                          <a:solidFill>
                            <a:schemeClr val="tx1"/>
                          </a:solidFill>
                          <a:effectLst/>
                          <a:latin typeface="微軟正黑體" panose="020B0604030504040204" pitchFamily="34" charset="-120"/>
                          <a:ea typeface="微軟正黑體" panose="020B0604030504040204" pitchFamily="34" charset="-120"/>
                        </a:rPr>
                        <a:t>未滿一年</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75000"/>
                      </a:schemeClr>
                    </a:solidFill>
                  </a:tcPr>
                </a:tc>
                <a:tc>
                  <a:txBody>
                    <a:bodyPr/>
                    <a:lstStyle/>
                    <a:p>
                      <a:pPr algn="ctr">
                        <a:lnSpc>
                          <a:spcPts val="1200"/>
                        </a:lnSpc>
                        <a:spcBef>
                          <a:spcPts val="0"/>
                        </a:spcBef>
                        <a:spcAft>
                          <a:spcPts val="0"/>
                        </a:spcAft>
                      </a:pPr>
                      <a:r>
                        <a:rPr lang="en-US" sz="900" kern="100" dirty="0">
                          <a:solidFill>
                            <a:schemeClr val="tx1"/>
                          </a:solidFill>
                          <a:effectLst/>
                          <a:latin typeface="微軟正黑體" panose="020B0604030504040204" pitchFamily="34" charset="-120"/>
                          <a:ea typeface="微軟正黑體" panose="020B0604030504040204" pitchFamily="34" charset="-120"/>
                        </a:rPr>
                        <a:t>3%</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75000"/>
                      </a:schemeClr>
                    </a:solidFill>
                  </a:tcPr>
                </a:tc>
                <a:extLst>
                  <a:ext uri="{0D108BD9-81ED-4DB2-BD59-A6C34878D82A}">
                    <a16:rowId xmlns:a16="http://schemas.microsoft.com/office/drawing/2014/main" val="119906148"/>
                  </a:ext>
                </a:extLst>
              </a:tr>
              <a:tr h="286101">
                <a:tc>
                  <a:txBody>
                    <a:bodyPr/>
                    <a:lstStyle/>
                    <a:p>
                      <a:pPr algn="ctr">
                        <a:lnSpc>
                          <a:spcPts val="1200"/>
                        </a:lnSpc>
                        <a:spcBef>
                          <a:spcPts val="0"/>
                        </a:spcBef>
                        <a:spcAft>
                          <a:spcPts val="0"/>
                        </a:spcAft>
                      </a:pPr>
                      <a:r>
                        <a:rPr lang="zh-TW" sz="900" kern="100" dirty="0">
                          <a:solidFill>
                            <a:schemeClr val="tx1"/>
                          </a:solidFill>
                          <a:effectLst/>
                          <a:latin typeface="微軟正黑體" panose="020B0604030504040204" pitchFamily="34" charset="-120"/>
                          <a:ea typeface="微軟正黑體" panose="020B0604030504040204" pitchFamily="34" charset="-120"/>
                        </a:rPr>
                        <a:t>一年（含）以上不滿二年</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tc>
                  <a:txBody>
                    <a:bodyPr/>
                    <a:lstStyle/>
                    <a:p>
                      <a:pPr algn="ctr">
                        <a:lnSpc>
                          <a:spcPts val="1200"/>
                        </a:lnSpc>
                        <a:spcBef>
                          <a:spcPts val="0"/>
                        </a:spcBef>
                        <a:spcAft>
                          <a:spcPts val="0"/>
                        </a:spcAft>
                      </a:pPr>
                      <a:r>
                        <a:rPr lang="en-US" sz="900" kern="100" dirty="0">
                          <a:solidFill>
                            <a:schemeClr val="tx1"/>
                          </a:solidFill>
                          <a:effectLst/>
                          <a:latin typeface="微軟正黑體" panose="020B0604030504040204" pitchFamily="34" charset="-120"/>
                          <a:ea typeface="微軟正黑體" panose="020B0604030504040204" pitchFamily="34" charset="-120"/>
                        </a:rPr>
                        <a:t>2%</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85000"/>
                      </a:schemeClr>
                    </a:solidFill>
                  </a:tcPr>
                </a:tc>
                <a:extLst>
                  <a:ext uri="{0D108BD9-81ED-4DB2-BD59-A6C34878D82A}">
                    <a16:rowId xmlns:a16="http://schemas.microsoft.com/office/drawing/2014/main" val="2807065997"/>
                  </a:ext>
                </a:extLst>
              </a:tr>
              <a:tr h="286101">
                <a:tc>
                  <a:txBody>
                    <a:bodyPr/>
                    <a:lstStyle/>
                    <a:p>
                      <a:pPr algn="ctr">
                        <a:lnSpc>
                          <a:spcPts val="1200"/>
                        </a:lnSpc>
                        <a:spcBef>
                          <a:spcPts val="0"/>
                        </a:spcBef>
                        <a:spcAft>
                          <a:spcPts val="0"/>
                        </a:spcAft>
                      </a:pPr>
                      <a:r>
                        <a:rPr lang="zh-TW" sz="900" kern="100" dirty="0">
                          <a:solidFill>
                            <a:schemeClr val="tx1"/>
                          </a:solidFill>
                          <a:effectLst/>
                          <a:latin typeface="微軟正黑體" panose="020B0604030504040204" pitchFamily="34" charset="-120"/>
                          <a:ea typeface="微軟正黑體" panose="020B0604030504040204" pitchFamily="34" charset="-120"/>
                        </a:rPr>
                        <a:t>二年（含）以上不滿三年</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75000"/>
                      </a:schemeClr>
                    </a:solidFill>
                  </a:tcPr>
                </a:tc>
                <a:tc>
                  <a:txBody>
                    <a:bodyPr/>
                    <a:lstStyle/>
                    <a:p>
                      <a:pPr algn="ctr">
                        <a:lnSpc>
                          <a:spcPts val="1200"/>
                        </a:lnSpc>
                        <a:spcBef>
                          <a:spcPts val="0"/>
                        </a:spcBef>
                        <a:spcAft>
                          <a:spcPts val="0"/>
                        </a:spcAft>
                      </a:pPr>
                      <a:r>
                        <a:rPr lang="en-US" sz="900" kern="100" dirty="0">
                          <a:solidFill>
                            <a:schemeClr val="tx1"/>
                          </a:solidFill>
                          <a:effectLst/>
                          <a:latin typeface="微軟正黑體" panose="020B0604030504040204" pitchFamily="34" charset="-120"/>
                          <a:ea typeface="微軟正黑體" panose="020B0604030504040204" pitchFamily="34" charset="-120"/>
                        </a:rPr>
                        <a:t>1%</a:t>
                      </a:r>
                      <a:endParaRPr lang="zh-TW" sz="900" kern="100" dirty="0">
                        <a:solidFill>
                          <a:schemeClr val="tx1"/>
                        </a:solidFill>
                        <a:effectLst/>
                        <a:latin typeface="微軟正黑體" panose="020B0604030504040204" pitchFamily="34" charset="-120"/>
                        <a:ea typeface="微軟正黑體" panose="020B0604030504040204" pitchFamily="34" charset="-120"/>
                        <a:cs typeface="Cordia New"/>
                      </a:endParaRPr>
                    </a:p>
                  </a:txBody>
                  <a:tcPr marL="0" marR="0" marT="0" marB="0" anchor="ctr">
                    <a:solidFill>
                      <a:schemeClr val="bg1">
                        <a:lumMod val="75000"/>
                      </a:schemeClr>
                    </a:solidFill>
                  </a:tcPr>
                </a:tc>
                <a:extLst>
                  <a:ext uri="{0D108BD9-81ED-4DB2-BD59-A6C34878D82A}">
                    <a16:rowId xmlns:a16="http://schemas.microsoft.com/office/drawing/2014/main" val="2723054062"/>
                  </a:ext>
                </a:extLst>
              </a:tr>
            </a:tbl>
          </a:graphicData>
        </a:graphic>
      </p:graphicFrame>
      <p:sp>
        <p:nvSpPr>
          <p:cNvPr id="22" name="矩形 21">
            <a:extLst>
              <a:ext uri="{FF2B5EF4-FFF2-40B4-BE49-F238E27FC236}">
                <a16:creationId xmlns:a16="http://schemas.microsoft.com/office/drawing/2014/main" id="{CE1059BE-5984-59E9-9922-8D8729C4EB49}"/>
              </a:ext>
            </a:extLst>
          </p:cNvPr>
          <p:cNvSpPr/>
          <p:nvPr/>
        </p:nvSpPr>
        <p:spPr>
          <a:xfrm>
            <a:off x="5500638" y="7663126"/>
            <a:ext cx="1300796" cy="840230"/>
          </a:xfrm>
          <a:prstGeom prst="rect">
            <a:avLst/>
          </a:prstGeom>
        </p:spPr>
        <p:txBody>
          <a:bodyPr wrap="square">
            <a:spAutoFit/>
          </a:bodyPr>
          <a:lstStyle/>
          <a:p>
            <a:pPr>
              <a:lnSpc>
                <a:spcPct val="90000"/>
              </a:lnSpc>
              <a:spcBef>
                <a:spcPts val="0"/>
              </a:spcBef>
              <a:defRPr/>
            </a:pPr>
            <a:r>
              <a:rPr lang="zh-TW" altLang="en-US" sz="900" dirty="0">
                <a:latin typeface="微軟正黑體" panose="020B0604030504040204" pitchFamily="34" charset="-120"/>
                <a:ea typeface="微軟正黑體" panose="020B0604030504040204" pitchFamily="34" charset="-120"/>
              </a:rPr>
              <a:t>資料來源：理柏資訊，截</a:t>
            </a:r>
            <a:r>
              <a:rPr lang="en-US" altLang="zh-TW" sz="900" dirty="0">
                <a:latin typeface="微軟正黑體" panose="020B0604030504040204" pitchFamily="34" charset="-120"/>
                <a:ea typeface="微軟正黑體" panose="020B0604030504040204" pitchFamily="34" charset="-120"/>
              </a:rPr>
              <a:t>2026/4/30</a:t>
            </a:r>
            <a:r>
              <a:rPr lang="zh-TW" altLang="en-US" sz="900" dirty="0">
                <a:latin typeface="微軟正黑體" panose="020B0604030504040204" pitchFamily="34" charset="-120"/>
                <a:ea typeface="微軟正黑體" panose="020B0604030504040204" pitchFamily="34" charset="-120"/>
              </a:rPr>
              <a:t>，波動風險為過去三年月報酬率之年化標準差。</a:t>
            </a:r>
            <a:r>
              <a:rPr lang="zh-TW" altLang="en-US" sz="900" b="1" dirty="0">
                <a:latin typeface="微軟正黑體" panose="020B0604030504040204" pitchFamily="34" charset="-120"/>
                <a:ea typeface="微軟正黑體" panose="020B0604030504040204" pitchFamily="34" charset="-120"/>
              </a:rPr>
              <a:t>基金過去績效不代表未來績效之保證。</a:t>
            </a:r>
            <a:endParaRPr lang="zh-TW" altLang="zh-TW" sz="900" dirty="0">
              <a:latin typeface="微軟正黑體" panose="020B0604030504040204" pitchFamily="34" charset="-120"/>
              <a:ea typeface="微軟正黑體" panose="020B0604030504040204" pitchFamily="34" charset="-120"/>
            </a:endParaRPr>
          </a:p>
        </p:txBody>
      </p:sp>
      <p:pic>
        <p:nvPicPr>
          <p:cNvPr id="2" name="圖片 1">
            <a:extLst>
              <a:ext uri="{FF2B5EF4-FFF2-40B4-BE49-F238E27FC236}">
                <a16:creationId xmlns:a16="http://schemas.microsoft.com/office/drawing/2014/main" id="{63DBE7E4-5A29-2641-2C2C-697282ED0C7F}"/>
              </a:ext>
            </a:extLst>
          </p:cNvPr>
          <p:cNvPicPr>
            <a:picLocks noChangeAspect="1"/>
          </p:cNvPicPr>
          <p:nvPr/>
        </p:nvPicPr>
        <p:blipFill>
          <a:blip r:embed="rId5"/>
          <a:stretch>
            <a:fillRect/>
          </a:stretch>
        </p:blipFill>
        <p:spPr>
          <a:xfrm>
            <a:off x="4195465" y="1845500"/>
            <a:ext cx="2995899" cy="1798772"/>
          </a:xfrm>
          <a:prstGeom prst="rect">
            <a:avLst/>
          </a:prstGeom>
        </p:spPr>
      </p:pic>
      <p:pic>
        <p:nvPicPr>
          <p:cNvPr id="3" name="圖片 2">
            <a:extLst>
              <a:ext uri="{FF2B5EF4-FFF2-40B4-BE49-F238E27FC236}">
                <a16:creationId xmlns:a16="http://schemas.microsoft.com/office/drawing/2014/main" id="{C708A05B-886B-1FCE-9DB3-94C1214B7CC0}"/>
              </a:ext>
            </a:extLst>
          </p:cNvPr>
          <p:cNvPicPr>
            <a:picLocks noChangeAspect="1"/>
          </p:cNvPicPr>
          <p:nvPr/>
        </p:nvPicPr>
        <p:blipFill>
          <a:blip r:embed="rId6"/>
          <a:stretch>
            <a:fillRect/>
          </a:stretch>
        </p:blipFill>
        <p:spPr>
          <a:xfrm>
            <a:off x="60373" y="1710102"/>
            <a:ext cx="2451950" cy="2010311"/>
          </a:xfrm>
          <a:prstGeom prst="rect">
            <a:avLst/>
          </a:prstGeom>
        </p:spPr>
      </p:pic>
      <p:pic>
        <p:nvPicPr>
          <p:cNvPr id="6" name="圖片 5">
            <a:extLst>
              <a:ext uri="{FF2B5EF4-FFF2-40B4-BE49-F238E27FC236}">
                <a16:creationId xmlns:a16="http://schemas.microsoft.com/office/drawing/2014/main" id="{9DC26C58-F193-DCE8-AA91-B8B6A4BB11C7}"/>
              </a:ext>
            </a:extLst>
          </p:cNvPr>
          <p:cNvPicPr>
            <a:picLocks noChangeAspect="1"/>
          </p:cNvPicPr>
          <p:nvPr/>
        </p:nvPicPr>
        <p:blipFill>
          <a:blip r:embed="rId7"/>
          <a:stretch>
            <a:fillRect/>
          </a:stretch>
        </p:blipFill>
        <p:spPr>
          <a:xfrm>
            <a:off x="2038702" y="1718248"/>
            <a:ext cx="2451950" cy="1965192"/>
          </a:xfrm>
          <a:prstGeom prst="rect">
            <a:avLst/>
          </a:prstGeom>
        </p:spPr>
      </p:pic>
    </p:spTree>
    <p:extLst>
      <p:ext uri="{BB962C8B-B14F-4D97-AF65-F5344CB8AC3E}">
        <p14:creationId xmlns:p14="http://schemas.microsoft.com/office/powerpoint/2010/main" val="3833478869"/>
      </p:ext>
    </p:extLst>
  </p:cSld>
  <p:clrMapOvr>
    <a:masterClrMapping/>
  </p:clrMapOvr>
</p:sld>
</file>

<file path=ppt/theme/theme1.xml><?xml version="1.0" encoding="utf-8"?>
<a:theme xmlns:a="http://schemas.openxmlformats.org/drawingml/2006/main" name="Office Theme">
  <a:themeElements>
    <a:clrScheme name="LM Color">
      <a:dk1>
        <a:sysClr val="windowText" lastClr="000000"/>
      </a:dk1>
      <a:lt1>
        <a:sysClr val="window" lastClr="FFFFFF"/>
      </a:lt1>
      <a:dk2>
        <a:srgbClr val="00588A"/>
      </a:dk2>
      <a:lt2>
        <a:srgbClr val="DBDBDB"/>
      </a:lt2>
      <a:accent1>
        <a:srgbClr val="00588A"/>
      </a:accent1>
      <a:accent2>
        <a:srgbClr val="007DC1"/>
      </a:accent2>
      <a:accent3>
        <a:srgbClr val="94AA24"/>
      </a:accent3>
      <a:accent4>
        <a:srgbClr val="009C9E"/>
      </a:accent4>
      <a:accent5>
        <a:srgbClr val="808285"/>
      </a:accent5>
      <a:accent6>
        <a:srgbClr val="D3A809"/>
      </a:accent6>
      <a:hlink>
        <a:srgbClr val="409A3C"/>
      </a:hlink>
      <a:folHlink>
        <a:srgbClr val="A3238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ln>
          <a:noFill/>
        </a:ln>
      </a:spPr>
      <a:bodyPr wrap="square" lIns="91455" tIns="0" rIns="91455" bIns="0" rtlCol="0">
        <a:spAutoFit/>
      </a:bodyPr>
      <a:lstStyle>
        <a:defPPr algn="l">
          <a:defRPr sz="1200"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592</TotalTime>
  <Words>1988</Words>
  <Application>Microsoft Office PowerPoint</Application>
  <PresentationFormat>自訂</PresentationFormat>
  <Paragraphs>124</Paragraphs>
  <Slides>2</Slides>
  <Notes>2</Notes>
  <HiddenSlides>0</HiddenSlides>
  <MMClips>0</MMClips>
  <ScaleCrop>false</ScaleCrop>
  <HeadingPairs>
    <vt:vector size="6" baseType="variant">
      <vt:variant>
        <vt:lpstr>使用字型</vt:lpstr>
      </vt:variant>
      <vt:variant>
        <vt:i4>4</vt:i4>
      </vt:variant>
      <vt:variant>
        <vt:lpstr>佈景主題</vt:lpstr>
      </vt:variant>
      <vt:variant>
        <vt:i4>1</vt:i4>
      </vt:variant>
      <vt:variant>
        <vt:lpstr>投影片標題</vt:lpstr>
      </vt:variant>
      <vt:variant>
        <vt:i4>2</vt:i4>
      </vt:variant>
    </vt:vector>
  </HeadingPairs>
  <TitlesOfParts>
    <vt:vector size="7" baseType="lpstr">
      <vt:lpstr>微軟正黑體</vt:lpstr>
      <vt:lpstr>Arial</vt:lpstr>
      <vt:lpstr>Calibri</vt:lpstr>
      <vt:lpstr>Times New Roman</vt:lpstr>
      <vt:lpstr>Office Theme</vt:lpstr>
      <vt:lpstr>PowerPoint 簡報</vt:lpstr>
      <vt:lpstr>PowerPoint 簡報</vt:lpstr>
    </vt:vector>
  </TitlesOfParts>
  <Company>Legg Mason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FT</dc:creator>
  <cp:lastModifiedBy>Wong, Chris</cp:lastModifiedBy>
  <cp:revision>4276</cp:revision>
  <cp:lastPrinted>2019-09-20T09:08:07Z</cp:lastPrinted>
  <dcterms:created xsi:type="dcterms:W3CDTF">2011-01-21T09:53:50Z</dcterms:created>
  <dcterms:modified xsi:type="dcterms:W3CDTF">2026-05-05T09:44:05Z</dcterms:modified>
</cp:coreProperties>
</file>