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4" r:id="rId2"/>
    <p:sldId id="265" r:id="rId3"/>
  </p:sldIdLst>
  <p:sldSz cx="7561263" cy="10693400"/>
  <p:notesSz cx="6797675" cy="9928225"/>
  <p:defaultTextStyle>
    <a:defPPr>
      <a:defRPr lang="en-US"/>
    </a:defPPr>
    <a:lvl1pPr algn="l" defTabSz="995517" rtl="0" fontAlgn="base">
      <a:spcBef>
        <a:spcPct val="0"/>
      </a:spcBef>
      <a:spcAft>
        <a:spcPct val="0"/>
      </a:spcAft>
      <a:defRPr sz="2000" kern="1200">
        <a:solidFill>
          <a:schemeClr val="tx1"/>
        </a:solidFill>
        <a:latin typeface="Arial" pitchFamily="34" charset="0"/>
        <a:ea typeface="+mn-ea"/>
        <a:cs typeface="+mn-cs"/>
      </a:defRPr>
    </a:lvl1pPr>
    <a:lvl2pPr marL="496965" indent="-39694" algn="l" defTabSz="995517" rtl="0" fontAlgn="base">
      <a:spcBef>
        <a:spcPct val="0"/>
      </a:spcBef>
      <a:spcAft>
        <a:spcPct val="0"/>
      </a:spcAft>
      <a:defRPr sz="2000" kern="1200">
        <a:solidFill>
          <a:schemeClr val="tx1"/>
        </a:solidFill>
        <a:latin typeface="Arial" pitchFamily="34" charset="0"/>
        <a:ea typeface="+mn-ea"/>
        <a:cs typeface="+mn-cs"/>
      </a:defRPr>
    </a:lvl2pPr>
    <a:lvl3pPr marL="995517" indent="-80976" algn="l" defTabSz="995517" rtl="0" fontAlgn="base">
      <a:spcBef>
        <a:spcPct val="0"/>
      </a:spcBef>
      <a:spcAft>
        <a:spcPct val="0"/>
      </a:spcAft>
      <a:defRPr sz="2000" kern="1200">
        <a:solidFill>
          <a:schemeClr val="tx1"/>
        </a:solidFill>
        <a:latin typeface="Arial" pitchFamily="34" charset="0"/>
        <a:ea typeface="+mn-ea"/>
        <a:cs typeface="+mn-cs"/>
      </a:defRPr>
    </a:lvl3pPr>
    <a:lvl4pPr marL="1492481" indent="-120669" algn="l" defTabSz="995517" rtl="0" fontAlgn="base">
      <a:spcBef>
        <a:spcPct val="0"/>
      </a:spcBef>
      <a:spcAft>
        <a:spcPct val="0"/>
      </a:spcAft>
      <a:defRPr sz="2000" kern="1200">
        <a:solidFill>
          <a:schemeClr val="tx1"/>
        </a:solidFill>
        <a:latin typeface="Arial" pitchFamily="34" charset="0"/>
        <a:ea typeface="+mn-ea"/>
        <a:cs typeface="+mn-cs"/>
      </a:defRPr>
    </a:lvl4pPr>
    <a:lvl5pPr marL="1991033" indent="-161950" algn="l" defTabSz="995517" rtl="0" fontAlgn="base">
      <a:spcBef>
        <a:spcPct val="0"/>
      </a:spcBef>
      <a:spcAft>
        <a:spcPct val="0"/>
      </a:spcAft>
      <a:defRPr sz="2000" kern="1200">
        <a:solidFill>
          <a:schemeClr val="tx1"/>
        </a:solidFill>
        <a:latin typeface="Arial" pitchFamily="34" charset="0"/>
        <a:ea typeface="+mn-ea"/>
        <a:cs typeface="+mn-cs"/>
      </a:defRPr>
    </a:lvl5pPr>
    <a:lvl6pPr marL="2286354" algn="l" defTabSz="914541" rtl="0" eaLnBrk="1" latinLnBrk="0" hangingPunct="1">
      <a:defRPr sz="2000" kern="1200">
        <a:solidFill>
          <a:schemeClr val="tx1"/>
        </a:solidFill>
        <a:latin typeface="Arial" pitchFamily="34" charset="0"/>
        <a:ea typeface="+mn-ea"/>
        <a:cs typeface="+mn-cs"/>
      </a:defRPr>
    </a:lvl6pPr>
    <a:lvl7pPr marL="2743624" algn="l" defTabSz="914541" rtl="0" eaLnBrk="1" latinLnBrk="0" hangingPunct="1">
      <a:defRPr sz="2000" kern="1200">
        <a:solidFill>
          <a:schemeClr val="tx1"/>
        </a:solidFill>
        <a:latin typeface="Arial" pitchFamily="34" charset="0"/>
        <a:ea typeface="+mn-ea"/>
        <a:cs typeface="+mn-cs"/>
      </a:defRPr>
    </a:lvl7pPr>
    <a:lvl8pPr marL="3200895" algn="l" defTabSz="914541" rtl="0" eaLnBrk="1" latinLnBrk="0" hangingPunct="1">
      <a:defRPr sz="2000" kern="1200">
        <a:solidFill>
          <a:schemeClr val="tx1"/>
        </a:solidFill>
        <a:latin typeface="Arial" pitchFamily="34" charset="0"/>
        <a:ea typeface="+mn-ea"/>
        <a:cs typeface="+mn-cs"/>
      </a:defRPr>
    </a:lvl8pPr>
    <a:lvl9pPr marL="3658166" algn="l" defTabSz="914541"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6536" userDrawn="1">
          <p15:clr>
            <a:srgbClr val="A4A3A4"/>
          </p15:clr>
        </p15:guide>
        <p15:guide id="2" orient="horz" pos="296" userDrawn="1">
          <p15:clr>
            <a:srgbClr val="A4A3A4"/>
          </p15:clr>
        </p15:guide>
        <p15:guide id="3" pos="4494" userDrawn="1">
          <p15:clr>
            <a:srgbClr val="A4A3A4"/>
          </p15:clr>
        </p15:guide>
        <p15:guide id="5" pos="2478" userDrawn="1">
          <p15:clr>
            <a:srgbClr val="A4A3A4"/>
          </p15:clr>
        </p15:guide>
        <p15:guide id="6" orient="horz" pos="4616" userDrawn="1">
          <p15:clr>
            <a:srgbClr val="A4A3A4"/>
          </p15:clr>
        </p15:guide>
        <p15:guide id="8" pos="534" userDrawn="1">
          <p15:clr>
            <a:srgbClr val="A4A3A4"/>
          </p15:clr>
        </p15:guide>
        <p15:guide id="9" pos="2046" userDrawn="1">
          <p15:clr>
            <a:srgbClr val="A4A3A4"/>
          </p15:clr>
        </p15:guide>
        <p15:guide id="10" orient="horz" pos="1784" userDrawn="1">
          <p15:clr>
            <a:srgbClr val="A4A3A4"/>
          </p15:clr>
        </p15:guide>
        <p15:guide id="13" orient="horz" pos="6104" userDrawn="1">
          <p15:clr>
            <a:srgbClr val="A4A3A4"/>
          </p15:clr>
        </p15:guide>
        <p15:guide id="14" orient="horz" pos="3488" userDrawn="1">
          <p15:clr>
            <a:srgbClr val="A4A3A4"/>
          </p15:clr>
        </p15:guide>
        <p15:guide id="17" orient="horz" pos="3056" userDrawn="1">
          <p15:clr>
            <a:srgbClr val="A4A3A4"/>
          </p15:clr>
        </p15:guide>
        <p15:guide id="18" orient="horz" pos="4928" userDrawn="1">
          <p15:clr>
            <a:srgbClr val="A4A3A4"/>
          </p15:clr>
        </p15:guide>
        <p15:guide id="19" pos="2766" userDrawn="1">
          <p15:clr>
            <a:srgbClr val="A4A3A4"/>
          </p15:clr>
        </p15:guide>
        <p15:guide id="20" pos="233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o, Felix" initials="LF" lastIdx="1" clrIdx="0">
    <p:extLst>
      <p:ext uri="{19B8F6BF-5375-455C-9EA6-DF929625EA0E}">
        <p15:presenceInfo xmlns:p15="http://schemas.microsoft.com/office/powerpoint/2012/main" userId="S-1-5-21-141307505-1238419977-2639880222-110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1868A8"/>
    <a:srgbClr val="FF9900"/>
    <a:srgbClr val="DD8E0B"/>
    <a:srgbClr val="0000CC"/>
    <a:srgbClr val="005598"/>
    <a:srgbClr val="CCFFFF"/>
    <a:srgbClr val="20AE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9145" autoAdjust="0"/>
  </p:normalViewPr>
  <p:slideViewPr>
    <p:cSldViewPr snapToGrid="0" showGuides="1">
      <p:cViewPr>
        <p:scale>
          <a:sx n="75" d="100"/>
          <a:sy n="75" d="100"/>
        </p:scale>
        <p:origin x="2988" y="-102"/>
      </p:cViewPr>
      <p:guideLst>
        <p:guide orient="horz" pos="6536"/>
        <p:guide orient="horz" pos="296"/>
        <p:guide pos="4494"/>
        <p:guide pos="2478"/>
        <p:guide orient="horz" pos="4616"/>
        <p:guide pos="534"/>
        <p:guide pos="2046"/>
        <p:guide orient="horz" pos="1784"/>
        <p:guide orient="horz" pos="6104"/>
        <p:guide orient="horz" pos="3488"/>
        <p:guide orient="horz" pos="3056"/>
        <p:guide orient="horz" pos="4928"/>
        <p:guide pos="2766"/>
        <p:guide pos="233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72" d="100"/>
          <a:sy n="72" d="100"/>
        </p:scale>
        <p:origin x="217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E4D00E-E6ED-4188-A3AD-B56CBA400772}"/>
              </a:ext>
            </a:extLst>
          </p:cNvPr>
          <p:cNvSpPr>
            <a:spLocks noGrp="1"/>
          </p:cNvSpPr>
          <p:nvPr>
            <p:ph type="hdr" sz="quarter"/>
          </p:nvPr>
        </p:nvSpPr>
        <p:spPr>
          <a:xfrm>
            <a:off x="2" y="1"/>
            <a:ext cx="2946189" cy="497671"/>
          </a:xfrm>
          <a:prstGeom prst="rect">
            <a:avLst/>
          </a:prstGeom>
        </p:spPr>
        <p:txBody>
          <a:bodyPr vert="horz" lIns="91012" tIns="45507" rIns="91012" bIns="45507" rtlCol="0"/>
          <a:lstStyle>
            <a:lvl1pPr algn="l">
              <a:defRPr sz="1200"/>
            </a:lvl1pPr>
          </a:lstStyle>
          <a:p>
            <a:endParaRPr lang="en-HK"/>
          </a:p>
        </p:txBody>
      </p:sp>
      <p:sp>
        <p:nvSpPr>
          <p:cNvPr id="3" name="Date Placeholder 2">
            <a:extLst>
              <a:ext uri="{FF2B5EF4-FFF2-40B4-BE49-F238E27FC236}">
                <a16:creationId xmlns:a16="http://schemas.microsoft.com/office/drawing/2014/main" id="{97A35D6B-2977-4319-BDC5-46784FAA5EB2}"/>
              </a:ext>
            </a:extLst>
          </p:cNvPr>
          <p:cNvSpPr>
            <a:spLocks noGrp="1"/>
          </p:cNvSpPr>
          <p:nvPr>
            <p:ph type="dt" sz="quarter" idx="1"/>
          </p:nvPr>
        </p:nvSpPr>
        <p:spPr>
          <a:xfrm>
            <a:off x="3849900" y="1"/>
            <a:ext cx="2946189" cy="497671"/>
          </a:xfrm>
          <a:prstGeom prst="rect">
            <a:avLst/>
          </a:prstGeom>
        </p:spPr>
        <p:txBody>
          <a:bodyPr vert="horz" lIns="91012" tIns="45507" rIns="91012" bIns="45507" rtlCol="0"/>
          <a:lstStyle>
            <a:lvl1pPr algn="r">
              <a:defRPr sz="1200"/>
            </a:lvl1pPr>
          </a:lstStyle>
          <a:p>
            <a:fld id="{549BEC2D-239B-44DF-B085-453270F52D7C}" type="datetimeFigureOut">
              <a:rPr lang="en-HK" smtClean="0"/>
              <a:t>7/5/2026</a:t>
            </a:fld>
            <a:endParaRPr lang="en-HK" dirty="0"/>
          </a:p>
        </p:txBody>
      </p:sp>
      <p:sp>
        <p:nvSpPr>
          <p:cNvPr id="4" name="Footer Placeholder 3">
            <a:extLst>
              <a:ext uri="{FF2B5EF4-FFF2-40B4-BE49-F238E27FC236}">
                <a16:creationId xmlns:a16="http://schemas.microsoft.com/office/drawing/2014/main" id="{2441B7C6-FA01-465D-B221-EB925BAF87C0}"/>
              </a:ext>
            </a:extLst>
          </p:cNvPr>
          <p:cNvSpPr>
            <a:spLocks noGrp="1"/>
          </p:cNvSpPr>
          <p:nvPr>
            <p:ph type="ftr" sz="quarter" idx="2"/>
          </p:nvPr>
        </p:nvSpPr>
        <p:spPr>
          <a:xfrm>
            <a:off x="2" y="9430556"/>
            <a:ext cx="2946189" cy="497671"/>
          </a:xfrm>
          <a:prstGeom prst="rect">
            <a:avLst/>
          </a:prstGeom>
        </p:spPr>
        <p:txBody>
          <a:bodyPr vert="horz" lIns="91012" tIns="45507" rIns="91012" bIns="45507" rtlCol="0" anchor="b"/>
          <a:lstStyle>
            <a:lvl1pPr algn="l">
              <a:defRPr sz="1200"/>
            </a:lvl1pPr>
          </a:lstStyle>
          <a:p>
            <a:endParaRPr lang="en-HK"/>
          </a:p>
        </p:txBody>
      </p:sp>
      <p:sp>
        <p:nvSpPr>
          <p:cNvPr id="5" name="Slide Number Placeholder 4">
            <a:extLst>
              <a:ext uri="{FF2B5EF4-FFF2-40B4-BE49-F238E27FC236}">
                <a16:creationId xmlns:a16="http://schemas.microsoft.com/office/drawing/2014/main" id="{6BD6DBB1-C6AD-4DAD-998C-589354F61D25}"/>
              </a:ext>
            </a:extLst>
          </p:cNvPr>
          <p:cNvSpPr>
            <a:spLocks noGrp="1"/>
          </p:cNvSpPr>
          <p:nvPr>
            <p:ph type="sldNum" sz="quarter" idx="3"/>
          </p:nvPr>
        </p:nvSpPr>
        <p:spPr>
          <a:xfrm>
            <a:off x="3849900" y="9430556"/>
            <a:ext cx="2946189" cy="497671"/>
          </a:xfrm>
          <a:prstGeom prst="rect">
            <a:avLst/>
          </a:prstGeom>
        </p:spPr>
        <p:txBody>
          <a:bodyPr vert="horz" lIns="91012" tIns="45507" rIns="91012" bIns="45507" rtlCol="0" anchor="b"/>
          <a:lstStyle>
            <a:lvl1pPr algn="r">
              <a:defRPr sz="1200"/>
            </a:lvl1pPr>
          </a:lstStyle>
          <a:p>
            <a:fld id="{6451D2A3-E680-43EC-A72D-772C412B6561}" type="slidenum">
              <a:rPr lang="en-HK" smtClean="0"/>
              <a:t>‹#›</a:t>
            </a:fld>
            <a:endParaRPr lang="en-HK" dirty="0"/>
          </a:p>
        </p:txBody>
      </p:sp>
    </p:spTree>
    <p:extLst>
      <p:ext uri="{BB962C8B-B14F-4D97-AF65-F5344CB8AC3E}">
        <p14:creationId xmlns:p14="http://schemas.microsoft.com/office/powerpoint/2010/main" val="1089491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1" y="24"/>
            <a:ext cx="2946400" cy="495299"/>
          </a:xfrm>
          <a:prstGeom prst="rect">
            <a:avLst/>
          </a:prstGeom>
        </p:spPr>
        <p:txBody>
          <a:bodyPr vert="horz" lIns="88166" tIns="44083" rIns="88166" bIns="44083"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49707" y="24"/>
            <a:ext cx="2946400" cy="495299"/>
          </a:xfrm>
          <a:prstGeom prst="rect">
            <a:avLst/>
          </a:prstGeom>
        </p:spPr>
        <p:txBody>
          <a:bodyPr vert="horz" lIns="88166" tIns="44083" rIns="88166" bIns="44083" rtlCol="0"/>
          <a:lstStyle>
            <a:lvl1pPr algn="r">
              <a:defRPr sz="1200">
                <a:latin typeface="Arial" pitchFamily="34" charset="0"/>
              </a:defRPr>
            </a:lvl1pPr>
          </a:lstStyle>
          <a:p>
            <a:pPr>
              <a:defRPr/>
            </a:pPr>
            <a:fld id="{FFA2D6AF-5837-4B75-88E2-0C83DBA29F4F}" type="datetimeFigureOut">
              <a:rPr lang="en-US"/>
              <a:pPr>
                <a:defRPr/>
              </a:pPr>
              <a:t>5/7/2026</a:t>
            </a:fld>
            <a:endParaRPr lang="en-US" dirty="0"/>
          </a:p>
        </p:txBody>
      </p:sp>
      <p:sp>
        <p:nvSpPr>
          <p:cNvPr id="4" name="Slide Image Placeholder 3"/>
          <p:cNvSpPr>
            <a:spLocks noGrp="1" noRot="1" noChangeAspect="1"/>
          </p:cNvSpPr>
          <p:nvPr>
            <p:ph type="sldImg" idx="2"/>
          </p:nvPr>
        </p:nvSpPr>
        <p:spPr>
          <a:xfrm>
            <a:off x="2084388" y="746125"/>
            <a:ext cx="2628900" cy="3717925"/>
          </a:xfrm>
          <a:prstGeom prst="rect">
            <a:avLst/>
          </a:prstGeom>
          <a:noFill/>
          <a:ln w="12700">
            <a:solidFill>
              <a:prstClr val="black"/>
            </a:solidFill>
          </a:ln>
        </p:spPr>
        <p:txBody>
          <a:bodyPr vert="horz" lIns="88166" tIns="44083" rIns="88166" bIns="44083" rtlCol="0" anchor="ctr"/>
          <a:lstStyle/>
          <a:p>
            <a:pPr lvl="0"/>
            <a:endParaRPr lang="en-US" noProof="0"/>
          </a:p>
        </p:txBody>
      </p:sp>
      <p:sp>
        <p:nvSpPr>
          <p:cNvPr id="5" name="Notes Placeholder 4"/>
          <p:cNvSpPr>
            <a:spLocks noGrp="1"/>
          </p:cNvSpPr>
          <p:nvPr>
            <p:ph type="body" sz="quarter" idx="3"/>
          </p:nvPr>
        </p:nvSpPr>
        <p:spPr>
          <a:xfrm>
            <a:off x="679470" y="4714902"/>
            <a:ext cx="5438777" cy="4467225"/>
          </a:xfrm>
          <a:prstGeom prst="rect">
            <a:avLst/>
          </a:prstGeom>
        </p:spPr>
        <p:txBody>
          <a:bodyPr vert="horz" lIns="88166" tIns="44083" rIns="88166" bIns="4408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1" y="9431364"/>
            <a:ext cx="2946400" cy="495299"/>
          </a:xfrm>
          <a:prstGeom prst="rect">
            <a:avLst/>
          </a:prstGeom>
        </p:spPr>
        <p:txBody>
          <a:bodyPr vert="horz" lIns="88166" tIns="44083" rIns="88166" bIns="44083"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49707" y="9431364"/>
            <a:ext cx="2946400" cy="495299"/>
          </a:xfrm>
          <a:prstGeom prst="rect">
            <a:avLst/>
          </a:prstGeom>
        </p:spPr>
        <p:txBody>
          <a:bodyPr vert="horz" lIns="88166" tIns="44083" rIns="88166" bIns="44083" rtlCol="0" anchor="b"/>
          <a:lstStyle>
            <a:lvl1pPr algn="r">
              <a:defRPr sz="1200">
                <a:latin typeface="Arial" pitchFamily="34" charset="0"/>
              </a:defRPr>
            </a:lvl1pPr>
          </a:lstStyle>
          <a:p>
            <a:pPr>
              <a:defRPr/>
            </a:pPr>
            <a:fld id="{58DA6EC2-BC25-44A9-9608-2A77F4838CEC}" type="slidenum">
              <a:rPr lang="en-US"/>
              <a:pPr>
                <a:defRPr/>
              </a:pPr>
              <a:t>‹#›</a:t>
            </a:fld>
            <a:endParaRPr lang="en-US" dirty="0"/>
          </a:p>
        </p:txBody>
      </p:sp>
    </p:spTree>
    <p:extLst>
      <p:ext uri="{BB962C8B-B14F-4D97-AF65-F5344CB8AC3E}">
        <p14:creationId xmlns:p14="http://schemas.microsoft.com/office/powerpoint/2010/main" val="99995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70" algn="l" rtl="0" eaLnBrk="0" fontAlgn="base" hangingPunct="0">
      <a:spcBef>
        <a:spcPct val="30000"/>
      </a:spcBef>
      <a:spcAft>
        <a:spcPct val="0"/>
      </a:spcAft>
      <a:defRPr sz="1200" kern="1200">
        <a:solidFill>
          <a:schemeClr val="tx1"/>
        </a:solidFill>
        <a:latin typeface="+mn-lt"/>
        <a:ea typeface="+mn-ea"/>
        <a:cs typeface="+mn-cs"/>
      </a:defRPr>
    </a:lvl2pPr>
    <a:lvl3pPr marL="914541" algn="l" rtl="0" eaLnBrk="0" fontAlgn="base" hangingPunct="0">
      <a:spcBef>
        <a:spcPct val="30000"/>
      </a:spcBef>
      <a:spcAft>
        <a:spcPct val="0"/>
      </a:spcAft>
      <a:defRPr sz="1200" kern="1200">
        <a:solidFill>
          <a:schemeClr val="tx1"/>
        </a:solidFill>
        <a:latin typeface="+mn-lt"/>
        <a:ea typeface="+mn-ea"/>
        <a:cs typeface="+mn-cs"/>
      </a:defRPr>
    </a:lvl3pPr>
    <a:lvl4pPr marL="1371813" algn="l" rtl="0" eaLnBrk="0" fontAlgn="base" hangingPunct="0">
      <a:spcBef>
        <a:spcPct val="30000"/>
      </a:spcBef>
      <a:spcAft>
        <a:spcPct val="0"/>
      </a:spcAft>
      <a:defRPr sz="1200" kern="1200">
        <a:solidFill>
          <a:schemeClr val="tx1"/>
        </a:solidFill>
        <a:latin typeface="+mn-lt"/>
        <a:ea typeface="+mn-ea"/>
        <a:cs typeface="+mn-cs"/>
      </a:defRPr>
    </a:lvl4pPr>
    <a:lvl5pPr marL="1829083" algn="l" rtl="0" eaLnBrk="0" fontAlgn="base" hangingPunct="0">
      <a:spcBef>
        <a:spcPct val="30000"/>
      </a:spcBef>
      <a:spcAft>
        <a:spcPct val="0"/>
      </a:spcAft>
      <a:defRPr sz="1200" kern="1200">
        <a:solidFill>
          <a:schemeClr val="tx1"/>
        </a:solidFill>
        <a:latin typeface="+mn-lt"/>
        <a:ea typeface="+mn-ea"/>
        <a:cs typeface="+mn-cs"/>
      </a:defRPr>
    </a:lvl5pPr>
    <a:lvl6pPr marL="2286354" algn="l" defTabSz="914541" rtl="0" eaLnBrk="1" latinLnBrk="0" hangingPunct="1">
      <a:defRPr sz="1200" kern="1200">
        <a:solidFill>
          <a:schemeClr val="tx1"/>
        </a:solidFill>
        <a:latin typeface="+mn-lt"/>
        <a:ea typeface="+mn-ea"/>
        <a:cs typeface="+mn-cs"/>
      </a:defRPr>
    </a:lvl6pPr>
    <a:lvl7pPr marL="2743624" algn="l" defTabSz="914541" rtl="0" eaLnBrk="1" latinLnBrk="0" hangingPunct="1">
      <a:defRPr sz="1200" kern="1200">
        <a:solidFill>
          <a:schemeClr val="tx1"/>
        </a:solidFill>
        <a:latin typeface="+mn-lt"/>
        <a:ea typeface="+mn-ea"/>
        <a:cs typeface="+mn-cs"/>
      </a:defRPr>
    </a:lvl7pPr>
    <a:lvl8pPr marL="3200895" algn="l" defTabSz="914541" rtl="0" eaLnBrk="1" latinLnBrk="0" hangingPunct="1">
      <a:defRPr sz="1200" kern="1200">
        <a:solidFill>
          <a:schemeClr val="tx1"/>
        </a:solidFill>
        <a:latin typeface="+mn-lt"/>
        <a:ea typeface="+mn-ea"/>
        <a:cs typeface="+mn-cs"/>
      </a:defRPr>
    </a:lvl8pPr>
    <a:lvl9pPr marL="3658166" algn="l" defTabSz="9145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4388" y="746125"/>
            <a:ext cx="2628900" cy="3717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DA6EC2-BC25-44A9-9608-2A77F4838CEC}" type="slidenum">
              <a:rPr lang="en-US" smtClean="0"/>
              <a:pPr>
                <a:defRPr/>
              </a:pPr>
              <a:t>1</a:t>
            </a:fld>
            <a:endParaRPr lang="en-US" dirty="0"/>
          </a:p>
        </p:txBody>
      </p:sp>
    </p:spTree>
    <p:extLst>
      <p:ext uri="{BB962C8B-B14F-4D97-AF65-F5344CB8AC3E}">
        <p14:creationId xmlns:p14="http://schemas.microsoft.com/office/powerpoint/2010/main" val="2558976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2084388" y="746125"/>
            <a:ext cx="2628900" cy="3717925"/>
          </a:xfrm>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142B75-A3F4-4CBF-BE42-DFACF1C22CB4}" type="slidenum">
              <a:rPr lang="en-US" smtClean="0"/>
              <a:pPr/>
              <a:t>2</a:t>
            </a:fld>
            <a:endParaRPr lang="en-US" dirty="0"/>
          </a:p>
        </p:txBody>
      </p:sp>
    </p:spTree>
    <p:extLst>
      <p:ext uri="{BB962C8B-B14F-4D97-AF65-F5344CB8AC3E}">
        <p14:creationId xmlns:p14="http://schemas.microsoft.com/office/powerpoint/2010/main" val="118433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876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圖片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9903" y="-5283"/>
            <a:ext cx="5111361" cy="1287983"/>
          </a:xfrm>
          <a:prstGeom prst="rect">
            <a:avLst/>
          </a:prstGeom>
        </p:spPr>
      </p:pic>
      <p:sp>
        <p:nvSpPr>
          <p:cNvPr id="3075" name="Text Placeholder 2"/>
          <p:cNvSpPr>
            <a:spLocks noGrp="1"/>
          </p:cNvSpPr>
          <p:nvPr>
            <p:ph type="body" idx="1"/>
          </p:nvPr>
        </p:nvSpPr>
        <p:spPr bwMode="auto">
          <a:xfrm>
            <a:off x="266700" y="1536700"/>
            <a:ext cx="7010400" cy="8016367"/>
          </a:xfrm>
          <a:prstGeom prst="rect">
            <a:avLst/>
          </a:prstGeom>
          <a:noFill/>
          <a:ln w="9525">
            <a:noFill/>
            <a:miter lim="800000"/>
            <a:headEnd/>
            <a:tailEnd/>
          </a:ln>
        </p:spPr>
        <p:txBody>
          <a:bodyPr vert="horz" wrap="square" lIns="99567" tIns="49782" rIns="99567" bIns="4978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7745" y="9910414"/>
            <a:ext cx="1764930" cy="570167"/>
          </a:xfrm>
          <a:prstGeom prst="rect">
            <a:avLst/>
          </a:prstGeom>
        </p:spPr>
        <p:txBody>
          <a:bodyPr vert="horz" lIns="99567" tIns="49782" rIns="99567" bIns="49782" rtlCol="0" anchor="ctr"/>
          <a:lstStyle>
            <a:lvl1pPr algn="l" defTabSz="995661" fontAlgn="auto">
              <a:spcBef>
                <a:spcPts val="0"/>
              </a:spcBef>
              <a:spcAft>
                <a:spcPts val="0"/>
              </a:spcAft>
              <a:defRPr sz="1300">
                <a:solidFill>
                  <a:schemeClr val="tx1">
                    <a:tint val="75000"/>
                  </a:schemeClr>
                </a:solidFill>
                <a:latin typeface="+mn-lt"/>
              </a:defRPr>
            </a:lvl1pPr>
          </a:lstStyle>
          <a:p>
            <a:pPr>
              <a:defRPr/>
            </a:pPr>
            <a:fld id="{E650C96C-A607-4449-87D2-E53599E72D4D}" type="datetimeFigureOut">
              <a:rPr lang="en-US"/>
              <a:pPr>
                <a:defRPr/>
              </a:pPr>
              <a:t>5/7/2026</a:t>
            </a:fld>
            <a:endParaRPr lang="en-US" dirty="0"/>
          </a:p>
        </p:txBody>
      </p:sp>
      <p:sp>
        <p:nvSpPr>
          <p:cNvPr id="5" name="Footer Placeholder 4"/>
          <p:cNvSpPr>
            <a:spLocks noGrp="1"/>
          </p:cNvSpPr>
          <p:nvPr>
            <p:ph type="ftr" sz="quarter" idx="3"/>
          </p:nvPr>
        </p:nvSpPr>
        <p:spPr>
          <a:xfrm>
            <a:off x="2583908" y="9910414"/>
            <a:ext cx="2393447" cy="570167"/>
          </a:xfrm>
          <a:prstGeom prst="rect">
            <a:avLst/>
          </a:prstGeom>
        </p:spPr>
        <p:txBody>
          <a:bodyPr vert="horz" lIns="99567" tIns="49782" rIns="99567" bIns="49782" rtlCol="0" anchor="ctr"/>
          <a:lstStyle>
            <a:lvl1pPr algn="ctr" defTabSz="995661" fontAlgn="auto">
              <a:spcBef>
                <a:spcPts val="0"/>
              </a:spcBef>
              <a:spcAft>
                <a:spcPts val="0"/>
              </a:spcAft>
              <a:defRPr sz="13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5418588" y="9910414"/>
            <a:ext cx="1764930" cy="570167"/>
          </a:xfrm>
          <a:prstGeom prst="rect">
            <a:avLst/>
          </a:prstGeom>
        </p:spPr>
        <p:txBody>
          <a:bodyPr vert="horz" lIns="99567" tIns="49782" rIns="99567" bIns="49782" rtlCol="0" anchor="ctr"/>
          <a:lstStyle>
            <a:lvl1pPr algn="r" defTabSz="995661" fontAlgn="auto">
              <a:spcBef>
                <a:spcPts val="0"/>
              </a:spcBef>
              <a:spcAft>
                <a:spcPts val="0"/>
              </a:spcAft>
              <a:defRPr sz="1300">
                <a:solidFill>
                  <a:schemeClr val="tx1">
                    <a:tint val="75000"/>
                  </a:schemeClr>
                </a:solidFill>
                <a:latin typeface="+mn-lt"/>
              </a:defRPr>
            </a:lvl1pPr>
          </a:lstStyle>
          <a:p>
            <a:pPr>
              <a:defRPr/>
            </a:pPr>
            <a:fld id="{6B83FC2B-BE40-4231-929D-9458888251A0}" type="slidenum">
              <a:rPr lang="en-US"/>
              <a:pPr>
                <a:defRPr/>
              </a:pPr>
              <a:t>‹#›</a:t>
            </a:fld>
            <a:endParaRPr lang="en-US" dirty="0"/>
          </a:p>
        </p:txBody>
      </p:sp>
      <p:sp>
        <p:nvSpPr>
          <p:cNvPr id="12" name="Text Box 22"/>
          <p:cNvSpPr txBox="1">
            <a:spLocks noChangeArrowheads="1"/>
          </p:cNvSpPr>
          <p:nvPr userDrawn="1"/>
        </p:nvSpPr>
        <p:spPr bwMode="auto">
          <a:xfrm>
            <a:off x="3111500" y="880145"/>
            <a:ext cx="3606800" cy="32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indent="177800" algn="ctr">
              <a:lnSpc>
                <a:spcPct val="110000"/>
              </a:lnSpc>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基金理財快訊</a:t>
            </a:r>
            <a:r>
              <a:rPr lang="en-US" altLang="zh-TW" sz="1600" b="1" kern="100"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  2026/05/07</a:t>
            </a:r>
            <a:endParaRPr lang="zh-TW" sz="1100" b="0" kern="100" dirty="0">
              <a:solidFill>
                <a:schemeClr val="bg1"/>
              </a:solidFill>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3" name="Text Box 22"/>
          <p:cNvSpPr txBox="1">
            <a:spLocks noChangeArrowheads="1"/>
          </p:cNvSpPr>
          <p:nvPr userDrawn="1"/>
        </p:nvSpPr>
        <p:spPr bwMode="auto">
          <a:xfrm>
            <a:off x="101600" y="943644"/>
            <a:ext cx="2449903" cy="38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0000"/>
              </a:lnSpc>
              <a:spcAft>
                <a:spcPts val="0"/>
              </a:spcAft>
            </a:pPr>
            <a:r>
              <a:rPr lang="zh-TW" sz="1600" b="1" kern="100" baseline="0" dirty="0">
                <a:solidFill>
                  <a:srgbClr val="3769FF"/>
                </a:solidFill>
                <a:effectLst/>
                <a:latin typeface="微軟正黑體" panose="020B0604030504040204" pitchFamily="34" charset="-120"/>
                <a:ea typeface="微軟正黑體" panose="020B0604030504040204" pitchFamily="34" charset="-120"/>
                <a:cs typeface="Arial" panose="020B0604020202020204" pitchFamily="34" charset="0"/>
              </a:rPr>
              <a:t>富蘭克林</a:t>
            </a:r>
            <a:r>
              <a:rPr lang="zh-TW" altLang="en-US" sz="1600" b="1" kern="100" baseline="0" dirty="0">
                <a:solidFill>
                  <a:srgbClr val="3769FF"/>
                </a:solidFill>
                <a:effectLst/>
                <a:latin typeface="微軟正黑體" panose="020B0604030504040204" pitchFamily="34" charset="-120"/>
                <a:ea typeface="微軟正黑體" panose="020B0604030504040204" pitchFamily="34" charset="-120"/>
                <a:cs typeface="Arial" panose="020B0604020202020204" pitchFamily="34" charset="0"/>
              </a:rPr>
              <a:t>．</a:t>
            </a:r>
            <a:r>
              <a:rPr lang="zh-TW" sz="1600" b="1" kern="100" baseline="0" dirty="0">
                <a:solidFill>
                  <a:srgbClr val="3769FF"/>
                </a:solidFill>
                <a:effectLst/>
                <a:latin typeface="微軟正黑體" panose="020B0604030504040204" pitchFamily="34" charset="-120"/>
                <a:ea typeface="微軟正黑體" panose="020B0604030504040204" pitchFamily="34" charset="-120"/>
                <a:cs typeface="Arial" panose="020B0604020202020204" pitchFamily="34" charset="0"/>
              </a:rPr>
              <a:t>國民的基金</a:t>
            </a:r>
            <a:endParaRPr lang="zh-TW" sz="1600" b="0" kern="100" baseline="0" dirty="0">
              <a:solidFill>
                <a:srgbClr val="3769FF"/>
              </a:solidFill>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pic>
        <p:nvPicPr>
          <p:cNvPr id="2" name="圖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8992" y="97167"/>
            <a:ext cx="2207393" cy="832826"/>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8" r:id="rId2"/>
  </p:sldLayoutIdLst>
  <p:txStyles>
    <p:titleStyle>
      <a:lvl1pPr algn="ctr" defTabSz="995517" rtl="0" eaLnBrk="0" fontAlgn="base" hangingPunct="0">
        <a:spcBef>
          <a:spcPct val="0"/>
        </a:spcBef>
        <a:spcAft>
          <a:spcPct val="0"/>
        </a:spcAft>
        <a:defRPr sz="2800" kern="1200">
          <a:solidFill>
            <a:schemeClr val="tx1"/>
          </a:solidFill>
          <a:latin typeface="微軟正黑體" panose="020B0604030504040204" pitchFamily="34" charset="-120"/>
          <a:ea typeface="微軟正黑體" panose="020B0604030504040204" pitchFamily="34" charset="-120"/>
          <a:cs typeface="+mj-cs"/>
        </a:defRPr>
      </a:lvl1pPr>
      <a:lvl2pPr algn="ctr" defTabSz="995517" rtl="0" eaLnBrk="0" fontAlgn="base" hangingPunct="0">
        <a:spcBef>
          <a:spcPct val="0"/>
        </a:spcBef>
        <a:spcAft>
          <a:spcPct val="0"/>
        </a:spcAft>
        <a:defRPr sz="4800">
          <a:solidFill>
            <a:schemeClr val="tx1"/>
          </a:solidFill>
          <a:latin typeface="Calibri" pitchFamily="34" charset="0"/>
        </a:defRPr>
      </a:lvl2pPr>
      <a:lvl3pPr algn="ctr" defTabSz="995517" rtl="0" eaLnBrk="0" fontAlgn="base" hangingPunct="0">
        <a:spcBef>
          <a:spcPct val="0"/>
        </a:spcBef>
        <a:spcAft>
          <a:spcPct val="0"/>
        </a:spcAft>
        <a:defRPr sz="4800">
          <a:solidFill>
            <a:schemeClr val="tx1"/>
          </a:solidFill>
          <a:latin typeface="Calibri" pitchFamily="34" charset="0"/>
        </a:defRPr>
      </a:lvl3pPr>
      <a:lvl4pPr algn="ctr" defTabSz="995517" rtl="0" eaLnBrk="0" fontAlgn="base" hangingPunct="0">
        <a:spcBef>
          <a:spcPct val="0"/>
        </a:spcBef>
        <a:spcAft>
          <a:spcPct val="0"/>
        </a:spcAft>
        <a:defRPr sz="4800">
          <a:solidFill>
            <a:schemeClr val="tx1"/>
          </a:solidFill>
          <a:latin typeface="Calibri" pitchFamily="34" charset="0"/>
        </a:defRPr>
      </a:lvl4pPr>
      <a:lvl5pPr algn="ctr" defTabSz="995517" rtl="0" eaLnBrk="0" fontAlgn="base" hangingPunct="0">
        <a:spcBef>
          <a:spcPct val="0"/>
        </a:spcBef>
        <a:spcAft>
          <a:spcPct val="0"/>
        </a:spcAft>
        <a:defRPr sz="4800">
          <a:solidFill>
            <a:schemeClr val="tx1"/>
          </a:solidFill>
          <a:latin typeface="Calibri" pitchFamily="34" charset="0"/>
        </a:defRPr>
      </a:lvl5pPr>
      <a:lvl6pPr marL="457270" algn="ctr" defTabSz="995517" rtl="0" fontAlgn="base">
        <a:spcBef>
          <a:spcPct val="0"/>
        </a:spcBef>
        <a:spcAft>
          <a:spcPct val="0"/>
        </a:spcAft>
        <a:defRPr sz="4800">
          <a:solidFill>
            <a:schemeClr val="tx1"/>
          </a:solidFill>
          <a:latin typeface="Calibri" pitchFamily="34" charset="0"/>
        </a:defRPr>
      </a:lvl6pPr>
      <a:lvl7pPr marL="914541" algn="ctr" defTabSz="995517" rtl="0" fontAlgn="base">
        <a:spcBef>
          <a:spcPct val="0"/>
        </a:spcBef>
        <a:spcAft>
          <a:spcPct val="0"/>
        </a:spcAft>
        <a:defRPr sz="4800">
          <a:solidFill>
            <a:schemeClr val="tx1"/>
          </a:solidFill>
          <a:latin typeface="Calibri" pitchFamily="34" charset="0"/>
        </a:defRPr>
      </a:lvl7pPr>
      <a:lvl8pPr marL="1371813" algn="ctr" defTabSz="995517" rtl="0" fontAlgn="base">
        <a:spcBef>
          <a:spcPct val="0"/>
        </a:spcBef>
        <a:spcAft>
          <a:spcPct val="0"/>
        </a:spcAft>
        <a:defRPr sz="4800">
          <a:solidFill>
            <a:schemeClr val="tx1"/>
          </a:solidFill>
          <a:latin typeface="Calibri" pitchFamily="34" charset="0"/>
        </a:defRPr>
      </a:lvl8pPr>
      <a:lvl9pPr marL="1829083" algn="ctr" defTabSz="995517" rtl="0" fontAlgn="base">
        <a:spcBef>
          <a:spcPct val="0"/>
        </a:spcBef>
        <a:spcAft>
          <a:spcPct val="0"/>
        </a:spcAft>
        <a:defRPr sz="4800">
          <a:solidFill>
            <a:schemeClr val="tx1"/>
          </a:solidFill>
          <a:latin typeface="Calibri" pitchFamily="34" charset="0"/>
        </a:defRPr>
      </a:lvl9pPr>
    </p:titleStyle>
    <p:bodyStyle>
      <a:lvl1pPr marL="373120" indent="-373120" algn="l" defTabSz="995517" rtl="0" eaLnBrk="0" fontAlgn="base" hangingPunct="0">
        <a:spcBef>
          <a:spcPct val="20000"/>
        </a:spcBef>
        <a:spcAft>
          <a:spcPct val="0"/>
        </a:spcAft>
        <a:buFont typeface="Arial" pitchFamily="34" charset="0"/>
        <a:buChar char="•"/>
        <a:defRPr sz="32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1pPr>
      <a:lvl2pPr marL="808163" indent="-309611" algn="l" defTabSz="995517" rtl="0" eaLnBrk="0" fontAlgn="base" hangingPunct="0">
        <a:spcBef>
          <a:spcPct val="20000"/>
        </a:spcBef>
        <a:spcAft>
          <a:spcPct val="0"/>
        </a:spcAft>
        <a:buFont typeface="Arial" pitchFamily="34" charset="0"/>
        <a:buChar char="–"/>
        <a:defRPr sz="28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2pPr>
      <a:lvl3pPr marL="1243205" indent="-247689" algn="l" defTabSz="995517" rtl="0" eaLnBrk="0" fontAlgn="base" hangingPunct="0">
        <a:spcBef>
          <a:spcPct val="20000"/>
        </a:spcBef>
        <a:spcAft>
          <a:spcPct val="0"/>
        </a:spcAft>
        <a:buFont typeface="Arial" pitchFamily="34" charset="0"/>
        <a:buChar char="•"/>
        <a:defRPr sz="24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3pPr>
      <a:lvl4pPr marL="1741758" indent="-247689" algn="l" defTabSz="995517"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4pPr>
      <a:lvl5pPr marL="2238721" indent="-247689" algn="l" defTabSz="995517"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5pPr>
      <a:lvl6pPr marL="2738068" indent="-248916" algn="l" defTabSz="99566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899" indent="-248916" algn="l" defTabSz="99566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729" indent="-248916" algn="l" defTabSz="99566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560" indent="-248916" algn="l" defTabSz="995661"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5661" rtl="0" eaLnBrk="1" latinLnBrk="0" hangingPunct="1">
        <a:defRPr sz="2000" kern="1200">
          <a:solidFill>
            <a:schemeClr val="tx1"/>
          </a:solidFill>
          <a:latin typeface="+mn-lt"/>
          <a:ea typeface="+mn-ea"/>
          <a:cs typeface="+mn-cs"/>
        </a:defRPr>
      </a:lvl1pPr>
      <a:lvl2pPr marL="497831" algn="l" defTabSz="995661" rtl="0" eaLnBrk="1" latinLnBrk="0" hangingPunct="1">
        <a:defRPr sz="2000" kern="1200">
          <a:solidFill>
            <a:schemeClr val="tx1"/>
          </a:solidFill>
          <a:latin typeface="+mn-lt"/>
          <a:ea typeface="+mn-ea"/>
          <a:cs typeface="+mn-cs"/>
        </a:defRPr>
      </a:lvl2pPr>
      <a:lvl3pPr marL="995661" algn="l" defTabSz="995661" rtl="0" eaLnBrk="1" latinLnBrk="0" hangingPunct="1">
        <a:defRPr sz="2000" kern="1200">
          <a:solidFill>
            <a:schemeClr val="tx1"/>
          </a:solidFill>
          <a:latin typeface="+mn-lt"/>
          <a:ea typeface="+mn-ea"/>
          <a:cs typeface="+mn-cs"/>
        </a:defRPr>
      </a:lvl3pPr>
      <a:lvl4pPr marL="1493492" algn="l" defTabSz="995661" rtl="0" eaLnBrk="1" latinLnBrk="0" hangingPunct="1">
        <a:defRPr sz="2000" kern="1200">
          <a:solidFill>
            <a:schemeClr val="tx1"/>
          </a:solidFill>
          <a:latin typeface="+mn-lt"/>
          <a:ea typeface="+mn-ea"/>
          <a:cs typeface="+mn-cs"/>
        </a:defRPr>
      </a:lvl4pPr>
      <a:lvl5pPr marL="1991323" algn="l" defTabSz="995661" rtl="0" eaLnBrk="1" latinLnBrk="0" hangingPunct="1">
        <a:defRPr sz="2000" kern="1200">
          <a:solidFill>
            <a:schemeClr val="tx1"/>
          </a:solidFill>
          <a:latin typeface="+mn-lt"/>
          <a:ea typeface="+mn-ea"/>
          <a:cs typeface="+mn-cs"/>
        </a:defRPr>
      </a:lvl5pPr>
      <a:lvl6pPr marL="2489152" algn="l" defTabSz="995661" rtl="0" eaLnBrk="1" latinLnBrk="0" hangingPunct="1">
        <a:defRPr sz="2000" kern="1200">
          <a:solidFill>
            <a:schemeClr val="tx1"/>
          </a:solidFill>
          <a:latin typeface="+mn-lt"/>
          <a:ea typeface="+mn-ea"/>
          <a:cs typeface="+mn-cs"/>
        </a:defRPr>
      </a:lvl6pPr>
      <a:lvl7pPr marL="2986983" algn="l" defTabSz="995661" rtl="0" eaLnBrk="1" latinLnBrk="0" hangingPunct="1">
        <a:defRPr sz="2000" kern="1200">
          <a:solidFill>
            <a:schemeClr val="tx1"/>
          </a:solidFill>
          <a:latin typeface="+mn-lt"/>
          <a:ea typeface="+mn-ea"/>
          <a:cs typeface="+mn-cs"/>
        </a:defRPr>
      </a:lvl7pPr>
      <a:lvl8pPr marL="3484814" algn="l" defTabSz="995661" rtl="0" eaLnBrk="1" latinLnBrk="0" hangingPunct="1">
        <a:defRPr sz="2000" kern="1200">
          <a:solidFill>
            <a:schemeClr val="tx1"/>
          </a:solidFill>
          <a:latin typeface="+mn-lt"/>
          <a:ea typeface="+mn-ea"/>
          <a:cs typeface="+mn-cs"/>
        </a:defRPr>
      </a:lvl8pPr>
      <a:lvl9pPr marL="3982645" algn="l" defTabSz="995661"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 name="Rectangle 5590"/>
          <p:cNvSpPr>
            <a:spLocks noChangeArrowheads="1"/>
          </p:cNvSpPr>
          <p:nvPr/>
        </p:nvSpPr>
        <p:spPr bwMode="auto">
          <a:xfrm>
            <a:off x="4012358" y="9361337"/>
            <a:ext cx="65" cy="307777"/>
          </a:xfrm>
          <a:prstGeom prst="rect">
            <a:avLst/>
          </a:prstGeom>
          <a:noFill/>
          <a:ln w="9525">
            <a:noFill/>
            <a:miter lim="800000"/>
            <a:headEnd/>
            <a:tailEnd/>
          </a:ln>
        </p:spPr>
        <p:txBody>
          <a:bodyPr wrap="none" lIns="0" tIns="0" rIns="0" bIns="0">
            <a:spAutoFit/>
          </a:bodyPr>
          <a:lstStyle/>
          <a:p>
            <a:pPr marL="114318" indent="-114318"/>
            <a:endParaRPr lang="en-US"/>
          </a:p>
        </p:txBody>
      </p:sp>
      <p:sp>
        <p:nvSpPr>
          <p:cNvPr id="1083" name="Rectangle 5591"/>
          <p:cNvSpPr>
            <a:spLocks noChangeArrowheads="1"/>
          </p:cNvSpPr>
          <p:nvPr/>
        </p:nvSpPr>
        <p:spPr bwMode="auto">
          <a:xfrm>
            <a:off x="4012358" y="9361337"/>
            <a:ext cx="65" cy="307777"/>
          </a:xfrm>
          <a:prstGeom prst="rect">
            <a:avLst/>
          </a:prstGeom>
          <a:noFill/>
          <a:ln w="9525">
            <a:noFill/>
            <a:miter lim="800000"/>
            <a:headEnd/>
            <a:tailEnd/>
          </a:ln>
        </p:spPr>
        <p:txBody>
          <a:bodyPr wrap="none" lIns="0" tIns="0" rIns="0" bIns="0">
            <a:spAutoFit/>
          </a:bodyPr>
          <a:lstStyle/>
          <a:p>
            <a:pPr marL="114318" indent="-114318"/>
            <a:endParaRPr lang="en-US"/>
          </a:p>
        </p:txBody>
      </p:sp>
      <p:sp>
        <p:nvSpPr>
          <p:cNvPr id="41" name="TextBox 227">
            <a:extLst>
              <a:ext uri="{FF2B5EF4-FFF2-40B4-BE49-F238E27FC236}">
                <a16:creationId xmlns:a16="http://schemas.microsoft.com/office/drawing/2014/main" id="{344EAE48-384C-4926-ADCE-881518EAC277}"/>
              </a:ext>
            </a:extLst>
          </p:cNvPr>
          <p:cNvSpPr txBox="1">
            <a:spLocks noChangeArrowheads="1"/>
          </p:cNvSpPr>
          <p:nvPr/>
        </p:nvSpPr>
        <p:spPr bwMode="auto">
          <a:xfrm>
            <a:off x="280554" y="10399926"/>
            <a:ext cx="6659563" cy="215458"/>
          </a:xfrm>
          <a:prstGeom prst="rect">
            <a:avLst/>
          </a:prstGeom>
          <a:noFill/>
          <a:ln w="3175">
            <a:solidFill>
              <a:srgbClr val="474746"/>
            </a:solidFill>
            <a:miter lim="800000"/>
            <a:headEnd/>
            <a:tailEnd/>
          </a:ln>
        </p:spPr>
        <p:txBody>
          <a:bodyPr wrap="square" lIns="91455" tIns="45727" rIns="91455" bIns="45727" anchor="ctr" anchorCtr="0">
            <a:spAutoFit/>
          </a:bodyPr>
          <a:lstStyle/>
          <a:p>
            <a:pPr algn="ctr">
              <a:defRPr/>
            </a:pPr>
            <a:r>
              <a:rPr lang="zh-TW" altLang="en-US" sz="800" b="1" cap="all" dirty="0">
                <a:solidFill>
                  <a:schemeClr val="tx1">
                    <a:lumMod val="65000"/>
                    <a:lumOff val="35000"/>
                  </a:schemeClr>
                </a:solidFill>
                <a:ea typeface="華康中黑體" panose="020B0509000000000000" pitchFamily="49" charset="-120"/>
                <a:cs typeface="Arial" panose="020B0604020202020204" pitchFamily="34" charset="0"/>
              </a:rPr>
              <a:t>請參閱末頁的重要資訊。</a:t>
            </a:r>
          </a:p>
        </p:txBody>
      </p:sp>
      <p:grpSp>
        <p:nvGrpSpPr>
          <p:cNvPr id="24" name="群組 23"/>
          <p:cNvGrpSpPr/>
          <p:nvPr/>
        </p:nvGrpSpPr>
        <p:grpSpPr>
          <a:xfrm>
            <a:off x="0" y="1418184"/>
            <a:ext cx="6478073" cy="338554"/>
            <a:chOff x="0" y="2235129"/>
            <a:chExt cx="6245130" cy="338554"/>
          </a:xfrm>
        </p:grpSpPr>
        <p:pic>
          <p:nvPicPr>
            <p:cNvPr id="25" name="Picture 15">
              <a:extLst>
                <a:ext uri="{FF2B5EF4-FFF2-40B4-BE49-F238E27FC236}">
                  <a16:creationId xmlns:a16="http://schemas.microsoft.com/office/drawing/2014/main" id="{1504468A-1E0D-417D-ADF1-B41EA7FE708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2257304"/>
              <a:ext cx="6245130" cy="278611"/>
            </a:xfrm>
            <a:prstGeom prst="rect">
              <a:avLst/>
            </a:prstGeom>
          </p:spPr>
        </p:pic>
        <p:sp>
          <p:nvSpPr>
            <p:cNvPr id="32" name="TextBox 190">
              <a:extLst>
                <a:ext uri="{FF2B5EF4-FFF2-40B4-BE49-F238E27FC236}">
                  <a16:creationId xmlns:a16="http://schemas.microsoft.com/office/drawing/2014/main" id="{9FCC5596-4A15-4AE2-90B7-1806A9FD9B76}"/>
                </a:ext>
              </a:extLst>
            </p:cNvPr>
            <p:cNvSpPr txBox="1"/>
            <p:nvPr/>
          </p:nvSpPr>
          <p:spPr>
            <a:xfrm>
              <a:off x="260092" y="2235129"/>
              <a:ext cx="5982967" cy="338554"/>
            </a:xfrm>
            <a:prstGeom prst="rect">
              <a:avLst/>
            </a:prstGeom>
            <a:noFill/>
          </p:spPr>
          <p:txBody>
            <a:bodyPr wrap="square" lIns="0" rIns="0"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即使衝突結束，油價仍可能長期維持在相對高檔</a:t>
              </a:r>
            </a:p>
          </p:txBody>
        </p:sp>
      </p:grpSp>
      <p:sp>
        <p:nvSpPr>
          <p:cNvPr id="23" name="TextBox 50">
            <a:extLst>
              <a:ext uri="{FF2B5EF4-FFF2-40B4-BE49-F238E27FC236}">
                <a16:creationId xmlns:a16="http://schemas.microsoft.com/office/drawing/2014/main" id="{501D395E-246D-4390-BFFE-4F1FACFA255F}"/>
              </a:ext>
            </a:extLst>
          </p:cNvPr>
          <p:cNvSpPr txBox="1"/>
          <p:nvPr/>
        </p:nvSpPr>
        <p:spPr>
          <a:xfrm>
            <a:off x="2531870" y="153498"/>
            <a:ext cx="5029393" cy="600171"/>
          </a:xfrm>
          <a:prstGeom prst="rect">
            <a:avLst/>
          </a:prstGeom>
          <a:noFill/>
        </p:spPr>
        <p:txBody>
          <a:bodyPr wrap="square" lIns="0" tIns="45727" rIns="91455" bIns="0">
            <a:spAutoFit/>
          </a:bodyPr>
          <a:lstStyle/>
          <a:p>
            <a:pPr algn="just" defTabSz="995661" fontAlgn="auto">
              <a:lnSpc>
                <a:spcPct val="90000"/>
              </a:lnSpc>
              <a:spcBef>
                <a:spcPts val="0"/>
              </a:spcBef>
              <a:spcAft>
                <a:spcPts val="0"/>
              </a:spcAft>
              <a:defRPr/>
            </a:pPr>
            <a:r>
              <a:rPr lang="zh-TW" altLang="en-US"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關注中東戰事發展，油價可望維持高檔</a:t>
            </a:r>
            <a:endParaRPr lang="en-US" altLang="zh-TW"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p>
            <a:pPr algn="just" defTabSz="995661" fontAlgn="auto">
              <a:lnSpc>
                <a:spcPct val="90000"/>
              </a:lnSpc>
              <a:spcBef>
                <a:spcPts val="0"/>
              </a:spcBef>
              <a:spcAft>
                <a:spcPts val="0"/>
              </a:spcAft>
              <a:defRPr/>
            </a:pPr>
            <a:r>
              <a:rPr lang="zh-TW" altLang="en-US"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天然資源產業具備多元投資機會</a:t>
            </a:r>
          </a:p>
        </p:txBody>
      </p:sp>
      <p:sp>
        <p:nvSpPr>
          <p:cNvPr id="12" name="矩形 11">
            <a:extLst>
              <a:ext uri="{FF2B5EF4-FFF2-40B4-BE49-F238E27FC236}">
                <a16:creationId xmlns:a16="http://schemas.microsoft.com/office/drawing/2014/main" id="{D885E604-8A25-8582-D1A6-C8D9E1CDBCF4}"/>
              </a:ext>
            </a:extLst>
          </p:cNvPr>
          <p:cNvSpPr/>
          <p:nvPr/>
        </p:nvSpPr>
        <p:spPr>
          <a:xfrm>
            <a:off x="8067" y="10146948"/>
            <a:ext cx="7553196" cy="215458"/>
          </a:xfrm>
          <a:prstGeom prst="rect">
            <a:avLst/>
          </a:prstGeom>
        </p:spPr>
        <p:txBody>
          <a:bodyPr wrap="square">
            <a:spAutoFit/>
          </a:bodyPr>
          <a:lstStyle/>
          <a:p>
            <a:pPr algn="ctr">
              <a:lnSpc>
                <a:spcPct val="90000"/>
              </a:lnSpc>
            </a:pPr>
            <a:r>
              <a:rPr lang="zh-TW" altLang="en-US" sz="900" dirty="0">
                <a:solidFill>
                  <a:srgbClr val="0A0A0A"/>
                </a:solidFill>
                <a:latin typeface="微軟正黑體" panose="020B0604030504040204" pitchFamily="34" charset="-120"/>
                <a:ea typeface="微軟正黑體" panose="020B0604030504040204" pitchFamily="34" charset="-120"/>
              </a:rPr>
              <a:t>資料來源：</a:t>
            </a:r>
            <a:r>
              <a:rPr lang="en-US" altLang="zh-TW" sz="900" dirty="0">
                <a:solidFill>
                  <a:srgbClr val="0A0A0A"/>
                </a:solidFill>
                <a:latin typeface="微軟正黑體" panose="020B0604030504040204" pitchFamily="34" charset="-120"/>
                <a:ea typeface="微軟正黑體" panose="020B0604030504040204" pitchFamily="34" charset="-120"/>
              </a:rPr>
              <a:t>IEA</a:t>
            </a:r>
            <a:r>
              <a:rPr lang="zh-TW" altLang="en-US" sz="900" dirty="0">
                <a:solidFill>
                  <a:srgbClr val="0A0A0A"/>
                </a:solidFill>
                <a:latin typeface="微軟正黑體" panose="020B0604030504040204" pitchFamily="34" charset="-120"/>
                <a:ea typeface="微軟正黑體" panose="020B0604030504040204" pitchFamily="34" charset="-120"/>
              </a:rPr>
              <a:t>、</a:t>
            </a:r>
            <a:r>
              <a:rPr lang="en-US" altLang="zh-TW" sz="900" dirty="0">
                <a:solidFill>
                  <a:srgbClr val="0A0A0A"/>
                </a:solidFill>
                <a:latin typeface="微軟正黑體" panose="020B0604030504040204" pitchFamily="34" charset="-120"/>
                <a:ea typeface="微軟正黑體" panose="020B0604030504040204" pitchFamily="34" charset="-120"/>
              </a:rPr>
              <a:t>EIA</a:t>
            </a:r>
            <a:r>
              <a:rPr lang="zh-TW" altLang="en-US" sz="900" dirty="0">
                <a:solidFill>
                  <a:srgbClr val="0A0A0A"/>
                </a:solidFill>
                <a:latin typeface="微軟正黑體" panose="020B0604030504040204" pitchFamily="34" charset="-120"/>
                <a:ea typeface="微軟正黑體" panose="020B0604030504040204" pitchFamily="34" charset="-120"/>
              </a:rPr>
              <a:t>，彭博新能源財經，</a:t>
            </a:r>
            <a:r>
              <a:rPr lang="en-US" altLang="zh-TW" sz="900" dirty="0">
                <a:solidFill>
                  <a:srgbClr val="0A0A0A"/>
                </a:solidFill>
                <a:latin typeface="微軟正黑體" panose="020B0604030504040204" pitchFamily="34" charset="-120"/>
                <a:ea typeface="微軟正黑體" panose="020B0604030504040204" pitchFamily="34" charset="-120"/>
              </a:rPr>
              <a:t>2026/04/29</a:t>
            </a:r>
            <a:r>
              <a:rPr lang="zh-TW" altLang="en-US" sz="900" dirty="0">
                <a:solidFill>
                  <a:srgbClr val="0A0A0A"/>
                </a:solidFill>
                <a:latin typeface="微軟正黑體" panose="020B0604030504040204" pitchFamily="34" charset="-120"/>
                <a:ea typeface="微軟正黑體" panose="020B0604030504040204" pitchFamily="34" charset="-120"/>
              </a:rPr>
              <a:t>。</a:t>
            </a:r>
            <a:r>
              <a:rPr lang="zh-TW" altLang="en-US" sz="900" b="1" dirty="0">
                <a:solidFill>
                  <a:srgbClr val="0A0A0A"/>
                </a:solidFill>
                <a:latin typeface="微軟正黑體" panose="020B0604030504040204" pitchFamily="34" charset="-120"/>
                <a:ea typeface="微軟正黑體" panose="020B0604030504040204" pitchFamily="34" charset="-120"/>
              </a:rPr>
              <a:t>本文提及之經濟走勢不必然代表本基金之績效，本基金投資風險請詳閱基金公開說明書。</a:t>
            </a:r>
          </a:p>
        </p:txBody>
      </p:sp>
      <p:sp>
        <p:nvSpPr>
          <p:cNvPr id="2" name="矩形 1">
            <a:extLst>
              <a:ext uri="{FF2B5EF4-FFF2-40B4-BE49-F238E27FC236}">
                <a16:creationId xmlns:a16="http://schemas.microsoft.com/office/drawing/2014/main" id="{17176788-9D73-B8D5-BB03-63E1C420C66C}"/>
              </a:ext>
            </a:extLst>
          </p:cNvPr>
          <p:cNvSpPr/>
          <p:nvPr/>
        </p:nvSpPr>
        <p:spPr>
          <a:xfrm>
            <a:off x="72428" y="1718311"/>
            <a:ext cx="7156695" cy="646331"/>
          </a:xfrm>
          <a:prstGeom prst="rect">
            <a:avLst/>
          </a:prstGeom>
          <a:noFill/>
        </p:spPr>
        <p:txBody>
          <a:bodyPr wrap="square">
            <a:spAutoFit/>
          </a:bodyPr>
          <a:lstStyle>
            <a:defPPr>
              <a:defRPr lang="en-US"/>
            </a:defPPr>
            <a:lvl1pPr algn="l" defTabSz="995517" rtl="0" fontAlgn="base">
              <a:spcBef>
                <a:spcPct val="0"/>
              </a:spcBef>
              <a:spcAft>
                <a:spcPct val="0"/>
              </a:spcAft>
              <a:defRPr sz="2000" kern="1200">
                <a:solidFill>
                  <a:schemeClr val="tx1"/>
                </a:solidFill>
                <a:latin typeface="Arial" pitchFamily="34" charset="0"/>
                <a:ea typeface="+mn-ea"/>
                <a:cs typeface="+mn-cs"/>
              </a:defRPr>
            </a:lvl1pPr>
            <a:lvl2pPr marL="496965" indent="-39694" algn="l" defTabSz="995517" rtl="0" fontAlgn="base">
              <a:spcBef>
                <a:spcPct val="0"/>
              </a:spcBef>
              <a:spcAft>
                <a:spcPct val="0"/>
              </a:spcAft>
              <a:defRPr sz="2000" kern="1200">
                <a:solidFill>
                  <a:schemeClr val="tx1"/>
                </a:solidFill>
                <a:latin typeface="Arial" pitchFamily="34" charset="0"/>
                <a:ea typeface="+mn-ea"/>
                <a:cs typeface="+mn-cs"/>
              </a:defRPr>
            </a:lvl2pPr>
            <a:lvl3pPr marL="995517" indent="-80976" algn="l" defTabSz="995517" rtl="0" fontAlgn="base">
              <a:spcBef>
                <a:spcPct val="0"/>
              </a:spcBef>
              <a:spcAft>
                <a:spcPct val="0"/>
              </a:spcAft>
              <a:defRPr sz="2000" kern="1200">
                <a:solidFill>
                  <a:schemeClr val="tx1"/>
                </a:solidFill>
                <a:latin typeface="Arial" pitchFamily="34" charset="0"/>
                <a:ea typeface="+mn-ea"/>
                <a:cs typeface="+mn-cs"/>
              </a:defRPr>
            </a:lvl3pPr>
            <a:lvl4pPr marL="1492481" indent="-120669" algn="l" defTabSz="995517" rtl="0" fontAlgn="base">
              <a:spcBef>
                <a:spcPct val="0"/>
              </a:spcBef>
              <a:spcAft>
                <a:spcPct val="0"/>
              </a:spcAft>
              <a:defRPr sz="2000" kern="1200">
                <a:solidFill>
                  <a:schemeClr val="tx1"/>
                </a:solidFill>
                <a:latin typeface="Arial" pitchFamily="34" charset="0"/>
                <a:ea typeface="+mn-ea"/>
                <a:cs typeface="+mn-cs"/>
              </a:defRPr>
            </a:lvl4pPr>
            <a:lvl5pPr marL="1991033" indent="-161950" algn="l" defTabSz="995517" rtl="0" fontAlgn="base">
              <a:spcBef>
                <a:spcPct val="0"/>
              </a:spcBef>
              <a:spcAft>
                <a:spcPct val="0"/>
              </a:spcAft>
              <a:defRPr sz="2000" kern="1200">
                <a:solidFill>
                  <a:schemeClr val="tx1"/>
                </a:solidFill>
                <a:latin typeface="Arial" pitchFamily="34" charset="0"/>
                <a:ea typeface="+mn-ea"/>
                <a:cs typeface="+mn-cs"/>
              </a:defRPr>
            </a:lvl5pPr>
            <a:lvl6pPr marL="2286354" algn="l" defTabSz="914541" rtl="0" eaLnBrk="1" latinLnBrk="0" hangingPunct="1">
              <a:defRPr sz="2000" kern="1200">
                <a:solidFill>
                  <a:schemeClr val="tx1"/>
                </a:solidFill>
                <a:latin typeface="Arial" pitchFamily="34" charset="0"/>
                <a:ea typeface="+mn-ea"/>
                <a:cs typeface="+mn-cs"/>
              </a:defRPr>
            </a:lvl6pPr>
            <a:lvl7pPr marL="2743624" algn="l" defTabSz="914541" rtl="0" eaLnBrk="1" latinLnBrk="0" hangingPunct="1">
              <a:defRPr sz="2000" kern="1200">
                <a:solidFill>
                  <a:schemeClr val="tx1"/>
                </a:solidFill>
                <a:latin typeface="Arial" pitchFamily="34" charset="0"/>
                <a:ea typeface="+mn-ea"/>
                <a:cs typeface="+mn-cs"/>
              </a:defRPr>
            </a:lvl7pPr>
            <a:lvl8pPr marL="3200895" algn="l" defTabSz="914541" rtl="0" eaLnBrk="1" latinLnBrk="0" hangingPunct="1">
              <a:defRPr sz="2000" kern="1200">
                <a:solidFill>
                  <a:schemeClr val="tx1"/>
                </a:solidFill>
                <a:latin typeface="Arial" pitchFamily="34" charset="0"/>
                <a:ea typeface="+mn-ea"/>
                <a:cs typeface="+mn-cs"/>
              </a:defRPr>
            </a:lvl8pPr>
            <a:lvl9pPr marL="3658166" algn="l" defTabSz="914541" rtl="0" eaLnBrk="1" latinLnBrk="0" hangingPunct="1">
              <a:defRPr sz="2000" kern="1200">
                <a:solidFill>
                  <a:schemeClr val="tx1"/>
                </a:solidFill>
                <a:latin typeface="Arial" pitchFamily="34" charset="0"/>
                <a:ea typeface="+mn-ea"/>
                <a:cs typeface="+mn-cs"/>
              </a:defRPr>
            </a:lvl9pPr>
          </a:lstStyle>
          <a:p>
            <a:pPr marL="171450" indent="-171450" algn="just">
              <a:spcBef>
                <a:spcPts val="300"/>
              </a:spcBef>
              <a:buFont typeface="Wingdings" panose="05000000000000000000" pitchFamily="2" charset="2"/>
              <a:buChar char="ü"/>
            </a:pPr>
            <a:r>
              <a:rPr kumimoji="1" lang="zh-TW" altLang="en-US" sz="1200" dirty="0">
                <a:latin typeface="微軟正黑體" panose="020B0604030504040204" pitchFamily="34" charset="-120"/>
                <a:ea typeface="微軟正黑體" panose="020B0604030504040204" pitchFamily="34" charset="-120"/>
              </a:rPr>
              <a:t>高盛證券</a:t>
            </a:r>
            <a:r>
              <a:rPr kumimoji="1" lang="en-US" altLang="zh-TW" sz="1200" dirty="0">
                <a:latin typeface="微軟正黑體" panose="020B0604030504040204" pitchFamily="34" charset="-120"/>
                <a:ea typeface="微軟正黑體" panose="020B0604030504040204" pitchFamily="34" charset="-120"/>
              </a:rPr>
              <a:t>(4/9)</a:t>
            </a:r>
            <a:r>
              <a:rPr kumimoji="1" lang="zh-TW" altLang="en-US" sz="1200" dirty="0">
                <a:latin typeface="微軟正黑體" panose="020B0604030504040204" pitchFamily="34" charset="-120"/>
                <a:ea typeface="微軟正黑體" panose="020B0604030504040204" pitchFamily="34" charset="-120"/>
              </a:rPr>
              <a:t>預估目前荷莫茲海峽的原油流量僅約</a:t>
            </a:r>
            <a:r>
              <a:rPr kumimoji="1" lang="en-US" altLang="zh-TW" sz="1200" dirty="0">
                <a:latin typeface="微軟正黑體" panose="020B0604030504040204" pitchFamily="34" charset="-120"/>
                <a:ea typeface="微軟正黑體" panose="020B0604030504040204" pitchFamily="34" charset="-120"/>
              </a:rPr>
              <a:t>150</a:t>
            </a:r>
            <a:r>
              <a:rPr kumimoji="1" lang="zh-TW" altLang="en-US" sz="1200" dirty="0">
                <a:latin typeface="微軟正黑體" panose="020B0604030504040204" pitchFamily="34" charset="-120"/>
                <a:ea typeface="微軟正黑體" panose="020B0604030504040204" pitchFamily="34" charset="-120"/>
              </a:rPr>
              <a:t>萬桶</a:t>
            </a:r>
            <a:r>
              <a:rPr kumimoji="1" lang="en-US" altLang="zh-TW" sz="1200" dirty="0">
                <a:latin typeface="微軟正黑體" panose="020B0604030504040204" pitchFamily="34" charset="-120"/>
                <a:ea typeface="微軟正黑體" panose="020B0604030504040204" pitchFamily="34" charset="-120"/>
              </a:rPr>
              <a:t>/</a:t>
            </a:r>
            <a:r>
              <a:rPr kumimoji="1" lang="zh-TW" altLang="en-US" sz="1200" dirty="0">
                <a:latin typeface="微軟正黑體" panose="020B0604030504040204" pitchFamily="34" charset="-120"/>
                <a:ea typeface="微軟正黑體" panose="020B0604030504040204" pitchFamily="34" charset="-120"/>
              </a:rPr>
              <a:t>日</a:t>
            </a:r>
            <a:r>
              <a:rPr kumimoji="1" lang="en-US" altLang="zh-TW" sz="1200" dirty="0">
                <a:latin typeface="微軟正黑體" panose="020B0604030504040204" pitchFamily="34" charset="-120"/>
                <a:ea typeface="微軟正黑體" panose="020B0604030504040204" pitchFamily="34" charset="-120"/>
              </a:rPr>
              <a:t>(</a:t>
            </a:r>
            <a:r>
              <a:rPr kumimoji="1" lang="zh-TW" altLang="en-US" sz="1200" dirty="0">
                <a:latin typeface="微軟正黑體" panose="020B0604030504040204" pitchFamily="34" charset="-120"/>
                <a:ea typeface="微軟正黑體" panose="020B0604030504040204" pitchFamily="34" charset="-120"/>
              </a:rPr>
              <a:t>四日平均</a:t>
            </a:r>
            <a:r>
              <a:rPr kumimoji="1" lang="en-US" altLang="zh-TW" sz="1200" dirty="0">
                <a:latin typeface="微軟正黑體" panose="020B0604030504040204" pitchFamily="34" charset="-120"/>
                <a:ea typeface="微軟正黑體" panose="020B0604030504040204" pitchFamily="34" charset="-120"/>
              </a:rPr>
              <a:t>)</a:t>
            </a:r>
            <a:r>
              <a:rPr kumimoji="1" lang="zh-TW" altLang="en-US" sz="1200" dirty="0">
                <a:latin typeface="微軟正黑體" panose="020B0604030504040204" pitchFamily="34" charset="-120"/>
                <a:ea typeface="微軟正黑體" panose="020B0604030504040204" pitchFamily="34" charset="-120"/>
              </a:rPr>
              <a:t>，僅約正常流量的</a:t>
            </a:r>
            <a:r>
              <a:rPr kumimoji="1" lang="en-US" altLang="zh-TW" sz="1200" dirty="0">
                <a:latin typeface="微軟正黑體" panose="020B0604030504040204" pitchFamily="34" charset="-120"/>
                <a:ea typeface="微軟正黑體" panose="020B0604030504040204" pitchFamily="34" charset="-120"/>
              </a:rPr>
              <a:t>8%</a:t>
            </a:r>
            <a:r>
              <a:rPr kumimoji="1" lang="zh-TW" altLang="en-US" sz="1200" dirty="0">
                <a:latin typeface="微軟正黑體" panose="020B0604030504040204" pitchFamily="34" charset="-120"/>
                <a:ea typeface="微軟正黑體" panose="020B0604030504040204" pitchFamily="34" charset="-120"/>
              </a:rPr>
              <a:t>。而即使未來衝突結束，能源供應也難以迅速回歸正常，且由於能源供給集中風險將被重新定價、地緣政治風險溢價將成為常態，因此油價仍可能長期維持在相對高檔。</a:t>
            </a:r>
          </a:p>
        </p:txBody>
      </p:sp>
      <p:sp>
        <p:nvSpPr>
          <p:cNvPr id="3" name="文字方塊 2">
            <a:extLst>
              <a:ext uri="{FF2B5EF4-FFF2-40B4-BE49-F238E27FC236}">
                <a16:creationId xmlns:a16="http://schemas.microsoft.com/office/drawing/2014/main" id="{9FFBAB57-C656-C3F6-0F97-9CF153FE27AE}"/>
              </a:ext>
            </a:extLst>
          </p:cNvPr>
          <p:cNvSpPr txBox="1"/>
          <p:nvPr/>
        </p:nvSpPr>
        <p:spPr>
          <a:xfrm>
            <a:off x="1764493" y="2350206"/>
            <a:ext cx="3772564" cy="292388"/>
          </a:xfrm>
          <a:prstGeom prst="rect">
            <a:avLst/>
          </a:prstGeom>
          <a:noFill/>
          <a:ln>
            <a:noFill/>
          </a:ln>
        </p:spPr>
        <p:txBody>
          <a:bodyPr wrap="square">
            <a:spAutoFit/>
          </a:bodyPr>
          <a:lstStyle/>
          <a:p>
            <a:pPr algn="ctr"/>
            <a:r>
              <a:rPr lang="zh-TW" altLang="en-US" sz="1300" b="1" dirty="0">
                <a:latin typeface="微軟正黑體" pitchFamily="34" charset="-120"/>
                <a:ea typeface="微軟正黑體" pitchFamily="34" charset="-120"/>
              </a:rPr>
              <a:t>荷莫茲海峽受阻對全球商業原油庫存淨衝擊</a:t>
            </a:r>
          </a:p>
        </p:txBody>
      </p:sp>
      <p:sp>
        <p:nvSpPr>
          <p:cNvPr id="11" name="文字方塊 10">
            <a:extLst>
              <a:ext uri="{FF2B5EF4-FFF2-40B4-BE49-F238E27FC236}">
                <a16:creationId xmlns:a16="http://schemas.microsoft.com/office/drawing/2014/main" id="{70D087C4-B7EB-1489-1579-3E64EBC26913}"/>
              </a:ext>
            </a:extLst>
          </p:cNvPr>
          <p:cNvSpPr txBox="1"/>
          <p:nvPr/>
        </p:nvSpPr>
        <p:spPr>
          <a:xfrm>
            <a:off x="8646" y="6431940"/>
            <a:ext cx="7552617" cy="292388"/>
          </a:xfrm>
          <a:prstGeom prst="rect">
            <a:avLst/>
          </a:prstGeom>
          <a:noFill/>
          <a:ln>
            <a:noFill/>
          </a:ln>
        </p:spPr>
        <p:txBody>
          <a:bodyPr wrap="square">
            <a:spAutoFit/>
          </a:bodyPr>
          <a:lstStyle/>
          <a:p>
            <a:pPr algn="ctr"/>
            <a:r>
              <a:rPr lang="zh-TW" altLang="en-US" sz="1300" b="1" dirty="0">
                <a:latin typeface="微軟正黑體" pitchFamily="34" charset="-120"/>
                <a:ea typeface="微軟正黑體" pitchFamily="34" charset="-120"/>
              </a:rPr>
              <a:t>國際能源署</a:t>
            </a:r>
            <a:r>
              <a:rPr lang="en-US" altLang="zh-TW" sz="1300" b="1" dirty="0">
                <a:latin typeface="微軟正黑體" pitchFamily="34" charset="-120"/>
                <a:ea typeface="微軟正黑體" pitchFamily="34" charset="-120"/>
              </a:rPr>
              <a:t>(IEA)/</a:t>
            </a:r>
            <a:r>
              <a:rPr lang="zh-TW" altLang="en-US" sz="1300" b="1" dirty="0">
                <a:latin typeface="微軟正黑體" pitchFamily="34" charset="-120"/>
                <a:ea typeface="微軟正黑體" pitchFamily="34" charset="-120"/>
              </a:rPr>
              <a:t>美國能源資訊局</a:t>
            </a:r>
            <a:r>
              <a:rPr lang="en-US" altLang="zh-TW" sz="1300" b="1" dirty="0">
                <a:latin typeface="微軟正黑體" pitchFamily="34" charset="-120"/>
                <a:ea typeface="微軟正黑體" pitchFamily="34" charset="-120"/>
              </a:rPr>
              <a:t>(EIA)/</a:t>
            </a:r>
            <a:r>
              <a:rPr lang="zh-TW" altLang="en-US" sz="1300" b="1" dirty="0">
                <a:latin typeface="微軟正黑體" pitchFamily="34" charset="-120"/>
                <a:ea typeface="微軟正黑體" pitchFamily="34" charset="-120"/>
              </a:rPr>
              <a:t>彭博對全球石油供需狀況預估</a:t>
            </a:r>
            <a:r>
              <a:rPr lang="en-US" altLang="zh-TW" sz="1300" b="1" dirty="0">
                <a:latin typeface="微軟正黑體" pitchFamily="34" charset="-120"/>
                <a:ea typeface="微軟正黑體" pitchFamily="34" charset="-120"/>
              </a:rPr>
              <a:t>(</a:t>
            </a:r>
            <a:r>
              <a:rPr lang="zh-TW" altLang="en-US" sz="1300" b="1" dirty="0">
                <a:latin typeface="微軟正黑體" pitchFamily="34" charset="-120"/>
                <a:ea typeface="微軟正黑體" pitchFamily="34" charset="-120"/>
              </a:rPr>
              <a:t>百萬桶</a:t>
            </a:r>
            <a:r>
              <a:rPr lang="en-US" altLang="zh-TW" sz="1300" b="1" dirty="0">
                <a:latin typeface="微軟正黑體" pitchFamily="34" charset="-120"/>
                <a:ea typeface="微軟正黑體" pitchFamily="34" charset="-120"/>
              </a:rPr>
              <a:t>/</a:t>
            </a:r>
            <a:r>
              <a:rPr lang="zh-TW" altLang="en-US" sz="1300" b="1" dirty="0">
                <a:latin typeface="微軟正黑體" pitchFamily="34" charset="-120"/>
                <a:ea typeface="微軟正黑體" pitchFamily="34" charset="-120"/>
              </a:rPr>
              <a:t>日</a:t>
            </a:r>
            <a:r>
              <a:rPr lang="en-US" altLang="zh-TW" sz="1300" b="1" dirty="0">
                <a:latin typeface="微軟正黑體" pitchFamily="34" charset="-120"/>
                <a:ea typeface="微軟正黑體" pitchFamily="34" charset="-120"/>
              </a:rPr>
              <a:t>)(</a:t>
            </a:r>
            <a:r>
              <a:rPr lang="zh-TW" altLang="en-US" sz="1300" b="1" dirty="0">
                <a:latin typeface="微軟正黑體" pitchFamily="34" charset="-120"/>
                <a:ea typeface="微軟正黑體" pitchFamily="34" charset="-120"/>
              </a:rPr>
              <a:t>正值為供應過剩</a:t>
            </a:r>
            <a:r>
              <a:rPr lang="en-US" altLang="zh-TW" sz="1300" b="1" dirty="0">
                <a:latin typeface="微軟正黑體" pitchFamily="34" charset="-120"/>
                <a:ea typeface="微軟正黑體" pitchFamily="34" charset="-120"/>
              </a:rPr>
              <a:t>)</a:t>
            </a:r>
          </a:p>
        </p:txBody>
      </p:sp>
      <p:grpSp>
        <p:nvGrpSpPr>
          <p:cNvPr id="15" name="群組 14">
            <a:extLst>
              <a:ext uri="{FF2B5EF4-FFF2-40B4-BE49-F238E27FC236}">
                <a16:creationId xmlns:a16="http://schemas.microsoft.com/office/drawing/2014/main" id="{C81B9F5A-0919-57C5-8A72-E09E176586BE}"/>
              </a:ext>
            </a:extLst>
          </p:cNvPr>
          <p:cNvGrpSpPr/>
          <p:nvPr/>
        </p:nvGrpSpPr>
        <p:grpSpPr>
          <a:xfrm>
            <a:off x="0" y="6116640"/>
            <a:ext cx="6478073" cy="338554"/>
            <a:chOff x="0" y="2235129"/>
            <a:chExt cx="6245130" cy="338554"/>
          </a:xfrm>
        </p:grpSpPr>
        <p:pic>
          <p:nvPicPr>
            <p:cNvPr id="17" name="Picture 15">
              <a:extLst>
                <a:ext uri="{FF2B5EF4-FFF2-40B4-BE49-F238E27FC236}">
                  <a16:creationId xmlns:a16="http://schemas.microsoft.com/office/drawing/2014/main" id="{8CEA7882-C2A8-FF1F-CBC6-7697D40B7997}"/>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2257304"/>
              <a:ext cx="6245130" cy="278611"/>
            </a:xfrm>
            <a:prstGeom prst="rect">
              <a:avLst/>
            </a:prstGeom>
          </p:spPr>
        </p:pic>
        <p:sp>
          <p:nvSpPr>
            <p:cNvPr id="21" name="TextBox 190">
              <a:extLst>
                <a:ext uri="{FF2B5EF4-FFF2-40B4-BE49-F238E27FC236}">
                  <a16:creationId xmlns:a16="http://schemas.microsoft.com/office/drawing/2014/main" id="{2920B34F-03CF-B2A1-BA3C-21AFDA9CF1AC}"/>
                </a:ext>
              </a:extLst>
            </p:cNvPr>
            <p:cNvSpPr txBox="1"/>
            <p:nvPr/>
          </p:nvSpPr>
          <p:spPr>
            <a:xfrm>
              <a:off x="260092" y="2235129"/>
              <a:ext cx="5982967" cy="338554"/>
            </a:xfrm>
            <a:prstGeom prst="rect">
              <a:avLst/>
            </a:prstGeom>
            <a:noFill/>
          </p:spPr>
          <p:txBody>
            <a:bodyPr wrap="square" lIns="0" rIns="0"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各機構下修</a:t>
              </a:r>
              <a:r>
                <a:rPr lang="en-US" altLang="zh-TW" sz="1600" b="1" dirty="0">
                  <a:solidFill>
                    <a:schemeClr val="bg1"/>
                  </a:solidFill>
                  <a:latin typeface="微軟正黑體" panose="020B0604030504040204" pitchFamily="34" charset="-120"/>
                  <a:ea typeface="微軟正黑體" panose="020B0604030504040204" pitchFamily="34" charset="-120"/>
                </a:rPr>
                <a:t>2026</a:t>
              </a:r>
              <a:r>
                <a:rPr lang="zh-TW" altLang="en-US" sz="1600" b="1" dirty="0">
                  <a:solidFill>
                    <a:schemeClr val="bg1"/>
                  </a:solidFill>
                  <a:latin typeface="微軟正黑體" panose="020B0604030504040204" pitchFamily="34" charset="-120"/>
                  <a:ea typeface="微軟正黑體" panose="020B0604030504040204" pitchFamily="34" charset="-120"/>
                </a:rPr>
                <a:t>石油市場供需狀況預估</a:t>
              </a:r>
            </a:p>
          </p:txBody>
        </p:sp>
      </p:grpSp>
      <p:sp>
        <p:nvSpPr>
          <p:cNvPr id="4" name="矩形 3">
            <a:extLst>
              <a:ext uri="{FF2B5EF4-FFF2-40B4-BE49-F238E27FC236}">
                <a16:creationId xmlns:a16="http://schemas.microsoft.com/office/drawing/2014/main" id="{EA199F93-ABB6-2B92-4CCE-363AF2514DD1}"/>
              </a:ext>
            </a:extLst>
          </p:cNvPr>
          <p:cNvSpPr/>
          <p:nvPr/>
        </p:nvSpPr>
        <p:spPr>
          <a:xfrm>
            <a:off x="0" y="5877862"/>
            <a:ext cx="7561263" cy="216982"/>
          </a:xfrm>
          <a:prstGeom prst="rect">
            <a:avLst/>
          </a:prstGeom>
        </p:spPr>
        <p:txBody>
          <a:bodyPr wrap="square">
            <a:spAutoFit/>
          </a:bodyPr>
          <a:lstStyle/>
          <a:p>
            <a:pPr>
              <a:lnSpc>
                <a:spcPct val="90000"/>
              </a:lnSpc>
            </a:pPr>
            <a:r>
              <a:rPr lang="zh-TW" altLang="en-US" sz="900" dirty="0">
                <a:solidFill>
                  <a:srgbClr val="0A0A0A"/>
                </a:solidFill>
                <a:latin typeface="微軟正黑體" panose="020B0604030504040204" pitchFamily="34" charset="-120"/>
                <a:ea typeface="微軟正黑體" panose="020B0604030504040204" pitchFamily="34" charset="-120"/>
              </a:rPr>
              <a:t>資料來源</a:t>
            </a:r>
            <a:r>
              <a:rPr lang="en-US" altLang="zh-TW" sz="900" dirty="0">
                <a:solidFill>
                  <a:srgbClr val="0A0A0A"/>
                </a:solidFill>
                <a:latin typeface="微軟正黑體" panose="020B0604030504040204" pitchFamily="34" charset="-120"/>
                <a:ea typeface="微軟正黑體" panose="020B0604030504040204" pitchFamily="34" charset="-120"/>
              </a:rPr>
              <a:t>︰</a:t>
            </a:r>
            <a:r>
              <a:rPr lang="zh-TW" altLang="en-US" sz="900" dirty="0">
                <a:solidFill>
                  <a:srgbClr val="0A0A0A"/>
                </a:solidFill>
                <a:latin typeface="微軟正黑體" panose="020B0604030504040204" pitchFamily="34" charset="-120"/>
                <a:ea typeface="微軟正黑體" panose="020B0604030504040204" pitchFamily="34" charset="-120"/>
              </a:rPr>
              <a:t>高盛證券，</a:t>
            </a:r>
            <a:r>
              <a:rPr lang="en-US" altLang="zh-TW" sz="900" dirty="0">
                <a:solidFill>
                  <a:srgbClr val="0A0A0A"/>
                </a:solidFill>
                <a:latin typeface="微軟正黑體" panose="020B0604030504040204" pitchFamily="34" charset="-120"/>
                <a:ea typeface="微軟正黑體" panose="020B0604030504040204" pitchFamily="34" charset="-120"/>
              </a:rPr>
              <a:t>2026/04/09</a:t>
            </a:r>
            <a:r>
              <a:rPr lang="zh-TW" altLang="en-US" sz="900" dirty="0">
                <a:solidFill>
                  <a:srgbClr val="0A0A0A"/>
                </a:solidFill>
                <a:latin typeface="微軟正黑體" panose="020B0604030504040204" pitchFamily="34" charset="-120"/>
                <a:ea typeface="微軟正黑體" panose="020B0604030504040204" pitchFamily="34" charset="-120"/>
              </a:rPr>
              <a:t>。</a:t>
            </a:r>
            <a:r>
              <a:rPr lang="zh-TW" altLang="en-US" sz="900" b="1" dirty="0">
                <a:solidFill>
                  <a:srgbClr val="0A0A0A"/>
                </a:solidFill>
                <a:latin typeface="微軟正黑體" panose="020B0604030504040204" pitchFamily="34" charset="-120"/>
                <a:ea typeface="微軟正黑體" panose="020B0604030504040204" pitchFamily="34" charset="-120"/>
              </a:rPr>
              <a:t>本文提及之經濟走勢不必然代表本基金之績效，本基金投資風險請詳閱基金公開說明書。</a:t>
            </a:r>
          </a:p>
        </p:txBody>
      </p:sp>
      <p:pic>
        <p:nvPicPr>
          <p:cNvPr id="8" name="圖片 7">
            <a:extLst>
              <a:ext uri="{FF2B5EF4-FFF2-40B4-BE49-F238E27FC236}">
                <a16:creationId xmlns:a16="http://schemas.microsoft.com/office/drawing/2014/main" id="{90B307AE-BC4A-5A9E-7D49-FD2B78DEABE1}"/>
              </a:ext>
            </a:extLst>
          </p:cNvPr>
          <p:cNvPicPr>
            <a:picLocks noChangeAspect="1"/>
          </p:cNvPicPr>
          <p:nvPr/>
        </p:nvPicPr>
        <p:blipFill>
          <a:blip r:embed="rId4"/>
          <a:stretch>
            <a:fillRect/>
          </a:stretch>
        </p:blipFill>
        <p:spPr>
          <a:xfrm>
            <a:off x="-15023" y="2614799"/>
            <a:ext cx="7561263" cy="3137654"/>
          </a:xfrm>
          <a:prstGeom prst="rect">
            <a:avLst/>
          </a:prstGeom>
        </p:spPr>
      </p:pic>
      <p:sp>
        <p:nvSpPr>
          <p:cNvPr id="13" name="文字方塊 12">
            <a:extLst>
              <a:ext uri="{FF2B5EF4-FFF2-40B4-BE49-F238E27FC236}">
                <a16:creationId xmlns:a16="http://schemas.microsoft.com/office/drawing/2014/main" id="{B47B5306-EC8A-C974-9303-DE714278E239}"/>
              </a:ext>
            </a:extLst>
          </p:cNvPr>
          <p:cNvSpPr txBox="1"/>
          <p:nvPr/>
        </p:nvSpPr>
        <p:spPr>
          <a:xfrm>
            <a:off x="72428" y="6710551"/>
            <a:ext cx="7366597" cy="492443"/>
          </a:xfrm>
          <a:prstGeom prst="rect">
            <a:avLst/>
          </a:prstGeom>
          <a:noFill/>
          <a:ln>
            <a:noFill/>
          </a:ln>
        </p:spPr>
        <p:txBody>
          <a:bodyPr wrap="square">
            <a:spAutoFit/>
          </a:bodyPr>
          <a:lstStyle/>
          <a:p>
            <a:r>
              <a:rPr lang="zh-TW" altLang="en-US" sz="1300" b="1" dirty="0">
                <a:solidFill>
                  <a:srgbClr val="0070C0"/>
                </a:solidFill>
                <a:latin typeface="微軟正黑體" pitchFamily="34" charset="-120"/>
                <a:ea typeface="微軟正黑體" pitchFamily="34" charset="-120"/>
              </a:rPr>
              <a:t>由左至右的五條柱狀分別為</a:t>
            </a:r>
            <a:r>
              <a:rPr lang="en-US" altLang="zh-TW" sz="1300" b="1" dirty="0">
                <a:solidFill>
                  <a:srgbClr val="0070C0"/>
                </a:solidFill>
                <a:latin typeface="微軟正黑體" pitchFamily="34" charset="-120"/>
                <a:ea typeface="微軟正黑體" pitchFamily="34" charset="-120"/>
              </a:rPr>
              <a:t>2025</a:t>
            </a:r>
            <a:r>
              <a:rPr lang="zh-TW" altLang="en-US" sz="1300" b="1" dirty="0">
                <a:solidFill>
                  <a:srgbClr val="0070C0"/>
                </a:solidFill>
                <a:latin typeface="微軟正黑體" pitchFamily="34" charset="-120"/>
                <a:ea typeface="微軟正黑體" pitchFamily="34" charset="-120"/>
              </a:rPr>
              <a:t>年</a:t>
            </a:r>
            <a:r>
              <a:rPr lang="en-US" altLang="zh-TW" sz="1300" b="1" dirty="0">
                <a:solidFill>
                  <a:srgbClr val="0070C0"/>
                </a:solidFill>
                <a:latin typeface="微軟正黑體" pitchFamily="34" charset="-120"/>
                <a:ea typeface="微軟正黑體" pitchFamily="34" charset="-120"/>
              </a:rPr>
              <a:t>12</a:t>
            </a:r>
            <a:r>
              <a:rPr lang="zh-TW" altLang="en-US" sz="1300" b="1" dirty="0">
                <a:solidFill>
                  <a:srgbClr val="0070C0"/>
                </a:solidFill>
                <a:latin typeface="微軟正黑體" pitchFamily="34" charset="-120"/>
                <a:ea typeface="微軟正黑體" pitchFamily="34" charset="-120"/>
              </a:rPr>
              <a:t>月</a:t>
            </a:r>
            <a:r>
              <a:rPr lang="en-US" altLang="zh-TW" sz="1300" b="1" dirty="0">
                <a:solidFill>
                  <a:srgbClr val="0070C0"/>
                </a:solidFill>
                <a:latin typeface="微軟正黑體" pitchFamily="34" charset="-120"/>
                <a:ea typeface="微軟正黑體" pitchFamily="34" charset="-120"/>
              </a:rPr>
              <a:t>~2026</a:t>
            </a:r>
            <a:r>
              <a:rPr lang="zh-TW" altLang="en-US" sz="1300" b="1" dirty="0">
                <a:solidFill>
                  <a:srgbClr val="0070C0"/>
                </a:solidFill>
                <a:latin typeface="微軟正黑體" pitchFamily="34" charset="-120"/>
                <a:ea typeface="微軟正黑體" pitchFamily="34" charset="-120"/>
              </a:rPr>
              <a:t>年</a:t>
            </a:r>
            <a:r>
              <a:rPr lang="en-US" altLang="zh-TW" sz="1300" b="1" dirty="0">
                <a:solidFill>
                  <a:srgbClr val="0070C0"/>
                </a:solidFill>
                <a:latin typeface="微軟正黑體" pitchFamily="34" charset="-120"/>
                <a:ea typeface="微軟正黑體" pitchFamily="34" charset="-120"/>
              </a:rPr>
              <a:t>4</a:t>
            </a:r>
            <a:r>
              <a:rPr lang="zh-TW" altLang="en-US" sz="1300" b="1" dirty="0">
                <a:solidFill>
                  <a:srgbClr val="0070C0"/>
                </a:solidFill>
                <a:latin typeface="微軟正黑體" pitchFamily="34" charset="-120"/>
                <a:ea typeface="微軟正黑體" pitchFamily="34" charset="-120"/>
              </a:rPr>
              <a:t>月每個月份</a:t>
            </a:r>
            <a:r>
              <a:rPr lang="en-US" altLang="zh-TW" sz="1300" b="1" dirty="0">
                <a:solidFill>
                  <a:srgbClr val="0070C0"/>
                </a:solidFill>
                <a:latin typeface="微軟正黑體" pitchFamily="34" charset="-120"/>
                <a:ea typeface="微軟正黑體" pitchFamily="34" charset="-120"/>
              </a:rPr>
              <a:t>IEA</a:t>
            </a:r>
            <a:r>
              <a:rPr lang="zh-TW" altLang="en-US" sz="1300" b="1" dirty="0">
                <a:solidFill>
                  <a:srgbClr val="0070C0"/>
                </a:solidFill>
                <a:latin typeface="微軟正黑體" pitchFamily="34" charset="-120"/>
                <a:ea typeface="微軟正黑體" pitchFamily="34" charset="-120"/>
              </a:rPr>
              <a:t>、</a:t>
            </a:r>
            <a:r>
              <a:rPr lang="en-US" altLang="zh-TW" sz="1300" b="1" dirty="0">
                <a:solidFill>
                  <a:srgbClr val="0070C0"/>
                </a:solidFill>
                <a:latin typeface="微軟正黑體" pitchFamily="34" charset="-120"/>
                <a:ea typeface="微軟正黑體" pitchFamily="34" charset="-120"/>
              </a:rPr>
              <a:t>EIA</a:t>
            </a:r>
            <a:r>
              <a:rPr lang="zh-TW" altLang="en-US" sz="1300" b="1" dirty="0">
                <a:solidFill>
                  <a:srgbClr val="0070C0"/>
                </a:solidFill>
                <a:latin typeface="微軟正黑體" pitchFamily="34" charset="-120"/>
                <a:ea typeface="微軟正黑體" pitchFamily="34" charset="-120"/>
              </a:rPr>
              <a:t>與彭博新能源財經對</a:t>
            </a:r>
            <a:r>
              <a:rPr lang="en-US" altLang="zh-TW" sz="1300" b="1" dirty="0">
                <a:solidFill>
                  <a:srgbClr val="0070C0"/>
                </a:solidFill>
                <a:latin typeface="微軟正黑體" pitchFamily="34" charset="-120"/>
                <a:ea typeface="微軟正黑體" pitchFamily="34" charset="-120"/>
              </a:rPr>
              <a:t>2026</a:t>
            </a:r>
            <a:r>
              <a:rPr lang="zh-TW" altLang="en-US" sz="1300" b="1" dirty="0">
                <a:solidFill>
                  <a:srgbClr val="0070C0"/>
                </a:solidFill>
                <a:latin typeface="微軟正黑體" pitchFamily="34" charset="-120"/>
                <a:ea typeface="微軟正黑體" pitchFamily="34" charset="-120"/>
              </a:rPr>
              <a:t>年石油市場供需狀況預估。</a:t>
            </a:r>
            <a:r>
              <a:rPr lang="en-US" altLang="zh-TW" sz="1300" b="1" dirty="0">
                <a:solidFill>
                  <a:srgbClr val="0070C0"/>
                </a:solidFill>
                <a:latin typeface="微軟正黑體" pitchFamily="34" charset="-120"/>
                <a:ea typeface="微軟正黑體" pitchFamily="34" charset="-120"/>
                <a:sym typeface="Wingdings" panose="05000000000000000000" pitchFamily="2" charset="2"/>
              </a:rPr>
              <a:t></a:t>
            </a:r>
            <a:r>
              <a:rPr lang="en-US" altLang="zh-TW" sz="1300" b="1" dirty="0">
                <a:solidFill>
                  <a:srgbClr val="0070C0"/>
                </a:solidFill>
                <a:latin typeface="微軟正黑體" pitchFamily="34" charset="-120"/>
                <a:ea typeface="微軟正黑體" pitchFamily="34" charset="-120"/>
              </a:rPr>
              <a:t>EIA</a:t>
            </a:r>
            <a:r>
              <a:rPr lang="zh-TW" altLang="en-US" sz="1300" b="1" dirty="0">
                <a:solidFill>
                  <a:srgbClr val="0070C0"/>
                </a:solidFill>
                <a:latin typeface="微軟正黑體" pitchFamily="34" charset="-120"/>
                <a:ea typeface="微軟正黑體" pitchFamily="34" charset="-120"/>
              </a:rPr>
              <a:t>對</a:t>
            </a:r>
            <a:r>
              <a:rPr lang="en-US" altLang="zh-TW" sz="1300" b="1" dirty="0">
                <a:solidFill>
                  <a:srgbClr val="0070C0"/>
                </a:solidFill>
                <a:latin typeface="微軟正黑體" pitchFamily="34" charset="-120"/>
                <a:ea typeface="微軟正黑體" pitchFamily="34" charset="-120"/>
              </a:rPr>
              <a:t>2026</a:t>
            </a:r>
            <a:r>
              <a:rPr lang="zh-TW" altLang="en-US" sz="1300" b="1" dirty="0">
                <a:solidFill>
                  <a:srgbClr val="0070C0"/>
                </a:solidFill>
                <a:latin typeface="微軟正黑體" pitchFamily="34" charset="-120"/>
                <a:ea typeface="微軟正黑體" pitchFamily="34" charset="-120"/>
              </a:rPr>
              <a:t>的供需預估轉為「供應不足」。</a:t>
            </a:r>
          </a:p>
        </p:txBody>
      </p:sp>
      <p:pic>
        <p:nvPicPr>
          <p:cNvPr id="10" name="圖片 9">
            <a:extLst>
              <a:ext uri="{FF2B5EF4-FFF2-40B4-BE49-F238E27FC236}">
                <a16:creationId xmlns:a16="http://schemas.microsoft.com/office/drawing/2014/main" id="{36626C33-55AA-A244-56AC-2AA44937630A}"/>
              </a:ext>
            </a:extLst>
          </p:cNvPr>
          <p:cNvPicPr>
            <a:picLocks noChangeAspect="1"/>
          </p:cNvPicPr>
          <p:nvPr/>
        </p:nvPicPr>
        <p:blipFill>
          <a:blip r:embed="rId5"/>
          <a:stretch>
            <a:fillRect/>
          </a:stretch>
        </p:blipFill>
        <p:spPr>
          <a:xfrm>
            <a:off x="184348" y="7166079"/>
            <a:ext cx="7159428" cy="2943349"/>
          </a:xfrm>
          <a:prstGeom prst="rect">
            <a:avLst/>
          </a:prstGeom>
        </p:spPr>
      </p:pic>
    </p:spTree>
    <p:extLst>
      <p:ext uri="{BB962C8B-B14F-4D97-AF65-F5344CB8AC3E}">
        <p14:creationId xmlns:p14="http://schemas.microsoft.com/office/powerpoint/2010/main" val="165448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群組 17"/>
          <p:cNvGrpSpPr/>
          <p:nvPr/>
        </p:nvGrpSpPr>
        <p:grpSpPr>
          <a:xfrm>
            <a:off x="0" y="4583306"/>
            <a:ext cx="6478073" cy="338554"/>
            <a:chOff x="0" y="1282629"/>
            <a:chExt cx="6245130" cy="338554"/>
          </a:xfrm>
        </p:grpSpPr>
        <p:pic>
          <p:nvPicPr>
            <p:cNvPr id="19" name="Picture 15">
              <a:extLst>
                <a:ext uri="{FF2B5EF4-FFF2-40B4-BE49-F238E27FC236}">
                  <a16:creationId xmlns:a16="http://schemas.microsoft.com/office/drawing/2014/main" id="{1504468A-1E0D-417D-ADF1-B41EA7FE708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1304804"/>
              <a:ext cx="6245130" cy="278611"/>
            </a:xfrm>
            <a:prstGeom prst="rect">
              <a:avLst/>
            </a:prstGeom>
          </p:spPr>
        </p:pic>
        <p:sp>
          <p:nvSpPr>
            <p:cNvPr id="20" name="TextBox 190">
              <a:extLst>
                <a:ext uri="{FF2B5EF4-FFF2-40B4-BE49-F238E27FC236}">
                  <a16:creationId xmlns:a16="http://schemas.microsoft.com/office/drawing/2014/main" id="{9FCC5596-4A15-4AE2-90B7-1806A9FD9B76}"/>
                </a:ext>
              </a:extLst>
            </p:cNvPr>
            <p:cNvSpPr txBox="1"/>
            <p:nvPr/>
          </p:nvSpPr>
          <p:spPr>
            <a:xfrm>
              <a:off x="260092" y="1282629"/>
              <a:ext cx="5985037" cy="338554"/>
            </a:xfrm>
            <a:prstGeom prst="rect">
              <a:avLst/>
            </a:prstGeom>
            <a:noFill/>
          </p:spPr>
          <p:txBody>
            <a:bodyPr wrap="square" lIns="0" rIns="0"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富蘭克林坦伯頓天然資源基金配置特色</a:t>
              </a:r>
            </a:p>
          </p:txBody>
        </p:sp>
      </p:grpSp>
      <p:cxnSp>
        <p:nvCxnSpPr>
          <p:cNvPr id="24" name="Straight Connector 59">
            <a:extLst>
              <a:ext uri="{FF2B5EF4-FFF2-40B4-BE49-F238E27FC236}">
                <a16:creationId xmlns:a16="http://schemas.microsoft.com/office/drawing/2014/main" id="{8BD37CD3-C145-4905-B7F3-FA41AF3FF2D8}"/>
              </a:ext>
            </a:extLst>
          </p:cNvPr>
          <p:cNvCxnSpPr/>
          <p:nvPr/>
        </p:nvCxnSpPr>
        <p:spPr>
          <a:xfrm flipV="1">
            <a:off x="171019" y="9012552"/>
            <a:ext cx="7090771" cy="1061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37325" y="9031342"/>
            <a:ext cx="7260539" cy="1615827"/>
          </a:xfrm>
          <a:prstGeom prst="rect">
            <a:avLst/>
          </a:prstGeom>
        </p:spPr>
        <p:txBody>
          <a:bodyPr wrap="square">
            <a:spAutoFit/>
          </a:bodyPr>
          <a:lstStyle/>
          <a:p>
            <a:r>
              <a:rPr lang="en-US" altLang="zh-TW" sz="900" b="1" dirty="0">
                <a:latin typeface="微軟正黑體" panose="020B0604030504040204" pitchFamily="34" charset="-120"/>
                <a:ea typeface="微軟正黑體" panose="020B0604030504040204" pitchFamily="34" charset="-120"/>
              </a:rPr>
              <a:t>&lt;</a:t>
            </a:r>
            <a:r>
              <a:rPr lang="zh-TW" altLang="en-US" sz="900" b="1" dirty="0">
                <a:latin typeface="微軟正黑體" panose="020B0604030504040204" pitchFamily="34" charset="-120"/>
                <a:ea typeface="微軟正黑體" panose="020B0604030504040204" pitchFamily="34" charset="-120"/>
              </a:rPr>
              <a:t>本文提及之經濟走勢不必然代表本基金之績效，投資人申購本基金係持有基金受益憑證，而非本文提及之投資資產或標的。本基金投資風險請詳閱基金公開說明書</a:t>
            </a:r>
            <a:r>
              <a:rPr lang="en-US" altLang="zh-TW" sz="900" b="1" dirty="0">
                <a:latin typeface="微軟正黑體" panose="020B0604030504040204" pitchFamily="34" charset="-120"/>
                <a:ea typeface="微軟正黑體" panose="020B0604030504040204" pitchFamily="34" charset="-120"/>
              </a:rPr>
              <a:t>&gt;</a:t>
            </a:r>
            <a:endParaRPr lang="en-US" altLang="zh-TW" sz="900" dirty="0">
              <a:latin typeface="微軟正黑體" panose="020B0604030504040204" pitchFamily="34" charset="-120"/>
              <a:ea typeface="微軟正黑體" panose="020B0604030504040204" pitchFamily="34" charset="-120"/>
            </a:endParaRPr>
          </a:p>
          <a:p>
            <a:r>
              <a:rPr lang="zh-TW" altLang="en-US" sz="900" dirty="0">
                <a:latin typeface="微軟正黑體" panose="020B0604030504040204" pitchFamily="34" charset="-120"/>
                <a:ea typeface="微軟正黑體" panose="020B0604030504040204" pitchFamily="34" charset="-120"/>
              </a:rPr>
              <a:t>Ⓞ本公司所提供之資訊，僅供接收人之參考用途。本公司當盡力提供正確之資訊，所載資料均來自或本諸我們相信可靠之來源，但對其完整性、即時性和正確性不做任何擔保，如有錯漏或疏忽，本公司關係企業與其任何董事或受僱人，並不負任何法律責任。任何人因信賴此等資料而做出或改變投資決策，須自行承擔結果。Ⓞ</a:t>
            </a:r>
            <a:r>
              <a:rPr lang="zh-TW" altLang="en-US" sz="900" b="1" dirty="0">
                <a:latin typeface="微軟正黑體" panose="020B0604030504040204" pitchFamily="34" charset="-120"/>
                <a:ea typeface="微軟正黑體" panose="020B0604030504040204" pitchFamily="34" charset="-120"/>
              </a:rPr>
              <a:t>本境外基金經金融監督管理委員會核准或申報生效在國內募集及銷售，惟不表示絕無風險。基金經理公司以往之經理績效不保證基金之最低投資收益；基金經理公司除盡善良管理人之注意義務外，不負責本基金之盈虧，亦不保證最低之收益，投資人申購前應詳閱基金公開說明書。</a:t>
            </a:r>
            <a:r>
              <a:rPr lang="zh-TW" altLang="en-US" sz="900" dirty="0">
                <a:latin typeface="微軟正黑體" panose="020B0604030504040204" pitchFamily="34" charset="-120"/>
                <a:ea typeface="微軟正黑體" panose="020B0604030504040204" pitchFamily="34" charset="-120"/>
              </a:rPr>
              <a:t>【富蘭克林證券投顧獨立經營管理】。Ⓞ投資基金所應承擔之相關風險及應負擔之費用(含分銷費用)已揭露於基金公開說明書及投資人須知中，投資人可至境外基金資訊觀測站(http://www.fundclear.com.tw)下載，或逕向本公司網站( http://www.Franklin.com.tw )查閱。</a:t>
            </a:r>
            <a:endParaRPr lang="en-US" altLang="zh-TW" sz="900" dirty="0">
              <a:latin typeface="微軟正黑體" panose="020B0604030504040204" pitchFamily="34" charset="-120"/>
              <a:ea typeface="微軟正黑體" panose="020B0604030504040204" pitchFamily="34" charset="-120"/>
            </a:endParaRPr>
          </a:p>
          <a:p>
            <a:r>
              <a:rPr lang="zh-TW" altLang="zh-TW" sz="900" b="1" dirty="0">
                <a:solidFill>
                  <a:prstClr val="black"/>
                </a:solidFill>
                <a:latin typeface="微軟正黑體" panose="020B0604030504040204" pitchFamily="34" charset="-120"/>
                <a:ea typeface="微軟正黑體" panose="020B0604030504040204" pitchFamily="34" charset="-120"/>
              </a:rPr>
              <a:t>富蘭克林證券投資顧問股份有限公司 主管機關核准之營業執照字號：</a:t>
            </a:r>
            <a:r>
              <a:rPr lang="en-US" altLang="zh-TW" sz="900" b="1" dirty="0">
                <a:solidFill>
                  <a:prstClr val="black"/>
                </a:solidFill>
                <a:latin typeface="微軟正黑體" panose="020B0604030504040204" pitchFamily="34" charset="-120"/>
                <a:ea typeface="微軟正黑體" panose="020B0604030504040204" pitchFamily="34" charset="-120"/>
              </a:rPr>
              <a:t>114</a:t>
            </a:r>
            <a:r>
              <a:rPr lang="zh-TW" altLang="zh-TW" sz="900" b="1" dirty="0">
                <a:solidFill>
                  <a:prstClr val="black"/>
                </a:solidFill>
                <a:latin typeface="微軟正黑體" panose="020B0604030504040204" pitchFamily="34" charset="-120"/>
                <a:ea typeface="微軟正黑體" panose="020B0604030504040204" pitchFamily="34" charset="-120"/>
              </a:rPr>
              <a:t>金管投顧新字第</a:t>
            </a:r>
            <a:r>
              <a:rPr lang="en-US" altLang="zh-TW" sz="900" b="1" dirty="0">
                <a:solidFill>
                  <a:prstClr val="black"/>
                </a:solidFill>
                <a:latin typeface="微軟正黑體" panose="020B0604030504040204" pitchFamily="34" charset="-120"/>
                <a:ea typeface="微軟正黑體" panose="020B0604030504040204" pitchFamily="34" charset="-120"/>
              </a:rPr>
              <a:t>018</a:t>
            </a:r>
            <a:r>
              <a:rPr lang="zh-TW" altLang="zh-TW" sz="900" b="1" dirty="0">
                <a:solidFill>
                  <a:prstClr val="black"/>
                </a:solidFill>
                <a:latin typeface="微軟正黑體" panose="020B0604030504040204" pitchFamily="34" charset="-120"/>
                <a:ea typeface="微軟正黑體" panose="020B0604030504040204" pitchFamily="34" charset="-120"/>
              </a:rPr>
              <a:t>號 台北市忠孝東路四段</a:t>
            </a:r>
            <a:r>
              <a:rPr lang="en-US" altLang="zh-TW" sz="900" b="1" dirty="0">
                <a:solidFill>
                  <a:prstClr val="black"/>
                </a:solidFill>
                <a:latin typeface="微軟正黑體" panose="020B0604030504040204" pitchFamily="34" charset="-120"/>
                <a:ea typeface="微軟正黑體" panose="020B0604030504040204" pitchFamily="34" charset="-120"/>
              </a:rPr>
              <a:t>87</a:t>
            </a:r>
            <a:r>
              <a:rPr lang="zh-TW" altLang="zh-TW" sz="900" b="1" dirty="0">
                <a:solidFill>
                  <a:prstClr val="black"/>
                </a:solidFill>
                <a:latin typeface="微軟正黑體" panose="020B0604030504040204" pitchFamily="34" charset="-120"/>
                <a:ea typeface="微軟正黑體" panose="020B0604030504040204" pitchFamily="34" charset="-120"/>
              </a:rPr>
              <a:t>號</a:t>
            </a:r>
            <a:r>
              <a:rPr lang="en-US" altLang="zh-TW" sz="900" b="1" dirty="0">
                <a:solidFill>
                  <a:prstClr val="black"/>
                </a:solidFill>
                <a:latin typeface="微軟正黑體" panose="020B0604030504040204" pitchFamily="34" charset="-120"/>
                <a:ea typeface="微軟正黑體" panose="020B0604030504040204" pitchFamily="34" charset="-120"/>
              </a:rPr>
              <a:t>8</a:t>
            </a:r>
            <a:r>
              <a:rPr lang="zh-TW" altLang="zh-TW" sz="900" b="1" dirty="0">
                <a:solidFill>
                  <a:prstClr val="black"/>
                </a:solidFill>
                <a:latin typeface="微軟正黑體" panose="020B0604030504040204" pitchFamily="34" charset="-120"/>
                <a:ea typeface="微軟正黑體" panose="020B0604030504040204" pitchFamily="34" charset="-120"/>
              </a:rPr>
              <a:t>樓 電話：﹝</a:t>
            </a:r>
            <a:r>
              <a:rPr lang="en-US" altLang="zh-TW" sz="900" b="1" dirty="0">
                <a:solidFill>
                  <a:prstClr val="black"/>
                </a:solidFill>
                <a:latin typeface="微軟正黑體" panose="020B0604030504040204" pitchFamily="34" charset="-120"/>
                <a:ea typeface="微軟正黑體" panose="020B0604030504040204" pitchFamily="34" charset="-120"/>
              </a:rPr>
              <a:t>02</a:t>
            </a:r>
            <a:r>
              <a:rPr lang="zh-TW" altLang="zh-TW" sz="900" b="1" dirty="0">
                <a:solidFill>
                  <a:prstClr val="black"/>
                </a:solidFill>
                <a:latin typeface="微軟正黑體" panose="020B0604030504040204" pitchFamily="34" charset="-120"/>
                <a:ea typeface="微軟正黑體" panose="020B0604030504040204" pitchFamily="34" charset="-120"/>
              </a:rPr>
              <a:t>﹞</a:t>
            </a:r>
            <a:r>
              <a:rPr lang="en-US" altLang="zh-TW" sz="900" b="1" dirty="0">
                <a:solidFill>
                  <a:prstClr val="black"/>
                </a:solidFill>
                <a:latin typeface="微軟正黑體" panose="020B0604030504040204" pitchFamily="34" charset="-120"/>
                <a:ea typeface="微軟正黑體" panose="020B0604030504040204" pitchFamily="34" charset="-120"/>
              </a:rPr>
              <a:t>2781-0088</a:t>
            </a:r>
            <a:r>
              <a:rPr lang="zh-TW" altLang="zh-TW" sz="900" b="1" dirty="0">
                <a:solidFill>
                  <a:prstClr val="black"/>
                </a:solidFill>
                <a:latin typeface="微軟正黑體" panose="020B0604030504040204" pitchFamily="34" charset="-120"/>
                <a:ea typeface="微軟正黑體" panose="020B0604030504040204" pitchFamily="34" charset="-120"/>
              </a:rPr>
              <a:t>　傳真：﹝</a:t>
            </a:r>
            <a:r>
              <a:rPr lang="en-US" altLang="zh-TW" sz="900" b="1" dirty="0">
                <a:solidFill>
                  <a:prstClr val="black"/>
                </a:solidFill>
                <a:latin typeface="微軟正黑體" panose="020B0604030504040204" pitchFamily="34" charset="-120"/>
                <a:ea typeface="微軟正黑體" panose="020B0604030504040204" pitchFamily="34" charset="-120"/>
              </a:rPr>
              <a:t>02</a:t>
            </a:r>
            <a:r>
              <a:rPr lang="zh-TW" altLang="zh-TW" sz="900" b="1" dirty="0">
                <a:solidFill>
                  <a:prstClr val="black"/>
                </a:solidFill>
                <a:latin typeface="微軟正黑體" panose="020B0604030504040204" pitchFamily="34" charset="-120"/>
                <a:ea typeface="微軟正黑體" panose="020B0604030504040204" pitchFamily="34" charset="-120"/>
              </a:rPr>
              <a:t>﹞</a:t>
            </a:r>
            <a:r>
              <a:rPr lang="en-US" altLang="zh-TW" sz="900" b="1" dirty="0">
                <a:solidFill>
                  <a:prstClr val="black"/>
                </a:solidFill>
                <a:latin typeface="微軟正黑體" panose="020B0604030504040204" pitchFamily="34" charset="-120"/>
                <a:ea typeface="微軟正黑體" panose="020B0604030504040204" pitchFamily="34" charset="-120"/>
              </a:rPr>
              <a:t>2781-7788  </a:t>
            </a:r>
            <a:r>
              <a:rPr lang="en-US" altLang="zh-TW" sz="900" b="1" u="sng" dirty="0">
                <a:solidFill>
                  <a:prstClr val="black"/>
                </a:solidFill>
                <a:latin typeface="微軟正黑體" panose="020B0604030504040204" pitchFamily="34" charset="-120"/>
                <a:ea typeface="微軟正黑體" panose="020B0604030504040204" pitchFamily="34" charset="-120"/>
              </a:rPr>
              <a:t>http://www.Franklin.com.tw</a:t>
            </a:r>
            <a:endParaRPr lang="zh-TW" altLang="zh-TW" sz="900" b="1" dirty="0">
              <a:solidFill>
                <a:prstClr val="black"/>
              </a:solidFill>
              <a:latin typeface="微軟正黑體" panose="020B0604030504040204" pitchFamily="34" charset="-120"/>
              <a:ea typeface="微軟正黑體" panose="020B0604030504040204" pitchFamily="34" charset="-120"/>
            </a:endParaRPr>
          </a:p>
        </p:txBody>
      </p:sp>
      <p:sp>
        <p:nvSpPr>
          <p:cNvPr id="33" name="TextBox 50">
            <a:extLst>
              <a:ext uri="{FF2B5EF4-FFF2-40B4-BE49-F238E27FC236}">
                <a16:creationId xmlns:a16="http://schemas.microsoft.com/office/drawing/2014/main" id="{501D395E-246D-4390-BFFE-4F1FACFA255F}"/>
              </a:ext>
            </a:extLst>
          </p:cNvPr>
          <p:cNvSpPr txBox="1"/>
          <p:nvPr/>
        </p:nvSpPr>
        <p:spPr>
          <a:xfrm>
            <a:off x="2531870" y="226778"/>
            <a:ext cx="5029393" cy="600171"/>
          </a:xfrm>
          <a:prstGeom prst="rect">
            <a:avLst/>
          </a:prstGeom>
          <a:noFill/>
        </p:spPr>
        <p:txBody>
          <a:bodyPr wrap="square" lIns="0" tIns="45727" rIns="91455" bIns="0">
            <a:spAutoFit/>
          </a:bodyPr>
          <a:lstStyle/>
          <a:p>
            <a:pPr algn="just" defTabSz="995661" fontAlgn="auto">
              <a:lnSpc>
                <a:spcPct val="90000"/>
              </a:lnSpc>
              <a:spcBef>
                <a:spcPts val="0"/>
              </a:spcBef>
              <a:spcAft>
                <a:spcPts val="0"/>
              </a:spcAft>
              <a:defRPr/>
            </a:pPr>
            <a:r>
              <a:rPr lang="zh-TW" altLang="en-US"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富蘭克林坦伯頓天然資源基金</a:t>
            </a:r>
          </a:p>
          <a:p>
            <a:pPr algn="just" defTabSz="995661" fontAlgn="auto">
              <a:lnSpc>
                <a:spcPct val="90000"/>
              </a:lnSpc>
              <a:spcBef>
                <a:spcPts val="0"/>
              </a:spcBef>
              <a:spcAft>
                <a:spcPts val="0"/>
              </a:spcAft>
              <a:defRPr/>
            </a:pPr>
            <a:r>
              <a:rPr lang="zh-TW" altLang="en-US" b="1" dirty="0">
                <a:solidFill>
                  <a:srgbClr val="FF9900"/>
                </a:solidFill>
                <a:latin typeface="微軟正黑體" panose="020B0604030504040204" pitchFamily="34" charset="-120"/>
                <a:ea typeface="微軟正黑體" panose="020B0604030504040204" pitchFamily="34" charset="-120"/>
                <a:cs typeface="Arial" panose="020B0604020202020204" pitchFamily="34" charset="0"/>
              </a:rPr>
              <a:t>分享天然資源多元商機</a:t>
            </a:r>
          </a:p>
        </p:txBody>
      </p:sp>
      <p:sp>
        <p:nvSpPr>
          <p:cNvPr id="8" name="Rectangle 11">
            <a:extLst>
              <a:ext uri="{FF2B5EF4-FFF2-40B4-BE49-F238E27FC236}">
                <a16:creationId xmlns:a16="http://schemas.microsoft.com/office/drawing/2014/main" id="{F4B55B12-162F-8D25-471A-7EE2D89C3117}"/>
              </a:ext>
            </a:extLst>
          </p:cNvPr>
          <p:cNvSpPr>
            <a:spLocks noChangeArrowheads="1"/>
          </p:cNvSpPr>
          <p:nvPr/>
        </p:nvSpPr>
        <p:spPr bwMode="auto">
          <a:xfrm>
            <a:off x="171018" y="8652051"/>
            <a:ext cx="73902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buBlip>
                <a:blip r:embed="rId4"/>
              </a:buBlip>
              <a:defRPr kumimoji="1" sz="3200">
                <a:solidFill>
                  <a:schemeClr val="tx1"/>
                </a:solidFill>
                <a:latin typeface="Arial" charset="0"/>
                <a:ea typeface="標楷體" pitchFamily="65" charset="-120"/>
              </a:defRPr>
            </a:lvl1pPr>
            <a:lvl2pPr marL="742950" indent="-285750" eaLnBrk="0" hangingPunct="0">
              <a:buBlip>
                <a:blip r:embed="rId5"/>
              </a:buBlip>
              <a:defRPr kumimoji="1" sz="2800">
                <a:solidFill>
                  <a:schemeClr val="tx1"/>
                </a:solidFill>
                <a:latin typeface="Arial" charset="0"/>
                <a:ea typeface="標楷體" pitchFamily="65" charset="-120"/>
              </a:defRPr>
            </a:lvl2pPr>
            <a:lvl3pPr marL="1143000" indent="-228600" eaLnBrk="0" hangingPunct="0">
              <a:buBlip>
                <a:blip r:embed="rId5"/>
              </a:buBlip>
              <a:defRPr kumimoji="1" sz="2400">
                <a:solidFill>
                  <a:schemeClr val="tx1"/>
                </a:solidFill>
                <a:latin typeface="Arial" charset="0"/>
                <a:ea typeface="標楷體" pitchFamily="65" charset="-120"/>
              </a:defRPr>
            </a:lvl3pPr>
            <a:lvl4pPr marL="1600200" indent="-228600" eaLnBrk="0" hangingPunct="0">
              <a:buBlip>
                <a:blip r:embed="rId5"/>
              </a:buBlip>
              <a:defRPr kumimoji="1" sz="2000">
                <a:solidFill>
                  <a:schemeClr val="tx1"/>
                </a:solidFill>
                <a:latin typeface="Arial" charset="0"/>
                <a:ea typeface="標楷體" pitchFamily="65" charset="-120"/>
              </a:defRPr>
            </a:lvl4pPr>
            <a:lvl5pPr marL="2057400" indent="-228600" eaLnBrk="0" hangingPunct="0">
              <a:buBlip>
                <a:blip r:embed="rId5"/>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9pPr>
          </a:lstStyle>
          <a:p>
            <a:pPr eaLnBrk="1" hangingPunct="1">
              <a:buNone/>
            </a:pPr>
            <a:r>
              <a:rPr lang="zh-TW" altLang="en-US" sz="900" b="0" dirty="0">
                <a:latin typeface="微軟正黑體" panose="020B0604030504040204" pitchFamily="34" charset="-120"/>
                <a:ea typeface="微軟正黑體" panose="020B0604030504040204" pitchFamily="34" charset="-120"/>
              </a:rPr>
              <a:t>資料來源</a:t>
            </a:r>
            <a:r>
              <a:rPr lang="en-US" altLang="zh-TW" sz="900" b="0" dirty="0">
                <a:latin typeface="微軟正黑體" panose="020B0604030504040204" pitchFamily="34" charset="-120"/>
                <a:ea typeface="微軟正黑體" panose="020B0604030504040204" pitchFamily="34" charset="-120"/>
              </a:rPr>
              <a:t>︰</a:t>
            </a:r>
            <a:r>
              <a:rPr lang="zh-TW" altLang="en-US" sz="900" b="0" dirty="0">
                <a:latin typeface="微軟正黑體" panose="020B0604030504040204" pitchFamily="34" charset="-120"/>
                <a:ea typeface="微軟正黑體" panose="020B0604030504040204" pitchFamily="34" charset="-120"/>
              </a:rPr>
              <a:t>理柏資訊原幣計價統計至</a:t>
            </a:r>
            <a:r>
              <a:rPr lang="en-US" altLang="zh-TW" sz="900" b="0" dirty="0">
                <a:latin typeface="微軟正黑體" panose="020B0604030504040204" pitchFamily="34" charset="-120"/>
                <a:ea typeface="微軟正黑體" panose="020B0604030504040204" pitchFamily="34" charset="-120"/>
              </a:rPr>
              <a:t>2026/04/30 </a:t>
            </a:r>
            <a:r>
              <a:rPr lang="zh-TW" altLang="en-US" sz="900" b="0" dirty="0">
                <a:latin typeface="微軟正黑體" panose="020B0604030504040204" pitchFamily="34" charset="-120"/>
                <a:ea typeface="微軟正黑體" panose="020B0604030504040204" pitchFamily="34" charset="-120"/>
              </a:rPr>
              <a:t>，以美元</a:t>
            </a:r>
            <a:r>
              <a:rPr lang="en-US" altLang="zh-TW" sz="900" b="0" dirty="0">
                <a:latin typeface="微軟正黑體" panose="020B0604030504040204" pitchFamily="34" charset="-120"/>
                <a:ea typeface="微軟正黑體" panose="020B0604030504040204" pitchFamily="34" charset="-120"/>
              </a:rPr>
              <a:t>A(acc)</a:t>
            </a:r>
            <a:r>
              <a:rPr lang="zh-TW" altLang="en-US" sz="900" b="0" dirty="0">
                <a:latin typeface="微軟正黑體" panose="020B0604030504040204" pitchFamily="34" charset="-120"/>
                <a:ea typeface="微軟正黑體" panose="020B0604030504040204" pitchFamily="34" charset="-120"/>
              </a:rPr>
              <a:t>股為準。波動風險為過去三年月報酬率之年化標準差，同類型為理柏環球分類主題股票 </a:t>
            </a:r>
            <a:r>
              <a:rPr lang="en-US" altLang="zh-TW" sz="900" b="0" dirty="0">
                <a:latin typeface="微軟正黑體" panose="020B0604030504040204" pitchFamily="34" charset="-120"/>
                <a:ea typeface="微軟正黑體" panose="020B0604030504040204" pitchFamily="34" charset="-120"/>
              </a:rPr>
              <a:t>- </a:t>
            </a:r>
            <a:r>
              <a:rPr lang="zh-TW" altLang="en-US" sz="900" b="0" dirty="0">
                <a:latin typeface="微軟正黑體" panose="020B0604030504040204" pitchFamily="34" charset="-120"/>
                <a:ea typeface="微軟正黑體" panose="020B0604030504040204" pitchFamily="34" charset="-120"/>
              </a:rPr>
              <a:t>天然資源。</a:t>
            </a:r>
            <a:r>
              <a:rPr lang="zh-TW" altLang="en-US" sz="900" b="1" dirty="0">
                <a:latin typeface="微軟正黑體" panose="020B0604030504040204" pitchFamily="34" charset="-120"/>
                <a:ea typeface="微軟正黑體" panose="020B0604030504040204" pitchFamily="34" charset="-120"/>
              </a:rPr>
              <a:t>基金過去績效不代表未來績效之保證</a:t>
            </a:r>
            <a:r>
              <a:rPr lang="zh-TW" altLang="en-US" sz="900" b="0" dirty="0">
                <a:latin typeface="微軟正黑體" panose="020B0604030504040204" pitchFamily="34" charset="-120"/>
                <a:ea typeface="微軟正黑體" panose="020B0604030504040204" pitchFamily="34" charset="-120"/>
              </a:rPr>
              <a:t>。</a:t>
            </a:r>
          </a:p>
        </p:txBody>
      </p:sp>
      <p:grpSp>
        <p:nvGrpSpPr>
          <p:cNvPr id="2" name="群組 1">
            <a:extLst>
              <a:ext uri="{FF2B5EF4-FFF2-40B4-BE49-F238E27FC236}">
                <a16:creationId xmlns:a16="http://schemas.microsoft.com/office/drawing/2014/main" id="{8A2C66D4-563B-7BED-18F0-A099320E0E95}"/>
              </a:ext>
            </a:extLst>
          </p:cNvPr>
          <p:cNvGrpSpPr/>
          <p:nvPr/>
        </p:nvGrpSpPr>
        <p:grpSpPr>
          <a:xfrm>
            <a:off x="0" y="1380084"/>
            <a:ext cx="6478073" cy="338554"/>
            <a:chOff x="0" y="2235129"/>
            <a:chExt cx="6245130" cy="338554"/>
          </a:xfrm>
        </p:grpSpPr>
        <p:pic>
          <p:nvPicPr>
            <p:cNvPr id="4" name="Picture 15">
              <a:extLst>
                <a:ext uri="{FF2B5EF4-FFF2-40B4-BE49-F238E27FC236}">
                  <a16:creationId xmlns:a16="http://schemas.microsoft.com/office/drawing/2014/main" id="{4E4FC14A-8238-7927-9F89-9C999837A76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2257304"/>
              <a:ext cx="6245130" cy="278611"/>
            </a:xfrm>
            <a:prstGeom prst="rect">
              <a:avLst/>
            </a:prstGeom>
          </p:spPr>
        </p:pic>
        <p:sp>
          <p:nvSpPr>
            <p:cNvPr id="5" name="TextBox 190">
              <a:extLst>
                <a:ext uri="{FF2B5EF4-FFF2-40B4-BE49-F238E27FC236}">
                  <a16:creationId xmlns:a16="http://schemas.microsoft.com/office/drawing/2014/main" id="{C4821F1D-EF86-BF2A-FAE1-5F37250219EA}"/>
                </a:ext>
              </a:extLst>
            </p:cNvPr>
            <p:cNvSpPr txBox="1"/>
            <p:nvPr/>
          </p:nvSpPr>
          <p:spPr>
            <a:xfrm>
              <a:off x="260093" y="2235129"/>
              <a:ext cx="5932581" cy="338554"/>
            </a:xfrm>
            <a:prstGeom prst="rect">
              <a:avLst/>
            </a:prstGeom>
            <a:noFill/>
          </p:spPr>
          <p:txBody>
            <a:bodyPr wrap="square" lIns="0" rIns="0"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央行黃金儲備需求有助支撐金價；銅礦開採不確定性攀升，限制供應</a:t>
              </a:r>
            </a:p>
          </p:txBody>
        </p:sp>
      </p:grpSp>
      <p:sp>
        <p:nvSpPr>
          <p:cNvPr id="12" name="Rectangle 8">
            <a:extLst>
              <a:ext uri="{FF2B5EF4-FFF2-40B4-BE49-F238E27FC236}">
                <a16:creationId xmlns:a16="http://schemas.microsoft.com/office/drawing/2014/main" id="{B02FAA1A-7C2B-7025-03A3-928A0D3E1908}"/>
              </a:ext>
            </a:extLst>
          </p:cNvPr>
          <p:cNvSpPr>
            <a:spLocks noChangeArrowheads="1"/>
          </p:cNvSpPr>
          <p:nvPr/>
        </p:nvSpPr>
        <p:spPr bwMode="auto">
          <a:xfrm>
            <a:off x="171018" y="4305935"/>
            <a:ext cx="6946061"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buBlip>
                <a:blip r:embed="rId4"/>
              </a:buBlip>
              <a:defRPr kumimoji="1" sz="3200">
                <a:solidFill>
                  <a:schemeClr val="tx1"/>
                </a:solidFill>
                <a:latin typeface="Arial" charset="0"/>
                <a:ea typeface="標楷體" pitchFamily="65" charset="-120"/>
              </a:defRPr>
            </a:lvl1pPr>
            <a:lvl2pPr marL="742950" indent="-285750" eaLnBrk="0" hangingPunct="0">
              <a:buBlip>
                <a:blip r:embed="rId5"/>
              </a:buBlip>
              <a:defRPr kumimoji="1" sz="2800">
                <a:solidFill>
                  <a:schemeClr val="tx1"/>
                </a:solidFill>
                <a:latin typeface="Arial" charset="0"/>
                <a:ea typeface="標楷體" pitchFamily="65" charset="-120"/>
              </a:defRPr>
            </a:lvl2pPr>
            <a:lvl3pPr marL="1143000" indent="-228600" eaLnBrk="0" hangingPunct="0">
              <a:buBlip>
                <a:blip r:embed="rId5"/>
              </a:buBlip>
              <a:defRPr kumimoji="1" sz="2400">
                <a:solidFill>
                  <a:schemeClr val="tx1"/>
                </a:solidFill>
                <a:latin typeface="Arial" charset="0"/>
                <a:ea typeface="標楷體" pitchFamily="65" charset="-120"/>
              </a:defRPr>
            </a:lvl3pPr>
            <a:lvl4pPr marL="1600200" indent="-228600" eaLnBrk="0" hangingPunct="0">
              <a:buBlip>
                <a:blip r:embed="rId5"/>
              </a:buBlip>
              <a:defRPr kumimoji="1" sz="2000">
                <a:solidFill>
                  <a:schemeClr val="tx1"/>
                </a:solidFill>
                <a:latin typeface="Arial" charset="0"/>
                <a:ea typeface="標楷體" pitchFamily="65" charset="-120"/>
              </a:defRPr>
            </a:lvl4pPr>
            <a:lvl5pPr marL="2057400" indent="-228600" eaLnBrk="0" hangingPunct="0">
              <a:buBlip>
                <a:blip r:embed="rId5"/>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9pPr>
          </a:lstStyle>
          <a:p>
            <a:pPr defTabSz="914400" eaLnBrk="1" hangingPunct="1">
              <a:lnSpc>
                <a:spcPct val="80000"/>
              </a:lnSpc>
              <a:buFontTx/>
              <a:buNone/>
            </a:pPr>
            <a:r>
              <a:rPr lang="zh-TW" altLang="en-US" sz="900" dirty="0">
                <a:solidFill>
                  <a:srgbClr val="000000"/>
                </a:solidFill>
                <a:latin typeface="微軟正黑體" panose="020B0604030504040204" pitchFamily="34" charset="-120"/>
                <a:ea typeface="微軟正黑體" panose="020B0604030504040204" pitchFamily="34" charset="-120"/>
              </a:rPr>
              <a:t>資料來源</a:t>
            </a:r>
            <a:r>
              <a:rPr lang="en-US" altLang="zh-TW" sz="900" dirty="0">
                <a:solidFill>
                  <a:srgbClr val="000000"/>
                </a:solidFill>
                <a:latin typeface="微軟正黑體" panose="020B0604030504040204" pitchFamily="34" charset="-120"/>
                <a:ea typeface="微軟正黑體" panose="020B0604030504040204" pitchFamily="34" charset="-120"/>
              </a:rPr>
              <a:t>︰</a:t>
            </a:r>
            <a:r>
              <a:rPr lang="zh-TW" altLang="en-US" sz="900" dirty="0">
                <a:solidFill>
                  <a:srgbClr val="000000"/>
                </a:solidFill>
                <a:latin typeface="微軟正黑體" panose="020B0604030504040204" pitchFamily="34" charset="-120"/>
                <a:ea typeface="微軟正黑體" panose="020B0604030504040204" pitchFamily="34" charset="-120"/>
              </a:rPr>
              <a:t>左圖：世界黃金協會，</a:t>
            </a:r>
            <a:r>
              <a:rPr lang="en-US" altLang="zh-TW" sz="900" dirty="0">
                <a:solidFill>
                  <a:srgbClr val="000000"/>
                </a:solidFill>
                <a:latin typeface="微軟正黑體" panose="020B0604030504040204" pitchFamily="34" charset="-120"/>
                <a:ea typeface="微軟正黑體" panose="020B0604030504040204" pitchFamily="34" charset="-120"/>
              </a:rPr>
              <a:t>2025/12/04</a:t>
            </a:r>
            <a:r>
              <a:rPr lang="zh-TW" altLang="en-US" sz="900" dirty="0">
                <a:solidFill>
                  <a:srgbClr val="000000"/>
                </a:solidFill>
                <a:latin typeface="微軟正黑體" panose="020B0604030504040204" pitchFamily="34" charset="-120"/>
                <a:ea typeface="微軟正黑體" panose="020B0604030504040204" pitchFamily="34" charset="-120"/>
              </a:rPr>
              <a:t>，資料截至</a:t>
            </a:r>
            <a:r>
              <a:rPr lang="en-US" altLang="zh-TW" sz="900" dirty="0">
                <a:solidFill>
                  <a:srgbClr val="000000"/>
                </a:solidFill>
                <a:latin typeface="微軟正黑體" panose="020B0604030504040204" pitchFamily="34" charset="-120"/>
                <a:ea typeface="微軟正黑體" panose="020B0604030504040204" pitchFamily="34" charset="-120"/>
              </a:rPr>
              <a:t>2025/Q3</a:t>
            </a:r>
            <a:r>
              <a:rPr lang="zh-TW" altLang="en-US" sz="900" dirty="0">
                <a:solidFill>
                  <a:srgbClr val="000000"/>
                </a:solidFill>
                <a:latin typeface="微軟正黑體" panose="020B0604030504040204" pitchFamily="34" charset="-120"/>
                <a:ea typeface="微軟正黑體" panose="020B0604030504040204" pitchFamily="34" charset="-120"/>
              </a:rPr>
              <a:t>；右圖：</a:t>
            </a:r>
            <a:r>
              <a:rPr lang="en-US" altLang="zh-TW" sz="900" dirty="0">
                <a:solidFill>
                  <a:srgbClr val="000000"/>
                </a:solidFill>
                <a:latin typeface="微軟正黑體" panose="020B0604030504040204" pitchFamily="34" charset="-120"/>
                <a:ea typeface="微軟正黑體" panose="020B0604030504040204" pitchFamily="34" charset="-120"/>
              </a:rPr>
              <a:t>ICSG</a:t>
            </a:r>
            <a:r>
              <a:rPr lang="zh-TW" altLang="en-US" sz="900" dirty="0">
                <a:solidFill>
                  <a:srgbClr val="000000"/>
                </a:solidFill>
                <a:latin typeface="微軟正黑體" panose="020B0604030504040204" pitchFamily="34" charset="-120"/>
                <a:ea typeface="微軟正黑體" panose="020B0604030504040204" pitchFamily="34" charset="-120"/>
              </a:rPr>
              <a:t>、</a:t>
            </a:r>
            <a:r>
              <a:rPr lang="en-US" altLang="zh-TW" sz="900" dirty="0">
                <a:solidFill>
                  <a:srgbClr val="000000"/>
                </a:solidFill>
                <a:latin typeface="微軟正黑體" panose="020B0604030504040204" pitchFamily="34" charset="-120"/>
                <a:ea typeface="微軟正黑體" panose="020B0604030504040204" pitchFamily="34" charset="-120"/>
              </a:rPr>
              <a:t>IWCC</a:t>
            </a:r>
            <a:r>
              <a:rPr lang="zh-TW" altLang="en-US" sz="900" dirty="0">
                <a:solidFill>
                  <a:srgbClr val="000000"/>
                </a:solidFill>
                <a:latin typeface="微軟正黑體" panose="020B0604030504040204" pitchFamily="34" charset="-120"/>
                <a:ea typeface="微軟正黑體" panose="020B0604030504040204" pitchFamily="34" charset="-120"/>
              </a:rPr>
              <a:t>、</a:t>
            </a:r>
            <a:r>
              <a:rPr lang="en-US" altLang="zh-TW" sz="900" dirty="0">
                <a:solidFill>
                  <a:srgbClr val="000000"/>
                </a:solidFill>
                <a:latin typeface="微軟正黑體" panose="020B0604030504040204" pitchFamily="34" charset="-120"/>
                <a:ea typeface="微軟正黑體" panose="020B0604030504040204" pitchFamily="34" charset="-120"/>
              </a:rPr>
              <a:t>Wood Mackenzie</a:t>
            </a:r>
            <a:r>
              <a:rPr lang="zh-TW" altLang="en-US" sz="900" dirty="0">
                <a:solidFill>
                  <a:srgbClr val="000000"/>
                </a:solidFill>
                <a:latin typeface="微軟正黑體" panose="020B0604030504040204" pitchFamily="34" charset="-120"/>
                <a:ea typeface="微軟正黑體" panose="020B0604030504040204" pitchFamily="34" charset="-120"/>
              </a:rPr>
              <a:t>，彭博經濟研究，</a:t>
            </a:r>
            <a:r>
              <a:rPr lang="en-US" altLang="zh-TW" sz="900" dirty="0">
                <a:solidFill>
                  <a:srgbClr val="000000"/>
                </a:solidFill>
                <a:latin typeface="微軟正黑體" panose="020B0604030504040204" pitchFamily="34" charset="-120"/>
                <a:ea typeface="微軟正黑體" panose="020B0604030504040204" pitchFamily="34" charset="-120"/>
              </a:rPr>
              <a:t>2026/01/26</a:t>
            </a:r>
            <a:r>
              <a:rPr lang="zh-TW" altLang="en-US" sz="900" dirty="0">
                <a:solidFill>
                  <a:srgbClr val="000000"/>
                </a:solidFill>
                <a:latin typeface="微軟正黑體" panose="020B0604030504040204" pitchFamily="34" charset="-120"/>
                <a:ea typeface="微軟正黑體" panose="020B0604030504040204" pitchFamily="34" charset="-120"/>
              </a:rPr>
              <a:t>。</a:t>
            </a:r>
            <a:r>
              <a:rPr lang="zh-TW" altLang="en-US" sz="900" b="1" dirty="0">
                <a:solidFill>
                  <a:srgbClr val="000000"/>
                </a:solidFill>
                <a:latin typeface="微軟正黑體" panose="020B0604030504040204" pitchFamily="34" charset="-120"/>
                <a:ea typeface="微軟正黑體" panose="020B0604030504040204" pitchFamily="34" charset="-120"/>
              </a:rPr>
              <a:t>本文提及之經濟走勢不必然代表本基金之績效，本基金投資風險請詳閱基金公開說明書。</a:t>
            </a:r>
          </a:p>
        </p:txBody>
      </p:sp>
      <p:sp>
        <p:nvSpPr>
          <p:cNvPr id="3" name="文字方塊 2">
            <a:extLst>
              <a:ext uri="{FF2B5EF4-FFF2-40B4-BE49-F238E27FC236}">
                <a16:creationId xmlns:a16="http://schemas.microsoft.com/office/drawing/2014/main" id="{B257E7D2-2667-2183-1C17-ED5F387D5DAD}"/>
              </a:ext>
            </a:extLst>
          </p:cNvPr>
          <p:cNvSpPr txBox="1"/>
          <p:nvPr/>
        </p:nvSpPr>
        <p:spPr>
          <a:xfrm>
            <a:off x="8067" y="1684435"/>
            <a:ext cx="3772564" cy="292388"/>
          </a:xfrm>
          <a:prstGeom prst="rect">
            <a:avLst/>
          </a:prstGeom>
          <a:noFill/>
          <a:ln>
            <a:noFill/>
          </a:ln>
        </p:spPr>
        <p:txBody>
          <a:bodyPr wrap="square">
            <a:spAutoFit/>
          </a:bodyPr>
          <a:lstStyle/>
          <a:p>
            <a:pPr algn="ctr"/>
            <a:r>
              <a:rPr lang="zh-TW" altLang="en-US" sz="1300" b="1" dirty="0">
                <a:latin typeface="微軟正黑體" pitchFamily="34" charset="-120"/>
                <a:ea typeface="微軟正黑體" pitchFamily="34" charset="-120"/>
              </a:rPr>
              <a:t>全球央行黃金需求與預估</a:t>
            </a:r>
            <a:r>
              <a:rPr lang="en-US" altLang="zh-TW" sz="1300" b="1" dirty="0">
                <a:latin typeface="微軟正黑體" pitchFamily="34" charset="-120"/>
                <a:ea typeface="微軟正黑體" pitchFamily="34" charset="-120"/>
              </a:rPr>
              <a:t>(</a:t>
            </a:r>
            <a:r>
              <a:rPr lang="zh-TW" altLang="en-US" sz="1300" b="1" dirty="0">
                <a:latin typeface="微軟正黑體" pitchFamily="34" charset="-120"/>
                <a:ea typeface="微軟正黑體" pitchFamily="34" charset="-120"/>
              </a:rPr>
              <a:t>公噸</a:t>
            </a:r>
            <a:r>
              <a:rPr lang="en-US" altLang="zh-TW" sz="1300" b="1" dirty="0">
                <a:latin typeface="微軟正黑體" pitchFamily="34" charset="-120"/>
                <a:ea typeface="微軟正黑體" pitchFamily="34" charset="-120"/>
              </a:rPr>
              <a:t>)</a:t>
            </a:r>
          </a:p>
        </p:txBody>
      </p:sp>
      <p:sp>
        <p:nvSpPr>
          <p:cNvPr id="7" name="文字方塊 6">
            <a:extLst>
              <a:ext uri="{FF2B5EF4-FFF2-40B4-BE49-F238E27FC236}">
                <a16:creationId xmlns:a16="http://schemas.microsoft.com/office/drawing/2014/main" id="{0D6336B0-DC06-D0EF-1242-74DA0A08083B}"/>
              </a:ext>
            </a:extLst>
          </p:cNvPr>
          <p:cNvSpPr txBox="1"/>
          <p:nvPr/>
        </p:nvSpPr>
        <p:spPr>
          <a:xfrm>
            <a:off x="3863341" y="1684435"/>
            <a:ext cx="3689724" cy="292388"/>
          </a:xfrm>
          <a:prstGeom prst="rect">
            <a:avLst/>
          </a:prstGeom>
          <a:noFill/>
          <a:ln>
            <a:noFill/>
          </a:ln>
        </p:spPr>
        <p:txBody>
          <a:bodyPr wrap="square">
            <a:spAutoFit/>
          </a:bodyPr>
          <a:lstStyle/>
          <a:p>
            <a:pPr algn="ctr"/>
            <a:r>
              <a:rPr lang="zh-TW" altLang="en-US" sz="1300" b="1" dirty="0">
                <a:latin typeface="微軟正黑體" pitchFamily="34" charset="-120"/>
                <a:ea typeface="微軟正黑體" pitchFamily="34" charset="-120"/>
              </a:rPr>
              <a:t>全球銅市供需狀況與預估</a:t>
            </a:r>
            <a:r>
              <a:rPr lang="en-US" altLang="zh-TW" sz="1300" b="1" dirty="0">
                <a:latin typeface="微軟正黑體" pitchFamily="34" charset="-120"/>
                <a:ea typeface="微軟正黑體" pitchFamily="34" charset="-120"/>
              </a:rPr>
              <a:t>(</a:t>
            </a:r>
            <a:r>
              <a:rPr lang="zh-TW" altLang="en-US" sz="1300" b="1" dirty="0">
                <a:latin typeface="微軟正黑體" pitchFamily="34" charset="-120"/>
                <a:ea typeface="微軟正黑體" pitchFamily="34" charset="-120"/>
              </a:rPr>
              <a:t>千公噸</a:t>
            </a:r>
            <a:r>
              <a:rPr lang="en-US" altLang="zh-TW" sz="1300" b="1" dirty="0">
                <a:latin typeface="微軟正黑體" pitchFamily="34" charset="-120"/>
                <a:ea typeface="微軟正黑體" pitchFamily="34" charset="-120"/>
              </a:rPr>
              <a:t>)</a:t>
            </a:r>
          </a:p>
        </p:txBody>
      </p:sp>
      <p:pic>
        <p:nvPicPr>
          <p:cNvPr id="9" name="圖片 8">
            <a:extLst>
              <a:ext uri="{FF2B5EF4-FFF2-40B4-BE49-F238E27FC236}">
                <a16:creationId xmlns:a16="http://schemas.microsoft.com/office/drawing/2014/main" id="{67D6248B-2330-A99A-ADE7-FBB7B9E1CB6A}"/>
              </a:ext>
            </a:extLst>
          </p:cNvPr>
          <p:cNvPicPr>
            <a:picLocks noChangeAspect="1"/>
          </p:cNvPicPr>
          <p:nvPr/>
        </p:nvPicPr>
        <p:blipFill>
          <a:blip r:embed="rId6"/>
          <a:stretch>
            <a:fillRect/>
          </a:stretch>
        </p:blipFill>
        <p:spPr>
          <a:xfrm>
            <a:off x="8066" y="1920632"/>
            <a:ext cx="3780632" cy="2419870"/>
          </a:xfrm>
          <a:prstGeom prst="rect">
            <a:avLst/>
          </a:prstGeom>
        </p:spPr>
      </p:pic>
      <p:pic>
        <p:nvPicPr>
          <p:cNvPr id="10" name="圖片 9">
            <a:extLst>
              <a:ext uri="{FF2B5EF4-FFF2-40B4-BE49-F238E27FC236}">
                <a16:creationId xmlns:a16="http://schemas.microsoft.com/office/drawing/2014/main" id="{D3163824-17DC-B8F7-494E-22471764B625}"/>
              </a:ext>
            </a:extLst>
          </p:cNvPr>
          <p:cNvPicPr>
            <a:picLocks noChangeAspect="1"/>
          </p:cNvPicPr>
          <p:nvPr/>
        </p:nvPicPr>
        <p:blipFill>
          <a:blip r:embed="rId7"/>
          <a:stretch>
            <a:fillRect/>
          </a:stretch>
        </p:blipFill>
        <p:spPr>
          <a:xfrm>
            <a:off x="3901442" y="1940317"/>
            <a:ext cx="3534522" cy="2344921"/>
          </a:xfrm>
          <a:prstGeom prst="rect">
            <a:avLst/>
          </a:prstGeom>
        </p:spPr>
      </p:pic>
      <p:sp>
        <p:nvSpPr>
          <p:cNvPr id="15" name="Rectangle 11">
            <a:extLst>
              <a:ext uri="{FF2B5EF4-FFF2-40B4-BE49-F238E27FC236}">
                <a16:creationId xmlns:a16="http://schemas.microsoft.com/office/drawing/2014/main" id="{C12A57BB-4FB8-7208-D310-23F4D34CF3BA}"/>
              </a:ext>
            </a:extLst>
          </p:cNvPr>
          <p:cNvSpPr>
            <a:spLocks noChangeArrowheads="1"/>
          </p:cNvSpPr>
          <p:nvPr/>
        </p:nvSpPr>
        <p:spPr bwMode="auto">
          <a:xfrm>
            <a:off x="187634" y="6903684"/>
            <a:ext cx="739024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buBlip>
                <a:blip r:embed="rId4"/>
              </a:buBlip>
              <a:defRPr kumimoji="1" sz="3200">
                <a:solidFill>
                  <a:schemeClr val="tx1"/>
                </a:solidFill>
                <a:latin typeface="Arial" charset="0"/>
                <a:ea typeface="標楷體" pitchFamily="65" charset="-120"/>
              </a:defRPr>
            </a:lvl1pPr>
            <a:lvl2pPr marL="742950" indent="-285750" eaLnBrk="0" hangingPunct="0">
              <a:buBlip>
                <a:blip r:embed="rId5"/>
              </a:buBlip>
              <a:defRPr kumimoji="1" sz="2800">
                <a:solidFill>
                  <a:schemeClr val="tx1"/>
                </a:solidFill>
                <a:latin typeface="Arial" charset="0"/>
                <a:ea typeface="標楷體" pitchFamily="65" charset="-120"/>
              </a:defRPr>
            </a:lvl2pPr>
            <a:lvl3pPr marL="1143000" indent="-228600" eaLnBrk="0" hangingPunct="0">
              <a:buBlip>
                <a:blip r:embed="rId5"/>
              </a:buBlip>
              <a:defRPr kumimoji="1" sz="2400">
                <a:solidFill>
                  <a:schemeClr val="tx1"/>
                </a:solidFill>
                <a:latin typeface="Arial" charset="0"/>
                <a:ea typeface="標楷體" pitchFamily="65" charset="-120"/>
              </a:defRPr>
            </a:lvl3pPr>
            <a:lvl4pPr marL="1600200" indent="-228600" eaLnBrk="0" hangingPunct="0">
              <a:buBlip>
                <a:blip r:embed="rId5"/>
              </a:buBlip>
              <a:defRPr kumimoji="1" sz="2000">
                <a:solidFill>
                  <a:schemeClr val="tx1"/>
                </a:solidFill>
                <a:latin typeface="Arial" charset="0"/>
                <a:ea typeface="標楷體" pitchFamily="65" charset="-120"/>
              </a:defRPr>
            </a:lvl4pPr>
            <a:lvl5pPr marL="2057400" indent="-228600" eaLnBrk="0" hangingPunct="0">
              <a:buBlip>
                <a:blip r:embed="rId5"/>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9pPr>
          </a:lstStyle>
          <a:p>
            <a:pPr eaLnBrk="1" hangingPunct="1">
              <a:buNone/>
            </a:pPr>
            <a:r>
              <a:rPr lang="zh-TW" altLang="en-US" sz="900" b="0" dirty="0">
                <a:latin typeface="微軟正黑體" panose="020B0604030504040204" pitchFamily="34" charset="-120"/>
                <a:ea typeface="微軟正黑體" panose="020B0604030504040204" pitchFamily="34" charset="-120"/>
              </a:rPr>
              <a:t>資料來源：富蘭克林證券投顧 ，資料日期截至</a:t>
            </a:r>
            <a:r>
              <a:rPr lang="en-US" altLang="zh-TW" sz="900" b="0" dirty="0">
                <a:latin typeface="微軟正黑體" panose="020B0604030504040204" pitchFamily="34" charset="-120"/>
                <a:ea typeface="微軟正黑體" panose="020B0604030504040204" pitchFamily="34" charset="-120"/>
              </a:rPr>
              <a:t>2026/03/31</a:t>
            </a:r>
            <a:r>
              <a:rPr lang="zh-TW" altLang="en-US" sz="900" b="0" dirty="0">
                <a:latin typeface="微軟正黑體" panose="020B0604030504040204" pitchFamily="34" charset="-120"/>
                <a:ea typeface="微軟正黑體" panose="020B0604030504040204" pitchFamily="34" charset="-120"/>
              </a:rPr>
              <a:t>。</a:t>
            </a:r>
            <a:r>
              <a:rPr lang="zh-TW" altLang="en-US" sz="900" b="1" dirty="0">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zh-TW" altLang="en-US" sz="900" b="0" dirty="0">
                <a:latin typeface="微軟正黑體" panose="020B0604030504040204" pitchFamily="34" charset="-120"/>
                <a:ea typeface="微軟正黑體" panose="020B0604030504040204" pitchFamily="34" charset="-120"/>
              </a:rPr>
              <a:t>。</a:t>
            </a:r>
            <a:endParaRPr lang="zh-TW" altLang="en-US" sz="900" dirty="0">
              <a:latin typeface="微軟正黑體" panose="020B0604030504040204" pitchFamily="34" charset="-120"/>
              <a:ea typeface="微軟正黑體" panose="020B0604030504040204" pitchFamily="34" charset="-120"/>
            </a:endParaRPr>
          </a:p>
        </p:txBody>
      </p:sp>
      <p:grpSp>
        <p:nvGrpSpPr>
          <p:cNvPr id="16" name="群組 15">
            <a:extLst>
              <a:ext uri="{FF2B5EF4-FFF2-40B4-BE49-F238E27FC236}">
                <a16:creationId xmlns:a16="http://schemas.microsoft.com/office/drawing/2014/main" id="{32091B28-01B3-EBE1-B41C-31155D158287}"/>
              </a:ext>
            </a:extLst>
          </p:cNvPr>
          <p:cNvGrpSpPr/>
          <p:nvPr/>
        </p:nvGrpSpPr>
        <p:grpSpPr>
          <a:xfrm>
            <a:off x="-1" y="7109421"/>
            <a:ext cx="6478073" cy="338554"/>
            <a:chOff x="0" y="1282629"/>
            <a:chExt cx="6245130" cy="338554"/>
          </a:xfrm>
        </p:grpSpPr>
        <p:pic>
          <p:nvPicPr>
            <p:cNvPr id="17" name="Picture 15">
              <a:extLst>
                <a:ext uri="{FF2B5EF4-FFF2-40B4-BE49-F238E27FC236}">
                  <a16:creationId xmlns:a16="http://schemas.microsoft.com/office/drawing/2014/main" id="{7B71A42E-98E9-6008-D06D-5D66AC7E0C5D}"/>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1304804"/>
              <a:ext cx="6245130" cy="278611"/>
            </a:xfrm>
            <a:prstGeom prst="rect">
              <a:avLst/>
            </a:prstGeom>
          </p:spPr>
        </p:pic>
        <p:sp>
          <p:nvSpPr>
            <p:cNvPr id="21" name="TextBox 190">
              <a:extLst>
                <a:ext uri="{FF2B5EF4-FFF2-40B4-BE49-F238E27FC236}">
                  <a16:creationId xmlns:a16="http://schemas.microsoft.com/office/drawing/2014/main" id="{1ED76D6F-9596-5836-1703-BBD4FABBE9E4}"/>
                </a:ext>
              </a:extLst>
            </p:cNvPr>
            <p:cNvSpPr txBox="1"/>
            <p:nvPr/>
          </p:nvSpPr>
          <p:spPr>
            <a:xfrm>
              <a:off x="260092" y="1282629"/>
              <a:ext cx="5985037" cy="338554"/>
            </a:xfrm>
            <a:prstGeom prst="rect">
              <a:avLst/>
            </a:prstGeom>
            <a:noFill/>
          </p:spPr>
          <p:txBody>
            <a:bodyPr wrap="square" lIns="0" rIns="0"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富蘭克林坦伯頓天然資源基金績效表現</a:t>
              </a:r>
            </a:p>
          </p:txBody>
        </p:sp>
      </p:grpSp>
      <p:graphicFrame>
        <p:nvGraphicFramePr>
          <p:cNvPr id="14" name="表格 13">
            <a:extLst>
              <a:ext uri="{FF2B5EF4-FFF2-40B4-BE49-F238E27FC236}">
                <a16:creationId xmlns:a16="http://schemas.microsoft.com/office/drawing/2014/main" id="{B4133976-FFA1-452B-BA92-7781106278E8}"/>
              </a:ext>
            </a:extLst>
          </p:cNvPr>
          <p:cNvGraphicFramePr>
            <a:graphicFrameLocks noGrp="1"/>
          </p:cNvGraphicFramePr>
          <p:nvPr>
            <p:extLst>
              <p:ext uri="{D42A27DB-BD31-4B8C-83A1-F6EECF244321}">
                <p14:modId xmlns:p14="http://schemas.microsoft.com/office/powerpoint/2010/main" val="1623507487"/>
              </p:ext>
            </p:extLst>
          </p:nvPr>
        </p:nvGraphicFramePr>
        <p:xfrm>
          <a:off x="329172" y="7486307"/>
          <a:ext cx="6089517" cy="1163961"/>
        </p:xfrm>
        <a:graphic>
          <a:graphicData uri="http://schemas.openxmlformats.org/drawingml/2006/table">
            <a:tbl>
              <a:tblPr firstRow="1" firstCol="1" bandRow="1"/>
              <a:tblGrid>
                <a:gridCol w="1646991">
                  <a:extLst>
                    <a:ext uri="{9D8B030D-6E8A-4147-A177-3AD203B41FA5}">
                      <a16:colId xmlns:a16="http://schemas.microsoft.com/office/drawing/2014/main" val="20000"/>
                    </a:ext>
                  </a:extLst>
                </a:gridCol>
                <a:gridCol w="622442">
                  <a:extLst>
                    <a:ext uri="{9D8B030D-6E8A-4147-A177-3AD203B41FA5}">
                      <a16:colId xmlns:a16="http://schemas.microsoft.com/office/drawing/2014/main" val="492475224"/>
                    </a:ext>
                  </a:extLst>
                </a:gridCol>
                <a:gridCol w="622442">
                  <a:extLst>
                    <a:ext uri="{9D8B030D-6E8A-4147-A177-3AD203B41FA5}">
                      <a16:colId xmlns:a16="http://schemas.microsoft.com/office/drawing/2014/main" val="2390505368"/>
                    </a:ext>
                  </a:extLst>
                </a:gridCol>
                <a:gridCol w="622442">
                  <a:extLst>
                    <a:ext uri="{9D8B030D-6E8A-4147-A177-3AD203B41FA5}">
                      <a16:colId xmlns:a16="http://schemas.microsoft.com/office/drawing/2014/main" val="3534625970"/>
                    </a:ext>
                  </a:extLst>
                </a:gridCol>
                <a:gridCol w="622442">
                  <a:extLst>
                    <a:ext uri="{9D8B030D-6E8A-4147-A177-3AD203B41FA5}">
                      <a16:colId xmlns:a16="http://schemas.microsoft.com/office/drawing/2014/main" val="2650753413"/>
                    </a:ext>
                  </a:extLst>
                </a:gridCol>
                <a:gridCol w="622442">
                  <a:extLst>
                    <a:ext uri="{9D8B030D-6E8A-4147-A177-3AD203B41FA5}">
                      <a16:colId xmlns:a16="http://schemas.microsoft.com/office/drawing/2014/main" val="20005"/>
                    </a:ext>
                  </a:extLst>
                </a:gridCol>
                <a:gridCol w="594347">
                  <a:extLst>
                    <a:ext uri="{9D8B030D-6E8A-4147-A177-3AD203B41FA5}">
                      <a16:colId xmlns:a16="http://schemas.microsoft.com/office/drawing/2014/main" val="20006"/>
                    </a:ext>
                  </a:extLst>
                </a:gridCol>
                <a:gridCol w="735969">
                  <a:extLst>
                    <a:ext uri="{9D8B030D-6E8A-4147-A177-3AD203B41FA5}">
                      <a16:colId xmlns:a16="http://schemas.microsoft.com/office/drawing/2014/main" val="20007"/>
                    </a:ext>
                  </a:extLst>
                </a:gridCol>
              </a:tblGrid>
              <a:tr h="276430">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algn="ctr">
                        <a:spcAft>
                          <a:spcPts val="0"/>
                        </a:spcAft>
                      </a:pPr>
                      <a:r>
                        <a:rPr lang="zh-TW" sz="1200" b="1" kern="100" dirty="0">
                          <a:solidFill>
                            <a:srgbClr val="FFFFFF"/>
                          </a:solidFill>
                          <a:effectLst/>
                          <a:latin typeface="微軟正黑體" panose="020B0604030504040204" pitchFamily="34" charset="-120"/>
                          <a:ea typeface="微軟正黑體" panose="020B0604030504040204" pitchFamily="34" charset="-120"/>
                          <a:cs typeface="Times New Roman"/>
                        </a:rPr>
                        <a:t>報酬率</a:t>
                      </a:r>
                      <a:r>
                        <a:rPr lang="en-US" sz="1200" b="1" kern="100" dirty="0">
                          <a:solidFill>
                            <a:srgbClr val="FFFFFF"/>
                          </a:solidFill>
                          <a:effectLst/>
                          <a:latin typeface="微軟正黑體" panose="020B0604030504040204" pitchFamily="34" charset="-120"/>
                          <a:ea typeface="微軟正黑體" panose="020B0604030504040204" pitchFamily="34" charset="-120"/>
                          <a:cs typeface="Times New Roman"/>
                        </a:rPr>
                        <a:t>(%)</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3" marR="6858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algn="ctr" fontAlgn="b"/>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今年來</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7" marR="9527" marT="95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algn="ctr" fontAlgn="b"/>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三個月</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7" marR="9527" marT="95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algn="ctr" fontAlgn="b"/>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六個月</a:t>
                      </a:r>
                    </a:p>
                  </a:txBody>
                  <a:tcPr marL="9527" marR="9527" marT="95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algn="ctr" fontAlgn="b"/>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一年</a:t>
                      </a:r>
                    </a:p>
                  </a:txBody>
                  <a:tcPr marL="9527" marR="9527" marT="95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algn="ctr" fontAlgn="b"/>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二年</a:t>
                      </a:r>
                    </a:p>
                  </a:txBody>
                  <a:tcPr marL="9527" marR="9527" marT="95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algn="ctr" fontAlgn="b"/>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三年</a:t>
                      </a:r>
                    </a:p>
                  </a:txBody>
                  <a:tcPr marL="9527" marR="9527" marT="95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algn="ctr" fontAlgn="b"/>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波動風險</a:t>
                      </a:r>
                    </a:p>
                  </a:txBody>
                  <a:tcPr marL="9527" marR="9527" marT="95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98899">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marR="0" lvl="0" indent="0" algn="ctr" defTabSz="914400" rtl="0" eaLnBrk="1" fontAlgn="auto" latinLnBrk="0" hangingPunct="1">
                        <a:lnSpc>
                          <a:spcPts val="2400"/>
                        </a:lnSpc>
                        <a:spcBef>
                          <a:spcPts val="0"/>
                        </a:spcBef>
                        <a:spcAft>
                          <a:spcPts val="0"/>
                        </a:spcAft>
                        <a:buClrTx/>
                        <a:buSzTx/>
                        <a:buFontTx/>
                        <a:buNone/>
                        <a:tabLst/>
                        <a:defRPr/>
                      </a:pPr>
                      <a:r>
                        <a:rPr lang="zh-TW" altLang="en-US" sz="1200" b="1" kern="100" dirty="0">
                          <a:solidFill>
                            <a:srgbClr val="FFFFFF"/>
                          </a:solidFill>
                          <a:effectLst/>
                          <a:latin typeface="微軟正黑體" panose="020B0604030504040204" pitchFamily="34" charset="-120"/>
                          <a:ea typeface="微軟正黑體" panose="020B0604030504040204" pitchFamily="34" charset="-120"/>
                          <a:cs typeface="Times New Roman"/>
                        </a:rPr>
                        <a:t>本基金</a:t>
                      </a:r>
                    </a:p>
                  </a:txBody>
                  <a:tcPr marL="68583" marR="68583"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24.42 </a:t>
                      </a:r>
                    </a:p>
                  </a:txBody>
                  <a:tcPr marL="9525" marR="9525" marT="9525"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7BFDE"/>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10.93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7BFDE"/>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34.55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7BFDE"/>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62.96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7BFDE"/>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49.36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7BFDE"/>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65.89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7BFDE"/>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17.00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7BFDE"/>
                    </a:solidFill>
                  </a:tcPr>
                </a:tc>
                <a:extLst>
                  <a:ext uri="{0D108BD9-81ED-4DB2-BD59-A6C34878D82A}">
                    <a16:rowId xmlns:a16="http://schemas.microsoft.com/office/drawing/2014/main" val="10001"/>
                  </a:ext>
                </a:extLst>
              </a:tr>
              <a:tr h="294316">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marR="0" lvl="0" indent="0" algn="ctr" defTabSz="914400" rtl="0" eaLnBrk="1" fontAlgn="auto" latinLnBrk="0" hangingPunct="1">
                        <a:lnSpc>
                          <a:spcPts val="2400"/>
                        </a:lnSpc>
                        <a:spcBef>
                          <a:spcPts val="0"/>
                        </a:spcBef>
                        <a:spcAft>
                          <a:spcPts val="0"/>
                        </a:spcAft>
                        <a:buClrTx/>
                        <a:buSzTx/>
                        <a:buFontTx/>
                        <a:buNone/>
                        <a:tabLst/>
                        <a:defRPr/>
                      </a:pPr>
                      <a:r>
                        <a:rPr lang="zh-TW" altLang="en-US" sz="1200" b="1" kern="100" dirty="0">
                          <a:solidFill>
                            <a:srgbClr val="FFFFFF"/>
                          </a:solidFill>
                          <a:effectLst/>
                          <a:latin typeface="微軟正黑體" panose="020B0604030504040204" pitchFamily="34" charset="-120"/>
                          <a:ea typeface="微軟正黑體" panose="020B0604030504040204" pitchFamily="34" charset="-120"/>
                          <a:cs typeface="Times New Roman"/>
                        </a:rPr>
                        <a:t>同類型基金平均</a:t>
                      </a:r>
                    </a:p>
                  </a:txBody>
                  <a:tcPr marL="68583" marR="68583"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a:solidFill>
                            <a:srgbClr val="000000"/>
                          </a:solidFill>
                          <a:effectLst/>
                          <a:latin typeface="微軟正黑體" panose="020B0604030504040204" pitchFamily="34" charset="-120"/>
                          <a:ea typeface="微軟正黑體" panose="020B0604030504040204" pitchFamily="34" charset="-120"/>
                          <a:cs typeface="+mn-cs"/>
                        </a:rPr>
                        <a:t>20.60 </a:t>
                      </a:r>
                    </a:p>
                  </a:txBody>
                  <a:tcPr marL="9525" marR="9525" marT="9525"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6.23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30.05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a:solidFill>
                            <a:srgbClr val="000000"/>
                          </a:solidFill>
                          <a:effectLst/>
                          <a:latin typeface="微軟正黑體" panose="020B0604030504040204" pitchFamily="34" charset="-120"/>
                          <a:ea typeface="微軟正黑體" panose="020B0604030504040204" pitchFamily="34" charset="-120"/>
                          <a:cs typeface="+mn-cs"/>
                        </a:rPr>
                        <a:t>61.45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a:solidFill>
                            <a:srgbClr val="000000"/>
                          </a:solidFill>
                          <a:effectLst/>
                          <a:latin typeface="微軟正黑體" panose="020B0604030504040204" pitchFamily="34" charset="-120"/>
                          <a:ea typeface="微軟正黑體" panose="020B0604030504040204" pitchFamily="34" charset="-120"/>
                          <a:cs typeface="+mn-cs"/>
                        </a:rPr>
                        <a:t>45.57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a:solidFill>
                            <a:srgbClr val="000000"/>
                          </a:solidFill>
                          <a:effectLst/>
                          <a:latin typeface="微軟正黑體" panose="020B0604030504040204" pitchFamily="34" charset="-120"/>
                          <a:ea typeface="微軟正黑體" panose="020B0604030504040204" pitchFamily="34" charset="-120"/>
                          <a:cs typeface="+mn-cs"/>
                        </a:rPr>
                        <a:t>60.51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17.54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3DFEE"/>
                    </a:solidFill>
                  </a:tcPr>
                </a:tc>
                <a:extLst>
                  <a:ext uri="{0D108BD9-81ED-4DB2-BD59-A6C34878D82A}">
                    <a16:rowId xmlns:a16="http://schemas.microsoft.com/office/drawing/2014/main" val="1805063035"/>
                  </a:ext>
                </a:extLst>
              </a:tr>
              <a:tr h="294316">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marR="0" lvl="0" indent="0" algn="ctr" defTabSz="914400" rtl="0" eaLnBrk="1" fontAlgn="auto" latinLnBrk="0" hangingPunct="1">
                        <a:lnSpc>
                          <a:spcPts val="2400"/>
                        </a:lnSpc>
                        <a:spcBef>
                          <a:spcPts val="0"/>
                        </a:spcBef>
                        <a:spcAft>
                          <a:spcPts val="0"/>
                        </a:spcAft>
                        <a:buClrTx/>
                        <a:buSzTx/>
                        <a:buFontTx/>
                        <a:buNone/>
                        <a:tabLst/>
                        <a:defRPr/>
                      </a:pPr>
                      <a:r>
                        <a:rPr lang="en-US" altLang="zh-TW" sz="1200" b="1" kern="100" dirty="0">
                          <a:solidFill>
                            <a:srgbClr val="FFFFFF"/>
                          </a:solidFill>
                          <a:effectLst/>
                          <a:latin typeface="微軟正黑體" panose="020B0604030504040204" pitchFamily="34" charset="-120"/>
                          <a:ea typeface="微軟正黑體" panose="020B0604030504040204" pitchFamily="34" charset="-120"/>
                          <a:cs typeface="Times New Roman"/>
                        </a:rPr>
                        <a:t>7</a:t>
                      </a:r>
                      <a:r>
                        <a:rPr lang="zh-TW" altLang="en-US" sz="1200" b="1" kern="100" dirty="0">
                          <a:solidFill>
                            <a:srgbClr val="FFFFFF"/>
                          </a:solidFill>
                          <a:effectLst/>
                          <a:latin typeface="微軟正黑體" panose="020B0604030504040204" pitchFamily="34" charset="-120"/>
                          <a:ea typeface="微軟正黑體" panose="020B0604030504040204" pitchFamily="34" charset="-120"/>
                          <a:cs typeface="Times New Roman"/>
                        </a:rPr>
                        <a:t>檔</a:t>
                      </a:r>
                      <a:r>
                        <a:rPr lang="zh-TW" altLang="zh-TW" sz="1200" b="1" kern="100" dirty="0">
                          <a:solidFill>
                            <a:srgbClr val="FFFFFF"/>
                          </a:solidFill>
                          <a:effectLst/>
                          <a:latin typeface="微軟正黑體" panose="020B0604030504040204" pitchFamily="34" charset="-120"/>
                          <a:ea typeface="微軟正黑體" panose="020B0604030504040204" pitchFamily="34" charset="-120"/>
                          <a:cs typeface="Times New Roman"/>
                        </a:rPr>
                        <a:t>同類</a:t>
                      </a:r>
                      <a:r>
                        <a:rPr lang="zh-TW" altLang="en-US" sz="1200" b="1" kern="100" dirty="0">
                          <a:solidFill>
                            <a:srgbClr val="FFFFFF"/>
                          </a:solidFill>
                          <a:effectLst/>
                          <a:latin typeface="微軟正黑體" panose="020B0604030504040204" pitchFamily="34" charset="-120"/>
                          <a:ea typeface="微軟正黑體" panose="020B0604030504040204" pitchFamily="34" charset="-120"/>
                          <a:cs typeface="Times New Roman"/>
                        </a:rPr>
                        <a:t>型</a:t>
                      </a:r>
                      <a:r>
                        <a:rPr lang="zh-TW" altLang="zh-TW" sz="1200" b="1" kern="100" dirty="0">
                          <a:solidFill>
                            <a:srgbClr val="FFFFFF"/>
                          </a:solidFill>
                          <a:effectLst/>
                          <a:latin typeface="微軟正黑體" panose="020B0604030504040204" pitchFamily="34" charset="-120"/>
                          <a:ea typeface="微軟正黑體" panose="020B0604030504040204" pitchFamily="34" charset="-120"/>
                          <a:cs typeface="Times New Roman"/>
                        </a:rPr>
                        <a:t>基金</a:t>
                      </a:r>
                      <a:r>
                        <a:rPr lang="zh-TW" altLang="en-US" sz="1200" b="1" kern="100" dirty="0">
                          <a:solidFill>
                            <a:srgbClr val="FFFFFF"/>
                          </a:solidFill>
                          <a:effectLst/>
                          <a:latin typeface="微軟正黑體" panose="020B0604030504040204" pitchFamily="34" charset="-120"/>
                          <a:ea typeface="微軟正黑體" panose="020B0604030504040204" pitchFamily="34" charset="-120"/>
                          <a:cs typeface="Times New Roman"/>
                        </a:rPr>
                        <a:t>排名</a:t>
                      </a:r>
                      <a:endParaRPr lang="zh-TW" altLang="zh-TW" sz="1200" b="1" kern="100" dirty="0">
                        <a:solidFill>
                          <a:srgbClr val="FFFFFF"/>
                        </a:solidFill>
                        <a:effectLst/>
                        <a:latin typeface="微軟正黑體" panose="020B0604030504040204" pitchFamily="34" charset="-120"/>
                        <a:ea typeface="微軟正黑體" panose="020B0604030504040204" pitchFamily="34" charset="-120"/>
                        <a:cs typeface="Times New Roman"/>
                      </a:endParaRPr>
                    </a:p>
                  </a:txBody>
                  <a:tcPr marL="68583" marR="68583"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a:t>
                      </a:r>
                    </a:p>
                  </a:txBody>
                  <a:tcPr marL="9525" marR="9525" marT="9525"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7BFDE"/>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7BFDE"/>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7BFDE"/>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7BFDE"/>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7BFDE"/>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7BFDE"/>
                    </a:solidFill>
                  </a:tcPr>
                </a:tc>
                <a:tc>
                  <a:txBody>
                    <a:bodyPr/>
                    <a:lstStyle>
                      <a:lvl1pPr marL="0" algn="l" defTabSz="914400" rtl="0" eaLnBrk="1" latinLnBrk="0" hangingPunct="1">
                        <a:defRPr sz="1800" kern="1200">
                          <a:solidFill>
                            <a:schemeClr val="tx1"/>
                          </a:solidFill>
                          <a:latin typeface="Arial"/>
                          <a:ea typeface="標楷體"/>
                        </a:defRPr>
                      </a:lvl1pPr>
                      <a:lvl2pPr marL="457200" algn="l" defTabSz="914400" rtl="0" eaLnBrk="1" latinLnBrk="0" hangingPunct="1">
                        <a:defRPr sz="1800" kern="1200">
                          <a:solidFill>
                            <a:schemeClr val="tx1"/>
                          </a:solidFill>
                          <a:latin typeface="Arial"/>
                          <a:ea typeface="標楷體"/>
                        </a:defRPr>
                      </a:lvl2pPr>
                      <a:lvl3pPr marL="914400" algn="l" defTabSz="914400" rtl="0" eaLnBrk="1" latinLnBrk="0" hangingPunct="1">
                        <a:defRPr sz="1800" kern="1200">
                          <a:solidFill>
                            <a:schemeClr val="tx1"/>
                          </a:solidFill>
                          <a:latin typeface="Arial"/>
                          <a:ea typeface="標楷體"/>
                        </a:defRPr>
                      </a:lvl3pPr>
                      <a:lvl4pPr marL="1371600" algn="l" defTabSz="914400" rtl="0" eaLnBrk="1" latinLnBrk="0" hangingPunct="1">
                        <a:defRPr sz="1800" kern="1200">
                          <a:solidFill>
                            <a:schemeClr val="tx1"/>
                          </a:solidFill>
                          <a:latin typeface="Arial"/>
                          <a:ea typeface="標楷體"/>
                        </a:defRPr>
                      </a:lvl4pPr>
                      <a:lvl5pPr marL="1828800" algn="l" defTabSz="914400" rtl="0" eaLnBrk="1" latinLnBrk="0" hangingPunct="1">
                        <a:defRPr sz="1800" kern="1200">
                          <a:solidFill>
                            <a:schemeClr val="tx1"/>
                          </a:solidFill>
                          <a:latin typeface="Arial"/>
                          <a:ea typeface="標楷體"/>
                        </a:defRPr>
                      </a:lvl5pPr>
                      <a:lvl6pPr marL="2286000" algn="l" defTabSz="914400" rtl="0" eaLnBrk="1" latinLnBrk="0" hangingPunct="1">
                        <a:defRPr sz="1800" kern="1200">
                          <a:solidFill>
                            <a:schemeClr val="tx1"/>
                          </a:solidFill>
                          <a:latin typeface="Arial"/>
                          <a:ea typeface="標楷體"/>
                        </a:defRPr>
                      </a:lvl6pPr>
                      <a:lvl7pPr marL="2743200" algn="l" defTabSz="914400" rtl="0" eaLnBrk="1" latinLnBrk="0" hangingPunct="1">
                        <a:defRPr sz="1800" kern="1200">
                          <a:solidFill>
                            <a:schemeClr val="tx1"/>
                          </a:solidFill>
                          <a:latin typeface="Arial"/>
                          <a:ea typeface="標楷體"/>
                        </a:defRPr>
                      </a:lvl7pPr>
                      <a:lvl8pPr marL="3200400" algn="l" defTabSz="914400" rtl="0" eaLnBrk="1" latinLnBrk="0" hangingPunct="1">
                        <a:defRPr sz="1800" kern="1200">
                          <a:solidFill>
                            <a:schemeClr val="tx1"/>
                          </a:solidFill>
                          <a:latin typeface="Arial"/>
                          <a:ea typeface="標楷體"/>
                        </a:defRPr>
                      </a:lvl8pPr>
                      <a:lvl9pPr marL="3657600" algn="l" defTabSz="914400" rtl="0" eaLnBrk="1" latinLnBrk="0" hangingPunct="1">
                        <a:defRPr sz="1800" kern="1200">
                          <a:solidFill>
                            <a:schemeClr val="tx1"/>
                          </a:solidFill>
                          <a:latin typeface="Arial"/>
                          <a:ea typeface="標楷體"/>
                        </a:defRPr>
                      </a:lvl9pPr>
                    </a:lstStyle>
                    <a:p>
                      <a:pPr marL="0" algn="ctr" defTabSz="914400" rtl="0" eaLnBrk="1" fontAlgn="ctr" latinLnBrk="0" hangingPunct="1">
                        <a:buNone/>
                      </a:pPr>
                      <a:r>
                        <a:rPr lang="en-US" altLang="zh-TW"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7BFDE"/>
                    </a:solidFill>
                  </a:tcPr>
                </a:tc>
                <a:extLst>
                  <a:ext uri="{0D108BD9-81ED-4DB2-BD59-A6C34878D82A}">
                    <a16:rowId xmlns:a16="http://schemas.microsoft.com/office/drawing/2014/main" val="748601740"/>
                  </a:ext>
                </a:extLst>
              </a:tr>
            </a:tbl>
          </a:graphicData>
        </a:graphic>
      </p:graphicFrame>
      <p:pic>
        <p:nvPicPr>
          <p:cNvPr id="25" name="圖片 24">
            <a:extLst>
              <a:ext uri="{FF2B5EF4-FFF2-40B4-BE49-F238E27FC236}">
                <a16:creationId xmlns:a16="http://schemas.microsoft.com/office/drawing/2014/main" id="{B58AB9D6-D4CD-A52A-F6C3-5D7B819C2A1C}"/>
              </a:ext>
            </a:extLst>
          </p:cNvPr>
          <p:cNvPicPr>
            <a:picLocks noChangeAspect="1"/>
          </p:cNvPicPr>
          <p:nvPr/>
        </p:nvPicPr>
        <p:blipFill>
          <a:blip r:embed="rId8"/>
          <a:stretch>
            <a:fillRect/>
          </a:stretch>
        </p:blipFill>
        <p:spPr>
          <a:xfrm>
            <a:off x="269792" y="4917336"/>
            <a:ext cx="5020599" cy="2039124"/>
          </a:xfrm>
          <a:prstGeom prst="rect">
            <a:avLst/>
          </a:prstGeom>
        </p:spPr>
      </p:pic>
    </p:spTree>
    <p:extLst>
      <p:ext uri="{BB962C8B-B14F-4D97-AF65-F5344CB8AC3E}">
        <p14:creationId xmlns:p14="http://schemas.microsoft.com/office/powerpoint/2010/main" val="87234989"/>
      </p:ext>
    </p:extLst>
  </p:cSld>
  <p:clrMapOvr>
    <a:masterClrMapping/>
  </p:clrMapOvr>
</p:sld>
</file>

<file path=ppt/theme/theme1.xml><?xml version="1.0" encoding="utf-8"?>
<a:theme xmlns:a="http://schemas.openxmlformats.org/drawingml/2006/main" name="Office Theme">
  <a:themeElements>
    <a:clrScheme name="LM Color">
      <a:dk1>
        <a:sysClr val="windowText" lastClr="000000"/>
      </a:dk1>
      <a:lt1>
        <a:sysClr val="window" lastClr="FFFFFF"/>
      </a:lt1>
      <a:dk2>
        <a:srgbClr val="00588A"/>
      </a:dk2>
      <a:lt2>
        <a:srgbClr val="DBDBDB"/>
      </a:lt2>
      <a:accent1>
        <a:srgbClr val="00588A"/>
      </a:accent1>
      <a:accent2>
        <a:srgbClr val="007DC1"/>
      </a:accent2>
      <a:accent3>
        <a:srgbClr val="94AA24"/>
      </a:accent3>
      <a:accent4>
        <a:srgbClr val="009C9E"/>
      </a:accent4>
      <a:accent5>
        <a:srgbClr val="808285"/>
      </a:accent5>
      <a:accent6>
        <a:srgbClr val="D3A809"/>
      </a:accent6>
      <a:hlink>
        <a:srgbClr val="409A3C"/>
      </a:hlink>
      <a:folHlink>
        <a:srgbClr val="A323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lIns="91455" tIns="0" rIns="91455" bIns="0" rtlCol="0">
        <a:spAutoFit/>
      </a:bodyPr>
      <a:lstStyle>
        <a:defPPr algn="l">
          <a:defRPr sz="12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892</Words>
  <Application>Microsoft Office PowerPoint</Application>
  <PresentationFormat>自訂</PresentationFormat>
  <Paragraphs>58</Paragraphs>
  <Slides>2</Slides>
  <Notes>2</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vt:i4>
      </vt:variant>
    </vt:vector>
  </HeadingPairs>
  <TitlesOfParts>
    <vt:vector size="8" baseType="lpstr">
      <vt:lpstr>華康中黑體</vt:lpstr>
      <vt:lpstr>微軟正黑體</vt:lpstr>
      <vt:lpstr>Arial</vt:lpstr>
      <vt:lpstr>Calibri</vt:lpstr>
      <vt:lpstr>Wingdings</vt:lpstr>
      <vt:lpstr>Office Theme</vt:lpstr>
      <vt:lpstr>PowerPoint 簡報</vt:lpstr>
      <vt:lpstr>PowerPoint 簡報</vt:lpstr>
    </vt:vector>
  </TitlesOfParts>
  <Company>Legg Mason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FT</dc:creator>
  <cp:lastModifiedBy>Tseng, Eddie</cp:lastModifiedBy>
  <cp:revision>3771</cp:revision>
  <cp:lastPrinted>2019-09-20T09:08:07Z</cp:lastPrinted>
  <dcterms:created xsi:type="dcterms:W3CDTF">2011-01-21T09:53:50Z</dcterms:created>
  <dcterms:modified xsi:type="dcterms:W3CDTF">2026-05-07T05:52:08Z</dcterms:modified>
</cp:coreProperties>
</file>