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4" r:id="rId2"/>
    <p:sldId id="266" r:id="rId3"/>
  </p:sldIdLst>
  <p:sldSz cx="7561263" cy="10693400"/>
  <p:notesSz cx="6797675" cy="9928225"/>
  <p:defaultTextStyle>
    <a:defPPr>
      <a:defRPr lang="en-US"/>
    </a:defPPr>
    <a:lvl1pPr algn="l" defTabSz="995517" rtl="0" fontAlgn="base">
      <a:spcBef>
        <a:spcPct val="0"/>
      </a:spcBef>
      <a:spcAft>
        <a:spcPct val="0"/>
      </a:spcAft>
      <a:defRPr sz="2000" kern="1200">
        <a:solidFill>
          <a:schemeClr val="tx1"/>
        </a:solidFill>
        <a:latin typeface="Arial" pitchFamily="34" charset="0"/>
        <a:ea typeface="+mn-ea"/>
        <a:cs typeface="+mn-cs"/>
      </a:defRPr>
    </a:lvl1pPr>
    <a:lvl2pPr marL="496965" indent="-39694" algn="l" defTabSz="995517" rtl="0" fontAlgn="base">
      <a:spcBef>
        <a:spcPct val="0"/>
      </a:spcBef>
      <a:spcAft>
        <a:spcPct val="0"/>
      </a:spcAft>
      <a:defRPr sz="2000" kern="1200">
        <a:solidFill>
          <a:schemeClr val="tx1"/>
        </a:solidFill>
        <a:latin typeface="Arial" pitchFamily="34" charset="0"/>
        <a:ea typeface="+mn-ea"/>
        <a:cs typeface="+mn-cs"/>
      </a:defRPr>
    </a:lvl2pPr>
    <a:lvl3pPr marL="995517" indent="-80976" algn="l" defTabSz="995517" rtl="0" fontAlgn="base">
      <a:spcBef>
        <a:spcPct val="0"/>
      </a:spcBef>
      <a:spcAft>
        <a:spcPct val="0"/>
      </a:spcAft>
      <a:defRPr sz="2000" kern="1200">
        <a:solidFill>
          <a:schemeClr val="tx1"/>
        </a:solidFill>
        <a:latin typeface="Arial" pitchFamily="34" charset="0"/>
        <a:ea typeface="+mn-ea"/>
        <a:cs typeface="+mn-cs"/>
      </a:defRPr>
    </a:lvl3pPr>
    <a:lvl4pPr marL="1492481" indent="-120669" algn="l" defTabSz="995517" rtl="0" fontAlgn="base">
      <a:spcBef>
        <a:spcPct val="0"/>
      </a:spcBef>
      <a:spcAft>
        <a:spcPct val="0"/>
      </a:spcAft>
      <a:defRPr sz="2000" kern="1200">
        <a:solidFill>
          <a:schemeClr val="tx1"/>
        </a:solidFill>
        <a:latin typeface="Arial" pitchFamily="34" charset="0"/>
        <a:ea typeface="+mn-ea"/>
        <a:cs typeface="+mn-cs"/>
      </a:defRPr>
    </a:lvl4pPr>
    <a:lvl5pPr marL="1991033" indent="-161950" algn="l" defTabSz="995517" rtl="0" fontAlgn="base">
      <a:spcBef>
        <a:spcPct val="0"/>
      </a:spcBef>
      <a:spcAft>
        <a:spcPct val="0"/>
      </a:spcAft>
      <a:defRPr sz="2000" kern="1200">
        <a:solidFill>
          <a:schemeClr val="tx1"/>
        </a:solidFill>
        <a:latin typeface="Arial" pitchFamily="34" charset="0"/>
        <a:ea typeface="+mn-ea"/>
        <a:cs typeface="+mn-cs"/>
      </a:defRPr>
    </a:lvl5pPr>
    <a:lvl6pPr marL="2286354" algn="l" defTabSz="914541" rtl="0" eaLnBrk="1" latinLnBrk="0" hangingPunct="1">
      <a:defRPr sz="2000" kern="1200">
        <a:solidFill>
          <a:schemeClr val="tx1"/>
        </a:solidFill>
        <a:latin typeface="Arial" pitchFamily="34" charset="0"/>
        <a:ea typeface="+mn-ea"/>
        <a:cs typeface="+mn-cs"/>
      </a:defRPr>
    </a:lvl6pPr>
    <a:lvl7pPr marL="2743624" algn="l" defTabSz="914541" rtl="0" eaLnBrk="1" latinLnBrk="0" hangingPunct="1">
      <a:defRPr sz="2000" kern="1200">
        <a:solidFill>
          <a:schemeClr val="tx1"/>
        </a:solidFill>
        <a:latin typeface="Arial" pitchFamily="34" charset="0"/>
        <a:ea typeface="+mn-ea"/>
        <a:cs typeface="+mn-cs"/>
      </a:defRPr>
    </a:lvl7pPr>
    <a:lvl8pPr marL="3200895" algn="l" defTabSz="914541" rtl="0" eaLnBrk="1" latinLnBrk="0" hangingPunct="1">
      <a:defRPr sz="2000" kern="1200">
        <a:solidFill>
          <a:schemeClr val="tx1"/>
        </a:solidFill>
        <a:latin typeface="Arial" pitchFamily="34" charset="0"/>
        <a:ea typeface="+mn-ea"/>
        <a:cs typeface="+mn-cs"/>
      </a:defRPr>
    </a:lvl8pPr>
    <a:lvl9pPr marL="3658166" algn="l" defTabSz="914541"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6536" userDrawn="1">
          <p15:clr>
            <a:srgbClr val="A4A3A4"/>
          </p15:clr>
        </p15:guide>
        <p15:guide id="2" orient="horz" pos="296" userDrawn="1">
          <p15:clr>
            <a:srgbClr val="A4A3A4"/>
          </p15:clr>
        </p15:guide>
        <p15:guide id="3" pos="4494" userDrawn="1">
          <p15:clr>
            <a:srgbClr val="A4A3A4"/>
          </p15:clr>
        </p15:guide>
        <p15:guide id="5" pos="2478" userDrawn="1">
          <p15:clr>
            <a:srgbClr val="A4A3A4"/>
          </p15:clr>
        </p15:guide>
        <p15:guide id="6" orient="horz" pos="4616" userDrawn="1">
          <p15:clr>
            <a:srgbClr val="A4A3A4"/>
          </p15:clr>
        </p15:guide>
        <p15:guide id="8" pos="534" userDrawn="1">
          <p15:clr>
            <a:srgbClr val="A4A3A4"/>
          </p15:clr>
        </p15:guide>
        <p15:guide id="9" pos="2046" userDrawn="1">
          <p15:clr>
            <a:srgbClr val="A4A3A4"/>
          </p15:clr>
        </p15:guide>
        <p15:guide id="10" orient="horz" pos="1784" userDrawn="1">
          <p15:clr>
            <a:srgbClr val="A4A3A4"/>
          </p15:clr>
        </p15:guide>
        <p15:guide id="13" orient="horz" pos="6104" userDrawn="1">
          <p15:clr>
            <a:srgbClr val="A4A3A4"/>
          </p15:clr>
        </p15:guide>
        <p15:guide id="14" orient="horz" pos="3488" userDrawn="1">
          <p15:clr>
            <a:srgbClr val="A4A3A4"/>
          </p15:clr>
        </p15:guide>
        <p15:guide id="17" orient="horz" pos="3056" userDrawn="1">
          <p15:clr>
            <a:srgbClr val="A4A3A4"/>
          </p15:clr>
        </p15:guide>
        <p15:guide id="18" orient="horz" pos="4928" userDrawn="1">
          <p15:clr>
            <a:srgbClr val="A4A3A4"/>
          </p15:clr>
        </p15:guide>
        <p15:guide id="19" pos="2766" userDrawn="1">
          <p15:clr>
            <a:srgbClr val="A4A3A4"/>
          </p15:clr>
        </p15:guide>
        <p15:guide id="20" pos="23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o, Felix" initials="LF" lastIdx="1" clrIdx="0">
    <p:extLst>
      <p:ext uri="{19B8F6BF-5375-455C-9EA6-DF929625EA0E}">
        <p15:presenceInfo xmlns:p15="http://schemas.microsoft.com/office/powerpoint/2012/main" userId="S-1-5-21-141307505-1238419977-2639880222-110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0000CC"/>
    <a:srgbClr val="DD8E0B"/>
    <a:srgbClr val="000099"/>
    <a:srgbClr val="005598"/>
    <a:srgbClr val="CCFFFF"/>
    <a:srgbClr val="20AEFF"/>
    <a:srgbClr val="1868A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80242" autoAdjust="0"/>
  </p:normalViewPr>
  <p:slideViewPr>
    <p:cSldViewPr showGuides="1">
      <p:cViewPr>
        <p:scale>
          <a:sx n="150" d="100"/>
          <a:sy n="150" d="100"/>
        </p:scale>
        <p:origin x="1236" y="-2706"/>
      </p:cViewPr>
      <p:guideLst>
        <p:guide orient="horz" pos="6536"/>
        <p:guide orient="horz" pos="296"/>
        <p:guide pos="4494"/>
        <p:guide pos="2478"/>
        <p:guide orient="horz" pos="4616"/>
        <p:guide pos="534"/>
        <p:guide pos="2046"/>
        <p:guide orient="horz" pos="1784"/>
        <p:guide orient="horz" pos="6104"/>
        <p:guide orient="horz" pos="3488"/>
        <p:guide orient="horz" pos="3056"/>
        <p:guide orient="horz" pos="4928"/>
        <p:guide pos="2766"/>
        <p:guide pos="233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72" d="100"/>
          <a:sy n="72" d="100"/>
        </p:scale>
        <p:origin x="217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ranklintempleton-my.sharepoint.com/personal/andrew_meylan_franklintempleton_com/Documents/_Gold%20Miners/_Industry%20Research/Central%20Banks/dataset_2026-02-18T16_45_55.263791027Z_DEFAULT_INTEGRATION_IMF.STA_COFER_7.0%20(version%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rp.com.tw\s$\business_units\Resdiv\Employee\Ryan\&#32047;&#31309;&#22577;&#3722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ho\Documents\&#24066;&#22580;\04.&#40643;&#37329;\&#22522;&#37329;&#22294;&#21345;\Gold%20Fun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ho\Documents\&#24066;&#22580;\04.&#40643;&#37329;\&#22522;&#37329;&#22294;&#21345;\Gold%20Fun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'Third CB Chart - WGC'!$A$2</c:f>
              <c:strCache>
                <c:ptCount val="1"/>
                <c:pt idx="0">
                  <c:v>Total Tonnes of Official Sector Buying (Selling)</c:v>
                </c:pt>
              </c:strCache>
            </c:strRef>
          </c:tx>
          <c:spPr>
            <a:solidFill>
              <a:srgbClr val="FF0000"/>
            </a:solidFill>
            <a:ln>
              <a:noFill/>
            </a:ln>
            <a:effectLst/>
          </c:spPr>
          <c:invertIfNegative val="1"/>
          <c:dLbls>
            <c:delete val="1"/>
          </c:dLbls>
          <c:cat>
            <c:numRef>
              <c:f>'Third CB Chart - WGC'!$B$1:$Y$1</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'Third CB Chart - WGC'!$B$2:$Y$2</c:f>
              <c:numCache>
                <c:formatCode>#,##0_);\(#,##0\)</c:formatCode>
                <c:ptCount val="24"/>
                <c:pt idx="0">
                  <c:v>-545</c:v>
                </c:pt>
                <c:pt idx="1">
                  <c:v>-617</c:v>
                </c:pt>
                <c:pt idx="2">
                  <c:v>-470</c:v>
                </c:pt>
                <c:pt idx="3">
                  <c:v>-662</c:v>
                </c:pt>
                <c:pt idx="4">
                  <c:v>-367</c:v>
                </c:pt>
                <c:pt idx="5">
                  <c:v>-484</c:v>
                </c:pt>
                <c:pt idx="6">
                  <c:v>-236</c:v>
                </c:pt>
                <c:pt idx="7">
                  <c:v>-44</c:v>
                </c:pt>
                <c:pt idx="8">
                  <c:v>79.150502500000002</c:v>
                </c:pt>
                <c:pt idx="9">
                  <c:v>480.78649741999999</c:v>
                </c:pt>
                <c:pt idx="10">
                  <c:v>569.18328835</c:v>
                </c:pt>
                <c:pt idx="11">
                  <c:v>629.45035187999997</c:v>
                </c:pt>
                <c:pt idx="12">
                  <c:v>601.13204685999995</c:v>
                </c:pt>
                <c:pt idx="13">
                  <c:v>579.55029563000005</c:v>
                </c:pt>
                <c:pt idx="14">
                  <c:v>394.85982465000001</c:v>
                </c:pt>
                <c:pt idx="15">
                  <c:v>378.55609270000002</c:v>
                </c:pt>
                <c:pt idx="16">
                  <c:v>656.22911497999996</c:v>
                </c:pt>
                <c:pt idx="17">
                  <c:v>605.41270132</c:v>
                </c:pt>
                <c:pt idx="18">
                  <c:v>254.94472042999999</c:v>
                </c:pt>
                <c:pt idx="19">
                  <c:v>450.11242375</c:v>
                </c:pt>
                <c:pt idx="20">
                  <c:v>1080.0092187299999</c:v>
                </c:pt>
                <c:pt idx="21">
                  <c:v>1050.8147182299999</c:v>
                </c:pt>
                <c:pt idx="22">
                  <c:v>1092.3713022500001</c:v>
                </c:pt>
                <c:pt idx="23">
                  <c:v>863.25708684000006</c:v>
                </c:pt>
              </c:numCache>
            </c:numRef>
          </c:val>
          <c:extLst>
            <c:ext xmlns:c14="http://schemas.microsoft.com/office/drawing/2007/8/2/chart" uri="{6F2FDCE9-48DA-4B69-8628-5D25D57E5C99}">
              <c14:invertSolidFillFmt>
                <c14:spPr xmlns:c14="http://schemas.microsoft.com/office/drawing/2007/8/2/chart">
                  <a:solidFill>
                    <a:srgbClr val="00B050"/>
                  </a:solidFill>
                  <a:ln>
                    <a:noFill/>
                  </a:ln>
                  <a:effectLst/>
                </c14:spPr>
              </c14:invertSolidFillFmt>
            </c:ext>
            <c:ext xmlns:c16="http://schemas.microsoft.com/office/drawing/2014/chart" uri="{C3380CC4-5D6E-409C-BE32-E72D297353CC}">
              <c16:uniqueId val="{00000000-EA93-413C-A2FC-324A95693BF7}"/>
            </c:ext>
          </c:extLst>
        </c:ser>
        <c:dLbls>
          <c:showLegendKey val="0"/>
          <c:showVal val="1"/>
          <c:showCatName val="0"/>
          <c:showSerName val="0"/>
          <c:showPercent val="0"/>
          <c:showBubbleSize val="0"/>
        </c:dLbls>
        <c:gapWidth val="75"/>
        <c:axId val="118517231"/>
        <c:axId val="118505711"/>
      </c:barChart>
      <c:catAx>
        <c:axId val="11851723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lang="en-US" altLang="zh-TW"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en-US"/>
          </a:p>
        </c:txPr>
        <c:crossAx val="118505711"/>
        <c:crosses val="autoZero"/>
        <c:auto val="1"/>
        <c:lblAlgn val="ctr"/>
        <c:lblOffset val="100"/>
        <c:noMultiLvlLbl val="0"/>
      </c:catAx>
      <c:valAx>
        <c:axId val="118505711"/>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lang="en-US" altLang="zh-TW"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en-US"/>
          </a:p>
        </c:txPr>
        <c:crossAx val="118517231"/>
        <c:crosses val="autoZero"/>
        <c:crossBetween val="between"/>
        <c:majorUnit val="3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altLang="zh-TW">
          <a:latin typeface="微軟正黑體" panose="020B0604030504040204" pitchFamily="34" charset="-120"/>
          <a:ea typeface="微軟正黑體" panose="020B0604030504040204" pitchFamily="34" charset="-12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'Cleaned Up'!$H$92</c:f>
              <c:strCache>
                <c:ptCount val="1"/>
                <c:pt idx="0">
                  <c:v>USD</c:v>
                </c:pt>
              </c:strCache>
            </c:strRef>
          </c:tx>
          <c:spPr>
            <a:solidFill>
              <a:srgbClr val="0000CC"/>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Up'!$I$92:$AH$92</c:f>
              <c:numCache>
                <c:formatCode>0%</c:formatCode>
                <c:ptCount val="26"/>
                <c:pt idx="0">
                  <c:v>0.61171174965568842</c:v>
                </c:pt>
                <c:pt idx="1">
                  <c:v>0.62212116783018412</c:v>
                </c:pt>
                <c:pt idx="2">
                  <c:v>0.59063962131412284</c:v>
                </c:pt>
                <c:pt idx="3">
                  <c:v>0.56875268438607818</c:v>
                </c:pt>
                <c:pt idx="4">
                  <c:v>0.57472638450016356</c:v>
                </c:pt>
                <c:pt idx="5">
                  <c:v>0.583069136145975</c:v>
                </c:pt>
                <c:pt idx="6">
                  <c:v>0.57363756201997551</c:v>
                </c:pt>
                <c:pt idx="7">
                  <c:v>0.56694286557410223</c:v>
                </c:pt>
                <c:pt idx="8">
                  <c:v>0.56507736872464276</c:v>
                </c:pt>
                <c:pt idx="9">
                  <c:v>0.55678753061116404</c:v>
                </c:pt>
                <c:pt idx="10">
                  <c:v>0.54524419548139524</c:v>
                </c:pt>
                <c:pt idx="11">
                  <c:v>0.54172420584758207</c:v>
                </c:pt>
                <c:pt idx="12">
                  <c:v>0.53748511231555629</c:v>
                </c:pt>
                <c:pt idx="13">
                  <c:v>0.55460537149211031</c:v>
                </c:pt>
                <c:pt idx="14">
                  <c:v>0.55989005106037648</c:v>
                </c:pt>
                <c:pt idx="15">
                  <c:v>0.57921598935436125</c:v>
                </c:pt>
                <c:pt idx="16">
                  <c:v>0.57261934742254206</c:v>
                </c:pt>
                <c:pt idx="17">
                  <c:v>0.56676963597218599</c:v>
                </c:pt>
                <c:pt idx="18">
                  <c:v>0.55955210620337725</c:v>
                </c:pt>
                <c:pt idx="19">
                  <c:v>0.54668767705387611</c:v>
                </c:pt>
                <c:pt idx="20">
                  <c:v>0.52718994626813442</c:v>
                </c:pt>
                <c:pt idx="21">
                  <c:v>0.52080637958880194</c:v>
                </c:pt>
                <c:pt idx="22">
                  <c:v>0.51504812523713694</c:v>
                </c:pt>
                <c:pt idx="23">
                  <c:v>0.5086534939102384</c:v>
                </c:pt>
                <c:pt idx="24">
                  <c:v>0.48471228592635796</c:v>
                </c:pt>
                <c:pt idx="25">
                  <c:v>0.44051335790652579</c:v>
                </c:pt>
              </c:numCache>
            </c:numRef>
          </c:val>
          <c:extLst>
            <c:ext xmlns:c16="http://schemas.microsoft.com/office/drawing/2014/chart" uri="{C3380CC4-5D6E-409C-BE32-E72D297353CC}">
              <c16:uniqueId val="{00000000-9B8E-4022-AD23-9B5C2831BED4}"/>
            </c:ext>
          </c:extLst>
        </c:ser>
        <c:ser>
          <c:idx val="1"/>
          <c:order val="1"/>
          <c:tx>
            <c:strRef>
              <c:f>'Cleaned Up'!$H$93</c:f>
              <c:strCache>
                <c:ptCount val="1"/>
                <c:pt idx="0">
                  <c:v>EUR</c:v>
                </c:pt>
              </c:strCache>
            </c:strRef>
          </c:tx>
          <c:spPr>
            <a:solidFill>
              <a:schemeClr val="accent4"/>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Up'!$I$93:$AH$93</c:f>
              <c:numCache>
                <c:formatCode>0%</c:formatCode>
                <c:ptCount val="26"/>
                <c:pt idx="0">
                  <c:v>0.14598946135550217</c:v>
                </c:pt>
                <c:pt idx="1">
                  <c:v>0.1552041885891719</c:v>
                </c:pt>
                <c:pt idx="2">
                  <c:v>0.18205012198413553</c:v>
                </c:pt>
                <c:pt idx="3">
                  <c:v>0.20215821495632086</c:v>
                </c:pt>
                <c:pt idx="4">
                  <c:v>0.19857395875881365</c:v>
                </c:pt>
                <c:pt idx="5">
                  <c:v>0.20283149248353324</c:v>
                </c:pt>
                <c:pt idx="6">
                  <c:v>0.19912624386863137</c:v>
                </c:pt>
                <c:pt idx="7">
                  <c:v>0.20959363711335177</c:v>
                </c:pt>
                <c:pt idx="8">
                  <c:v>0.20632353039025148</c:v>
                </c:pt>
                <c:pt idx="9">
                  <c:v>0.21311580418425916</c:v>
                </c:pt>
                <c:pt idx="10">
                  <c:v>0.20443474208141482</c:v>
                </c:pt>
                <c:pt idx="11">
                  <c:v>0.19557635555202588</c:v>
                </c:pt>
                <c:pt idx="12">
                  <c:v>0.18748991088224209</c:v>
                </c:pt>
                <c:pt idx="13">
                  <c:v>0.19029267914383485</c:v>
                </c:pt>
                <c:pt idx="14">
                  <c:v>0.19102702267511609</c:v>
                </c:pt>
                <c:pt idx="15">
                  <c:v>0.17782725434180841</c:v>
                </c:pt>
                <c:pt idx="16">
                  <c:v>0.17356748335454492</c:v>
                </c:pt>
                <c:pt idx="17">
                  <c:v>0.17481413947240057</c:v>
                </c:pt>
                <c:pt idx="18">
                  <c:v>0.17745809083484934</c:v>
                </c:pt>
                <c:pt idx="19">
                  <c:v>0.17404585984487375</c:v>
                </c:pt>
                <c:pt idx="20">
                  <c:v>0.17068709097290768</c:v>
                </c:pt>
                <c:pt idx="21">
                  <c:v>0.17243133436129776</c:v>
                </c:pt>
                <c:pt idx="22">
                  <c:v>0.16555509399229504</c:v>
                </c:pt>
                <c:pt idx="23">
                  <c:v>0.16150913289561147</c:v>
                </c:pt>
                <c:pt idx="24">
                  <c:v>0.15639130664410575</c:v>
                </c:pt>
                <c:pt idx="25">
                  <c:v>0.15241439183025254</c:v>
                </c:pt>
              </c:numCache>
            </c:numRef>
          </c:val>
          <c:extLst>
            <c:ext xmlns:c16="http://schemas.microsoft.com/office/drawing/2014/chart" uri="{C3380CC4-5D6E-409C-BE32-E72D297353CC}">
              <c16:uniqueId val="{00000001-9B8E-4022-AD23-9B5C2831BED4}"/>
            </c:ext>
          </c:extLst>
        </c:ser>
        <c:ser>
          <c:idx val="2"/>
          <c:order val="2"/>
          <c:tx>
            <c:strRef>
              <c:f>'Cleaned Up'!$H$94</c:f>
              <c:strCache>
                <c:ptCount val="1"/>
                <c:pt idx="0">
                  <c:v>Other</c:v>
                </c:pt>
              </c:strCache>
            </c:strRef>
          </c:tx>
          <c:spPr>
            <a:solidFill>
              <a:srgbClr val="FF9900"/>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Up'!$I$94:$AH$94</c:f>
              <c:numCache>
                <c:formatCode>0%</c:formatCode>
                <c:ptCount val="26"/>
                <c:pt idx="0">
                  <c:v>0.11041913435694473</c:v>
                </c:pt>
                <c:pt idx="1">
                  <c:v>0.10014549311095479</c:v>
                </c:pt>
                <c:pt idx="2">
                  <c:v>0.10248666277121973</c:v>
                </c:pt>
                <c:pt idx="3">
                  <c:v>0.11186451871848341</c:v>
                </c:pt>
                <c:pt idx="4">
                  <c:v>0.12022304335351479</c:v>
                </c:pt>
                <c:pt idx="5">
                  <c:v>0.11533110266123975</c:v>
                </c:pt>
                <c:pt idx="6">
                  <c:v>0.11918198116348608</c:v>
                </c:pt>
                <c:pt idx="7">
                  <c:v>0.12205485810494171</c:v>
                </c:pt>
                <c:pt idx="8">
                  <c:v>0.12357588037757729</c:v>
                </c:pt>
                <c:pt idx="9">
                  <c:v>0.12216127459610361</c:v>
                </c:pt>
                <c:pt idx="10">
                  <c:v>0.12936736267574575</c:v>
                </c:pt>
                <c:pt idx="11">
                  <c:v>0.13600215960524714</c:v>
                </c:pt>
                <c:pt idx="12">
                  <c:v>0.14308403179976506</c:v>
                </c:pt>
                <c:pt idx="13">
                  <c:v>0.15116069461467391</c:v>
                </c:pt>
                <c:pt idx="14">
                  <c:v>0.15311571155913353</c:v>
                </c:pt>
                <c:pt idx="15">
                  <c:v>0.15006326711022136</c:v>
                </c:pt>
                <c:pt idx="16">
                  <c:v>0.14710949901265336</c:v>
                </c:pt>
                <c:pt idx="17">
                  <c:v>0.15184054192363991</c:v>
                </c:pt>
                <c:pt idx="18">
                  <c:v>0.1585350781419583</c:v>
                </c:pt>
                <c:pt idx="19">
                  <c:v>0.16348585043665981</c:v>
                </c:pt>
                <c:pt idx="20">
                  <c:v>0.16378584261269277</c:v>
                </c:pt>
                <c:pt idx="21">
                  <c:v>0.17773826475408208</c:v>
                </c:pt>
                <c:pt idx="22">
                  <c:v>0.18213281779133461</c:v>
                </c:pt>
                <c:pt idx="23">
                  <c:v>0.18249994913630699</c:v>
                </c:pt>
                <c:pt idx="24">
                  <c:v>0.18455243502710633</c:v>
                </c:pt>
                <c:pt idx="25">
                  <c:v>0.17312396782182529</c:v>
                </c:pt>
              </c:numCache>
            </c:numRef>
          </c:val>
          <c:extLst>
            <c:ext xmlns:c16="http://schemas.microsoft.com/office/drawing/2014/chart" uri="{C3380CC4-5D6E-409C-BE32-E72D297353CC}">
              <c16:uniqueId val="{00000002-9B8E-4022-AD23-9B5C2831BED4}"/>
            </c:ext>
          </c:extLst>
        </c:ser>
        <c:ser>
          <c:idx val="3"/>
          <c:order val="3"/>
          <c:tx>
            <c:strRef>
              <c:f>'Cleaned Up'!$H$95</c:f>
              <c:strCache>
                <c:ptCount val="1"/>
                <c:pt idx="0">
                  <c:v>Gold</c:v>
                </c:pt>
              </c:strCache>
            </c:strRef>
          </c:tx>
          <c:spPr>
            <a:solidFill>
              <a:srgbClr val="FF0000"/>
            </a:solidFill>
            <a:ln>
              <a:noFill/>
            </a:ln>
            <a:effectLst/>
          </c:spPr>
          <c:invertIfNegative val="0"/>
          <c:dLbls>
            <c:delete val="1"/>
          </c:dLbls>
          <c:cat>
            <c:numRef>
              <c:f>'Cleaned Up'!$I$91:$AH$91</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'Cleaned Up'!$I$95:$AH$95</c:f>
              <c:numCache>
                <c:formatCode>0%</c:formatCode>
                <c:ptCount val="26"/>
                <c:pt idx="0">
                  <c:v>0.13187965463186468</c:v>
                </c:pt>
                <c:pt idx="1">
                  <c:v>0.12252915046968918</c:v>
                </c:pt>
                <c:pt idx="2">
                  <c:v>0.12482359393052186</c:v>
                </c:pt>
                <c:pt idx="3">
                  <c:v>0.11722458193911756</c:v>
                </c:pt>
                <c:pt idx="4">
                  <c:v>0.10647661338750822</c:v>
                </c:pt>
                <c:pt idx="5">
                  <c:v>9.8768268709252052E-2</c:v>
                </c:pt>
                <c:pt idx="6">
                  <c:v>0.108054212947907</c:v>
                </c:pt>
                <c:pt idx="7">
                  <c:v>0.10140863920760435</c:v>
                </c:pt>
                <c:pt idx="8">
                  <c:v>0.10502322050752835</c:v>
                </c:pt>
                <c:pt idx="9">
                  <c:v>0.10793539060847318</c:v>
                </c:pt>
                <c:pt idx="10">
                  <c:v>0.12095369976144434</c:v>
                </c:pt>
                <c:pt idx="11">
                  <c:v>0.12669727899514496</c:v>
                </c:pt>
                <c:pt idx="12">
                  <c:v>0.13194094500243667</c:v>
                </c:pt>
                <c:pt idx="13">
                  <c:v>0.10394125474938093</c:v>
                </c:pt>
                <c:pt idx="14">
                  <c:v>9.5967214705373949E-2</c:v>
                </c:pt>
                <c:pt idx="15">
                  <c:v>9.2893489193608889E-2</c:v>
                </c:pt>
                <c:pt idx="16">
                  <c:v>0.1067036702102597</c:v>
                </c:pt>
                <c:pt idx="17">
                  <c:v>0.10657568263177337</c:v>
                </c:pt>
                <c:pt idx="18">
                  <c:v>0.10445472481981521</c:v>
                </c:pt>
                <c:pt idx="19">
                  <c:v>0.11578061266459033</c:v>
                </c:pt>
                <c:pt idx="20">
                  <c:v>0.13833712014626515</c:v>
                </c:pt>
                <c:pt idx="21">
                  <c:v>0.12902402129581808</c:v>
                </c:pt>
                <c:pt idx="22">
                  <c:v>0.13726396297923321</c:v>
                </c:pt>
                <c:pt idx="23">
                  <c:v>0.14733742405784303</c:v>
                </c:pt>
                <c:pt idx="24">
                  <c:v>0.17434397240243002</c:v>
                </c:pt>
                <c:pt idx="25">
                  <c:v>0.2339482824413964</c:v>
                </c:pt>
              </c:numCache>
            </c:numRef>
          </c:val>
          <c:extLst>
            <c:ext xmlns:c16="http://schemas.microsoft.com/office/drawing/2014/chart" uri="{C3380CC4-5D6E-409C-BE32-E72D297353CC}">
              <c16:uniqueId val="{00000003-9B8E-4022-AD23-9B5C2831BED4}"/>
            </c:ext>
          </c:extLst>
        </c:ser>
        <c:dLbls>
          <c:showLegendKey val="0"/>
          <c:showVal val="1"/>
          <c:showCatName val="0"/>
          <c:showSerName val="0"/>
          <c:showPercent val="0"/>
          <c:showBubbleSize val="0"/>
        </c:dLbls>
        <c:gapWidth val="75"/>
        <c:overlap val="100"/>
        <c:axId val="1196445951"/>
        <c:axId val="1196441151"/>
      </c:barChart>
      <c:catAx>
        <c:axId val="119644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en-US"/>
          </a:p>
        </c:txPr>
        <c:crossAx val="1196441151"/>
        <c:crosses val="autoZero"/>
        <c:auto val="1"/>
        <c:lblAlgn val="ctr"/>
        <c:lblOffset val="100"/>
        <c:noMultiLvlLbl val="0"/>
      </c:catAx>
      <c:valAx>
        <c:axId val="1196441151"/>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196445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微軟正黑體" panose="020B0604030504040204" pitchFamily="34" charset="-120"/>
          <a:ea typeface="微軟正黑體" panose="020B0604030504040204" pitchFamily="34" charset="-12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工作表1!$B$1</c:f>
              <c:strCache>
                <c:ptCount val="1"/>
                <c:pt idx="0">
                  <c:v>富蘭克林黃金基金 A</c:v>
                </c:pt>
              </c:strCache>
            </c:strRef>
          </c:tx>
          <c:spPr>
            <a:ln w="28575" cap="rnd">
              <a:solidFill>
                <a:schemeClr val="accent1"/>
              </a:solidFill>
              <a:round/>
            </a:ln>
            <a:effectLst/>
          </c:spPr>
          <c:marker>
            <c:symbol val="none"/>
          </c:marker>
          <c:cat>
            <c:numRef>
              <c:f>工作表1!$A$2:$A$684</c:f>
              <c:numCache>
                <c:formatCode>mmm\-yy</c:formatCode>
                <c:ptCount val="683"/>
                <c:pt idx="0">
                  <c:v>25355</c:v>
                </c:pt>
                <c:pt idx="1">
                  <c:v>25385</c:v>
                </c:pt>
                <c:pt idx="2">
                  <c:v>25416</c:v>
                </c:pt>
                <c:pt idx="3">
                  <c:v>25447</c:v>
                </c:pt>
                <c:pt idx="4">
                  <c:v>25477</c:v>
                </c:pt>
                <c:pt idx="5">
                  <c:v>25508</c:v>
                </c:pt>
                <c:pt idx="6">
                  <c:v>25538</c:v>
                </c:pt>
                <c:pt idx="7">
                  <c:v>25569</c:v>
                </c:pt>
                <c:pt idx="8">
                  <c:v>25600</c:v>
                </c:pt>
                <c:pt idx="9">
                  <c:v>25628</c:v>
                </c:pt>
                <c:pt idx="10">
                  <c:v>25659</c:v>
                </c:pt>
                <c:pt idx="11">
                  <c:v>25689</c:v>
                </c:pt>
                <c:pt idx="12">
                  <c:v>25720</c:v>
                </c:pt>
                <c:pt idx="13">
                  <c:v>25750</c:v>
                </c:pt>
                <c:pt idx="14">
                  <c:v>25781</c:v>
                </c:pt>
                <c:pt idx="15">
                  <c:v>25812</c:v>
                </c:pt>
                <c:pt idx="16">
                  <c:v>25842</c:v>
                </c:pt>
                <c:pt idx="17">
                  <c:v>25873</c:v>
                </c:pt>
                <c:pt idx="18">
                  <c:v>25903</c:v>
                </c:pt>
                <c:pt idx="19">
                  <c:v>25934</c:v>
                </c:pt>
                <c:pt idx="20">
                  <c:v>25965</c:v>
                </c:pt>
                <c:pt idx="21">
                  <c:v>25993</c:v>
                </c:pt>
                <c:pt idx="22">
                  <c:v>26024</c:v>
                </c:pt>
                <c:pt idx="23">
                  <c:v>26054</c:v>
                </c:pt>
                <c:pt idx="24">
                  <c:v>26085</c:v>
                </c:pt>
                <c:pt idx="25">
                  <c:v>26115</c:v>
                </c:pt>
                <c:pt idx="26">
                  <c:v>26146</c:v>
                </c:pt>
                <c:pt idx="27">
                  <c:v>26177</c:v>
                </c:pt>
                <c:pt idx="28">
                  <c:v>26207</c:v>
                </c:pt>
                <c:pt idx="29">
                  <c:v>26238</c:v>
                </c:pt>
                <c:pt idx="30">
                  <c:v>26268</c:v>
                </c:pt>
                <c:pt idx="31">
                  <c:v>26299</c:v>
                </c:pt>
                <c:pt idx="32">
                  <c:v>26330</c:v>
                </c:pt>
                <c:pt idx="33">
                  <c:v>26359</c:v>
                </c:pt>
                <c:pt idx="34">
                  <c:v>26390</c:v>
                </c:pt>
                <c:pt idx="35">
                  <c:v>26420</c:v>
                </c:pt>
                <c:pt idx="36">
                  <c:v>26451</c:v>
                </c:pt>
                <c:pt idx="37">
                  <c:v>26481</c:v>
                </c:pt>
                <c:pt idx="38">
                  <c:v>26512</c:v>
                </c:pt>
                <c:pt idx="39">
                  <c:v>26543</c:v>
                </c:pt>
                <c:pt idx="40">
                  <c:v>26573</c:v>
                </c:pt>
                <c:pt idx="41">
                  <c:v>26604</c:v>
                </c:pt>
                <c:pt idx="42">
                  <c:v>26634</c:v>
                </c:pt>
                <c:pt idx="43">
                  <c:v>26665</c:v>
                </c:pt>
                <c:pt idx="44">
                  <c:v>26696</c:v>
                </c:pt>
                <c:pt idx="45">
                  <c:v>26724</c:v>
                </c:pt>
                <c:pt idx="46">
                  <c:v>26755</c:v>
                </c:pt>
                <c:pt idx="47">
                  <c:v>26785</c:v>
                </c:pt>
                <c:pt idx="48">
                  <c:v>26816</c:v>
                </c:pt>
                <c:pt idx="49">
                  <c:v>26846</c:v>
                </c:pt>
                <c:pt idx="50">
                  <c:v>26877</c:v>
                </c:pt>
                <c:pt idx="51">
                  <c:v>26908</c:v>
                </c:pt>
                <c:pt idx="52">
                  <c:v>26938</c:v>
                </c:pt>
                <c:pt idx="53">
                  <c:v>26969</c:v>
                </c:pt>
                <c:pt idx="54">
                  <c:v>26999</c:v>
                </c:pt>
                <c:pt idx="55">
                  <c:v>27030</c:v>
                </c:pt>
                <c:pt idx="56">
                  <c:v>27061</c:v>
                </c:pt>
                <c:pt idx="57">
                  <c:v>27089</c:v>
                </c:pt>
                <c:pt idx="58">
                  <c:v>27120</c:v>
                </c:pt>
                <c:pt idx="59">
                  <c:v>27150</c:v>
                </c:pt>
                <c:pt idx="60">
                  <c:v>27181</c:v>
                </c:pt>
                <c:pt idx="61">
                  <c:v>27211</c:v>
                </c:pt>
                <c:pt idx="62">
                  <c:v>27242</c:v>
                </c:pt>
                <c:pt idx="63">
                  <c:v>27273</c:v>
                </c:pt>
                <c:pt idx="64">
                  <c:v>27303</c:v>
                </c:pt>
                <c:pt idx="65">
                  <c:v>27334</c:v>
                </c:pt>
                <c:pt idx="66">
                  <c:v>27364</c:v>
                </c:pt>
                <c:pt idx="67">
                  <c:v>27395</c:v>
                </c:pt>
                <c:pt idx="68">
                  <c:v>27426</c:v>
                </c:pt>
                <c:pt idx="69">
                  <c:v>27454</c:v>
                </c:pt>
                <c:pt idx="70">
                  <c:v>27485</c:v>
                </c:pt>
                <c:pt idx="71">
                  <c:v>27515</c:v>
                </c:pt>
                <c:pt idx="72">
                  <c:v>27546</c:v>
                </c:pt>
                <c:pt idx="73">
                  <c:v>27576</c:v>
                </c:pt>
                <c:pt idx="74">
                  <c:v>27607</c:v>
                </c:pt>
                <c:pt idx="75">
                  <c:v>27638</c:v>
                </c:pt>
                <c:pt idx="76">
                  <c:v>27668</c:v>
                </c:pt>
                <c:pt idx="77">
                  <c:v>27699</c:v>
                </c:pt>
                <c:pt idx="78">
                  <c:v>27729</c:v>
                </c:pt>
                <c:pt idx="79">
                  <c:v>27760</c:v>
                </c:pt>
                <c:pt idx="80">
                  <c:v>27791</c:v>
                </c:pt>
                <c:pt idx="81">
                  <c:v>27820</c:v>
                </c:pt>
                <c:pt idx="82">
                  <c:v>27851</c:v>
                </c:pt>
                <c:pt idx="83">
                  <c:v>27881</c:v>
                </c:pt>
                <c:pt idx="84">
                  <c:v>27912</c:v>
                </c:pt>
                <c:pt idx="85">
                  <c:v>27942</c:v>
                </c:pt>
                <c:pt idx="86">
                  <c:v>27973</c:v>
                </c:pt>
                <c:pt idx="87">
                  <c:v>28004</c:v>
                </c:pt>
                <c:pt idx="88">
                  <c:v>28034</c:v>
                </c:pt>
                <c:pt idx="89">
                  <c:v>28065</c:v>
                </c:pt>
                <c:pt idx="90">
                  <c:v>28095</c:v>
                </c:pt>
                <c:pt idx="91">
                  <c:v>28126</c:v>
                </c:pt>
                <c:pt idx="92">
                  <c:v>28157</c:v>
                </c:pt>
                <c:pt idx="93">
                  <c:v>28185</c:v>
                </c:pt>
                <c:pt idx="94">
                  <c:v>28216</c:v>
                </c:pt>
                <c:pt idx="95">
                  <c:v>28246</c:v>
                </c:pt>
                <c:pt idx="96">
                  <c:v>28277</c:v>
                </c:pt>
                <c:pt idx="97">
                  <c:v>28307</c:v>
                </c:pt>
                <c:pt idx="98">
                  <c:v>28338</c:v>
                </c:pt>
                <c:pt idx="99">
                  <c:v>28369</c:v>
                </c:pt>
                <c:pt idx="100">
                  <c:v>28399</c:v>
                </c:pt>
                <c:pt idx="101">
                  <c:v>28430</c:v>
                </c:pt>
                <c:pt idx="102">
                  <c:v>28460</c:v>
                </c:pt>
                <c:pt idx="103">
                  <c:v>28491</c:v>
                </c:pt>
                <c:pt idx="104">
                  <c:v>28522</c:v>
                </c:pt>
                <c:pt idx="105">
                  <c:v>28550</c:v>
                </c:pt>
                <c:pt idx="106">
                  <c:v>28581</c:v>
                </c:pt>
                <c:pt idx="107">
                  <c:v>28611</c:v>
                </c:pt>
                <c:pt idx="108">
                  <c:v>28642</c:v>
                </c:pt>
                <c:pt idx="109">
                  <c:v>28672</c:v>
                </c:pt>
                <c:pt idx="110">
                  <c:v>28703</c:v>
                </c:pt>
                <c:pt idx="111">
                  <c:v>28734</c:v>
                </c:pt>
                <c:pt idx="112">
                  <c:v>28764</c:v>
                </c:pt>
                <c:pt idx="113">
                  <c:v>28795</c:v>
                </c:pt>
                <c:pt idx="114">
                  <c:v>28825</c:v>
                </c:pt>
                <c:pt idx="115">
                  <c:v>28856</c:v>
                </c:pt>
                <c:pt idx="116">
                  <c:v>28887</c:v>
                </c:pt>
                <c:pt idx="117">
                  <c:v>28915</c:v>
                </c:pt>
                <c:pt idx="118">
                  <c:v>28946</c:v>
                </c:pt>
                <c:pt idx="119">
                  <c:v>28976</c:v>
                </c:pt>
                <c:pt idx="120">
                  <c:v>29007</c:v>
                </c:pt>
                <c:pt idx="121">
                  <c:v>29037</c:v>
                </c:pt>
                <c:pt idx="122">
                  <c:v>29068</c:v>
                </c:pt>
                <c:pt idx="123">
                  <c:v>29099</c:v>
                </c:pt>
                <c:pt idx="124">
                  <c:v>29129</c:v>
                </c:pt>
                <c:pt idx="125">
                  <c:v>29160</c:v>
                </c:pt>
                <c:pt idx="126">
                  <c:v>29190</c:v>
                </c:pt>
                <c:pt idx="127">
                  <c:v>29221</c:v>
                </c:pt>
                <c:pt idx="128">
                  <c:v>29252</c:v>
                </c:pt>
                <c:pt idx="129">
                  <c:v>29281</c:v>
                </c:pt>
                <c:pt idx="130">
                  <c:v>29312</c:v>
                </c:pt>
                <c:pt idx="131">
                  <c:v>29342</c:v>
                </c:pt>
                <c:pt idx="132">
                  <c:v>29373</c:v>
                </c:pt>
                <c:pt idx="133">
                  <c:v>29403</c:v>
                </c:pt>
                <c:pt idx="134">
                  <c:v>29434</c:v>
                </c:pt>
                <c:pt idx="135">
                  <c:v>29465</c:v>
                </c:pt>
                <c:pt idx="136">
                  <c:v>29495</c:v>
                </c:pt>
                <c:pt idx="137">
                  <c:v>29526</c:v>
                </c:pt>
                <c:pt idx="138">
                  <c:v>29556</c:v>
                </c:pt>
                <c:pt idx="139">
                  <c:v>29587</c:v>
                </c:pt>
                <c:pt idx="140">
                  <c:v>29618</c:v>
                </c:pt>
                <c:pt idx="141">
                  <c:v>29646</c:v>
                </c:pt>
                <c:pt idx="142">
                  <c:v>29677</c:v>
                </c:pt>
                <c:pt idx="143">
                  <c:v>29707</c:v>
                </c:pt>
                <c:pt idx="144">
                  <c:v>29738</c:v>
                </c:pt>
                <c:pt idx="145">
                  <c:v>29768</c:v>
                </c:pt>
                <c:pt idx="146">
                  <c:v>29799</c:v>
                </c:pt>
                <c:pt idx="147">
                  <c:v>29830</c:v>
                </c:pt>
                <c:pt idx="148">
                  <c:v>29860</c:v>
                </c:pt>
                <c:pt idx="149">
                  <c:v>29891</c:v>
                </c:pt>
                <c:pt idx="150">
                  <c:v>29921</c:v>
                </c:pt>
                <c:pt idx="151">
                  <c:v>29952</c:v>
                </c:pt>
                <c:pt idx="152">
                  <c:v>29983</c:v>
                </c:pt>
                <c:pt idx="153">
                  <c:v>30011</c:v>
                </c:pt>
                <c:pt idx="154">
                  <c:v>30042</c:v>
                </c:pt>
                <c:pt idx="155">
                  <c:v>30072</c:v>
                </c:pt>
                <c:pt idx="156">
                  <c:v>30103</c:v>
                </c:pt>
                <c:pt idx="157">
                  <c:v>30133</c:v>
                </c:pt>
                <c:pt idx="158">
                  <c:v>30164</c:v>
                </c:pt>
                <c:pt idx="159">
                  <c:v>30195</c:v>
                </c:pt>
                <c:pt idx="160">
                  <c:v>30225</c:v>
                </c:pt>
                <c:pt idx="161">
                  <c:v>30256</c:v>
                </c:pt>
                <c:pt idx="162">
                  <c:v>30286</c:v>
                </c:pt>
                <c:pt idx="163">
                  <c:v>30317</c:v>
                </c:pt>
                <c:pt idx="164">
                  <c:v>30348</c:v>
                </c:pt>
                <c:pt idx="165">
                  <c:v>30376</c:v>
                </c:pt>
                <c:pt idx="166">
                  <c:v>30407</c:v>
                </c:pt>
                <c:pt idx="167">
                  <c:v>30437</c:v>
                </c:pt>
                <c:pt idx="168">
                  <c:v>30468</c:v>
                </c:pt>
                <c:pt idx="169">
                  <c:v>30498</c:v>
                </c:pt>
                <c:pt idx="170">
                  <c:v>30529</c:v>
                </c:pt>
                <c:pt idx="171">
                  <c:v>30560</c:v>
                </c:pt>
                <c:pt idx="172">
                  <c:v>30590</c:v>
                </c:pt>
                <c:pt idx="173">
                  <c:v>30621</c:v>
                </c:pt>
                <c:pt idx="174">
                  <c:v>30651</c:v>
                </c:pt>
                <c:pt idx="175">
                  <c:v>30682</c:v>
                </c:pt>
                <c:pt idx="176">
                  <c:v>30713</c:v>
                </c:pt>
                <c:pt idx="177">
                  <c:v>30742</c:v>
                </c:pt>
                <c:pt idx="178">
                  <c:v>30773</c:v>
                </c:pt>
                <c:pt idx="179">
                  <c:v>30803</c:v>
                </c:pt>
                <c:pt idx="180">
                  <c:v>30834</c:v>
                </c:pt>
                <c:pt idx="181">
                  <c:v>30864</c:v>
                </c:pt>
                <c:pt idx="182">
                  <c:v>30895</c:v>
                </c:pt>
                <c:pt idx="183">
                  <c:v>30926</c:v>
                </c:pt>
                <c:pt idx="184">
                  <c:v>30956</c:v>
                </c:pt>
                <c:pt idx="185">
                  <c:v>30987</c:v>
                </c:pt>
                <c:pt idx="186">
                  <c:v>31017</c:v>
                </c:pt>
                <c:pt idx="187">
                  <c:v>31048</c:v>
                </c:pt>
                <c:pt idx="188">
                  <c:v>31079</c:v>
                </c:pt>
                <c:pt idx="189">
                  <c:v>31107</c:v>
                </c:pt>
                <c:pt idx="190">
                  <c:v>31138</c:v>
                </c:pt>
                <c:pt idx="191">
                  <c:v>31168</c:v>
                </c:pt>
                <c:pt idx="192">
                  <c:v>31199</c:v>
                </c:pt>
                <c:pt idx="193">
                  <c:v>31229</c:v>
                </c:pt>
                <c:pt idx="194">
                  <c:v>31260</c:v>
                </c:pt>
                <c:pt idx="195">
                  <c:v>31291</c:v>
                </c:pt>
                <c:pt idx="196">
                  <c:v>31321</c:v>
                </c:pt>
                <c:pt idx="197">
                  <c:v>31352</c:v>
                </c:pt>
                <c:pt idx="198">
                  <c:v>31382</c:v>
                </c:pt>
                <c:pt idx="199">
                  <c:v>31413</c:v>
                </c:pt>
                <c:pt idx="200">
                  <c:v>31444</c:v>
                </c:pt>
                <c:pt idx="201">
                  <c:v>31472</c:v>
                </c:pt>
                <c:pt idx="202">
                  <c:v>31503</c:v>
                </c:pt>
                <c:pt idx="203">
                  <c:v>31533</c:v>
                </c:pt>
                <c:pt idx="204">
                  <c:v>31564</c:v>
                </c:pt>
                <c:pt idx="205">
                  <c:v>31594</c:v>
                </c:pt>
                <c:pt idx="206">
                  <c:v>31625</c:v>
                </c:pt>
                <c:pt idx="207">
                  <c:v>31656</c:v>
                </c:pt>
                <c:pt idx="208">
                  <c:v>31686</c:v>
                </c:pt>
                <c:pt idx="209">
                  <c:v>31717</c:v>
                </c:pt>
                <c:pt idx="210">
                  <c:v>31747</c:v>
                </c:pt>
                <c:pt idx="211">
                  <c:v>31778</c:v>
                </c:pt>
                <c:pt idx="212">
                  <c:v>31809</c:v>
                </c:pt>
                <c:pt idx="213">
                  <c:v>31837</c:v>
                </c:pt>
                <c:pt idx="214">
                  <c:v>31868</c:v>
                </c:pt>
                <c:pt idx="215">
                  <c:v>31898</c:v>
                </c:pt>
                <c:pt idx="216">
                  <c:v>31929</c:v>
                </c:pt>
                <c:pt idx="217">
                  <c:v>31959</c:v>
                </c:pt>
                <c:pt idx="218">
                  <c:v>31990</c:v>
                </c:pt>
                <c:pt idx="219">
                  <c:v>32021</c:v>
                </c:pt>
                <c:pt idx="220">
                  <c:v>32051</c:v>
                </c:pt>
                <c:pt idx="221">
                  <c:v>32082</c:v>
                </c:pt>
                <c:pt idx="222">
                  <c:v>32112</c:v>
                </c:pt>
                <c:pt idx="223">
                  <c:v>32143</c:v>
                </c:pt>
                <c:pt idx="224">
                  <c:v>32174</c:v>
                </c:pt>
                <c:pt idx="225">
                  <c:v>32203</c:v>
                </c:pt>
                <c:pt idx="226">
                  <c:v>32234</c:v>
                </c:pt>
                <c:pt idx="227">
                  <c:v>32264</c:v>
                </c:pt>
                <c:pt idx="228">
                  <c:v>32295</c:v>
                </c:pt>
                <c:pt idx="229">
                  <c:v>32325</c:v>
                </c:pt>
                <c:pt idx="230">
                  <c:v>32356</c:v>
                </c:pt>
                <c:pt idx="231">
                  <c:v>32387</c:v>
                </c:pt>
                <c:pt idx="232">
                  <c:v>32417</c:v>
                </c:pt>
                <c:pt idx="233">
                  <c:v>32448</c:v>
                </c:pt>
                <c:pt idx="234">
                  <c:v>32478</c:v>
                </c:pt>
                <c:pt idx="235">
                  <c:v>32509</c:v>
                </c:pt>
                <c:pt idx="236">
                  <c:v>32540</c:v>
                </c:pt>
                <c:pt idx="237">
                  <c:v>32568</c:v>
                </c:pt>
                <c:pt idx="238">
                  <c:v>32599</c:v>
                </c:pt>
                <c:pt idx="239">
                  <c:v>32629</c:v>
                </c:pt>
                <c:pt idx="240">
                  <c:v>32660</c:v>
                </c:pt>
                <c:pt idx="241">
                  <c:v>32690</c:v>
                </c:pt>
                <c:pt idx="242">
                  <c:v>32721</c:v>
                </c:pt>
                <c:pt idx="243">
                  <c:v>32752</c:v>
                </c:pt>
                <c:pt idx="244">
                  <c:v>32782</c:v>
                </c:pt>
                <c:pt idx="245">
                  <c:v>32813</c:v>
                </c:pt>
                <c:pt idx="246">
                  <c:v>32843</c:v>
                </c:pt>
                <c:pt idx="247">
                  <c:v>32874</c:v>
                </c:pt>
                <c:pt idx="248">
                  <c:v>32905</c:v>
                </c:pt>
                <c:pt idx="249">
                  <c:v>32933</c:v>
                </c:pt>
                <c:pt idx="250">
                  <c:v>32964</c:v>
                </c:pt>
                <c:pt idx="251">
                  <c:v>32994</c:v>
                </c:pt>
                <c:pt idx="252">
                  <c:v>33025</c:v>
                </c:pt>
                <c:pt idx="253">
                  <c:v>33055</c:v>
                </c:pt>
                <c:pt idx="254">
                  <c:v>33086</c:v>
                </c:pt>
                <c:pt idx="255">
                  <c:v>33117</c:v>
                </c:pt>
                <c:pt idx="256">
                  <c:v>33147</c:v>
                </c:pt>
                <c:pt idx="257">
                  <c:v>33178</c:v>
                </c:pt>
                <c:pt idx="258">
                  <c:v>33208</c:v>
                </c:pt>
                <c:pt idx="259">
                  <c:v>33239</c:v>
                </c:pt>
                <c:pt idx="260">
                  <c:v>33270</c:v>
                </c:pt>
                <c:pt idx="261">
                  <c:v>33298</c:v>
                </c:pt>
                <c:pt idx="262">
                  <c:v>33329</c:v>
                </c:pt>
                <c:pt idx="263">
                  <c:v>33359</c:v>
                </c:pt>
                <c:pt idx="264">
                  <c:v>33390</c:v>
                </c:pt>
                <c:pt idx="265">
                  <c:v>33420</c:v>
                </c:pt>
                <c:pt idx="266">
                  <c:v>33451</c:v>
                </c:pt>
                <c:pt idx="267">
                  <c:v>33482</c:v>
                </c:pt>
                <c:pt idx="268">
                  <c:v>33512</c:v>
                </c:pt>
                <c:pt idx="269">
                  <c:v>33543</c:v>
                </c:pt>
                <c:pt idx="270">
                  <c:v>33573</c:v>
                </c:pt>
                <c:pt idx="271">
                  <c:v>33604</c:v>
                </c:pt>
                <c:pt idx="272">
                  <c:v>33635</c:v>
                </c:pt>
                <c:pt idx="273">
                  <c:v>33664</c:v>
                </c:pt>
                <c:pt idx="274">
                  <c:v>33695</c:v>
                </c:pt>
                <c:pt idx="275">
                  <c:v>33725</c:v>
                </c:pt>
                <c:pt idx="276">
                  <c:v>33756</c:v>
                </c:pt>
                <c:pt idx="277">
                  <c:v>33786</c:v>
                </c:pt>
                <c:pt idx="278">
                  <c:v>33817</c:v>
                </c:pt>
                <c:pt idx="279">
                  <c:v>33848</c:v>
                </c:pt>
                <c:pt idx="280">
                  <c:v>33878</c:v>
                </c:pt>
                <c:pt idx="281">
                  <c:v>33909</c:v>
                </c:pt>
                <c:pt idx="282">
                  <c:v>33939</c:v>
                </c:pt>
                <c:pt idx="283">
                  <c:v>33970</c:v>
                </c:pt>
                <c:pt idx="284">
                  <c:v>34001</c:v>
                </c:pt>
                <c:pt idx="285">
                  <c:v>34029</c:v>
                </c:pt>
                <c:pt idx="286">
                  <c:v>34060</c:v>
                </c:pt>
                <c:pt idx="287">
                  <c:v>34090</c:v>
                </c:pt>
                <c:pt idx="288">
                  <c:v>34121</c:v>
                </c:pt>
                <c:pt idx="289">
                  <c:v>34151</c:v>
                </c:pt>
                <c:pt idx="290">
                  <c:v>34182</c:v>
                </c:pt>
                <c:pt idx="291">
                  <c:v>34213</c:v>
                </c:pt>
                <c:pt idx="292">
                  <c:v>34243</c:v>
                </c:pt>
                <c:pt idx="293">
                  <c:v>34274</c:v>
                </c:pt>
                <c:pt idx="294">
                  <c:v>34304</c:v>
                </c:pt>
                <c:pt idx="295">
                  <c:v>34335</c:v>
                </c:pt>
                <c:pt idx="296">
                  <c:v>34366</c:v>
                </c:pt>
                <c:pt idx="297">
                  <c:v>34394</c:v>
                </c:pt>
                <c:pt idx="298">
                  <c:v>34425</c:v>
                </c:pt>
                <c:pt idx="299">
                  <c:v>34455</c:v>
                </c:pt>
                <c:pt idx="300">
                  <c:v>34486</c:v>
                </c:pt>
                <c:pt idx="301">
                  <c:v>34516</c:v>
                </c:pt>
                <c:pt idx="302">
                  <c:v>34547</c:v>
                </c:pt>
                <c:pt idx="303">
                  <c:v>34578</c:v>
                </c:pt>
                <c:pt idx="304">
                  <c:v>34608</c:v>
                </c:pt>
                <c:pt idx="305">
                  <c:v>34639</c:v>
                </c:pt>
                <c:pt idx="306">
                  <c:v>34669</c:v>
                </c:pt>
                <c:pt idx="307">
                  <c:v>34700</c:v>
                </c:pt>
                <c:pt idx="308">
                  <c:v>34731</c:v>
                </c:pt>
                <c:pt idx="309">
                  <c:v>34759</c:v>
                </c:pt>
                <c:pt idx="310">
                  <c:v>34790</c:v>
                </c:pt>
                <c:pt idx="311">
                  <c:v>34820</c:v>
                </c:pt>
                <c:pt idx="312">
                  <c:v>34851</c:v>
                </c:pt>
                <c:pt idx="313">
                  <c:v>34881</c:v>
                </c:pt>
                <c:pt idx="314">
                  <c:v>34912</c:v>
                </c:pt>
                <c:pt idx="315">
                  <c:v>34943</c:v>
                </c:pt>
                <c:pt idx="316">
                  <c:v>34973</c:v>
                </c:pt>
                <c:pt idx="317">
                  <c:v>35004</c:v>
                </c:pt>
                <c:pt idx="318">
                  <c:v>35034</c:v>
                </c:pt>
                <c:pt idx="319">
                  <c:v>35065</c:v>
                </c:pt>
                <c:pt idx="320">
                  <c:v>35096</c:v>
                </c:pt>
                <c:pt idx="321">
                  <c:v>35125</c:v>
                </c:pt>
                <c:pt idx="322">
                  <c:v>35156</c:v>
                </c:pt>
                <c:pt idx="323">
                  <c:v>35186</c:v>
                </c:pt>
                <c:pt idx="324">
                  <c:v>35217</c:v>
                </c:pt>
                <c:pt idx="325">
                  <c:v>35247</c:v>
                </c:pt>
                <c:pt idx="326">
                  <c:v>35278</c:v>
                </c:pt>
                <c:pt idx="327">
                  <c:v>35309</c:v>
                </c:pt>
                <c:pt idx="328">
                  <c:v>35339</c:v>
                </c:pt>
                <c:pt idx="329">
                  <c:v>35370</c:v>
                </c:pt>
                <c:pt idx="330">
                  <c:v>35400</c:v>
                </c:pt>
                <c:pt idx="331">
                  <c:v>35431</c:v>
                </c:pt>
                <c:pt idx="332">
                  <c:v>35462</c:v>
                </c:pt>
                <c:pt idx="333">
                  <c:v>35490</c:v>
                </c:pt>
                <c:pt idx="334">
                  <c:v>35521</c:v>
                </c:pt>
                <c:pt idx="335">
                  <c:v>35551</c:v>
                </c:pt>
                <c:pt idx="336">
                  <c:v>35582</c:v>
                </c:pt>
                <c:pt idx="337">
                  <c:v>35612</c:v>
                </c:pt>
                <c:pt idx="338">
                  <c:v>35643</c:v>
                </c:pt>
                <c:pt idx="339">
                  <c:v>35674</c:v>
                </c:pt>
                <c:pt idx="340">
                  <c:v>35704</c:v>
                </c:pt>
                <c:pt idx="341">
                  <c:v>35735</c:v>
                </c:pt>
                <c:pt idx="342">
                  <c:v>35765</c:v>
                </c:pt>
                <c:pt idx="343">
                  <c:v>35796</c:v>
                </c:pt>
                <c:pt idx="344">
                  <c:v>35827</c:v>
                </c:pt>
                <c:pt idx="345">
                  <c:v>35855</c:v>
                </c:pt>
                <c:pt idx="346">
                  <c:v>35886</c:v>
                </c:pt>
                <c:pt idx="347">
                  <c:v>35916</c:v>
                </c:pt>
                <c:pt idx="348">
                  <c:v>35947</c:v>
                </c:pt>
                <c:pt idx="349">
                  <c:v>35977</c:v>
                </c:pt>
                <c:pt idx="350">
                  <c:v>36008</c:v>
                </c:pt>
                <c:pt idx="351">
                  <c:v>36039</c:v>
                </c:pt>
                <c:pt idx="352">
                  <c:v>36069</c:v>
                </c:pt>
                <c:pt idx="353">
                  <c:v>36100</c:v>
                </c:pt>
                <c:pt idx="354">
                  <c:v>36130</c:v>
                </c:pt>
                <c:pt idx="355">
                  <c:v>36161</c:v>
                </c:pt>
                <c:pt idx="356">
                  <c:v>36192</c:v>
                </c:pt>
                <c:pt idx="357">
                  <c:v>36220</c:v>
                </c:pt>
                <c:pt idx="358">
                  <c:v>36251</c:v>
                </c:pt>
                <c:pt idx="359">
                  <c:v>36281</c:v>
                </c:pt>
                <c:pt idx="360">
                  <c:v>36312</c:v>
                </c:pt>
                <c:pt idx="361">
                  <c:v>36342</c:v>
                </c:pt>
                <c:pt idx="362">
                  <c:v>36373</c:v>
                </c:pt>
                <c:pt idx="363">
                  <c:v>36404</c:v>
                </c:pt>
                <c:pt idx="364">
                  <c:v>36434</c:v>
                </c:pt>
                <c:pt idx="365">
                  <c:v>36465</c:v>
                </c:pt>
                <c:pt idx="366">
                  <c:v>36495</c:v>
                </c:pt>
                <c:pt idx="367">
                  <c:v>36526</c:v>
                </c:pt>
                <c:pt idx="368">
                  <c:v>36557</c:v>
                </c:pt>
                <c:pt idx="369">
                  <c:v>36586</c:v>
                </c:pt>
                <c:pt idx="370">
                  <c:v>36617</c:v>
                </c:pt>
                <c:pt idx="371">
                  <c:v>36647</c:v>
                </c:pt>
                <c:pt idx="372">
                  <c:v>36678</c:v>
                </c:pt>
                <c:pt idx="373">
                  <c:v>36708</c:v>
                </c:pt>
                <c:pt idx="374">
                  <c:v>36739</c:v>
                </c:pt>
                <c:pt idx="375">
                  <c:v>36770</c:v>
                </c:pt>
                <c:pt idx="376">
                  <c:v>36800</c:v>
                </c:pt>
                <c:pt idx="377">
                  <c:v>36831</c:v>
                </c:pt>
                <c:pt idx="378">
                  <c:v>36861</c:v>
                </c:pt>
                <c:pt idx="379">
                  <c:v>36892</c:v>
                </c:pt>
                <c:pt idx="380">
                  <c:v>36923</c:v>
                </c:pt>
                <c:pt idx="381">
                  <c:v>36951</c:v>
                </c:pt>
                <c:pt idx="382">
                  <c:v>36982</c:v>
                </c:pt>
                <c:pt idx="383">
                  <c:v>37012</c:v>
                </c:pt>
                <c:pt idx="384">
                  <c:v>37043</c:v>
                </c:pt>
                <c:pt idx="385">
                  <c:v>37073</c:v>
                </c:pt>
                <c:pt idx="386">
                  <c:v>37104</c:v>
                </c:pt>
                <c:pt idx="387">
                  <c:v>37135</c:v>
                </c:pt>
                <c:pt idx="388">
                  <c:v>37165</c:v>
                </c:pt>
                <c:pt idx="389">
                  <c:v>37196</c:v>
                </c:pt>
                <c:pt idx="390">
                  <c:v>37226</c:v>
                </c:pt>
                <c:pt idx="391">
                  <c:v>37257</c:v>
                </c:pt>
                <c:pt idx="392">
                  <c:v>37288</c:v>
                </c:pt>
                <c:pt idx="393">
                  <c:v>37316</c:v>
                </c:pt>
                <c:pt idx="394">
                  <c:v>37347</c:v>
                </c:pt>
                <c:pt idx="395">
                  <c:v>37377</c:v>
                </c:pt>
                <c:pt idx="396">
                  <c:v>37408</c:v>
                </c:pt>
                <c:pt idx="397">
                  <c:v>37438</c:v>
                </c:pt>
                <c:pt idx="398">
                  <c:v>37469</c:v>
                </c:pt>
                <c:pt idx="399">
                  <c:v>37500</c:v>
                </c:pt>
                <c:pt idx="400">
                  <c:v>37530</c:v>
                </c:pt>
                <c:pt idx="401">
                  <c:v>37561</c:v>
                </c:pt>
                <c:pt idx="402">
                  <c:v>37591</c:v>
                </c:pt>
                <c:pt idx="403">
                  <c:v>37622</c:v>
                </c:pt>
                <c:pt idx="404">
                  <c:v>37653</c:v>
                </c:pt>
                <c:pt idx="405">
                  <c:v>37681</c:v>
                </c:pt>
                <c:pt idx="406">
                  <c:v>37712</c:v>
                </c:pt>
                <c:pt idx="407">
                  <c:v>37742</c:v>
                </c:pt>
                <c:pt idx="408">
                  <c:v>37773</c:v>
                </c:pt>
                <c:pt idx="409">
                  <c:v>37803</c:v>
                </c:pt>
                <c:pt idx="410">
                  <c:v>37834</c:v>
                </c:pt>
                <c:pt idx="411">
                  <c:v>37865</c:v>
                </c:pt>
                <c:pt idx="412">
                  <c:v>37895</c:v>
                </c:pt>
                <c:pt idx="413">
                  <c:v>37926</c:v>
                </c:pt>
                <c:pt idx="414">
                  <c:v>37956</c:v>
                </c:pt>
                <c:pt idx="415">
                  <c:v>37987</c:v>
                </c:pt>
                <c:pt idx="416">
                  <c:v>38018</c:v>
                </c:pt>
                <c:pt idx="417">
                  <c:v>38047</c:v>
                </c:pt>
                <c:pt idx="418">
                  <c:v>38078</c:v>
                </c:pt>
                <c:pt idx="419">
                  <c:v>38108</c:v>
                </c:pt>
                <c:pt idx="420">
                  <c:v>38139</c:v>
                </c:pt>
                <c:pt idx="421">
                  <c:v>38169</c:v>
                </c:pt>
                <c:pt idx="422">
                  <c:v>38200</c:v>
                </c:pt>
                <c:pt idx="423">
                  <c:v>38231</c:v>
                </c:pt>
                <c:pt idx="424">
                  <c:v>38261</c:v>
                </c:pt>
                <c:pt idx="425">
                  <c:v>38292</c:v>
                </c:pt>
                <c:pt idx="426">
                  <c:v>38322</c:v>
                </c:pt>
                <c:pt idx="427">
                  <c:v>38353</c:v>
                </c:pt>
                <c:pt idx="428">
                  <c:v>38384</c:v>
                </c:pt>
                <c:pt idx="429">
                  <c:v>38412</c:v>
                </c:pt>
                <c:pt idx="430">
                  <c:v>38443</c:v>
                </c:pt>
                <c:pt idx="431">
                  <c:v>38473</c:v>
                </c:pt>
                <c:pt idx="432">
                  <c:v>38504</c:v>
                </c:pt>
                <c:pt idx="433">
                  <c:v>38534</c:v>
                </c:pt>
                <c:pt idx="434">
                  <c:v>38565</c:v>
                </c:pt>
                <c:pt idx="435">
                  <c:v>38596</c:v>
                </c:pt>
                <c:pt idx="436">
                  <c:v>38626</c:v>
                </c:pt>
                <c:pt idx="437">
                  <c:v>38657</c:v>
                </c:pt>
                <c:pt idx="438">
                  <c:v>38687</c:v>
                </c:pt>
                <c:pt idx="439">
                  <c:v>38718</c:v>
                </c:pt>
                <c:pt idx="440">
                  <c:v>38749</c:v>
                </c:pt>
                <c:pt idx="441">
                  <c:v>38777</c:v>
                </c:pt>
                <c:pt idx="442">
                  <c:v>38808</c:v>
                </c:pt>
                <c:pt idx="443">
                  <c:v>38838</c:v>
                </c:pt>
                <c:pt idx="444">
                  <c:v>38869</c:v>
                </c:pt>
                <c:pt idx="445">
                  <c:v>38899</c:v>
                </c:pt>
                <c:pt idx="446">
                  <c:v>38930</c:v>
                </c:pt>
                <c:pt idx="447">
                  <c:v>38961</c:v>
                </c:pt>
                <c:pt idx="448">
                  <c:v>38991</c:v>
                </c:pt>
                <c:pt idx="449">
                  <c:v>39022</c:v>
                </c:pt>
                <c:pt idx="450">
                  <c:v>39052</c:v>
                </c:pt>
                <c:pt idx="451">
                  <c:v>39083</c:v>
                </c:pt>
                <c:pt idx="452">
                  <c:v>39114</c:v>
                </c:pt>
                <c:pt idx="453">
                  <c:v>39142</c:v>
                </c:pt>
                <c:pt idx="454">
                  <c:v>39173</c:v>
                </c:pt>
                <c:pt idx="455">
                  <c:v>39203</c:v>
                </c:pt>
                <c:pt idx="456">
                  <c:v>39234</c:v>
                </c:pt>
                <c:pt idx="457">
                  <c:v>39264</c:v>
                </c:pt>
                <c:pt idx="458">
                  <c:v>39295</c:v>
                </c:pt>
                <c:pt idx="459">
                  <c:v>39326</c:v>
                </c:pt>
                <c:pt idx="460">
                  <c:v>39356</c:v>
                </c:pt>
                <c:pt idx="461">
                  <c:v>39387</c:v>
                </c:pt>
                <c:pt idx="462">
                  <c:v>39417</c:v>
                </c:pt>
                <c:pt idx="463">
                  <c:v>39448</c:v>
                </c:pt>
                <c:pt idx="464">
                  <c:v>39479</c:v>
                </c:pt>
                <c:pt idx="465">
                  <c:v>39508</c:v>
                </c:pt>
                <c:pt idx="466">
                  <c:v>39539</c:v>
                </c:pt>
                <c:pt idx="467">
                  <c:v>39569</c:v>
                </c:pt>
                <c:pt idx="468">
                  <c:v>39600</c:v>
                </c:pt>
                <c:pt idx="469">
                  <c:v>39630</c:v>
                </c:pt>
                <c:pt idx="470">
                  <c:v>39661</c:v>
                </c:pt>
                <c:pt idx="471">
                  <c:v>39692</c:v>
                </c:pt>
                <c:pt idx="472">
                  <c:v>39722</c:v>
                </c:pt>
                <c:pt idx="473">
                  <c:v>39753</c:v>
                </c:pt>
                <c:pt idx="474">
                  <c:v>39783</c:v>
                </c:pt>
                <c:pt idx="475">
                  <c:v>39814</c:v>
                </c:pt>
                <c:pt idx="476">
                  <c:v>39845</c:v>
                </c:pt>
                <c:pt idx="477">
                  <c:v>39873</c:v>
                </c:pt>
                <c:pt idx="478">
                  <c:v>39904</c:v>
                </c:pt>
                <c:pt idx="479">
                  <c:v>39934</c:v>
                </c:pt>
                <c:pt idx="480">
                  <c:v>39965</c:v>
                </c:pt>
                <c:pt idx="481">
                  <c:v>39995</c:v>
                </c:pt>
                <c:pt idx="482">
                  <c:v>40026</c:v>
                </c:pt>
                <c:pt idx="483">
                  <c:v>40057</c:v>
                </c:pt>
                <c:pt idx="484">
                  <c:v>40087</c:v>
                </c:pt>
                <c:pt idx="485">
                  <c:v>40118</c:v>
                </c:pt>
                <c:pt idx="486">
                  <c:v>40148</c:v>
                </c:pt>
                <c:pt idx="487">
                  <c:v>40179</c:v>
                </c:pt>
                <c:pt idx="488">
                  <c:v>40210</c:v>
                </c:pt>
                <c:pt idx="489">
                  <c:v>40238</c:v>
                </c:pt>
                <c:pt idx="490">
                  <c:v>40269</c:v>
                </c:pt>
                <c:pt idx="491">
                  <c:v>40299</c:v>
                </c:pt>
                <c:pt idx="492">
                  <c:v>40330</c:v>
                </c:pt>
                <c:pt idx="493">
                  <c:v>40360</c:v>
                </c:pt>
                <c:pt idx="494">
                  <c:v>40391</c:v>
                </c:pt>
                <c:pt idx="495">
                  <c:v>40422</c:v>
                </c:pt>
                <c:pt idx="496">
                  <c:v>40452</c:v>
                </c:pt>
                <c:pt idx="497">
                  <c:v>40483</c:v>
                </c:pt>
                <c:pt idx="498">
                  <c:v>40513</c:v>
                </c:pt>
                <c:pt idx="499">
                  <c:v>40544</c:v>
                </c:pt>
                <c:pt idx="500">
                  <c:v>40575</c:v>
                </c:pt>
                <c:pt idx="501">
                  <c:v>40603</c:v>
                </c:pt>
                <c:pt idx="502">
                  <c:v>40634</c:v>
                </c:pt>
                <c:pt idx="503">
                  <c:v>40664</c:v>
                </c:pt>
                <c:pt idx="504">
                  <c:v>40695</c:v>
                </c:pt>
                <c:pt idx="505">
                  <c:v>40725</c:v>
                </c:pt>
                <c:pt idx="506">
                  <c:v>40756</c:v>
                </c:pt>
                <c:pt idx="507">
                  <c:v>40787</c:v>
                </c:pt>
                <c:pt idx="508">
                  <c:v>40817</c:v>
                </c:pt>
                <c:pt idx="509">
                  <c:v>40848</c:v>
                </c:pt>
                <c:pt idx="510">
                  <c:v>40878</c:v>
                </c:pt>
                <c:pt idx="511">
                  <c:v>40909</c:v>
                </c:pt>
                <c:pt idx="512">
                  <c:v>40940</c:v>
                </c:pt>
                <c:pt idx="513">
                  <c:v>40969</c:v>
                </c:pt>
                <c:pt idx="514">
                  <c:v>41000</c:v>
                </c:pt>
                <c:pt idx="515">
                  <c:v>41030</c:v>
                </c:pt>
                <c:pt idx="516">
                  <c:v>41061</c:v>
                </c:pt>
                <c:pt idx="517">
                  <c:v>41091</c:v>
                </c:pt>
                <c:pt idx="518">
                  <c:v>41122</c:v>
                </c:pt>
                <c:pt idx="519">
                  <c:v>41153</c:v>
                </c:pt>
                <c:pt idx="520">
                  <c:v>41183</c:v>
                </c:pt>
                <c:pt idx="521">
                  <c:v>41214</c:v>
                </c:pt>
                <c:pt idx="522">
                  <c:v>41244</c:v>
                </c:pt>
                <c:pt idx="523">
                  <c:v>41275</c:v>
                </c:pt>
                <c:pt idx="524">
                  <c:v>41306</c:v>
                </c:pt>
                <c:pt idx="525">
                  <c:v>41334</c:v>
                </c:pt>
                <c:pt idx="526">
                  <c:v>41365</c:v>
                </c:pt>
                <c:pt idx="527">
                  <c:v>41395</c:v>
                </c:pt>
                <c:pt idx="528">
                  <c:v>41426</c:v>
                </c:pt>
                <c:pt idx="529">
                  <c:v>41456</c:v>
                </c:pt>
                <c:pt idx="530">
                  <c:v>41487</c:v>
                </c:pt>
                <c:pt idx="531">
                  <c:v>41518</c:v>
                </c:pt>
                <c:pt idx="532">
                  <c:v>41548</c:v>
                </c:pt>
                <c:pt idx="533">
                  <c:v>41579</c:v>
                </c:pt>
                <c:pt idx="534">
                  <c:v>41609</c:v>
                </c:pt>
                <c:pt idx="535">
                  <c:v>41640</c:v>
                </c:pt>
                <c:pt idx="536">
                  <c:v>41671</c:v>
                </c:pt>
                <c:pt idx="537">
                  <c:v>41699</c:v>
                </c:pt>
                <c:pt idx="538">
                  <c:v>41730</c:v>
                </c:pt>
                <c:pt idx="539">
                  <c:v>41760</c:v>
                </c:pt>
                <c:pt idx="540">
                  <c:v>41791</c:v>
                </c:pt>
                <c:pt idx="541">
                  <c:v>41821</c:v>
                </c:pt>
                <c:pt idx="542">
                  <c:v>41852</c:v>
                </c:pt>
                <c:pt idx="543">
                  <c:v>41883</c:v>
                </c:pt>
                <c:pt idx="544">
                  <c:v>41913</c:v>
                </c:pt>
                <c:pt idx="545">
                  <c:v>41944</c:v>
                </c:pt>
                <c:pt idx="546">
                  <c:v>41974</c:v>
                </c:pt>
                <c:pt idx="547">
                  <c:v>42005</c:v>
                </c:pt>
                <c:pt idx="548">
                  <c:v>42036</c:v>
                </c:pt>
                <c:pt idx="549">
                  <c:v>42064</c:v>
                </c:pt>
                <c:pt idx="550">
                  <c:v>42095</c:v>
                </c:pt>
                <c:pt idx="551">
                  <c:v>42125</c:v>
                </c:pt>
                <c:pt idx="552">
                  <c:v>42156</c:v>
                </c:pt>
                <c:pt idx="553">
                  <c:v>42186</c:v>
                </c:pt>
                <c:pt idx="554">
                  <c:v>42217</c:v>
                </c:pt>
                <c:pt idx="555">
                  <c:v>42248</c:v>
                </c:pt>
                <c:pt idx="556">
                  <c:v>42278</c:v>
                </c:pt>
                <c:pt idx="557">
                  <c:v>42309</c:v>
                </c:pt>
                <c:pt idx="558">
                  <c:v>42339</c:v>
                </c:pt>
                <c:pt idx="559">
                  <c:v>42370</c:v>
                </c:pt>
                <c:pt idx="560">
                  <c:v>42401</c:v>
                </c:pt>
                <c:pt idx="561">
                  <c:v>42430</c:v>
                </c:pt>
                <c:pt idx="562">
                  <c:v>42461</c:v>
                </c:pt>
                <c:pt idx="563">
                  <c:v>42491</c:v>
                </c:pt>
                <c:pt idx="564">
                  <c:v>42522</c:v>
                </c:pt>
                <c:pt idx="565">
                  <c:v>42552</c:v>
                </c:pt>
                <c:pt idx="566">
                  <c:v>42583</c:v>
                </c:pt>
                <c:pt idx="567">
                  <c:v>42614</c:v>
                </c:pt>
                <c:pt idx="568">
                  <c:v>42644</c:v>
                </c:pt>
                <c:pt idx="569">
                  <c:v>42675</c:v>
                </c:pt>
                <c:pt idx="570">
                  <c:v>42705</c:v>
                </c:pt>
                <c:pt idx="571">
                  <c:v>42736</c:v>
                </c:pt>
                <c:pt idx="572">
                  <c:v>42767</c:v>
                </c:pt>
                <c:pt idx="573">
                  <c:v>42795</c:v>
                </c:pt>
                <c:pt idx="574">
                  <c:v>42826</c:v>
                </c:pt>
                <c:pt idx="575">
                  <c:v>42856</c:v>
                </c:pt>
                <c:pt idx="576">
                  <c:v>42887</c:v>
                </c:pt>
                <c:pt idx="577">
                  <c:v>42917</c:v>
                </c:pt>
                <c:pt idx="578">
                  <c:v>42948</c:v>
                </c:pt>
                <c:pt idx="579">
                  <c:v>42979</c:v>
                </c:pt>
                <c:pt idx="580">
                  <c:v>43009</c:v>
                </c:pt>
                <c:pt idx="581">
                  <c:v>43040</c:v>
                </c:pt>
                <c:pt idx="582">
                  <c:v>43070</c:v>
                </c:pt>
                <c:pt idx="583">
                  <c:v>43101</c:v>
                </c:pt>
                <c:pt idx="584">
                  <c:v>43132</c:v>
                </c:pt>
                <c:pt idx="585">
                  <c:v>43160</c:v>
                </c:pt>
                <c:pt idx="586">
                  <c:v>43191</c:v>
                </c:pt>
                <c:pt idx="587">
                  <c:v>43221</c:v>
                </c:pt>
                <c:pt idx="588">
                  <c:v>43252</c:v>
                </c:pt>
                <c:pt idx="589">
                  <c:v>43282</c:v>
                </c:pt>
                <c:pt idx="590">
                  <c:v>43313</c:v>
                </c:pt>
                <c:pt idx="591">
                  <c:v>43344</c:v>
                </c:pt>
                <c:pt idx="592">
                  <c:v>43374</c:v>
                </c:pt>
                <c:pt idx="593">
                  <c:v>43405</c:v>
                </c:pt>
                <c:pt idx="594">
                  <c:v>43435</c:v>
                </c:pt>
                <c:pt idx="595">
                  <c:v>43466</c:v>
                </c:pt>
                <c:pt idx="596">
                  <c:v>43497</c:v>
                </c:pt>
                <c:pt idx="597">
                  <c:v>43525</c:v>
                </c:pt>
                <c:pt idx="598">
                  <c:v>43556</c:v>
                </c:pt>
                <c:pt idx="599">
                  <c:v>43586</c:v>
                </c:pt>
                <c:pt idx="600">
                  <c:v>43617</c:v>
                </c:pt>
                <c:pt idx="601">
                  <c:v>43647</c:v>
                </c:pt>
                <c:pt idx="602">
                  <c:v>43678</c:v>
                </c:pt>
                <c:pt idx="603">
                  <c:v>43709</c:v>
                </c:pt>
                <c:pt idx="604">
                  <c:v>43739</c:v>
                </c:pt>
                <c:pt idx="605">
                  <c:v>43770</c:v>
                </c:pt>
                <c:pt idx="606">
                  <c:v>43800</c:v>
                </c:pt>
                <c:pt idx="607">
                  <c:v>43831</c:v>
                </c:pt>
                <c:pt idx="608">
                  <c:v>43862</c:v>
                </c:pt>
                <c:pt idx="609">
                  <c:v>43891</c:v>
                </c:pt>
                <c:pt idx="610">
                  <c:v>43922</c:v>
                </c:pt>
                <c:pt idx="611">
                  <c:v>43952</c:v>
                </c:pt>
                <c:pt idx="612">
                  <c:v>43983</c:v>
                </c:pt>
                <c:pt idx="613">
                  <c:v>44013</c:v>
                </c:pt>
                <c:pt idx="614">
                  <c:v>44044</c:v>
                </c:pt>
                <c:pt idx="615">
                  <c:v>44075</c:v>
                </c:pt>
                <c:pt idx="616">
                  <c:v>44105</c:v>
                </c:pt>
                <c:pt idx="617">
                  <c:v>44136</c:v>
                </c:pt>
                <c:pt idx="618">
                  <c:v>44166</c:v>
                </c:pt>
                <c:pt idx="619">
                  <c:v>44197</c:v>
                </c:pt>
                <c:pt idx="620">
                  <c:v>44228</c:v>
                </c:pt>
                <c:pt idx="621">
                  <c:v>44256</c:v>
                </c:pt>
                <c:pt idx="622">
                  <c:v>44287</c:v>
                </c:pt>
                <c:pt idx="623">
                  <c:v>44317</c:v>
                </c:pt>
                <c:pt idx="624">
                  <c:v>44348</c:v>
                </c:pt>
                <c:pt idx="625">
                  <c:v>44378</c:v>
                </c:pt>
                <c:pt idx="626">
                  <c:v>44409</c:v>
                </c:pt>
                <c:pt idx="627">
                  <c:v>44440</c:v>
                </c:pt>
                <c:pt idx="628">
                  <c:v>44470</c:v>
                </c:pt>
                <c:pt idx="629">
                  <c:v>44501</c:v>
                </c:pt>
                <c:pt idx="630">
                  <c:v>44531</c:v>
                </c:pt>
                <c:pt idx="631">
                  <c:v>44562</c:v>
                </c:pt>
                <c:pt idx="632">
                  <c:v>44593</c:v>
                </c:pt>
                <c:pt idx="633">
                  <c:v>44621</c:v>
                </c:pt>
                <c:pt idx="634">
                  <c:v>44652</c:v>
                </c:pt>
                <c:pt idx="635">
                  <c:v>44682</c:v>
                </c:pt>
                <c:pt idx="636">
                  <c:v>44713</c:v>
                </c:pt>
                <c:pt idx="637">
                  <c:v>44743</c:v>
                </c:pt>
                <c:pt idx="638">
                  <c:v>44774</c:v>
                </c:pt>
                <c:pt idx="639">
                  <c:v>44805</c:v>
                </c:pt>
                <c:pt idx="640">
                  <c:v>44835</c:v>
                </c:pt>
                <c:pt idx="641">
                  <c:v>44866</c:v>
                </c:pt>
                <c:pt idx="642">
                  <c:v>44896</c:v>
                </c:pt>
                <c:pt idx="643">
                  <c:v>44927</c:v>
                </c:pt>
                <c:pt idx="644">
                  <c:v>44958</c:v>
                </c:pt>
                <c:pt idx="645">
                  <c:v>44986</c:v>
                </c:pt>
                <c:pt idx="646">
                  <c:v>45017</c:v>
                </c:pt>
                <c:pt idx="647">
                  <c:v>45047</c:v>
                </c:pt>
                <c:pt idx="648">
                  <c:v>45078</c:v>
                </c:pt>
                <c:pt idx="649">
                  <c:v>45108</c:v>
                </c:pt>
                <c:pt idx="650">
                  <c:v>45139</c:v>
                </c:pt>
                <c:pt idx="651">
                  <c:v>45170</c:v>
                </c:pt>
                <c:pt idx="652">
                  <c:v>45200</c:v>
                </c:pt>
                <c:pt idx="653">
                  <c:v>45231</c:v>
                </c:pt>
                <c:pt idx="654">
                  <c:v>45261</c:v>
                </c:pt>
                <c:pt idx="655">
                  <c:v>45292</c:v>
                </c:pt>
                <c:pt idx="656">
                  <c:v>45323</c:v>
                </c:pt>
                <c:pt idx="657">
                  <c:v>45352</c:v>
                </c:pt>
                <c:pt idx="658">
                  <c:v>45383</c:v>
                </c:pt>
                <c:pt idx="659">
                  <c:v>45413</c:v>
                </c:pt>
                <c:pt idx="660">
                  <c:v>45444</c:v>
                </c:pt>
                <c:pt idx="661">
                  <c:v>45474</c:v>
                </c:pt>
                <c:pt idx="662">
                  <c:v>45505</c:v>
                </c:pt>
                <c:pt idx="663">
                  <c:v>45536</c:v>
                </c:pt>
                <c:pt idx="664">
                  <c:v>45566</c:v>
                </c:pt>
                <c:pt idx="665">
                  <c:v>45597</c:v>
                </c:pt>
                <c:pt idx="666">
                  <c:v>45627</c:v>
                </c:pt>
                <c:pt idx="667">
                  <c:v>45658</c:v>
                </c:pt>
                <c:pt idx="668">
                  <c:v>45689</c:v>
                </c:pt>
                <c:pt idx="669">
                  <c:v>45717</c:v>
                </c:pt>
                <c:pt idx="670">
                  <c:v>45748</c:v>
                </c:pt>
                <c:pt idx="671">
                  <c:v>45778</c:v>
                </c:pt>
                <c:pt idx="672">
                  <c:v>45809</c:v>
                </c:pt>
                <c:pt idx="673">
                  <c:v>45839</c:v>
                </c:pt>
                <c:pt idx="674">
                  <c:v>45870</c:v>
                </c:pt>
                <c:pt idx="675">
                  <c:v>45901</c:v>
                </c:pt>
                <c:pt idx="676">
                  <c:v>45931</c:v>
                </c:pt>
                <c:pt idx="677">
                  <c:v>45962</c:v>
                </c:pt>
                <c:pt idx="678">
                  <c:v>45992</c:v>
                </c:pt>
                <c:pt idx="679">
                  <c:v>46023</c:v>
                </c:pt>
                <c:pt idx="680">
                  <c:v>46054</c:v>
                </c:pt>
                <c:pt idx="681">
                  <c:v>46082</c:v>
                </c:pt>
                <c:pt idx="682">
                  <c:v>46113</c:v>
                </c:pt>
              </c:numCache>
            </c:numRef>
          </c:cat>
          <c:val>
            <c:numRef>
              <c:f>工作表1!$B$2:$B$684</c:f>
              <c:numCache>
                <c:formatCode>General</c:formatCode>
                <c:ptCount val="683"/>
                <c:pt idx="0">
                  <c:v>-7.3800000000000008</c:v>
                </c:pt>
                <c:pt idx="1">
                  <c:v>-13.61</c:v>
                </c:pt>
                <c:pt idx="2">
                  <c:v>-7.5600000000000005</c:v>
                </c:pt>
                <c:pt idx="3">
                  <c:v>-8.4499999999999993</c:v>
                </c:pt>
                <c:pt idx="4">
                  <c:v>-4.54</c:v>
                </c:pt>
                <c:pt idx="5">
                  <c:v>-13.08</c:v>
                </c:pt>
                <c:pt idx="6">
                  <c:v>-19.399999999999999</c:v>
                </c:pt>
                <c:pt idx="7">
                  <c:v>-27.310000000000002</c:v>
                </c:pt>
                <c:pt idx="8">
                  <c:v>-26.69</c:v>
                </c:pt>
                <c:pt idx="9">
                  <c:v>-36.03</c:v>
                </c:pt>
                <c:pt idx="10">
                  <c:v>-53.74</c:v>
                </c:pt>
                <c:pt idx="11">
                  <c:v>-62.81</c:v>
                </c:pt>
                <c:pt idx="12">
                  <c:v>-65.930000000000007</c:v>
                </c:pt>
                <c:pt idx="13">
                  <c:v>-64.319999999999993</c:v>
                </c:pt>
                <c:pt idx="14">
                  <c:v>-64.23</c:v>
                </c:pt>
                <c:pt idx="15">
                  <c:v>-61.12</c:v>
                </c:pt>
                <c:pt idx="16">
                  <c:v>-62.33</c:v>
                </c:pt>
                <c:pt idx="17">
                  <c:v>-61.6</c:v>
                </c:pt>
                <c:pt idx="18">
                  <c:v>-58.599999999999994</c:v>
                </c:pt>
                <c:pt idx="19">
                  <c:v>-54.230000000000004</c:v>
                </c:pt>
                <c:pt idx="20">
                  <c:v>-50.77</c:v>
                </c:pt>
                <c:pt idx="21">
                  <c:v>-48.22</c:v>
                </c:pt>
                <c:pt idx="22">
                  <c:v>-46.04</c:v>
                </c:pt>
                <c:pt idx="23">
                  <c:v>-48.95</c:v>
                </c:pt>
                <c:pt idx="24">
                  <c:v>-50.41</c:v>
                </c:pt>
                <c:pt idx="25">
                  <c:v>-55.77000000000001</c:v>
                </c:pt>
                <c:pt idx="26">
                  <c:v>-53.04</c:v>
                </c:pt>
                <c:pt idx="27">
                  <c:v>-49.31</c:v>
                </c:pt>
                <c:pt idx="28">
                  <c:v>-50.77</c:v>
                </c:pt>
                <c:pt idx="29">
                  <c:v>-54.86</c:v>
                </c:pt>
                <c:pt idx="30">
                  <c:v>-44.76</c:v>
                </c:pt>
                <c:pt idx="31">
                  <c:v>-36.21</c:v>
                </c:pt>
                <c:pt idx="32">
                  <c:v>-32.39</c:v>
                </c:pt>
                <c:pt idx="33">
                  <c:v>-32.659999999999997</c:v>
                </c:pt>
                <c:pt idx="34">
                  <c:v>-30.659999999999997</c:v>
                </c:pt>
                <c:pt idx="35">
                  <c:v>-29.2</c:v>
                </c:pt>
                <c:pt idx="36">
                  <c:v>-34.75</c:v>
                </c:pt>
                <c:pt idx="37">
                  <c:v>-38.119999999999997</c:v>
                </c:pt>
                <c:pt idx="38">
                  <c:v>-40.21</c:v>
                </c:pt>
                <c:pt idx="39">
                  <c:v>-39.119999999999997</c:v>
                </c:pt>
                <c:pt idx="40">
                  <c:v>-39.299999999999997</c:v>
                </c:pt>
                <c:pt idx="41">
                  <c:v>-38.299999999999997</c:v>
                </c:pt>
                <c:pt idx="42">
                  <c:v>-38.21</c:v>
                </c:pt>
                <c:pt idx="43">
                  <c:v>-41.85</c:v>
                </c:pt>
                <c:pt idx="44">
                  <c:v>-49.22</c:v>
                </c:pt>
                <c:pt idx="45">
                  <c:v>-51.04</c:v>
                </c:pt>
                <c:pt idx="46">
                  <c:v>-55.87</c:v>
                </c:pt>
                <c:pt idx="47">
                  <c:v>-58.78</c:v>
                </c:pt>
                <c:pt idx="48">
                  <c:v>-60.23</c:v>
                </c:pt>
                <c:pt idx="49">
                  <c:v>-57.05</c:v>
                </c:pt>
                <c:pt idx="50">
                  <c:v>-57.41</c:v>
                </c:pt>
                <c:pt idx="51">
                  <c:v>-54.500000000000007</c:v>
                </c:pt>
                <c:pt idx="52">
                  <c:v>-53.59</c:v>
                </c:pt>
                <c:pt idx="53">
                  <c:v>-58.69</c:v>
                </c:pt>
                <c:pt idx="54">
                  <c:v>-54.679999999999993</c:v>
                </c:pt>
                <c:pt idx="55">
                  <c:v>-53.77000000000001</c:v>
                </c:pt>
                <c:pt idx="56">
                  <c:v>-50.41</c:v>
                </c:pt>
                <c:pt idx="57">
                  <c:v>-41.31</c:v>
                </c:pt>
                <c:pt idx="58">
                  <c:v>-47.13</c:v>
                </c:pt>
                <c:pt idx="59">
                  <c:v>-51.95000000000001</c:v>
                </c:pt>
                <c:pt idx="60">
                  <c:v>-51.680000000000007</c:v>
                </c:pt>
                <c:pt idx="61">
                  <c:v>-42.31</c:v>
                </c:pt>
                <c:pt idx="62">
                  <c:v>-48.13</c:v>
                </c:pt>
                <c:pt idx="63">
                  <c:v>-56.68</c:v>
                </c:pt>
                <c:pt idx="64">
                  <c:v>-48.31</c:v>
                </c:pt>
                <c:pt idx="65">
                  <c:v>-48.68</c:v>
                </c:pt>
                <c:pt idx="66">
                  <c:v>-52.87</c:v>
                </c:pt>
                <c:pt idx="67">
                  <c:v>-54.35</c:v>
                </c:pt>
                <c:pt idx="68">
                  <c:v>-46.64</c:v>
                </c:pt>
                <c:pt idx="69">
                  <c:v>-45.13</c:v>
                </c:pt>
                <c:pt idx="70">
                  <c:v>-50.759999999999991</c:v>
                </c:pt>
                <c:pt idx="71">
                  <c:v>-46.37</c:v>
                </c:pt>
                <c:pt idx="72">
                  <c:v>-45.13</c:v>
                </c:pt>
                <c:pt idx="73">
                  <c:v>-47.8</c:v>
                </c:pt>
                <c:pt idx="74">
                  <c:v>-54.1</c:v>
                </c:pt>
                <c:pt idx="75">
                  <c:v>-60.83</c:v>
                </c:pt>
                <c:pt idx="76">
                  <c:v>-60.83</c:v>
                </c:pt>
                <c:pt idx="77">
                  <c:v>-67.260000000000005</c:v>
                </c:pt>
                <c:pt idx="78">
                  <c:v>-63.7</c:v>
                </c:pt>
                <c:pt idx="79">
                  <c:v>-66.27</c:v>
                </c:pt>
                <c:pt idx="80">
                  <c:v>-66.760000000000005</c:v>
                </c:pt>
                <c:pt idx="81">
                  <c:v>-71.25</c:v>
                </c:pt>
                <c:pt idx="82">
                  <c:v>-69.11</c:v>
                </c:pt>
                <c:pt idx="83">
                  <c:v>-69.62</c:v>
                </c:pt>
                <c:pt idx="84">
                  <c:v>-72.27</c:v>
                </c:pt>
                <c:pt idx="85">
                  <c:v>-76.040000000000006</c:v>
                </c:pt>
                <c:pt idx="86">
                  <c:v>-79.92</c:v>
                </c:pt>
                <c:pt idx="87">
                  <c:v>-78.349999999999994</c:v>
                </c:pt>
                <c:pt idx="88">
                  <c:v>-76.11</c:v>
                </c:pt>
                <c:pt idx="89">
                  <c:v>-73.87</c:v>
                </c:pt>
                <c:pt idx="90">
                  <c:v>-74.94</c:v>
                </c:pt>
                <c:pt idx="91">
                  <c:v>-75.58</c:v>
                </c:pt>
                <c:pt idx="92">
                  <c:v>-70.78</c:v>
                </c:pt>
                <c:pt idx="93">
                  <c:v>-72.61</c:v>
                </c:pt>
                <c:pt idx="94">
                  <c:v>-74.349999999999994</c:v>
                </c:pt>
                <c:pt idx="95">
                  <c:v>-74.239999999999995</c:v>
                </c:pt>
                <c:pt idx="96">
                  <c:v>-73.37</c:v>
                </c:pt>
                <c:pt idx="97">
                  <c:v>-72.28</c:v>
                </c:pt>
                <c:pt idx="98">
                  <c:v>-71.73</c:v>
                </c:pt>
                <c:pt idx="99">
                  <c:v>-67.2</c:v>
                </c:pt>
                <c:pt idx="100">
                  <c:v>-70.22</c:v>
                </c:pt>
                <c:pt idx="101">
                  <c:v>-68.319999999999993</c:v>
                </c:pt>
                <c:pt idx="102">
                  <c:v>-66.75</c:v>
                </c:pt>
                <c:pt idx="103">
                  <c:v>-64.510000000000005</c:v>
                </c:pt>
                <c:pt idx="104">
                  <c:v>-64.849999999999994</c:v>
                </c:pt>
                <c:pt idx="105">
                  <c:v>-65.92</c:v>
                </c:pt>
                <c:pt idx="106">
                  <c:v>-67.87</c:v>
                </c:pt>
                <c:pt idx="107">
                  <c:v>-65.239999999999995</c:v>
                </c:pt>
                <c:pt idx="108">
                  <c:v>-65.239999999999995</c:v>
                </c:pt>
                <c:pt idx="109">
                  <c:v>-59.98</c:v>
                </c:pt>
                <c:pt idx="110">
                  <c:v>-58.719999999999992</c:v>
                </c:pt>
                <c:pt idx="111">
                  <c:v>-58.87</c:v>
                </c:pt>
                <c:pt idx="112">
                  <c:v>-63.33</c:v>
                </c:pt>
                <c:pt idx="113">
                  <c:v>-66.739999999999995</c:v>
                </c:pt>
                <c:pt idx="114">
                  <c:v>-63.680000000000007</c:v>
                </c:pt>
                <c:pt idx="115">
                  <c:v>-59.920000000000009</c:v>
                </c:pt>
                <c:pt idx="116">
                  <c:v>-57.69</c:v>
                </c:pt>
                <c:pt idx="117">
                  <c:v>-56.210000000000008</c:v>
                </c:pt>
                <c:pt idx="118">
                  <c:v>-55.84</c:v>
                </c:pt>
                <c:pt idx="119">
                  <c:v>-46.33</c:v>
                </c:pt>
                <c:pt idx="120">
                  <c:v>-46.21</c:v>
                </c:pt>
                <c:pt idx="121">
                  <c:v>-47.3</c:v>
                </c:pt>
                <c:pt idx="122">
                  <c:v>-37.18</c:v>
                </c:pt>
                <c:pt idx="123">
                  <c:v>-27.85</c:v>
                </c:pt>
                <c:pt idx="124">
                  <c:v>-33.659999999999997</c:v>
                </c:pt>
                <c:pt idx="125">
                  <c:v>-23.56</c:v>
                </c:pt>
                <c:pt idx="126">
                  <c:v>-8.39</c:v>
                </c:pt>
                <c:pt idx="127">
                  <c:v>9.67</c:v>
                </c:pt>
                <c:pt idx="128">
                  <c:v>18.52</c:v>
                </c:pt>
                <c:pt idx="129">
                  <c:v>-13.970000000000002</c:v>
                </c:pt>
                <c:pt idx="130">
                  <c:v>-1.9799999999999998</c:v>
                </c:pt>
                <c:pt idx="131">
                  <c:v>12.36</c:v>
                </c:pt>
                <c:pt idx="132">
                  <c:v>24.48</c:v>
                </c:pt>
                <c:pt idx="133">
                  <c:v>32.69</c:v>
                </c:pt>
                <c:pt idx="134">
                  <c:v>41.68</c:v>
                </c:pt>
                <c:pt idx="135">
                  <c:v>80.510000000000005</c:v>
                </c:pt>
                <c:pt idx="136">
                  <c:v>79.69</c:v>
                </c:pt>
                <c:pt idx="137">
                  <c:v>79.56</c:v>
                </c:pt>
                <c:pt idx="138">
                  <c:v>57.28</c:v>
                </c:pt>
                <c:pt idx="139">
                  <c:v>26.810000000000002</c:v>
                </c:pt>
                <c:pt idx="140">
                  <c:v>26.669999999999998</c:v>
                </c:pt>
                <c:pt idx="141">
                  <c:v>38.25</c:v>
                </c:pt>
                <c:pt idx="142">
                  <c:v>39.549999999999997</c:v>
                </c:pt>
                <c:pt idx="143">
                  <c:v>41</c:v>
                </c:pt>
                <c:pt idx="144">
                  <c:v>20.21</c:v>
                </c:pt>
                <c:pt idx="145">
                  <c:v>30.320000000000004</c:v>
                </c:pt>
                <c:pt idx="146">
                  <c:v>44.6</c:v>
                </c:pt>
                <c:pt idx="147">
                  <c:v>35.33</c:v>
                </c:pt>
                <c:pt idx="148">
                  <c:v>30.72</c:v>
                </c:pt>
                <c:pt idx="149">
                  <c:v>30.870000000000005</c:v>
                </c:pt>
                <c:pt idx="150">
                  <c:v>27.65</c:v>
                </c:pt>
                <c:pt idx="151">
                  <c:v>19.809999999999999</c:v>
                </c:pt>
                <c:pt idx="152">
                  <c:v>9.06</c:v>
                </c:pt>
                <c:pt idx="153">
                  <c:v>4.1399999999999997</c:v>
                </c:pt>
                <c:pt idx="154">
                  <c:v>2.21</c:v>
                </c:pt>
                <c:pt idx="155">
                  <c:v>1.08</c:v>
                </c:pt>
                <c:pt idx="156">
                  <c:v>-9.06</c:v>
                </c:pt>
                <c:pt idx="157">
                  <c:v>2.0499999999999998</c:v>
                </c:pt>
                <c:pt idx="158">
                  <c:v>21.37</c:v>
                </c:pt>
                <c:pt idx="159">
                  <c:v>28.660000000000004</c:v>
                </c:pt>
                <c:pt idx="160">
                  <c:v>39.270000000000003</c:v>
                </c:pt>
                <c:pt idx="161">
                  <c:v>58.8</c:v>
                </c:pt>
                <c:pt idx="162">
                  <c:v>86.93</c:v>
                </c:pt>
                <c:pt idx="163">
                  <c:v>114.71000000000001</c:v>
                </c:pt>
                <c:pt idx="164">
                  <c:v>76.819999999999993</c:v>
                </c:pt>
                <c:pt idx="165">
                  <c:v>89.66</c:v>
                </c:pt>
                <c:pt idx="166">
                  <c:v>111.29</c:v>
                </c:pt>
                <c:pt idx="167">
                  <c:v>116.43999999999998</c:v>
                </c:pt>
                <c:pt idx="168">
                  <c:v>116.95</c:v>
                </c:pt>
                <c:pt idx="169">
                  <c:v>120.73</c:v>
                </c:pt>
                <c:pt idx="170">
                  <c:v>128.97</c:v>
                </c:pt>
                <c:pt idx="171">
                  <c:v>97.28</c:v>
                </c:pt>
                <c:pt idx="172">
                  <c:v>71.569999999999993</c:v>
                </c:pt>
                <c:pt idx="173">
                  <c:v>100.78</c:v>
                </c:pt>
                <c:pt idx="174">
                  <c:v>102.88</c:v>
                </c:pt>
                <c:pt idx="175">
                  <c:v>94.66</c:v>
                </c:pt>
                <c:pt idx="176">
                  <c:v>131.21</c:v>
                </c:pt>
                <c:pt idx="177">
                  <c:v>125.51999999999998</c:v>
                </c:pt>
                <c:pt idx="178">
                  <c:v>122.12</c:v>
                </c:pt>
                <c:pt idx="179">
                  <c:v>119.26</c:v>
                </c:pt>
                <c:pt idx="180">
                  <c:v>105.86</c:v>
                </c:pt>
                <c:pt idx="181">
                  <c:v>61.72</c:v>
                </c:pt>
                <c:pt idx="182">
                  <c:v>88.53</c:v>
                </c:pt>
                <c:pt idx="183">
                  <c:v>80.34</c:v>
                </c:pt>
                <c:pt idx="184">
                  <c:v>65.92</c:v>
                </c:pt>
                <c:pt idx="185">
                  <c:v>71.58</c:v>
                </c:pt>
                <c:pt idx="186">
                  <c:v>52.05</c:v>
                </c:pt>
                <c:pt idx="187">
                  <c:v>56.8</c:v>
                </c:pt>
                <c:pt idx="188">
                  <c:v>49.86</c:v>
                </c:pt>
                <c:pt idx="189">
                  <c:v>79.010000000000005</c:v>
                </c:pt>
                <c:pt idx="190">
                  <c:v>72.319999999999993</c:v>
                </c:pt>
                <c:pt idx="191">
                  <c:v>67.67</c:v>
                </c:pt>
                <c:pt idx="192">
                  <c:v>60.980000000000004</c:v>
                </c:pt>
                <c:pt idx="193">
                  <c:v>53.92</c:v>
                </c:pt>
                <c:pt idx="194">
                  <c:v>50.2</c:v>
                </c:pt>
                <c:pt idx="195">
                  <c:v>44.2</c:v>
                </c:pt>
                <c:pt idx="196">
                  <c:v>31.69</c:v>
                </c:pt>
                <c:pt idx="197">
                  <c:v>46.85</c:v>
                </c:pt>
                <c:pt idx="198">
                  <c:v>35.67</c:v>
                </c:pt>
                <c:pt idx="199">
                  <c:v>65.040000000000006</c:v>
                </c:pt>
                <c:pt idx="200">
                  <c:v>66.36</c:v>
                </c:pt>
                <c:pt idx="201">
                  <c:v>53.05</c:v>
                </c:pt>
                <c:pt idx="202">
                  <c:v>43.79</c:v>
                </c:pt>
                <c:pt idx="203">
                  <c:v>28.74</c:v>
                </c:pt>
                <c:pt idx="204">
                  <c:v>31.629999999999995</c:v>
                </c:pt>
                <c:pt idx="205">
                  <c:v>28.16</c:v>
                </c:pt>
                <c:pt idx="206">
                  <c:v>55.179999999999993</c:v>
                </c:pt>
                <c:pt idx="207">
                  <c:v>76.849999999999994</c:v>
                </c:pt>
                <c:pt idx="208">
                  <c:v>61.27</c:v>
                </c:pt>
                <c:pt idx="209">
                  <c:v>78.62</c:v>
                </c:pt>
                <c:pt idx="210">
                  <c:v>77.239999999999995</c:v>
                </c:pt>
                <c:pt idx="211">
                  <c:v>99.12</c:v>
                </c:pt>
                <c:pt idx="212">
                  <c:v>112.14</c:v>
                </c:pt>
                <c:pt idx="213">
                  <c:v>180.15</c:v>
                </c:pt>
                <c:pt idx="214">
                  <c:v>208.48</c:v>
                </c:pt>
                <c:pt idx="215">
                  <c:v>185.13</c:v>
                </c:pt>
                <c:pt idx="216">
                  <c:v>181.14</c:v>
                </c:pt>
                <c:pt idx="217">
                  <c:v>240.61000000000004</c:v>
                </c:pt>
                <c:pt idx="218">
                  <c:v>241</c:v>
                </c:pt>
                <c:pt idx="219">
                  <c:v>247.44000000000003</c:v>
                </c:pt>
                <c:pt idx="220">
                  <c:v>148.34</c:v>
                </c:pt>
                <c:pt idx="221">
                  <c:v>181.71</c:v>
                </c:pt>
                <c:pt idx="222">
                  <c:v>168.47</c:v>
                </c:pt>
                <c:pt idx="223">
                  <c:v>127.79</c:v>
                </c:pt>
                <c:pt idx="224">
                  <c:v>131.18</c:v>
                </c:pt>
                <c:pt idx="225">
                  <c:v>154.88999999999999</c:v>
                </c:pt>
                <c:pt idx="226">
                  <c:v>150.19</c:v>
                </c:pt>
                <c:pt idx="227">
                  <c:v>155.32</c:v>
                </c:pt>
                <c:pt idx="228">
                  <c:v>150.83000000000001</c:v>
                </c:pt>
                <c:pt idx="229">
                  <c:v>151.9</c:v>
                </c:pt>
                <c:pt idx="230">
                  <c:v>139.08000000000001</c:v>
                </c:pt>
                <c:pt idx="231">
                  <c:v>130.66</c:v>
                </c:pt>
                <c:pt idx="232">
                  <c:v>140.01</c:v>
                </c:pt>
                <c:pt idx="233">
                  <c:v>148.69999999999999</c:v>
                </c:pt>
                <c:pt idx="234">
                  <c:v>140.16</c:v>
                </c:pt>
                <c:pt idx="235">
                  <c:v>149.82</c:v>
                </c:pt>
                <c:pt idx="236">
                  <c:v>160.13999999999999</c:v>
                </c:pt>
                <c:pt idx="237">
                  <c:v>161.47999999999999</c:v>
                </c:pt>
                <c:pt idx="238">
                  <c:v>159.71</c:v>
                </c:pt>
                <c:pt idx="239">
                  <c:v>146.22</c:v>
                </c:pt>
                <c:pt idx="240">
                  <c:v>164.58</c:v>
                </c:pt>
                <c:pt idx="241">
                  <c:v>169.22</c:v>
                </c:pt>
                <c:pt idx="242">
                  <c:v>176.3</c:v>
                </c:pt>
                <c:pt idx="243">
                  <c:v>186.48</c:v>
                </c:pt>
                <c:pt idx="244">
                  <c:v>189.63</c:v>
                </c:pt>
                <c:pt idx="245">
                  <c:v>229.26999999999998</c:v>
                </c:pt>
                <c:pt idx="246">
                  <c:v>240.86000000000004</c:v>
                </c:pt>
                <c:pt idx="247">
                  <c:v>259.93</c:v>
                </c:pt>
                <c:pt idx="248">
                  <c:v>227.91000000000003</c:v>
                </c:pt>
                <c:pt idx="249">
                  <c:v>217.99</c:v>
                </c:pt>
                <c:pt idx="250">
                  <c:v>191.53</c:v>
                </c:pt>
                <c:pt idx="251">
                  <c:v>212.97000000000003</c:v>
                </c:pt>
                <c:pt idx="252">
                  <c:v>194.43</c:v>
                </c:pt>
                <c:pt idx="253">
                  <c:v>215.05999999999997</c:v>
                </c:pt>
                <c:pt idx="254">
                  <c:v>205.89</c:v>
                </c:pt>
                <c:pt idx="255">
                  <c:v>196.72</c:v>
                </c:pt>
                <c:pt idx="256">
                  <c:v>168.06</c:v>
                </c:pt>
                <c:pt idx="257">
                  <c:v>160.26</c:v>
                </c:pt>
                <c:pt idx="258">
                  <c:v>174.23</c:v>
                </c:pt>
                <c:pt idx="259">
                  <c:v>149.32</c:v>
                </c:pt>
                <c:pt idx="260">
                  <c:v>175.89</c:v>
                </c:pt>
                <c:pt idx="261">
                  <c:v>170.67</c:v>
                </c:pt>
                <c:pt idx="262">
                  <c:v>172.33</c:v>
                </c:pt>
                <c:pt idx="263">
                  <c:v>182.53</c:v>
                </c:pt>
                <c:pt idx="264">
                  <c:v>195.78</c:v>
                </c:pt>
                <c:pt idx="265">
                  <c:v>202.69</c:v>
                </c:pt>
                <c:pt idx="266">
                  <c:v>173.4</c:v>
                </c:pt>
                <c:pt idx="267">
                  <c:v>181.02</c:v>
                </c:pt>
                <c:pt idx="268">
                  <c:v>199.83</c:v>
                </c:pt>
                <c:pt idx="269">
                  <c:v>206.98</c:v>
                </c:pt>
                <c:pt idx="270">
                  <c:v>190.24</c:v>
                </c:pt>
                <c:pt idx="271">
                  <c:v>191.45</c:v>
                </c:pt>
                <c:pt idx="272">
                  <c:v>181.03</c:v>
                </c:pt>
                <c:pt idx="273">
                  <c:v>173.27</c:v>
                </c:pt>
                <c:pt idx="274">
                  <c:v>167.69</c:v>
                </c:pt>
                <c:pt idx="275">
                  <c:v>184.18</c:v>
                </c:pt>
                <c:pt idx="276">
                  <c:v>185</c:v>
                </c:pt>
                <c:pt idx="277">
                  <c:v>182.06</c:v>
                </c:pt>
                <c:pt idx="278">
                  <c:v>168.81</c:v>
                </c:pt>
                <c:pt idx="279">
                  <c:v>159.97999999999999</c:v>
                </c:pt>
                <c:pt idx="280">
                  <c:v>138.88999999999999</c:v>
                </c:pt>
                <c:pt idx="281">
                  <c:v>123.44</c:v>
                </c:pt>
                <c:pt idx="282">
                  <c:v>131.28</c:v>
                </c:pt>
                <c:pt idx="283">
                  <c:v>132.27000000000001</c:v>
                </c:pt>
                <c:pt idx="284">
                  <c:v>150.88</c:v>
                </c:pt>
                <c:pt idx="285">
                  <c:v>179.67</c:v>
                </c:pt>
                <c:pt idx="286">
                  <c:v>212.92</c:v>
                </c:pt>
                <c:pt idx="287">
                  <c:v>251.88000000000002</c:v>
                </c:pt>
                <c:pt idx="288">
                  <c:v>255.87999999999997</c:v>
                </c:pt>
                <c:pt idx="289">
                  <c:v>291.17</c:v>
                </c:pt>
                <c:pt idx="290">
                  <c:v>251.38</c:v>
                </c:pt>
                <c:pt idx="291">
                  <c:v>220.34000000000003</c:v>
                </c:pt>
                <c:pt idx="292">
                  <c:v>258.14</c:v>
                </c:pt>
                <c:pt idx="293">
                  <c:v>251.62999999999997</c:v>
                </c:pt>
                <c:pt idx="294">
                  <c:v>301.75</c:v>
                </c:pt>
                <c:pt idx="295">
                  <c:v>294.69</c:v>
                </c:pt>
                <c:pt idx="296">
                  <c:v>276.52</c:v>
                </c:pt>
                <c:pt idx="297">
                  <c:v>280.56</c:v>
                </c:pt>
                <c:pt idx="298">
                  <c:v>263.64999999999998</c:v>
                </c:pt>
                <c:pt idx="299">
                  <c:v>271.47000000000003</c:v>
                </c:pt>
                <c:pt idx="300">
                  <c:v>268.07</c:v>
                </c:pt>
                <c:pt idx="301">
                  <c:v>277.45</c:v>
                </c:pt>
                <c:pt idx="302">
                  <c:v>296.73</c:v>
                </c:pt>
                <c:pt idx="303">
                  <c:v>328.94</c:v>
                </c:pt>
                <c:pt idx="304">
                  <c:v>308.39999999999998</c:v>
                </c:pt>
                <c:pt idx="305">
                  <c:v>267.05</c:v>
                </c:pt>
                <c:pt idx="306">
                  <c:v>282.72000000000003</c:v>
                </c:pt>
                <c:pt idx="307">
                  <c:v>225.61</c:v>
                </c:pt>
                <c:pt idx="308">
                  <c:v>243.96</c:v>
                </c:pt>
                <c:pt idx="309">
                  <c:v>277.88</c:v>
                </c:pt>
                <c:pt idx="310">
                  <c:v>280.94</c:v>
                </c:pt>
                <c:pt idx="311">
                  <c:v>276.08999999999997</c:v>
                </c:pt>
                <c:pt idx="312">
                  <c:v>278.68</c:v>
                </c:pt>
                <c:pt idx="313">
                  <c:v>289.27</c:v>
                </c:pt>
                <c:pt idx="314">
                  <c:v>289.79000000000002</c:v>
                </c:pt>
                <c:pt idx="315">
                  <c:v>291.58999999999997</c:v>
                </c:pt>
                <c:pt idx="316">
                  <c:v>247.94</c:v>
                </c:pt>
                <c:pt idx="317">
                  <c:v>273.51</c:v>
                </c:pt>
                <c:pt idx="318">
                  <c:v>277.82</c:v>
                </c:pt>
                <c:pt idx="319">
                  <c:v>338.05</c:v>
                </c:pt>
                <c:pt idx="320">
                  <c:v>339.13</c:v>
                </c:pt>
                <c:pt idx="321">
                  <c:v>340.47</c:v>
                </c:pt>
                <c:pt idx="322">
                  <c:v>345.85</c:v>
                </c:pt>
                <c:pt idx="323">
                  <c:v>362.79</c:v>
                </c:pt>
                <c:pt idx="324">
                  <c:v>304.58999999999997</c:v>
                </c:pt>
                <c:pt idx="325">
                  <c:v>295.68</c:v>
                </c:pt>
                <c:pt idx="326">
                  <c:v>311.35000000000002</c:v>
                </c:pt>
                <c:pt idx="327">
                  <c:v>286.77</c:v>
                </c:pt>
                <c:pt idx="328">
                  <c:v>287.85000000000002</c:v>
                </c:pt>
                <c:pt idx="329">
                  <c:v>284.88</c:v>
                </c:pt>
                <c:pt idx="330">
                  <c:v>281.76</c:v>
                </c:pt>
                <c:pt idx="331">
                  <c:v>264.79000000000002</c:v>
                </c:pt>
                <c:pt idx="332">
                  <c:v>308.77999999999997</c:v>
                </c:pt>
                <c:pt idx="333">
                  <c:v>263.93</c:v>
                </c:pt>
                <c:pt idx="334">
                  <c:v>240.93999999999997</c:v>
                </c:pt>
                <c:pt idx="335">
                  <c:v>258.47000000000003</c:v>
                </c:pt>
                <c:pt idx="336">
                  <c:v>236.35000000000002</c:v>
                </c:pt>
                <c:pt idx="337">
                  <c:v>230.57</c:v>
                </c:pt>
                <c:pt idx="338">
                  <c:v>225.95000000000002</c:v>
                </c:pt>
                <c:pt idx="339">
                  <c:v>240.68999999999997</c:v>
                </c:pt>
                <c:pt idx="340">
                  <c:v>186.94</c:v>
                </c:pt>
                <c:pt idx="341">
                  <c:v>139.55000000000001</c:v>
                </c:pt>
                <c:pt idx="342">
                  <c:v>145.46</c:v>
                </c:pt>
                <c:pt idx="343">
                  <c:v>159.11000000000001</c:v>
                </c:pt>
                <c:pt idx="344">
                  <c:v>157.94999999999999</c:v>
                </c:pt>
                <c:pt idx="345">
                  <c:v>173.34</c:v>
                </c:pt>
                <c:pt idx="346">
                  <c:v>192.22</c:v>
                </c:pt>
                <c:pt idx="347">
                  <c:v>151.85</c:v>
                </c:pt>
                <c:pt idx="348">
                  <c:v>132.78</c:v>
                </c:pt>
                <c:pt idx="349">
                  <c:v>118.75</c:v>
                </c:pt>
                <c:pt idx="350">
                  <c:v>74.88</c:v>
                </c:pt>
                <c:pt idx="351">
                  <c:v>144.47999999999999</c:v>
                </c:pt>
                <c:pt idx="352">
                  <c:v>145.07</c:v>
                </c:pt>
                <c:pt idx="353">
                  <c:v>140.38999999999999</c:v>
                </c:pt>
                <c:pt idx="354">
                  <c:v>126.88</c:v>
                </c:pt>
                <c:pt idx="355">
                  <c:v>126.29999999999998</c:v>
                </c:pt>
                <c:pt idx="356">
                  <c:v>121.59</c:v>
                </c:pt>
                <c:pt idx="357">
                  <c:v>125.71</c:v>
                </c:pt>
                <c:pt idx="358">
                  <c:v>167.44</c:v>
                </c:pt>
                <c:pt idx="359">
                  <c:v>133.35</c:v>
                </c:pt>
                <c:pt idx="360">
                  <c:v>151.57</c:v>
                </c:pt>
                <c:pt idx="361">
                  <c:v>143.93</c:v>
                </c:pt>
                <c:pt idx="362">
                  <c:v>153.91999999999999</c:v>
                </c:pt>
                <c:pt idx="363">
                  <c:v>199.77</c:v>
                </c:pt>
                <c:pt idx="364">
                  <c:v>170.97</c:v>
                </c:pt>
                <c:pt idx="365">
                  <c:v>175.38</c:v>
                </c:pt>
                <c:pt idx="366">
                  <c:v>184.5</c:v>
                </c:pt>
                <c:pt idx="367">
                  <c:v>165.02</c:v>
                </c:pt>
                <c:pt idx="368">
                  <c:v>153.51</c:v>
                </c:pt>
                <c:pt idx="369">
                  <c:v>146.13</c:v>
                </c:pt>
                <c:pt idx="370">
                  <c:v>129.01</c:v>
                </c:pt>
                <c:pt idx="371">
                  <c:v>136.97999999999999</c:v>
                </c:pt>
                <c:pt idx="372">
                  <c:v>147.9</c:v>
                </c:pt>
                <c:pt idx="373">
                  <c:v>133.13999999999999</c:v>
                </c:pt>
                <c:pt idx="374">
                  <c:v>156.46</c:v>
                </c:pt>
                <c:pt idx="375">
                  <c:v>138.16</c:v>
                </c:pt>
                <c:pt idx="376">
                  <c:v>125.47</c:v>
                </c:pt>
                <c:pt idx="377">
                  <c:v>140.22999999999999</c:v>
                </c:pt>
                <c:pt idx="378">
                  <c:v>163.49</c:v>
                </c:pt>
                <c:pt idx="379">
                  <c:v>168.58</c:v>
                </c:pt>
                <c:pt idx="380">
                  <c:v>180.54</c:v>
                </c:pt>
                <c:pt idx="381">
                  <c:v>146.44</c:v>
                </c:pt>
                <c:pt idx="382">
                  <c:v>182.03</c:v>
                </c:pt>
                <c:pt idx="383">
                  <c:v>203.87</c:v>
                </c:pt>
                <c:pt idx="384">
                  <c:v>188.61</c:v>
                </c:pt>
                <c:pt idx="385">
                  <c:v>165.58</c:v>
                </c:pt>
                <c:pt idx="386">
                  <c:v>182.63</c:v>
                </c:pt>
                <c:pt idx="387">
                  <c:v>177.25</c:v>
                </c:pt>
                <c:pt idx="388">
                  <c:v>168.87</c:v>
                </c:pt>
                <c:pt idx="389">
                  <c:v>172.16</c:v>
                </c:pt>
                <c:pt idx="390">
                  <c:v>189.84</c:v>
                </c:pt>
                <c:pt idx="391">
                  <c:v>212.27999999999997</c:v>
                </c:pt>
                <c:pt idx="392">
                  <c:v>240.87</c:v>
                </c:pt>
                <c:pt idx="393">
                  <c:v>268.52999999999997</c:v>
                </c:pt>
                <c:pt idx="394">
                  <c:v>288.51</c:v>
                </c:pt>
                <c:pt idx="395">
                  <c:v>333.07</c:v>
                </c:pt>
                <c:pt idx="396">
                  <c:v>279.58999999999997</c:v>
                </c:pt>
                <c:pt idx="397">
                  <c:v>215.97</c:v>
                </c:pt>
                <c:pt idx="398">
                  <c:v>256.54000000000002</c:v>
                </c:pt>
                <c:pt idx="399">
                  <c:v>257.16000000000003</c:v>
                </c:pt>
                <c:pt idx="400">
                  <c:v>238.09999999999997</c:v>
                </c:pt>
                <c:pt idx="401">
                  <c:v>239.32999999999998</c:v>
                </c:pt>
                <c:pt idx="402">
                  <c:v>298.19</c:v>
                </c:pt>
                <c:pt idx="403">
                  <c:v>302.85000000000002</c:v>
                </c:pt>
                <c:pt idx="404">
                  <c:v>274.27</c:v>
                </c:pt>
                <c:pt idx="405">
                  <c:v>251.6</c:v>
                </c:pt>
                <c:pt idx="406">
                  <c:v>246.00999999999996</c:v>
                </c:pt>
                <c:pt idx="407">
                  <c:v>297.26</c:v>
                </c:pt>
                <c:pt idx="408">
                  <c:v>309.68</c:v>
                </c:pt>
                <c:pt idx="409">
                  <c:v>326.45</c:v>
                </c:pt>
                <c:pt idx="410">
                  <c:v>389.2</c:v>
                </c:pt>
                <c:pt idx="411">
                  <c:v>400.38</c:v>
                </c:pt>
                <c:pt idx="412">
                  <c:v>446.03999999999996</c:v>
                </c:pt>
                <c:pt idx="413">
                  <c:v>508.78</c:v>
                </c:pt>
                <c:pt idx="414">
                  <c:v>506.53</c:v>
                </c:pt>
                <c:pt idx="415">
                  <c:v>447.53</c:v>
                </c:pt>
                <c:pt idx="416">
                  <c:v>460.95</c:v>
                </c:pt>
                <c:pt idx="417">
                  <c:v>494.04</c:v>
                </c:pt>
                <c:pt idx="418">
                  <c:v>373.55</c:v>
                </c:pt>
                <c:pt idx="419">
                  <c:v>415.69000000000005</c:v>
                </c:pt>
                <c:pt idx="420">
                  <c:v>403.2</c:v>
                </c:pt>
                <c:pt idx="421">
                  <c:v>397.58</c:v>
                </c:pt>
                <c:pt idx="422">
                  <c:v>428.8</c:v>
                </c:pt>
                <c:pt idx="423">
                  <c:v>470.01</c:v>
                </c:pt>
                <c:pt idx="424">
                  <c:v>481.56</c:v>
                </c:pt>
                <c:pt idx="425">
                  <c:v>508.09</c:v>
                </c:pt>
                <c:pt idx="426">
                  <c:v>473.36</c:v>
                </c:pt>
                <c:pt idx="427">
                  <c:v>441.19</c:v>
                </c:pt>
                <c:pt idx="428">
                  <c:v>482.73</c:v>
                </c:pt>
                <c:pt idx="429">
                  <c:v>456.48999999999995</c:v>
                </c:pt>
                <c:pt idx="430">
                  <c:v>406.84</c:v>
                </c:pt>
                <c:pt idx="431">
                  <c:v>414.65</c:v>
                </c:pt>
                <c:pt idx="432">
                  <c:v>463.68</c:v>
                </c:pt>
                <c:pt idx="433">
                  <c:v>456.18</c:v>
                </c:pt>
                <c:pt idx="434">
                  <c:v>487.41</c:v>
                </c:pt>
                <c:pt idx="435">
                  <c:v>594.84</c:v>
                </c:pt>
                <c:pt idx="436">
                  <c:v>549.87</c:v>
                </c:pt>
                <c:pt idx="437">
                  <c:v>617.32000000000005</c:v>
                </c:pt>
                <c:pt idx="438">
                  <c:v>706.08</c:v>
                </c:pt>
                <c:pt idx="439">
                  <c:v>858.55</c:v>
                </c:pt>
                <c:pt idx="440">
                  <c:v>773.35</c:v>
                </c:pt>
                <c:pt idx="441">
                  <c:v>853.84000000000015</c:v>
                </c:pt>
                <c:pt idx="442">
                  <c:v>961.98</c:v>
                </c:pt>
                <c:pt idx="443">
                  <c:v>857.28999999999985</c:v>
                </c:pt>
                <c:pt idx="444">
                  <c:v>870.81</c:v>
                </c:pt>
                <c:pt idx="445">
                  <c:v>864.21000000000015</c:v>
                </c:pt>
                <c:pt idx="446">
                  <c:v>900.68000000000006</c:v>
                </c:pt>
                <c:pt idx="447">
                  <c:v>813.60000000000014</c:v>
                </c:pt>
                <c:pt idx="448">
                  <c:v>882.76</c:v>
                </c:pt>
                <c:pt idx="449">
                  <c:v>980.52999999999986</c:v>
                </c:pt>
                <c:pt idx="450">
                  <c:v>961.59</c:v>
                </c:pt>
                <c:pt idx="451">
                  <c:v>946.00000000000011</c:v>
                </c:pt>
                <c:pt idx="452">
                  <c:v>970.20999999999992</c:v>
                </c:pt>
                <c:pt idx="453">
                  <c:v>992.41999999999985</c:v>
                </c:pt>
                <c:pt idx="454">
                  <c:v>1015.9600000000002</c:v>
                </c:pt>
                <c:pt idx="455">
                  <c:v>1011.98</c:v>
                </c:pt>
                <c:pt idx="456">
                  <c:v>1000.7100000000002</c:v>
                </c:pt>
                <c:pt idx="457">
                  <c:v>1017.95</c:v>
                </c:pt>
                <c:pt idx="458">
                  <c:v>960.2600000000001</c:v>
                </c:pt>
                <c:pt idx="459">
                  <c:v>1196.6500000000001</c:v>
                </c:pt>
                <c:pt idx="460">
                  <c:v>1360.43</c:v>
                </c:pt>
                <c:pt idx="461">
                  <c:v>1229.8</c:v>
                </c:pt>
                <c:pt idx="462">
                  <c:v>1233.21</c:v>
                </c:pt>
                <c:pt idx="463">
                  <c:v>1349.38</c:v>
                </c:pt>
                <c:pt idx="464">
                  <c:v>1482.04</c:v>
                </c:pt>
                <c:pt idx="465">
                  <c:v>1327.75</c:v>
                </c:pt>
                <c:pt idx="466">
                  <c:v>1257.03</c:v>
                </c:pt>
                <c:pt idx="467">
                  <c:v>1352.31</c:v>
                </c:pt>
                <c:pt idx="468">
                  <c:v>1368.8</c:v>
                </c:pt>
                <c:pt idx="469">
                  <c:v>1183</c:v>
                </c:pt>
                <c:pt idx="470">
                  <c:v>1026.8900000000001</c:v>
                </c:pt>
                <c:pt idx="471">
                  <c:v>892.76</c:v>
                </c:pt>
                <c:pt idx="472">
                  <c:v>495.51</c:v>
                </c:pt>
                <c:pt idx="473">
                  <c:v>622.30999999999995</c:v>
                </c:pt>
                <c:pt idx="474">
                  <c:v>821.42</c:v>
                </c:pt>
                <c:pt idx="475">
                  <c:v>807.03</c:v>
                </c:pt>
                <c:pt idx="476">
                  <c:v>809.61</c:v>
                </c:pt>
                <c:pt idx="477">
                  <c:v>951.68</c:v>
                </c:pt>
                <c:pt idx="478">
                  <c:v>892.26999999999987</c:v>
                </c:pt>
                <c:pt idx="479">
                  <c:v>1205.56</c:v>
                </c:pt>
                <c:pt idx="480">
                  <c:v>1059.8</c:v>
                </c:pt>
                <c:pt idx="481">
                  <c:v>1138.4000000000001</c:v>
                </c:pt>
                <c:pt idx="482">
                  <c:v>1140.24</c:v>
                </c:pt>
                <c:pt idx="483">
                  <c:v>1300.02</c:v>
                </c:pt>
                <c:pt idx="484">
                  <c:v>1268.6600000000001</c:v>
                </c:pt>
                <c:pt idx="485">
                  <c:v>1529.55</c:v>
                </c:pt>
                <c:pt idx="486">
                  <c:v>1462.36</c:v>
                </c:pt>
                <c:pt idx="487">
                  <c:v>1298.54</c:v>
                </c:pt>
                <c:pt idx="488">
                  <c:v>1388.51</c:v>
                </c:pt>
                <c:pt idx="489">
                  <c:v>1502.83</c:v>
                </c:pt>
                <c:pt idx="490">
                  <c:v>1627.36</c:v>
                </c:pt>
                <c:pt idx="491">
                  <c:v>1561.36</c:v>
                </c:pt>
                <c:pt idx="492">
                  <c:v>1593.97</c:v>
                </c:pt>
                <c:pt idx="493">
                  <c:v>1609.29</c:v>
                </c:pt>
                <c:pt idx="494">
                  <c:v>1740.8900000000003</c:v>
                </c:pt>
                <c:pt idx="495">
                  <c:v>1950.6700000000003</c:v>
                </c:pt>
                <c:pt idx="496">
                  <c:v>2053.6</c:v>
                </c:pt>
                <c:pt idx="497">
                  <c:v>2079.13</c:v>
                </c:pt>
                <c:pt idx="498">
                  <c:v>2231.16</c:v>
                </c:pt>
                <c:pt idx="499">
                  <c:v>1943.59</c:v>
                </c:pt>
                <c:pt idx="500">
                  <c:v>2111.5700000000002</c:v>
                </c:pt>
                <c:pt idx="501">
                  <c:v>2103.35</c:v>
                </c:pt>
                <c:pt idx="502">
                  <c:v>2203.7800000000002</c:v>
                </c:pt>
                <c:pt idx="503">
                  <c:v>2053.14</c:v>
                </c:pt>
                <c:pt idx="504">
                  <c:v>1934.01</c:v>
                </c:pt>
                <c:pt idx="505">
                  <c:v>2027.58</c:v>
                </c:pt>
                <c:pt idx="506">
                  <c:v>2095.14</c:v>
                </c:pt>
                <c:pt idx="507">
                  <c:v>1716.73</c:v>
                </c:pt>
                <c:pt idx="508">
                  <c:v>1878.77</c:v>
                </c:pt>
                <c:pt idx="509">
                  <c:v>1883.8000000000002</c:v>
                </c:pt>
                <c:pt idx="510">
                  <c:v>1652.1799999999998</c:v>
                </c:pt>
                <c:pt idx="511">
                  <c:v>1885.13</c:v>
                </c:pt>
                <c:pt idx="512">
                  <c:v>1830.37</c:v>
                </c:pt>
                <c:pt idx="513">
                  <c:v>1592.14</c:v>
                </c:pt>
                <c:pt idx="514">
                  <c:v>1502.32</c:v>
                </c:pt>
                <c:pt idx="515">
                  <c:v>1288.58</c:v>
                </c:pt>
                <c:pt idx="516">
                  <c:v>1282.82</c:v>
                </c:pt>
                <c:pt idx="517">
                  <c:v>1272.73</c:v>
                </c:pt>
                <c:pt idx="518">
                  <c:v>1396.17</c:v>
                </c:pt>
                <c:pt idx="519">
                  <c:v>1622.8799999999999</c:v>
                </c:pt>
                <c:pt idx="520">
                  <c:v>1575.81</c:v>
                </c:pt>
                <c:pt idx="521">
                  <c:v>1417.3</c:v>
                </c:pt>
                <c:pt idx="522">
                  <c:v>1393.2</c:v>
                </c:pt>
                <c:pt idx="523">
                  <c:v>1313.95</c:v>
                </c:pt>
                <c:pt idx="524">
                  <c:v>1144.74</c:v>
                </c:pt>
                <c:pt idx="525">
                  <c:v>1124.81</c:v>
                </c:pt>
                <c:pt idx="526">
                  <c:v>907.46</c:v>
                </c:pt>
                <c:pt idx="527">
                  <c:v>836.96</c:v>
                </c:pt>
                <c:pt idx="528">
                  <c:v>657.54</c:v>
                </c:pt>
                <c:pt idx="529">
                  <c:v>761.59</c:v>
                </c:pt>
                <c:pt idx="530">
                  <c:v>858.35000000000014</c:v>
                </c:pt>
                <c:pt idx="531">
                  <c:v>790.28</c:v>
                </c:pt>
                <c:pt idx="532">
                  <c:v>800.01</c:v>
                </c:pt>
                <c:pt idx="533">
                  <c:v>689.15</c:v>
                </c:pt>
                <c:pt idx="534">
                  <c:v>676.02</c:v>
                </c:pt>
                <c:pt idx="535">
                  <c:v>749.92</c:v>
                </c:pt>
                <c:pt idx="536">
                  <c:v>863.7</c:v>
                </c:pt>
                <c:pt idx="537">
                  <c:v>788.82</c:v>
                </c:pt>
                <c:pt idx="538">
                  <c:v>831.11999999999989</c:v>
                </c:pt>
                <c:pt idx="539">
                  <c:v>770.35</c:v>
                </c:pt>
                <c:pt idx="540">
                  <c:v>907.46</c:v>
                </c:pt>
                <c:pt idx="541">
                  <c:v>885.58</c:v>
                </c:pt>
                <c:pt idx="542">
                  <c:v>882.65999999999985</c:v>
                </c:pt>
                <c:pt idx="543">
                  <c:v>706.65</c:v>
                </c:pt>
                <c:pt idx="544">
                  <c:v>583.63</c:v>
                </c:pt>
                <c:pt idx="545">
                  <c:v>604.05999999999995</c:v>
                </c:pt>
                <c:pt idx="546">
                  <c:v>597.19000000000005</c:v>
                </c:pt>
                <c:pt idx="547">
                  <c:v>656.65</c:v>
                </c:pt>
                <c:pt idx="548">
                  <c:v>655.66</c:v>
                </c:pt>
                <c:pt idx="549">
                  <c:v>568.21</c:v>
                </c:pt>
                <c:pt idx="550">
                  <c:v>639.45000000000005</c:v>
                </c:pt>
                <c:pt idx="551">
                  <c:v>636.01</c:v>
                </c:pt>
                <c:pt idx="552">
                  <c:v>595.23</c:v>
                </c:pt>
                <c:pt idx="553">
                  <c:v>471.41</c:v>
                </c:pt>
                <c:pt idx="554">
                  <c:v>489.1</c:v>
                </c:pt>
                <c:pt idx="555">
                  <c:v>466.5</c:v>
                </c:pt>
                <c:pt idx="556">
                  <c:v>495.49</c:v>
                </c:pt>
                <c:pt idx="557">
                  <c:v>441.92999999999995</c:v>
                </c:pt>
                <c:pt idx="558">
                  <c:v>440.94999999999993</c:v>
                </c:pt>
                <c:pt idx="559">
                  <c:v>446.36000000000007</c:v>
                </c:pt>
                <c:pt idx="560">
                  <c:v>610.46</c:v>
                </c:pt>
                <c:pt idx="561">
                  <c:v>687.11</c:v>
                </c:pt>
                <c:pt idx="562">
                  <c:v>888.06</c:v>
                </c:pt>
                <c:pt idx="563">
                  <c:v>774.56</c:v>
                </c:pt>
                <c:pt idx="564">
                  <c:v>967.66000000000008</c:v>
                </c:pt>
                <c:pt idx="565">
                  <c:v>1082.1400000000001</c:v>
                </c:pt>
                <c:pt idx="566">
                  <c:v>916.56</c:v>
                </c:pt>
                <c:pt idx="567">
                  <c:v>970.59999999999991</c:v>
                </c:pt>
                <c:pt idx="568">
                  <c:v>893.96</c:v>
                </c:pt>
                <c:pt idx="569">
                  <c:v>747.05</c:v>
                </c:pt>
                <c:pt idx="570">
                  <c:v>741.79</c:v>
                </c:pt>
                <c:pt idx="571">
                  <c:v>869.44999999999993</c:v>
                </c:pt>
                <c:pt idx="572">
                  <c:v>843.2700000000001</c:v>
                </c:pt>
                <c:pt idx="573">
                  <c:v>847.55000000000007</c:v>
                </c:pt>
                <c:pt idx="574">
                  <c:v>798.94</c:v>
                </c:pt>
                <c:pt idx="575">
                  <c:v>770.63</c:v>
                </c:pt>
                <c:pt idx="576">
                  <c:v>775.44</c:v>
                </c:pt>
                <c:pt idx="577">
                  <c:v>764.76</c:v>
                </c:pt>
                <c:pt idx="578">
                  <c:v>793.6</c:v>
                </c:pt>
                <c:pt idx="579">
                  <c:v>732.17</c:v>
                </c:pt>
                <c:pt idx="580">
                  <c:v>700.13</c:v>
                </c:pt>
                <c:pt idx="581">
                  <c:v>686.77</c:v>
                </c:pt>
                <c:pt idx="582">
                  <c:v>740.76</c:v>
                </c:pt>
                <c:pt idx="583">
                  <c:v>739.68</c:v>
                </c:pt>
                <c:pt idx="584">
                  <c:v>668.91</c:v>
                </c:pt>
                <c:pt idx="585">
                  <c:v>659.25</c:v>
                </c:pt>
                <c:pt idx="586">
                  <c:v>673.19</c:v>
                </c:pt>
                <c:pt idx="587">
                  <c:v>665.69</c:v>
                </c:pt>
                <c:pt idx="588">
                  <c:v>651.75</c:v>
                </c:pt>
                <c:pt idx="589">
                  <c:v>627.08000000000004</c:v>
                </c:pt>
                <c:pt idx="590">
                  <c:v>545.04</c:v>
                </c:pt>
                <c:pt idx="591">
                  <c:v>549.33000000000004</c:v>
                </c:pt>
                <c:pt idx="592">
                  <c:v>534.32000000000005</c:v>
                </c:pt>
                <c:pt idx="593">
                  <c:v>516.09</c:v>
                </c:pt>
                <c:pt idx="594">
                  <c:v>588.48</c:v>
                </c:pt>
                <c:pt idx="595">
                  <c:v>660.86</c:v>
                </c:pt>
                <c:pt idx="596">
                  <c:v>663.54</c:v>
                </c:pt>
                <c:pt idx="597">
                  <c:v>654.42999999999995</c:v>
                </c:pt>
                <c:pt idx="598">
                  <c:v>600.80999999999995</c:v>
                </c:pt>
                <c:pt idx="599">
                  <c:v>603.49</c:v>
                </c:pt>
                <c:pt idx="600">
                  <c:v>738.61</c:v>
                </c:pt>
                <c:pt idx="601">
                  <c:v>794.37</c:v>
                </c:pt>
                <c:pt idx="602">
                  <c:v>893.57</c:v>
                </c:pt>
                <c:pt idx="603">
                  <c:v>803.49</c:v>
                </c:pt>
                <c:pt idx="604">
                  <c:v>836.73</c:v>
                </c:pt>
                <c:pt idx="605">
                  <c:v>824.4</c:v>
                </c:pt>
                <c:pt idx="606">
                  <c:v>942.9</c:v>
                </c:pt>
                <c:pt idx="607">
                  <c:v>920.37999999999988</c:v>
                </c:pt>
                <c:pt idx="608">
                  <c:v>800.81</c:v>
                </c:pt>
                <c:pt idx="609">
                  <c:v>641.55999999999995</c:v>
                </c:pt>
                <c:pt idx="610">
                  <c:v>924.66999999999985</c:v>
                </c:pt>
                <c:pt idx="611">
                  <c:v>1049.07</c:v>
                </c:pt>
                <c:pt idx="612">
                  <c:v>1156.8399999999999</c:v>
                </c:pt>
                <c:pt idx="613">
                  <c:v>1402.96</c:v>
                </c:pt>
                <c:pt idx="614">
                  <c:v>1422.26</c:v>
                </c:pt>
                <c:pt idx="615">
                  <c:v>1325.21</c:v>
                </c:pt>
                <c:pt idx="616">
                  <c:v>1248.53</c:v>
                </c:pt>
                <c:pt idx="617">
                  <c:v>1249.07</c:v>
                </c:pt>
                <c:pt idx="618">
                  <c:v>1398.29</c:v>
                </c:pt>
                <c:pt idx="619">
                  <c:v>1292.07</c:v>
                </c:pt>
                <c:pt idx="620">
                  <c:v>1212.72</c:v>
                </c:pt>
                <c:pt idx="621">
                  <c:v>1241.3599999999999</c:v>
                </c:pt>
                <c:pt idx="622">
                  <c:v>1349.36</c:v>
                </c:pt>
                <c:pt idx="623">
                  <c:v>1493.76</c:v>
                </c:pt>
                <c:pt idx="624">
                  <c:v>1313.56</c:v>
                </c:pt>
                <c:pt idx="625">
                  <c:v>1345.78</c:v>
                </c:pt>
                <c:pt idx="626">
                  <c:v>1274.77</c:v>
                </c:pt>
                <c:pt idx="627">
                  <c:v>1141.71</c:v>
                </c:pt>
                <c:pt idx="628">
                  <c:v>1296.25</c:v>
                </c:pt>
                <c:pt idx="629">
                  <c:v>1305.2</c:v>
                </c:pt>
                <c:pt idx="630">
                  <c:v>1341.75</c:v>
                </c:pt>
                <c:pt idx="631">
                  <c:v>1247.3399999999999</c:v>
                </c:pt>
                <c:pt idx="632">
                  <c:v>1403.38</c:v>
                </c:pt>
                <c:pt idx="633">
                  <c:v>1483.37</c:v>
                </c:pt>
                <c:pt idx="634">
                  <c:v>1347.65</c:v>
                </c:pt>
                <c:pt idx="635">
                  <c:v>1230.29</c:v>
                </c:pt>
                <c:pt idx="636">
                  <c:v>973.93999999999994</c:v>
                </c:pt>
                <c:pt idx="637">
                  <c:v>975.25</c:v>
                </c:pt>
                <c:pt idx="638">
                  <c:v>884.77</c:v>
                </c:pt>
                <c:pt idx="639">
                  <c:v>824.45</c:v>
                </c:pt>
                <c:pt idx="640">
                  <c:v>805.44</c:v>
                </c:pt>
                <c:pt idx="641">
                  <c:v>975.90000000000009</c:v>
                </c:pt>
                <c:pt idx="642">
                  <c:v>1003.4399999999999</c:v>
                </c:pt>
                <c:pt idx="643">
                  <c:v>1116.8699999999999</c:v>
                </c:pt>
                <c:pt idx="644">
                  <c:v>961.48</c:v>
                </c:pt>
                <c:pt idx="645">
                  <c:v>1103.75</c:v>
                </c:pt>
                <c:pt idx="646">
                  <c:v>1128.01</c:v>
                </c:pt>
                <c:pt idx="647">
                  <c:v>1020.49</c:v>
                </c:pt>
                <c:pt idx="648">
                  <c:v>1004.1</c:v>
                </c:pt>
                <c:pt idx="649">
                  <c:v>1042.1199999999999</c:v>
                </c:pt>
                <c:pt idx="650">
                  <c:v>973.28</c:v>
                </c:pt>
                <c:pt idx="651">
                  <c:v>877.56</c:v>
                </c:pt>
                <c:pt idx="652">
                  <c:v>882.8</c:v>
                </c:pt>
                <c:pt idx="653">
                  <c:v>1009.34</c:v>
                </c:pt>
                <c:pt idx="654">
                  <c:v>1026.2</c:v>
                </c:pt>
                <c:pt idx="655">
                  <c:v>935.56</c:v>
                </c:pt>
                <c:pt idx="656">
                  <c:v>858.46</c:v>
                </c:pt>
                <c:pt idx="657">
                  <c:v>1050.55</c:v>
                </c:pt>
                <c:pt idx="658">
                  <c:v>1126.31</c:v>
                </c:pt>
                <c:pt idx="659">
                  <c:v>1233.8599999999999</c:v>
                </c:pt>
                <c:pt idx="660">
                  <c:v>1162.1600000000001</c:v>
                </c:pt>
                <c:pt idx="661">
                  <c:v>1254.1500000000001</c:v>
                </c:pt>
                <c:pt idx="662">
                  <c:v>1326.52</c:v>
                </c:pt>
                <c:pt idx="663">
                  <c:v>1402.28</c:v>
                </c:pt>
                <c:pt idx="664">
                  <c:v>1480.74</c:v>
                </c:pt>
                <c:pt idx="665">
                  <c:v>1348.17</c:v>
                </c:pt>
                <c:pt idx="666">
                  <c:v>1223.2</c:v>
                </c:pt>
                <c:pt idx="667">
                  <c:v>1421.76</c:v>
                </c:pt>
                <c:pt idx="668">
                  <c:v>1480.02</c:v>
                </c:pt>
                <c:pt idx="669">
                  <c:v>1769.81</c:v>
                </c:pt>
                <c:pt idx="670">
                  <c:v>1896.3000000000002</c:v>
                </c:pt>
                <c:pt idx="671">
                  <c:v>2048.86</c:v>
                </c:pt>
                <c:pt idx="672">
                  <c:v>2081.06</c:v>
                </c:pt>
                <c:pt idx="673">
                  <c:v>1995.9600000000003</c:v>
                </c:pt>
                <c:pt idx="674">
                  <c:v>2472.8000000000002</c:v>
                </c:pt>
                <c:pt idx="675">
                  <c:v>3074.61</c:v>
                </c:pt>
                <c:pt idx="676">
                  <c:v>2988.74</c:v>
                </c:pt>
                <c:pt idx="677">
                  <c:v>3418.06</c:v>
                </c:pt>
                <c:pt idx="678">
                  <c:v>3806.35</c:v>
                </c:pt>
                <c:pt idx="679">
                  <c:v>4222.04</c:v>
                </c:pt>
                <c:pt idx="680">
                  <c:v>5131.32</c:v>
                </c:pt>
                <c:pt idx="681">
                  <c:v>4029.86</c:v>
                </c:pt>
                <c:pt idx="682">
                  <c:v>4073.8799999999997</c:v>
                </c:pt>
              </c:numCache>
            </c:numRef>
          </c:val>
          <c:smooth val="0"/>
          <c:extLst>
            <c:ext xmlns:c16="http://schemas.microsoft.com/office/drawing/2014/chart" uri="{C3380CC4-5D6E-409C-BE32-E72D297353CC}">
              <c16:uniqueId val="{00000000-7E8F-4807-A1D0-CBC73AB11136}"/>
            </c:ext>
          </c:extLst>
        </c:ser>
        <c:dLbls>
          <c:showLegendKey val="0"/>
          <c:showVal val="0"/>
          <c:showCatName val="0"/>
          <c:showSerName val="0"/>
          <c:showPercent val="0"/>
          <c:showBubbleSize val="0"/>
        </c:dLbls>
        <c:smooth val="0"/>
        <c:axId val="1247429424"/>
        <c:axId val="1247428944"/>
      </c:lineChart>
      <c:dateAx>
        <c:axId val="124742942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247428944"/>
        <c:crosses val="autoZero"/>
        <c:auto val="1"/>
        <c:lblOffset val="100"/>
        <c:baseTimeUnit val="months"/>
      </c:dateAx>
      <c:valAx>
        <c:axId val="1247428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247429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持股!$G$1</c:f>
              <c:strCache>
                <c:ptCount val="1"/>
                <c:pt idx="0">
                  <c:v>權重</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A4C-4C88-945F-B0C3CAA4507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A4C-4C88-945F-B0C3CAA4507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DA4C-4C88-945F-B0C3CAA4507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DA4C-4C88-945F-B0C3CAA45077}"/>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DA4C-4C88-945F-B0C3CAA45077}"/>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持股!$F$2:$F$6</c:f>
              <c:strCache>
                <c:ptCount val="5"/>
                <c:pt idx="0">
                  <c:v>巨型股</c:v>
                </c:pt>
                <c:pt idx="1">
                  <c:v>大型股</c:v>
                </c:pt>
                <c:pt idx="2">
                  <c:v>中型股</c:v>
                </c:pt>
                <c:pt idx="3">
                  <c:v>小型股</c:v>
                </c:pt>
                <c:pt idx="4">
                  <c:v>微型股</c:v>
                </c:pt>
              </c:strCache>
            </c:strRef>
          </c:cat>
          <c:val>
            <c:numRef>
              <c:f>持股!$G$2:$G$6</c:f>
              <c:numCache>
                <c:formatCode>0.00%</c:formatCode>
                <c:ptCount val="5"/>
                <c:pt idx="0">
                  <c:v>7.5399999999999995E-2</c:v>
                </c:pt>
                <c:pt idx="1">
                  <c:v>7.4800000000000005E-2</c:v>
                </c:pt>
                <c:pt idx="2">
                  <c:v>0.43380000000000002</c:v>
                </c:pt>
                <c:pt idx="3">
                  <c:v>0.18129999999999999</c:v>
                </c:pt>
                <c:pt idx="4">
                  <c:v>0.18729999999999999</c:v>
                </c:pt>
              </c:numCache>
            </c:numRef>
          </c:val>
          <c:extLst>
            <c:ext xmlns:c16="http://schemas.microsoft.com/office/drawing/2014/chart" uri="{C3380CC4-5D6E-409C-BE32-E72D297353CC}">
              <c16:uniqueId val="{0000000A-DA4C-4C88-945F-B0C3CAA4507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sz="900" b="1">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持股!$C$1</c:f>
              <c:strCache>
                <c:ptCount val="1"/>
                <c:pt idx="0">
                  <c:v>基金</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持股!$B$2:$B$9</c:f>
              <c:strCache>
                <c:ptCount val="8"/>
                <c:pt idx="0">
                  <c:v>金礦-長期礦脈</c:v>
                </c:pt>
                <c:pt idx="1">
                  <c:v>金礦探勘與開發</c:v>
                </c:pt>
                <c:pt idx="2">
                  <c:v>綜合礦脈</c:v>
                </c:pt>
                <c:pt idx="3">
                  <c:v>其他貴金屬</c:v>
                </c:pt>
                <c:pt idx="4">
                  <c:v>白銀</c:v>
                </c:pt>
                <c:pt idx="5">
                  <c:v>金礦-中期礦脈</c:v>
                </c:pt>
                <c:pt idx="6">
                  <c:v>其他</c:v>
                </c:pt>
                <c:pt idx="7">
                  <c:v>現金</c:v>
                </c:pt>
              </c:strCache>
            </c:strRef>
          </c:cat>
          <c:val>
            <c:numRef>
              <c:f>持股!$C$2:$C$9</c:f>
              <c:numCache>
                <c:formatCode>0.00%</c:formatCode>
                <c:ptCount val="8"/>
                <c:pt idx="0">
                  <c:v>0.58309999999999995</c:v>
                </c:pt>
                <c:pt idx="1">
                  <c:v>0.1991</c:v>
                </c:pt>
                <c:pt idx="2">
                  <c:v>9.2499999999999999E-2</c:v>
                </c:pt>
                <c:pt idx="3">
                  <c:v>4.2799999999999998E-2</c:v>
                </c:pt>
                <c:pt idx="4">
                  <c:v>3.09E-2</c:v>
                </c:pt>
                <c:pt idx="5">
                  <c:v>2.06E-2</c:v>
                </c:pt>
                <c:pt idx="6">
                  <c:v>2.0199999999999999E-2</c:v>
                </c:pt>
                <c:pt idx="7">
                  <c:v>1.09E-2</c:v>
                </c:pt>
              </c:numCache>
            </c:numRef>
          </c:val>
          <c:extLst>
            <c:ext xmlns:c16="http://schemas.microsoft.com/office/drawing/2014/chart" uri="{C3380CC4-5D6E-409C-BE32-E72D297353CC}">
              <c16:uniqueId val="{00000000-246C-4A77-BCE2-3328AAEFFF87}"/>
            </c:ext>
          </c:extLst>
        </c:ser>
        <c:dLbls>
          <c:showLegendKey val="0"/>
          <c:showVal val="1"/>
          <c:showCatName val="0"/>
          <c:showSerName val="0"/>
          <c:showPercent val="0"/>
          <c:showBubbleSize val="0"/>
        </c:dLbls>
        <c:gapWidth val="75"/>
        <c:axId val="2034014959"/>
        <c:axId val="2034017871"/>
      </c:barChart>
      <c:catAx>
        <c:axId val="20340149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2034017871"/>
        <c:crosses val="autoZero"/>
        <c:auto val="1"/>
        <c:lblAlgn val="ctr"/>
        <c:lblOffset val="100"/>
        <c:noMultiLvlLbl val="0"/>
      </c:catAx>
      <c:valAx>
        <c:axId val="2034017871"/>
        <c:scaling>
          <c:orientation val="minMax"/>
        </c:scaling>
        <c:delete val="1"/>
        <c:axPos val="t"/>
        <c:numFmt formatCode="0.00%" sourceLinked="1"/>
        <c:majorTickMark val="none"/>
        <c:minorTickMark val="none"/>
        <c:tickLblPos val="nextTo"/>
        <c:crossAx val="2034014959"/>
        <c:crosses val="autoZero"/>
        <c:crossBetween val="between"/>
      </c:valAx>
      <c:spPr>
        <a:noFill/>
        <a:ln>
          <a:noFill/>
        </a:ln>
        <a:effectLst/>
      </c:spPr>
    </c:plotArea>
    <c:plotVisOnly val="1"/>
    <c:dispBlanksAs val="gap"/>
    <c:showDLblsOverMax val="0"/>
  </c:chart>
  <c:spPr>
    <a:noFill/>
    <a:ln>
      <a:noFill/>
    </a:ln>
    <a:effectLst/>
  </c:spPr>
  <c:txPr>
    <a:bodyPr/>
    <a:lstStyle/>
    <a:p>
      <a:pPr>
        <a:defRPr sz="900" b="1">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4D00E-E6ED-4188-A3AD-B56CBA400772}"/>
              </a:ext>
            </a:extLst>
          </p:cNvPr>
          <p:cNvSpPr>
            <a:spLocks noGrp="1"/>
          </p:cNvSpPr>
          <p:nvPr>
            <p:ph type="hdr" sz="quarter"/>
          </p:nvPr>
        </p:nvSpPr>
        <p:spPr>
          <a:xfrm>
            <a:off x="2" y="1"/>
            <a:ext cx="2946189" cy="497671"/>
          </a:xfrm>
          <a:prstGeom prst="rect">
            <a:avLst/>
          </a:prstGeom>
        </p:spPr>
        <p:txBody>
          <a:bodyPr vert="horz" lIns="91012" tIns="45507" rIns="91012" bIns="45507" rtlCol="0"/>
          <a:lstStyle>
            <a:lvl1pPr algn="l">
              <a:defRPr sz="1200"/>
            </a:lvl1pPr>
          </a:lstStyle>
          <a:p>
            <a:endParaRPr lang="en-HK"/>
          </a:p>
        </p:txBody>
      </p:sp>
      <p:sp>
        <p:nvSpPr>
          <p:cNvPr id="3" name="Date Placeholder 2">
            <a:extLst>
              <a:ext uri="{FF2B5EF4-FFF2-40B4-BE49-F238E27FC236}">
                <a16:creationId xmlns:a16="http://schemas.microsoft.com/office/drawing/2014/main" id="{97A35D6B-2977-4319-BDC5-46784FAA5EB2}"/>
              </a:ext>
            </a:extLst>
          </p:cNvPr>
          <p:cNvSpPr>
            <a:spLocks noGrp="1"/>
          </p:cNvSpPr>
          <p:nvPr>
            <p:ph type="dt" sz="quarter" idx="1"/>
          </p:nvPr>
        </p:nvSpPr>
        <p:spPr>
          <a:xfrm>
            <a:off x="3849900" y="1"/>
            <a:ext cx="2946189" cy="497671"/>
          </a:xfrm>
          <a:prstGeom prst="rect">
            <a:avLst/>
          </a:prstGeom>
        </p:spPr>
        <p:txBody>
          <a:bodyPr vert="horz" lIns="91012" tIns="45507" rIns="91012" bIns="45507" rtlCol="0"/>
          <a:lstStyle>
            <a:lvl1pPr algn="r">
              <a:defRPr sz="1200"/>
            </a:lvl1pPr>
          </a:lstStyle>
          <a:p>
            <a:fld id="{549BEC2D-239B-44DF-B085-453270F52D7C}" type="datetimeFigureOut">
              <a:rPr lang="en-HK" smtClean="0"/>
              <a:t>6/5/2026</a:t>
            </a:fld>
            <a:endParaRPr lang="en-HK" dirty="0"/>
          </a:p>
        </p:txBody>
      </p:sp>
      <p:sp>
        <p:nvSpPr>
          <p:cNvPr id="4" name="Footer Placeholder 3">
            <a:extLst>
              <a:ext uri="{FF2B5EF4-FFF2-40B4-BE49-F238E27FC236}">
                <a16:creationId xmlns:a16="http://schemas.microsoft.com/office/drawing/2014/main" id="{2441B7C6-FA01-465D-B221-EB925BAF87C0}"/>
              </a:ext>
            </a:extLst>
          </p:cNvPr>
          <p:cNvSpPr>
            <a:spLocks noGrp="1"/>
          </p:cNvSpPr>
          <p:nvPr>
            <p:ph type="ftr" sz="quarter" idx="2"/>
          </p:nvPr>
        </p:nvSpPr>
        <p:spPr>
          <a:xfrm>
            <a:off x="2" y="9430556"/>
            <a:ext cx="2946189" cy="497671"/>
          </a:xfrm>
          <a:prstGeom prst="rect">
            <a:avLst/>
          </a:prstGeom>
        </p:spPr>
        <p:txBody>
          <a:bodyPr vert="horz" lIns="91012" tIns="45507" rIns="91012" bIns="45507"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6BD6DBB1-C6AD-4DAD-998C-589354F61D25}"/>
              </a:ext>
            </a:extLst>
          </p:cNvPr>
          <p:cNvSpPr>
            <a:spLocks noGrp="1"/>
          </p:cNvSpPr>
          <p:nvPr>
            <p:ph type="sldNum" sz="quarter" idx="3"/>
          </p:nvPr>
        </p:nvSpPr>
        <p:spPr>
          <a:xfrm>
            <a:off x="3849900" y="9430556"/>
            <a:ext cx="2946189" cy="497671"/>
          </a:xfrm>
          <a:prstGeom prst="rect">
            <a:avLst/>
          </a:prstGeom>
        </p:spPr>
        <p:txBody>
          <a:bodyPr vert="horz" lIns="91012" tIns="45507" rIns="91012" bIns="45507" rtlCol="0" anchor="b"/>
          <a:lstStyle>
            <a:lvl1pPr algn="r">
              <a:defRPr sz="1200"/>
            </a:lvl1pPr>
          </a:lstStyle>
          <a:p>
            <a:fld id="{6451D2A3-E680-43EC-A72D-772C412B6561}" type="slidenum">
              <a:rPr lang="en-HK" smtClean="0"/>
              <a:t>‹#›</a:t>
            </a:fld>
            <a:endParaRPr lang="en-HK" dirty="0"/>
          </a:p>
        </p:txBody>
      </p:sp>
    </p:spTree>
    <p:extLst>
      <p:ext uri="{BB962C8B-B14F-4D97-AF65-F5344CB8AC3E}">
        <p14:creationId xmlns:p14="http://schemas.microsoft.com/office/powerpoint/2010/main" val="1089491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 y="24"/>
            <a:ext cx="2946400" cy="495299"/>
          </a:xfrm>
          <a:prstGeom prst="rect">
            <a:avLst/>
          </a:prstGeom>
        </p:spPr>
        <p:txBody>
          <a:bodyPr vert="horz" lIns="88166" tIns="44083" rIns="88166" bIns="44083"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49707" y="24"/>
            <a:ext cx="2946400" cy="495299"/>
          </a:xfrm>
          <a:prstGeom prst="rect">
            <a:avLst/>
          </a:prstGeom>
        </p:spPr>
        <p:txBody>
          <a:bodyPr vert="horz" lIns="88166" tIns="44083" rIns="88166" bIns="44083" rtlCol="0"/>
          <a:lstStyle>
            <a:lvl1pPr algn="r">
              <a:defRPr sz="1200">
                <a:latin typeface="Arial" pitchFamily="34" charset="0"/>
              </a:defRPr>
            </a:lvl1pPr>
          </a:lstStyle>
          <a:p>
            <a:pPr>
              <a:defRPr/>
            </a:pPr>
            <a:fld id="{FFA2D6AF-5837-4B75-88E2-0C83DBA29F4F}" type="datetimeFigureOut">
              <a:rPr lang="en-US"/>
              <a:pPr>
                <a:defRPr/>
              </a:pPr>
              <a:t>5/6/2026</a:t>
            </a:fld>
            <a:endParaRPr lang="en-US" dirty="0"/>
          </a:p>
        </p:txBody>
      </p:sp>
      <p:sp>
        <p:nvSpPr>
          <p:cNvPr id="4" name="Slide Image Placeholder 3"/>
          <p:cNvSpPr>
            <a:spLocks noGrp="1" noRot="1" noChangeAspect="1"/>
          </p:cNvSpPr>
          <p:nvPr>
            <p:ph type="sldImg" idx="2"/>
          </p:nvPr>
        </p:nvSpPr>
        <p:spPr>
          <a:xfrm>
            <a:off x="2084388" y="746125"/>
            <a:ext cx="2628900" cy="3717925"/>
          </a:xfrm>
          <a:prstGeom prst="rect">
            <a:avLst/>
          </a:prstGeom>
          <a:noFill/>
          <a:ln w="12700">
            <a:solidFill>
              <a:prstClr val="black"/>
            </a:solidFill>
          </a:ln>
        </p:spPr>
        <p:txBody>
          <a:bodyPr vert="horz" lIns="88166" tIns="44083" rIns="88166" bIns="44083" rtlCol="0" anchor="ctr"/>
          <a:lstStyle/>
          <a:p>
            <a:pPr lvl="0"/>
            <a:endParaRPr lang="en-US" noProof="0"/>
          </a:p>
        </p:txBody>
      </p:sp>
      <p:sp>
        <p:nvSpPr>
          <p:cNvPr id="5" name="Notes Placeholder 4"/>
          <p:cNvSpPr>
            <a:spLocks noGrp="1"/>
          </p:cNvSpPr>
          <p:nvPr>
            <p:ph type="body" sz="quarter" idx="3"/>
          </p:nvPr>
        </p:nvSpPr>
        <p:spPr>
          <a:xfrm>
            <a:off x="679470" y="4714902"/>
            <a:ext cx="5438777" cy="4467225"/>
          </a:xfrm>
          <a:prstGeom prst="rect">
            <a:avLst/>
          </a:prstGeom>
        </p:spPr>
        <p:txBody>
          <a:bodyPr vert="horz" lIns="88166" tIns="44083" rIns="88166" bIns="440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1" y="9431364"/>
            <a:ext cx="2946400" cy="495299"/>
          </a:xfrm>
          <a:prstGeom prst="rect">
            <a:avLst/>
          </a:prstGeom>
        </p:spPr>
        <p:txBody>
          <a:bodyPr vert="horz" lIns="88166" tIns="44083" rIns="88166" bIns="44083"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49707" y="9431364"/>
            <a:ext cx="2946400" cy="495299"/>
          </a:xfrm>
          <a:prstGeom prst="rect">
            <a:avLst/>
          </a:prstGeom>
        </p:spPr>
        <p:txBody>
          <a:bodyPr vert="horz" lIns="88166" tIns="44083" rIns="88166" bIns="44083" rtlCol="0" anchor="b"/>
          <a:lstStyle>
            <a:lvl1pPr algn="r">
              <a:defRPr sz="1200">
                <a:latin typeface="Arial" pitchFamily="34" charset="0"/>
              </a:defRPr>
            </a:lvl1pPr>
          </a:lstStyle>
          <a:p>
            <a:pPr>
              <a:defRPr/>
            </a:pPr>
            <a:fld id="{58DA6EC2-BC25-44A9-9608-2A77F4838CEC}" type="slidenum">
              <a:rPr lang="en-US"/>
              <a:pPr>
                <a:defRPr/>
              </a:pPr>
              <a:t>‹#›</a:t>
            </a:fld>
            <a:endParaRPr lang="en-US" dirty="0"/>
          </a:p>
        </p:txBody>
      </p:sp>
    </p:spTree>
    <p:extLst>
      <p:ext uri="{BB962C8B-B14F-4D97-AF65-F5344CB8AC3E}">
        <p14:creationId xmlns:p14="http://schemas.microsoft.com/office/powerpoint/2010/main" val="99995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70" algn="l" rtl="0" eaLnBrk="0" fontAlgn="base" hangingPunct="0">
      <a:spcBef>
        <a:spcPct val="30000"/>
      </a:spcBef>
      <a:spcAft>
        <a:spcPct val="0"/>
      </a:spcAft>
      <a:defRPr sz="1200" kern="1200">
        <a:solidFill>
          <a:schemeClr val="tx1"/>
        </a:solidFill>
        <a:latin typeface="+mn-lt"/>
        <a:ea typeface="+mn-ea"/>
        <a:cs typeface="+mn-cs"/>
      </a:defRPr>
    </a:lvl2pPr>
    <a:lvl3pPr marL="914541" algn="l" rtl="0" eaLnBrk="0" fontAlgn="base" hangingPunct="0">
      <a:spcBef>
        <a:spcPct val="30000"/>
      </a:spcBef>
      <a:spcAft>
        <a:spcPct val="0"/>
      </a:spcAft>
      <a:defRPr sz="1200" kern="1200">
        <a:solidFill>
          <a:schemeClr val="tx1"/>
        </a:solidFill>
        <a:latin typeface="+mn-lt"/>
        <a:ea typeface="+mn-ea"/>
        <a:cs typeface="+mn-cs"/>
      </a:defRPr>
    </a:lvl3pPr>
    <a:lvl4pPr marL="1371813" algn="l" rtl="0" eaLnBrk="0" fontAlgn="base" hangingPunct="0">
      <a:spcBef>
        <a:spcPct val="30000"/>
      </a:spcBef>
      <a:spcAft>
        <a:spcPct val="0"/>
      </a:spcAft>
      <a:defRPr sz="1200" kern="1200">
        <a:solidFill>
          <a:schemeClr val="tx1"/>
        </a:solidFill>
        <a:latin typeface="+mn-lt"/>
        <a:ea typeface="+mn-ea"/>
        <a:cs typeface="+mn-cs"/>
      </a:defRPr>
    </a:lvl4pPr>
    <a:lvl5pPr marL="1829083" algn="l" rtl="0" eaLnBrk="0" fontAlgn="base" hangingPunct="0">
      <a:spcBef>
        <a:spcPct val="30000"/>
      </a:spcBef>
      <a:spcAft>
        <a:spcPct val="0"/>
      </a:spcAft>
      <a:defRPr sz="1200" kern="1200">
        <a:solidFill>
          <a:schemeClr val="tx1"/>
        </a:solidFill>
        <a:latin typeface="+mn-lt"/>
        <a:ea typeface="+mn-ea"/>
        <a:cs typeface="+mn-cs"/>
      </a:defRPr>
    </a:lvl5pPr>
    <a:lvl6pPr marL="2286354" algn="l" defTabSz="914541" rtl="0" eaLnBrk="1" latinLnBrk="0" hangingPunct="1">
      <a:defRPr sz="1200" kern="1200">
        <a:solidFill>
          <a:schemeClr val="tx1"/>
        </a:solidFill>
        <a:latin typeface="+mn-lt"/>
        <a:ea typeface="+mn-ea"/>
        <a:cs typeface="+mn-cs"/>
      </a:defRPr>
    </a:lvl6pPr>
    <a:lvl7pPr marL="2743624" algn="l" defTabSz="914541" rtl="0" eaLnBrk="1" latinLnBrk="0" hangingPunct="1">
      <a:defRPr sz="1200" kern="1200">
        <a:solidFill>
          <a:schemeClr val="tx1"/>
        </a:solidFill>
        <a:latin typeface="+mn-lt"/>
        <a:ea typeface="+mn-ea"/>
        <a:cs typeface="+mn-cs"/>
      </a:defRPr>
    </a:lvl7pPr>
    <a:lvl8pPr marL="3200895" algn="l" defTabSz="914541" rtl="0" eaLnBrk="1" latinLnBrk="0" hangingPunct="1">
      <a:defRPr sz="1200" kern="1200">
        <a:solidFill>
          <a:schemeClr val="tx1"/>
        </a:solidFill>
        <a:latin typeface="+mn-lt"/>
        <a:ea typeface="+mn-ea"/>
        <a:cs typeface="+mn-cs"/>
      </a:defRPr>
    </a:lvl8pPr>
    <a:lvl9pPr marL="3658166" algn="l" defTabSz="9145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4388" y="746125"/>
            <a:ext cx="2628900" cy="3717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DA6EC2-BC25-44A9-9608-2A77F4838CEC}" type="slidenum">
              <a:rPr lang="en-US" smtClean="0"/>
              <a:pPr>
                <a:defRPr/>
              </a:pPr>
              <a:t>1</a:t>
            </a:fld>
            <a:endParaRPr lang="en-US" dirty="0"/>
          </a:p>
        </p:txBody>
      </p:sp>
    </p:spTree>
    <p:extLst>
      <p:ext uri="{BB962C8B-B14F-4D97-AF65-F5344CB8AC3E}">
        <p14:creationId xmlns:p14="http://schemas.microsoft.com/office/powerpoint/2010/main" val="255897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084388" y="746125"/>
            <a:ext cx="2628900" cy="3717925"/>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42B75-A3F4-4CBF-BE42-DFACF1C22CB4}" type="slidenum">
              <a:rPr lang="en-US" smtClean="0"/>
              <a:pPr/>
              <a:t>2</a:t>
            </a:fld>
            <a:endParaRPr lang="en-US" dirty="0"/>
          </a:p>
        </p:txBody>
      </p:sp>
    </p:spTree>
    <p:extLst>
      <p:ext uri="{BB962C8B-B14F-4D97-AF65-F5344CB8AC3E}">
        <p14:creationId xmlns:p14="http://schemas.microsoft.com/office/powerpoint/2010/main" val="11843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87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9903" y="-5283"/>
            <a:ext cx="5111361" cy="1287983"/>
          </a:xfrm>
          <a:prstGeom prst="rect">
            <a:avLst/>
          </a:prstGeom>
        </p:spPr>
      </p:pic>
      <p:sp>
        <p:nvSpPr>
          <p:cNvPr id="3075" name="Text Placeholder 2"/>
          <p:cNvSpPr>
            <a:spLocks noGrp="1"/>
          </p:cNvSpPr>
          <p:nvPr>
            <p:ph type="body" idx="1"/>
          </p:nvPr>
        </p:nvSpPr>
        <p:spPr bwMode="auto">
          <a:xfrm>
            <a:off x="266700" y="1536700"/>
            <a:ext cx="7010400" cy="8016367"/>
          </a:xfrm>
          <a:prstGeom prst="rect">
            <a:avLst/>
          </a:prstGeom>
          <a:noFill/>
          <a:ln w="9525">
            <a:noFill/>
            <a:miter lim="800000"/>
            <a:headEnd/>
            <a:tailEnd/>
          </a:ln>
        </p:spPr>
        <p:txBody>
          <a:bodyPr vert="horz" wrap="square" lIns="99567" tIns="49782" rIns="99567" bIns="497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7745" y="9910414"/>
            <a:ext cx="1764930" cy="570167"/>
          </a:xfrm>
          <a:prstGeom prst="rect">
            <a:avLst/>
          </a:prstGeom>
        </p:spPr>
        <p:txBody>
          <a:bodyPr vert="horz" lIns="99567" tIns="49782" rIns="99567" bIns="49782" rtlCol="0" anchor="ctr"/>
          <a:lstStyle>
            <a:lvl1pPr algn="l" defTabSz="995661" fontAlgn="auto">
              <a:spcBef>
                <a:spcPts val="0"/>
              </a:spcBef>
              <a:spcAft>
                <a:spcPts val="0"/>
              </a:spcAft>
              <a:defRPr sz="1300">
                <a:solidFill>
                  <a:schemeClr val="tx1">
                    <a:tint val="75000"/>
                  </a:schemeClr>
                </a:solidFill>
                <a:latin typeface="+mn-lt"/>
              </a:defRPr>
            </a:lvl1pPr>
          </a:lstStyle>
          <a:p>
            <a:pPr>
              <a:defRPr/>
            </a:pPr>
            <a:fld id="{E650C96C-A607-4449-87D2-E53599E72D4D}" type="datetimeFigureOut">
              <a:rPr lang="en-US"/>
              <a:pPr>
                <a:defRPr/>
              </a:pPr>
              <a:t>5/6/2026</a:t>
            </a:fld>
            <a:endParaRPr lang="en-US" dirty="0"/>
          </a:p>
        </p:txBody>
      </p:sp>
      <p:sp>
        <p:nvSpPr>
          <p:cNvPr id="5" name="Footer Placeholder 4"/>
          <p:cNvSpPr>
            <a:spLocks noGrp="1"/>
          </p:cNvSpPr>
          <p:nvPr>
            <p:ph type="ftr" sz="quarter" idx="3"/>
          </p:nvPr>
        </p:nvSpPr>
        <p:spPr>
          <a:xfrm>
            <a:off x="2583908" y="9910414"/>
            <a:ext cx="2393447" cy="570167"/>
          </a:xfrm>
          <a:prstGeom prst="rect">
            <a:avLst/>
          </a:prstGeom>
        </p:spPr>
        <p:txBody>
          <a:bodyPr vert="horz" lIns="99567" tIns="49782" rIns="99567" bIns="49782" rtlCol="0" anchor="ctr"/>
          <a:lstStyle>
            <a:lvl1pPr algn="ctr" defTabSz="995661" fontAlgn="auto">
              <a:spcBef>
                <a:spcPts val="0"/>
              </a:spcBef>
              <a:spcAft>
                <a:spcPts val="0"/>
              </a:spcAft>
              <a:defRPr sz="13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418588" y="9910414"/>
            <a:ext cx="1764930" cy="570167"/>
          </a:xfrm>
          <a:prstGeom prst="rect">
            <a:avLst/>
          </a:prstGeom>
        </p:spPr>
        <p:txBody>
          <a:bodyPr vert="horz" lIns="99567" tIns="49782" rIns="99567" bIns="49782" rtlCol="0" anchor="ctr"/>
          <a:lstStyle>
            <a:lvl1pPr algn="r" defTabSz="995661" fontAlgn="auto">
              <a:spcBef>
                <a:spcPts val="0"/>
              </a:spcBef>
              <a:spcAft>
                <a:spcPts val="0"/>
              </a:spcAft>
              <a:defRPr sz="1300">
                <a:solidFill>
                  <a:schemeClr val="tx1">
                    <a:tint val="75000"/>
                  </a:schemeClr>
                </a:solidFill>
                <a:latin typeface="+mn-lt"/>
              </a:defRPr>
            </a:lvl1pPr>
          </a:lstStyle>
          <a:p>
            <a:pPr>
              <a:defRPr/>
            </a:pPr>
            <a:fld id="{6B83FC2B-BE40-4231-929D-9458888251A0}" type="slidenum">
              <a:rPr lang="en-US"/>
              <a:pPr>
                <a:defRPr/>
              </a:pPr>
              <a:t>‹#›</a:t>
            </a:fld>
            <a:endParaRPr lang="en-US" dirty="0"/>
          </a:p>
        </p:txBody>
      </p:sp>
      <p:sp>
        <p:nvSpPr>
          <p:cNvPr id="12" name="Text Box 22"/>
          <p:cNvSpPr txBox="1">
            <a:spLocks noChangeArrowheads="1"/>
          </p:cNvSpPr>
          <p:nvPr userDrawn="1"/>
        </p:nvSpPr>
        <p:spPr bwMode="auto">
          <a:xfrm>
            <a:off x="3111500" y="880145"/>
            <a:ext cx="3606800" cy="32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177800" algn="ctr">
              <a:lnSpc>
                <a:spcPct val="1100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基金理財快訊</a:t>
            </a:r>
            <a:r>
              <a:rPr lang="en-US" altLang="zh-TW" sz="1600" b="1" kern="1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  2026/5/6</a:t>
            </a:r>
            <a:endParaRPr lang="zh-TW" sz="1100" b="0" kern="10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3" name="Text Box 22"/>
          <p:cNvSpPr txBox="1">
            <a:spLocks noChangeArrowheads="1"/>
          </p:cNvSpPr>
          <p:nvPr userDrawn="1"/>
        </p:nvSpPr>
        <p:spPr bwMode="auto">
          <a:xfrm>
            <a:off x="101600" y="943644"/>
            <a:ext cx="2449903" cy="38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0000"/>
              </a:lnSpc>
              <a:spcAft>
                <a:spcPts val="0"/>
              </a:spcAft>
            </a:pPr>
            <a:r>
              <a:rPr lang="zh-TW"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富蘭克林</a:t>
            </a:r>
            <a:r>
              <a:rPr lang="zh-TW" altLang="en-US"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國民的基金</a:t>
            </a:r>
            <a:endParaRPr lang="zh-TW" sz="1600" b="0" kern="100" baseline="0" dirty="0">
              <a:solidFill>
                <a:srgbClr val="3769FF"/>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2" name="圖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992" y="97167"/>
            <a:ext cx="2207393" cy="83282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defTabSz="995517" rtl="0" eaLnBrk="0" fontAlgn="base" hangingPunct="0">
        <a:spcBef>
          <a:spcPct val="0"/>
        </a:spcBef>
        <a:spcAft>
          <a:spcPct val="0"/>
        </a:spcAft>
        <a:defRPr sz="2800" kern="1200">
          <a:solidFill>
            <a:schemeClr val="tx1"/>
          </a:solidFill>
          <a:latin typeface="微軟正黑體" panose="020B0604030504040204" pitchFamily="34" charset="-120"/>
          <a:ea typeface="微軟正黑體" panose="020B0604030504040204" pitchFamily="34" charset="-120"/>
          <a:cs typeface="+mj-cs"/>
        </a:defRPr>
      </a:lvl1pPr>
      <a:lvl2pPr algn="ctr" defTabSz="995517" rtl="0" eaLnBrk="0" fontAlgn="base" hangingPunct="0">
        <a:spcBef>
          <a:spcPct val="0"/>
        </a:spcBef>
        <a:spcAft>
          <a:spcPct val="0"/>
        </a:spcAft>
        <a:defRPr sz="4800">
          <a:solidFill>
            <a:schemeClr val="tx1"/>
          </a:solidFill>
          <a:latin typeface="Calibri" pitchFamily="34" charset="0"/>
        </a:defRPr>
      </a:lvl2pPr>
      <a:lvl3pPr algn="ctr" defTabSz="995517" rtl="0" eaLnBrk="0" fontAlgn="base" hangingPunct="0">
        <a:spcBef>
          <a:spcPct val="0"/>
        </a:spcBef>
        <a:spcAft>
          <a:spcPct val="0"/>
        </a:spcAft>
        <a:defRPr sz="4800">
          <a:solidFill>
            <a:schemeClr val="tx1"/>
          </a:solidFill>
          <a:latin typeface="Calibri" pitchFamily="34" charset="0"/>
        </a:defRPr>
      </a:lvl3pPr>
      <a:lvl4pPr algn="ctr" defTabSz="995517" rtl="0" eaLnBrk="0" fontAlgn="base" hangingPunct="0">
        <a:spcBef>
          <a:spcPct val="0"/>
        </a:spcBef>
        <a:spcAft>
          <a:spcPct val="0"/>
        </a:spcAft>
        <a:defRPr sz="4800">
          <a:solidFill>
            <a:schemeClr val="tx1"/>
          </a:solidFill>
          <a:latin typeface="Calibri" pitchFamily="34" charset="0"/>
        </a:defRPr>
      </a:lvl4pPr>
      <a:lvl5pPr algn="ctr" defTabSz="995517" rtl="0" eaLnBrk="0" fontAlgn="base" hangingPunct="0">
        <a:spcBef>
          <a:spcPct val="0"/>
        </a:spcBef>
        <a:spcAft>
          <a:spcPct val="0"/>
        </a:spcAft>
        <a:defRPr sz="4800">
          <a:solidFill>
            <a:schemeClr val="tx1"/>
          </a:solidFill>
          <a:latin typeface="Calibri" pitchFamily="34" charset="0"/>
        </a:defRPr>
      </a:lvl5pPr>
      <a:lvl6pPr marL="457270" algn="ctr" defTabSz="995517" rtl="0" fontAlgn="base">
        <a:spcBef>
          <a:spcPct val="0"/>
        </a:spcBef>
        <a:spcAft>
          <a:spcPct val="0"/>
        </a:spcAft>
        <a:defRPr sz="4800">
          <a:solidFill>
            <a:schemeClr val="tx1"/>
          </a:solidFill>
          <a:latin typeface="Calibri" pitchFamily="34" charset="0"/>
        </a:defRPr>
      </a:lvl6pPr>
      <a:lvl7pPr marL="914541" algn="ctr" defTabSz="995517" rtl="0" fontAlgn="base">
        <a:spcBef>
          <a:spcPct val="0"/>
        </a:spcBef>
        <a:spcAft>
          <a:spcPct val="0"/>
        </a:spcAft>
        <a:defRPr sz="4800">
          <a:solidFill>
            <a:schemeClr val="tx1"/>
          </a:solidFill>
          <a:latin typeface="Calibri" pitchFamily="34" charset="0"/>
        </a:defRPr>
      </a:lvl7pPr>
      <a:lvl8pPr marL="1371813" algn="ctr" defTabSz="995517" rtl="0" fontAlgn="base">
        <a:spcBef>
          <a:spcPct val="0"/>
        </a:spcBef>
        <a:spcAft>
          <a:spcPct val="0"/>
        </a:spcAft>
        <a:defRPr sz="4800">
          <a:solidFill>
            <a:schemeClr val="tx1"/>
          </a:solidFill>
          <a:latin typeface="Calibri" pitchFamily="34" charset="0"/>
        </a:defRPr>
      </a:lvl8pPr>
      <a:lvl9pPr marL="1829083" algn="ctr" defTabSz="995517" rtl="0" fontAlgn="base">
        <a:spcBef>
          <a:spcPct val="0"/>
        </a:spcBef>
        <a:spcAft>
          <a:spcPct val="0"/>
        </a:spcAft>
        <a:defRPr sz="4800">
          <a:solidFill>
            <a:schemeClr val="tx1"/>
          </a:solidFill>
          <a:latin typeface="Calibri" pitchFamily="34" charset="0"/>
        </a:defRPr>
      </a:lvl9pPr>
    </p:titleStyle>
    <p:bodyStyle>
      <a:lvl1pPr marL="373120" indent="-373120" algn="l" defTabSz="995517"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808163" indent="-309611" algn="l" defTabSz="995517"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2pPr>
      <a:lvl3pPr marL="1243205" indent="-247689" algn="l" defTabSz="995517"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3pPr>
      <a:lvl4pPr marL="1741758" indent="-247689" algn="l" defTabSz="995517"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4pPr>
      <a:lvl5pPr marL="2238721" indent="-247689" algn="l" defTabSz="995517"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5pPr>
      <a:lvl6pPr marL="2738068"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899"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729"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560"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61" rtl="0" eaLnBrk="1" latinLnBrk="0" hangingPunct="1">
        <a:defRPr sz="2000" kern="1200">
          <a:solidFill>
            <a:schemeClr val="tx1"/>
          </a:solidFill>
          <a:latin typeface="+mn-lt"/>
          <a:ea typeface="+mn-ea"/>
          <a:cs typeface="+mn-cs"/>
        </a:defRPr>
      </a:lvl1pPr>
      <a:lvl2pPr marL="497831" algn="l" defTabSz="995661" rtl="0" eaLnBrk="1" latinLnBrk="0" hangingPunct="1">
        <a:defRPr sz="2000" kern="1200">
          <a:solidFill>
            <a:schemeClr val="tx1"/>
          </a:solidFill>
          <a:latin typeface="+mn-lt"/>
          <a:ea typeface="+mn-ea"/>
          <a:cs typeface="+mn-cs"/>
        </a:defRPr>
      </a:lvl2pPr>
      <a:lvl3pPr marL="995661" algn="l" defTabSz="995661" rtl="0" eaLnBrk="1" latinLnBrk="0" hangingPunct="1">
        <a:defRPr sz="2000" kern="1200">
          <a:solidFill>
            <a:schemeClr val="tx1"/>
          </a:solidFill>
          <a:latin typeface="+mn-lt"/>
          <a:ea typeface="+mn-ea"/>
          <a:cs typeface="+mn-cs"/>
        </a:defRPr>
      </a:lvl3pPr>
      <a:lvl4pPr marL="1493492" algn="l" defTabSz="995661" rtl="0" eaLnBrk="1" latinLnBrk="0" hangingPunct="1">
        <a:defRPr sz="2000" kern="1200">
          <a:solidFill>
            <a:schemeClr val="tx1"/>
          </a:solidFill>
          <a:latin typeface="+mn-lt"/>
          <a:ea typeface="+mn-ea"/>
          <a:cs typeface="+mn-cs"/>
        </a:defRPr>
      </a:lvl4pPr>
      <a:lvl5pPr marL="1991323" algn="l" defTabSz="995661" rtl="0" eaLnBrk="1" latinLnBrk="0" hangingPunct="1">
        <a:defRPr sz="2000" kern="1200">
          <a:solidFill>
            <a:schemeClr val="tx1"/>
          </a:solidFill>
          <a:latin typeface="+mn-lt"/>
          <a:ea typeface="+mn-ea"/>
          <a:cs typeface="+mn-cs"/>
        </a:defRPr>
      </a:lvl5pPr>
      <a:lvl6pPr marL="2489152" algn="l" defTabSz="995661" rtl="0" eaLnBrk="1" latinLnBrk="0" hangingPunct="1">
        <a:defRPr sz="2000" kern="1200">
          <a:solidFill>
            <a:schemeClr val="tx1"/>
          </a:solidFill>
          <a:latin typeface="+mn-lt"/>
          <a:ea typeface="+mn-ea"/>
          <a:cs typeface="+mn-cs"/>
        </a:defRPr>
      </a:lvl6pPr>
      <a:lvl7pPr marL="2986983" algn="l" defTabSz="995661" rtl="0" eaLnBrk="1" latinLnBrk="0" hangingPunct="1">
        <a:defRPr sz="2000" kern="1200">
          <a:solidFill>
            <a:schemeClr val="tx1"/>
          </a:solidFill>
          <a:latin typeface="+mn-lt"/>
          <a:ea typeface="+mn-ea"/>
          <a:cs typeface="+mn-cs"/>
        </a:defRPr>
      </a:lvl7pPr>
      <a:lvl8pPr marL="3484814" algn="l" defTabSz="995661" rtl="0" eaLnBrk="1" latinLnBrk="0" hangingPunct="1">
        <a:defRPr sz="2000" kern="1200">
          <a:solidFill>
            <a:schemeClr val="tx1"/>
          </a:solidFill>
          <a:latin typeface="+mn-lt"/>
          <a:ea typeface="+mn-ea"/>
          <a:cs typeface="+mn-cs"/>
        </a:defRPr>
      </a:lvl8pPr>
      <a:lvl9pPr marL="3982645" algn="l" defTabSz="99566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franklin.com.tw/" TargetMode="External"/><Relationship Id="rId5" Type="http://schemas.openxmlformats.org/officeDocument/2006/relationships/image" Target="../media/image7.png"/><Relationship Id="rId10" Type="http://schemas.openxmlformats.org/officeDocument/2006/relationships/chart" Target="../charts/chart5.xml"/><Relationship Id="rId4" Type="http://schemas.openxmlformats.org/officeDocument/2006/relationships/image" Target="../media/image6.png"/><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50">
            <a:extLst>
              <a:ext uri="{FF2B5EF4-FFF2-40B4-BE49-F238E27FC236}">
                <a16:creationId xmlns:a16="http://schemas.microsoft.com/office/drawing/2014/main" id="{501D395E-246D-4390-BFFE-4F1FACFA255F}"/>
              </a:ext>
            </a:extLst>
          </p:cNvPr>
          <p:cNvSpPr txBox="1"/>
          <p:nvPr/>
        </p:nvSpPr>
        <p:spPr>
          <a:xfrm>
            <a:off x="2614611" y="88900"/>
            <a:ext cx="4946651" cy="661727"/>
          </a:xfrm>
          <a:prstGeom prst="rect">
            <a:avLst/>
          </a:prstGeom>
          <a:noFill/>
        </p:spPr>
        <p:txBody>
          <a:bodyPr wrap="square" lIns="0" tIns="45727" rIns="91455" bIns="0">
            <a:spAutoFit/>
          </a:bodyPr>
          <a:lstStyle/>
          <a:p>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市場公認黃金具儲存價值</a:t>
            </a:r>
            <a:endParaRPr lang="en-US"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金礦股亦同步受惠高金價</a:t>
            </a:r>
            <a:endParaRPr lang="en-US"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2" name="群組 1">
            <a:extLst>
              <a:ext uri="{FF2B5EF4-FFF2-40B4-BE49-F238E27FC236}">
                <a16:creationId xmlns:a16="http://schemas.microsoft.com/office/drawing/2014/main" id="{2C4E9DB1-F755-75FA-9EDD-C464B5C00F08}"/>
              </a:ext>
            </a:extLst>
          </p:cNvPr>
          <p:cNvGrpSpPr/>
          <p:nvPr/>
        </p:nvGrpSpPr>
        <p:grpSpPr>
          <a:xfrm>
            <a:off x="0" y="1231900"/>
            <a:ext cx="6478073" cy="338554"/>
            <a:chOff x="0" y="2235129"/>
            <a:chExt cx="6245130" cy="338554"/>
          </a:xfrm>
        </p:grpSpPr>
        <p:pic>
          <p:nvPicPr>
            <p:cNvPr id="5" name="Picture 15">
              <a:extLst>
                <a:ext uri="{FF2B5EF4-FFF2-40B4-BE49-F238E27FC236}">
                  <a16:creationId xmlns:a16="http://schemas.microsoft.com/office/drawing/2014/main" id="{593E6B52-43CF-8F15-006E-BD25BC7AAD1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6" name="TextBox 190">
              <a:extLst>
                <a:ext uri="{FF2B5EF4-FFF2-40B4-BE49-F238E27FC236}">
                  <a16:creationId xmlns:a16="http://schemas.microsoft.com/office/drawing/2014/main" id="{ABCBFA6C-A87F-64F0-3882-77D5A2E39638}"/>
                </a:ext>
              </a:extLst>
            </p:cNvPr>
            <p:cNvSpPr txBox="1"/>
            <p:nvPr/>
          </p:nvSpPr>
          <p:spPr>
            <a:xfrm>
              <a:off x="260093" y="2235129"/>
              <a:ext cx="5522815"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黃金價值經歷史驗證，金礦股有望受益於高金價</a:t>
              </a:r>
            </a:p>
          </p:txBody>
        </p:sp>
      </p:grpSp>
      <p:sp>
        <p:nvSpPr>
          <p:cNvPr id="33" name="文字方塊 32">
            <a:extLst>
              <a:ext uri="{FF2B5EF4-FFF2-40B4-BE49-F238E27FC236}">
                <a16:creationId xmlns:a16="http://schemas.microsoft.com/office/drawing/2014/main" id="{6B9D04F7-83A4-7C41-3DB5-107BC8D1C82B}"/>
              </a:ext>
            </a:extLst>
          </p:cNvPr>
          <p:cNvSpPr txBox="1"/>
          <p:nvPr/>
        </p:nvSpPr>
        <p:spPr>
          <a:xfrm>
            <a:off x="46831" y="6642100"/>
            <a:ext cx="7391400" cy="338554"/>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資料來源：富蘭克林坦伯頓基金集團，富蘭克林證券投顧整理，截至</a:t>
            </a:r>
            <a:r>
              <a:rPr lang="en-US" altLang="zh-TW" sz="800" dirty="0">
                <a:latin typeface="微軟正黑體" panose="020B0604030504040204" pitchFamily="34" charset="-120"/>
                <a:ea typeface="微軟正黑體" panose="020B0604030504040204" pitchFamily="34" charset="-120"/>
              </a:rPr>
              <a:t>2026</a:t>
            </a:r>
            <a:r>
              <a:rPr lang="zh-TW" altLang="en-US" sz="800" dirty="0">
                <a:latin typeface="微軟正黑體" panose="020B0604030504040204" pitchFamily="34" charset="-120"/>
                <a:ea typeface="微軟正黑體" panose="020B0604030504040204" pitchFamily="34" charset="-120"/>
              </a:rPr>
              <a:t>年</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月</a:t>
            </a:r>
            <a:r>
              <a:rPr lang="en-US" altLang="zh-TW" sz="800" dirty="0">
                <a:latin typeface="微軟正黑體" panose="020B0604030504040204" pitchFamily="34" charset="-120"/>
                <a:ea typeface="微軟正黑體" panose="020B0604030504040204" pitchFamily="34" charset="-120"/>
              </a:rPr>
              <a:t>30</a:t>
            </a:r>
            <a:r>
              <a:rPr lang="zh-TW" altLang="en-US" sz="800" dirty="0">
                <a:latin typeface="微軟正黑體" panose="020B0604030504040204" pitchFamily="34" charset="-120"/>
                <a:ea typeface="微軟正黑體" panose="020B0604030504040204" pitchFamily="34" charset="-120"/>
              </a:rPr>
              <a:t>日。</a:t>
            </a:r>
            <a:endParaRPr lang="en-US" altLang="zh-TW" sz="800" dirty="0">
              <a:latin typeface="微軟正黑體" panose="020B0604030504040204" pitchFamily="34" charset="-120"/>
              <a:ea typeface="微軟正黑體" panose="020B0604030504040204" pitchFamily="34" charset="-120"/>
            </a:endParaRPr>
          </a:p>
          <a:p>
            <a:r>
              <a:rPr lang="zh-TW" altLang="en-US" sz="800" b="1" dirty="0">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endParaRPr lang="en-US" altLang="zh-TW" sz="800" b="1" dirty="0">
              <a:latin typeface="微軟正黑體" panose="020B0604030504040204" pitchFamily="34" charset="-120"/>
              <a:ea typeface="微軟正黑體" panose="020B0604030504040204" pitchFamily="34" charset="-120"/>
            </a:endParaRPr>
          </a:p>
        </p:txBody>
      </p:sp>
      <p:sp>
        <p:nvSpPr>
          <p:cNvPr id="74" name="文字方塊 73">
            <a:extLst>
              <a:ext uri="{FF2B5EF4-FFF2-40B4-BE49-F238E27FC236}">
                <a16:creationId xmlns:a16="http://schemas.microsoft.com/office/drawing/2014/main" id="{0719826E-097B-9FD6-CE59-ED87EEDE22EF}"/>
              </a:ext>
            </a:extLst>
          </p:cNvPr>
          <p:cNvSpPr txBox="1"/>
          <p:nvPr/>
        </p:nvSpPr>
        <p:spPr>
          <a:xfrm>
            <a:off x="46831" y="10299700"/>
            <a:ext cx="7338218" cy="338554"/>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a:t>
            </a:r>
            <a:r>
              <a:rPr lang="zh-TW" altLang="en-US" sz="800" dirty="0"/>
              <a:t>世界黃金協會</a:t>
            </a:r>
            <a:r>
              <a:rPr lang="zh-TW" altLang="en-US" sz="800" dirty="0">
                <a:latin typeface="微軟正黑體" panose="020B0604030504040204" pitchFamily="34" charset="-120"/>
                <a:ea typeface="微軟正黑體" panose="020B0604030504040204" pitchFamily="34" charset="-120"/>
              </a:rPr>
              <a:t>，左圖資料期間為</a:t>
            </a:r>
            <a:r>
              <a:rPr lang="en-US" altLang="zh-TW" sz="800" dirty="0">
                <a:latin typeface="微軟正黑體" panose="020B0604030504040204" pitchFamily="34" charset="-120"/>
                <a:ea typeface="微軟正黑體" panose="020B0604030504040204" pitchFamily="34" charset="-120"/>
              </a:rPr>
              <a:t>2002</a:t>
            </a:r>
            <a:r>
              <a:rPr lang="zh-TW" altLang="en-US" sz="800" dirty="0">
                <a:latin typeface="微軟正黑體" panose="020B0604030504040204" pitchFamily="34" charset="-120"/>
                <a:ea typeface="微軟正黑體" panose="020B0604030504040204" pitchFamily="34" charset="-120"/>
              </a:rPr>
              <a:t>年至</a:t>
            </a:r>
            <a:r>
              <a:rPr lang="en-US" altLang="zh-TW" sz="800" dirty="0">
                <a:latin typeface="微軟正黑體" panose="020B0604030504040204" pitchFamily="34" charset="-120"/>
                <a:ea typeface="微軟正黑體" panose="020B0604030504040204" pitchFamily="34" charset="-120"/>
              </a:rPr>
              <a:t>2025</a:t>
            </a:r>
            <a:r>
              <a:rPr lang="zh-TW" altLang="en-US" sz="800" dirty="0">
                <a:latin typeface="微軟正黑體" panose="020B0604030504040204" pitchFamily="34" charset="-120"/>
                <a:ea typeface="微軟正黑體" panose="020B0604030504040204" pitchFamily="34" charset="-120"/>
              </a:rPr>
              <a:t>年，右圖資料期間為</a:t>
            </a:r>
            <a:r>
              <a:rPr lang="en-US" altLang="zh-TW" sz="800" dirty="0">
                <a:latin typeface="微軟正黑體" panose="020B0604030504040204" pitchFamily="34" charset="-120"/>
                <a:ea typeface="微軟正黑體" panose="020B0604030504040204" pitchFamily="34" charset="-120"/>
              </a:rPr>
              <a:t>2000</a:t>
            </a:r>
            <a:r>
              <a:rPr lang="zh-TW" altLang="en-US" sz="800" dirty="0">
                <a:latin typeface="微軟正黑體" panose="020B0604030504040204" pitchFamily="34" charset="-120"/>
                <a:ea typeface="微軟正黑體" panose="020B0604030504040204" pitchFamily="34" charset="-120"/>
              </a:rPr>
              <a:t>年至</a:t>
            </a:r>
            <a:r>
              <a:rPr lang="en-US" altLang="zh-TW" sz="800" dirty="0">
                <a:latin typeface="微軟正黑體" panose="020B0604030504040204" pitchFamily="34" charset="-120"/>
                <a:ea typeface="微軟正黑體" panose="020B0604030504040204" pitchFamily="34" charset="-120"/>
              </a:rPr>
              <a:t>2025</a:t>
            </a:r>
            <a:r>
              <a:rPr lang="zh-TW" altLang="en-US" sz="800" dirty="0">
                <a:latin typeface="微軟正黑體" panose="020B0604030504040204" pitchFamily="34" charset="-120"/>
                <a:ea typeface="微軟正黑體" panose="020B0604030504040204" pitchFamily="34" charset="-120"/>
              </a:rPr>
              <a:t>年。</a:t>
            </a:r>
            <a:endParaRPr lang="en-US" altLang="zh-TW" sz="800" dirty="0">
              <a:latin typeface="微軟正黑體" panose="020B0604030504040204" pitchFamily="34" charset="-120"/>
              <a:ea typeface="微軟正黑體" panose="020B0604030504040204" pitchFamily="34" charset="-120"/>
            </a:endParaRPr>
          </a:p>
          <a:p>
            <a:r>
              <a:rPr lang="en-US" altLang="zh-TW" sz="800" b="1" dirty="0">
                <a:latin typeface="微軟正黑體" panose="020B0604030504040204" pitchFamily="34" charset="-120"/>
                <a:ea typeface="微軟正黑體" panose="020B0604030504040204" pitchFamily="34" charset="-120"/>
              </a:rPr>
              <a:t>&lt;</a:t>
            </a:r>
            <a:r>
              <a:rPr lang="zh-TW" altLang="en-US" sz="800" b="1" dirty="0">
                <a:latin typeface="微軟正黑體" panose="020B0604030504040204" pitchFamily="34" charset="-120"/>
                <a:ea typeface="微軟正黑體" panose="020B0604030504040204" pitchFamily="34" charset="-120"/>
              </a:rPr>
              <a:t>本文提及之經濟走勢預測不必然代表本基金之績效，本基金投資風險請詳閱基金公開說明書</a:t>
            </a:r>
            <a:r>
              <a:rPr lang="en-US" altLang="zh-TW" sz="800" b="1" dirty="0">
                <a:latin typeface="微軟正黑體" panose="020B0604030504040204" pitchFamily="34" charset="-120"/>
                <a:ea typeface="微軟正黑體" panose="020B0604030504040204" pitchFamily="34" charset="-120"/>
              </a:rPr>
              <a:t>&gt;</a:t>
            </a:r>
            <a:endParaRPr lang="zh-TW" altLang="en-US" sz="800" b="1" dirty="0">
              <a:latin typeface="微軟正黑體" panose="020B0604030504040204" pitchFamily="34" charset="-120"/>
              <a:ea typeface="微軟正黑體" panose="020B0604030504040204" pitchFamily="34" charset="-120"/>
            </a:endParaRPr>
          </a:p>
        </p:txBody>
      </p:sp>
      <p:sp>
        <p:nvSpPr>
          <p:cNvPr id="66" name="文字方塊 65">
            <a:extLst>
              <a:ext uri="{FF2B5EF4-FFF2-40B4-BE49-F238E27FC236}">
                <a16:creationId xmlns:a16="http://schemas.microsoft.com/office/drawing/2014/main" id="{A6E1B3E5-44DF-5292-0CC9-8E41D596F695}"/>
              </a:ext>
            </a:extLst>
          </p:cNvPr>
          <p:cNvSpPr txBox="1"/>
          <p:nvPr/>
        </p:nvSpPr>
        <p:spPr>
          <a:xfrm>
            <a:off x="2485231" y="16129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為什麼要投資「黃金」？</a:t>
            </a:r>
          </a:p>
        </p:txBody>
      </p:sp>
      <p:pic>
        <p:nvPicPr>
          <p:cNvPr id="85" name="Picture 7" descr="A screen shot of a white rectangular object&#10;&#10;AI-generated content may be incorrect.">
            <a:extLst>
              <a:ext uri="{FF2B5EF4-FFF2-40B4-BE49-F238E27FC236}">
                <a16:creationId xmlns:a16="http://schemas.microsoft.com/office/drawing/2014/main" id="{24CD60C8-6E03-856C-0978-E60B562C6624}"/>
              </a:ext>
            </a:extLst>
          </p:cNvPr>
          <p:cNvPicPr>
            <a:picLocks noChangeAspect="1"/>
          </p:cNvPicPr>
          <p:nvPr/>
        </p:nvPicPr>
        <p:blipFill>
          <a:blip r:embed="rId4"/>
          <a:stretch>
            <a:fillRect/>
          </a:stretch>
        </p:blipFill>
        <p:spPr>
          <a:xfrm>
            <a:off x="123032" y="1917701"/>
            <a:ext cx="7315200" cy="2514599"/>
          </a:xfrm>
          <a:prstGeom prst="rect">
            <a:avLst/>
          </a:prstGeom>
        </p:spPr>
      </p:pic>
      <p:sp>
        <p:nvSpPr>
          <p:cNvPr id="86" name="TextBox 8">
            <a:extLst>
              <a:ext uri="{FF2B5EF4-FFF2-40B4-BE49-F238E27FC236}">
                <a16:creationId xmlns:a16="http://schemas.microsoft.com/office/drawing/2014/main" id="{2F775E8E-F972-56D1-BDC7-042FAFE41EB8}"/>
              </a:ext>
            </a:extLst>
          </p:cNvPr>
          <p:cNvSpPr txBox="1"/>
          <p:nvPr/>
        </p:nvSpPr>
        <p:spPr>
          <a:xfrm>
            <a:off x="5380831" y="2679700"/>
            <a:ext cx="1960394" cy="707886"/>
          </a:xfrm>
          <a:prstGeom prst="rect">
            <a:avLst/>
          </a:prstGeom>
          <a:noFill/>
        </p:spPr>
        <p:txBody>
          <a:bodyPr wrap="square">
            <a:spAutoFit/>
          </a:bodyPr>
          <a:lstStyle/>
          <a:p>
            <a:pPr marL="171450" lvl="2" indent="-171450">
              <a:buClr>
                <a:srgbClr val="FF6035"/>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黃金首飾屬於奢侈品－價格越高，需求越大。</a:t>
            </a:r>
            <a:endParaRPr lang="en-US" sz="1000" dirty="0">
              <a:latin typeface="微軟正黑體" panose="020B0604030504040204" pitchFamily="34" charset="-120"/>
              <a:ea typeface="微軟正黑體" panose="020B0604030504040204" pitchFamily="34" charset="-120"/>
              <a:cs typeface="Arial"/>
            </a:endParaRPr>
          </a:p>
          <a:p>
            <a:pPr marL="171450" lvl="2" indent="-171450">
              <a:buClr>
                <a:srgbClr val="FF6035"/>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金礦商尚未充分利用的品牌效應可能會創造市場機會</a:t>
            </a:r>
            <a:endParaRPr lang="en-US" sz="1000" dirty="0">
              <a:latin typeface="微軟正黑體" panose="020B0604030504040204" pitchFamily="34" charset="-120"/>
              <a:ea typeface="微軟正黑體" panose="020B0604030504040204" pitchFamily="34" charset="-120"/>
            </a:endParaRPr>
          </a:p>
        </p:txBody>
      </p:sp>
      <p:sp>
        <p:nvSpPr>
          <p:cNvPr id="87" name="TextBox 9">
            <a:extLst>
              <a:ext uri="{FF2B5EF4-FFF2-40B4-BE49-F238E27FC236}">
                <a16:creationId xmlns:a16="http://schemas.microsoft.com/office/drawing/2014/main" id="{CA058E53-5F9C-CFB0-5C50-5D850A33834B}"/>
              </a:ext>
            </a:extLst>
          </p:cNvPr>
          <p:cNvSpPr txBox="1"/>
          <p:nvPr/>
        </p:nvSpPr>
        <p:spPr>
          <a:xfrm>
            <a:off x="1037431" y="2146300"/>
            <a:ext cx="1181383" cy="400110"/>
          </a:xfrm>
          <a:prstGeom prst="rect">
            <a:avLst/>
          </a:prstGeom>
          <a:noFill/>
        </p:spPr>
        <p:txBody>
          <a:bodyPr wrap="square" rtlCol="0">
            <a:spAutoFit/>
          </a:bodyPr>
          <a:lstStyle/>
          <a:p>
            <a:pPr marL="0" lvl="2">
              <a:buClr>
                <a:srgbClr val="00A096"/>
              </a:buClr>
              <a:buSzPct val="110000"/>
            </a:pPr>
            <a:r>
              <a:rPr lang="zh-TW" altLang="en-US" sz="1000" b="1" dirty="0">
                <a:solidFill>
                  <a:srgbClr val="002EB8"/>
                </a:solidFill>
                <a:latin typeface="微軟正黑體" panose="020B0604030504040204" pitchFamily="34" charset="-120"/>
                <a:ea typeface="微軟正黑體" panose="020B0604030504040204" pitchFamily="34" charset="-120"/>
              </a:rPr>
              <a:t>黃金是一種</a:t>
            </a:r>
            <a:endParaRPr lang="en-US" altLang="zh-TW" sz="1000" b="1" dirty="0">
              <a:solidFill>
                <a:srgbClr val="002EB8"/>
              </a:solidFill>
              <a:latin typeface="微軟正黑體" panose="020B0604030504040204" pitchFamily="34" charset="-120"/>
              <a:ea typeface="微軟正黑體" panose="020B0604030504040204" pitchFamily="34" charset="-120"/>
            </a:endParaRPr>
          </a:p>
          <a:p>
            <a:pPr marL="0" lvl="2">
              <a:buClr>
                <a:srgbClr val="00A096"/>
              </a:buClr>
              <a:buSzPct val="110000"/>
            </a:pPr>
            <a:r>
              <a:rPr lang="zh-TW" altLang="en-US" sz="1000" b="1" dirty="0">
                <a:solidFill>
                  <a:srgbClr val="002EB8"/>
                </a:solidFill>
                <a:latin typeface="微軟正黑體" panose="020B0604030504040204" pitchFamily="34" charset="-120"/>
                <a:ea typeface="微軟正黑體" panose="020B0604030504040204" pitchFamily="34" charset="-120"/>
              </a:rPr>
              <a:t>金融資產</a:t>
            </a:r>
            <a:endParaRPr lang="en-US" sz="1000" b="1" dirty="0">
              <a:solidFill>
                <a:srgbClr val="002EB8"/>
              </a:solidFill>
              <a:latin typeface="微軟正黑體" panose="020B0604030504040204" pitchFamily="34" charset="-120"/>
              <a:ea typeface="微軟正黑體" panose="020B0604030504040204" pitchFamily="34" charset="-120"/>
            </a:endParaRPr>
          </a:p>
        </p:txBody>
      </p:sp>
      <p:sp>
        <p:nvSpPr>
          <p:cNvPr id="88" name="TextBox 10">
            <a:extLst>
              <a:ext uri="{FF2B5EF4-FFF2-40B4-BE49-F238E27FC236}">
                <a16:creationId xmlns:a16="http://schemas.microsoft.com/office/drawing/2014/main" id="{2A6759FF-6A14-EEFA-EC83-D724AA84AE13}"/>
              </a:ext>
            </a:extLst>
          </p:cNvPr>
          <p:cNvSpPr txBox="1"/>
          <p:nvPr/>
        </p:nvSpPr>
        <p:spPr>
          <a:xfrm>
            <a:off x="216942" y="2679700"/>
            <a:ext cx="1900208" cy="707886"/>
          </a:xfrm>
          <a:prstGeom prst="rect">
            <a:avLst/>
          </a:prstGeom>
          <a:noFill/>
        </p:spPr>
        <p:txBody>
          <a:bodyPr wrap="square">
            <a:spAutoFit/>
          </a:bodyPr>
          <a:lstStyle/>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美國政府儲備的最大組成</a:t>
            </a:r>
          </a:p>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歷史價值儲存手段</a:t>
            </a:r>
            <a:endParaRPr lang="en-US" sz="1000" dirty="0">
              <a:latin typeface="微軟正黑體" panose="020B0604030504040204" pitchFamily="34" charset="-120"/>
              <a:ea typeface="微軟正黑體" panose="020B0604030504040204" pitchFamily="34" charset="-120"/>
            </a:endParaRPr>
          </a:p>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與其他金融資產相關性低</a:t>
            </a:r>
            <a:endParaRPr lang="en-US" sz="1000" dirty="0">
              <a:latin typeface="微軟正黑體" panose="020B0604030504040204" pitchFamily="34" charset="-120"/>
              <a:ea typeface="微軟正黑體" panose="020B0604030504040204" pitchFamily="34" charset="-120"/>
            </a:endParaRPr>
          </a:p>
          <a:p>
            <a:pPr marL="171450" lvl="2" indent="-171450">
              <a:buClr>
                <a:srgbClr val="002EB8"/>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與美元呈反向關係</a:t>
            </a:r>
            <a:endParaRPr lang="en-US" sz="1000" dirty="0">
              <a:latin typeface="微軟正黑體" panose="020B0604030504040204" pitchFamily="34" charset="-120"/>
              <a:ea typeface="微軟正黑體" panose="020B0604030504040204" pitchFamily="34" charset="-120"/>
            </a:endParaRPr>
          </a:p>
        </p:txBody>
      </p:sp>
      <p:sp>
        <p:nvSpPr>
          <p:cNvPr id="89" name="TextBox 11">
            <a:extLst>
              <a:ext uri="{FF2B5EF4-FFF2-40B4-BE49-F238E27FC236}">
                <a16:creationId xmlns:a16="http://schemas.microsoft.com/office/drawing/2014/main" id="{DCFED9EB-8664-AD39-B944-960C71519A26}"/>
              </a:ext>
            </a:extLst>
          </p:cNvPr>
          <p:cNvSpPr txBox="1"/>
          <p:nvPr/>
        </p:nvSpPr>
        <p:spPr>
          <a:xfrm>
            <a:off x="3628231" y="2146300"/>
            <a:ext cx="1219200" cy="400110"/>
          </a:xfrm>
          <a:prstGeom prst="rect">
            <a:avLst/>
          </a:prstGeom>
          <a:noFill/>
        </p:spPr>
        <p:txBody>
          <a:bodyPr wrap="square" rtlCol="0">
            <a:spAutoFit/>
          </a:bodyPr>
          <a:lstStyle/>
          <a:p>
            <a:pPr marL="0" lvl="2">
              <a:buClr>
                <a:srgbClr val="00A096"/>
              </a:buClr>
              <a:buSzPct val="110000"/>
            </a:pPr>
            <a:r>
              <a:rPr lang="zh-TW" altLang="en-US" sz="1000" b="1" kern="0" spc="-20" dirty="0">
                <a:solidFill>
                  <a:srgbClr val="00BFB3"/>
                </a:solidFill>
                <a:latin typeface="微軟正黑體" panose="020B0604030504040204" pitchFamily="34" charset="-120"/>
                <a:ea typeface="微軟正黑體" panose="020B0604030504040204" pitchFamily="34" charset="-120"/>
              </a:rPr>
              <a:t>黃金是一種</a:t>
            </a:r>
            <a:endParaRPr lang="en-US" altLang="zh-TW" sz="1000" b="1" kern="0" spc="-20" dirty="0">
              <a:solidFill>
                <a:srgbClr val="00BFB3"/>
              </a:solidFill>
              <a:latin typeface="微軟正黑體" panose="020B0604030504040204" pitchFamily="34" charset="-120"/>
              <a:ea typeface="微軟正黑體" panose="020B0604030504040204" pitchFamily="34" charset="-120"/>
            </a:endParaRPr>
          </a:p>
          <a:p>
            <a:pPr marL="0" lvl="2">
              <a:buClr>
                <a:srgbClr val="00A096"/>
              </a:buClr>
              <a:buSzPct val="110000"/>
            </a:pPr>
            <a:r>
              <a:rPr lang="zh-TW" altLang="en-US" sz="1000" b="1" kern="0" spc="-20" dirty="0">
                <a:solidFill>
                  <a:srgbClr val="00BFB3"/>
                </a:solidFill>
                <a:latin typeface="微軟正黑體" panose="020B0604030504040204" pitchFamily="34" charset="-120"/>
                <a:ea typeface="微軟正黑體" panose="020B0604030504040204" pitchFamily="34" charset="-120"/>
              </a:rPr>
              <a:t>替代貨幣</a:t>
            </a:r>
            <a:endParaRPr lang="en-US" sz="1000" b="1" kern="0" spc="-20" dirty="0">
              <a:solidFill>
                <a:srgbClr val="00BFB3"/>
              </a:solidFill>
              <a:latin typeface="微軟正黑體" panose="020B0604030504040204" pitchFamily="34" charset="-120"/>
              <a:ea typeface="微軟正黑體" panose="020B0604030504040204" pitchFamily="34" charset="-120"/>
            </a:endParaRPr>
          </a:p>
        </p:txBody>
      </p:sp>
      <p:sp>
        <p:nvSpPr>
          <p:cNvPr id="90" name="TextBox 12">
            <a:extLst>
              <a:ext uri="{FF2B5EF4-FFF2-40B4-BE49-F238E27FC236}">
                <a16:creationId xmlns:a16="http://schemas.microsoft.com/office/drawing/2014/main" id="{5D066BC6-88E6-3A0B-651D-E01119302931}"/>
              </a:ext>
            </a:extLst>
          </p:cNvPr>
          <p:cNvSpPr txBox="1"/>
          <p:nvPr/>
        </p:nvSpPr>
        <p:spPr>
          <a:xfrm>
            <a:off x="5990431" y="2146300"/>
            <a:ext cx="1371600" cy="400110"/>
          </a:xfrm>
          <a:prstGeom prst="rect">
            <a:avLst/>
          </a:prstGeom>
          <a:noFill/>
        </p:spPr>
        <p:txBody>
          <a:bodyPr wrap="square" rtlCol="0">
            <a:spAutoFit/>
          </a:bodyPr>
          <a:lstStyle/>
          <a:p>
            <a:pPr marL="0" lvl="2">
              <a:buClr>
                <a:srgbClr val="00A096"/>
              </a:buClr>
              <a:buSzPct val="110000"/>
            </a:pPr>
            <a:r>
              <a:rPr lang="zh-TW" altLang="en-US" sz="1000" b="1" kern="0" spc="-31" dirty="0">
                <a:solidFill>
                  <a:srgbClr val="FF6035"/>
                </a:solidFill>
                <a:latin typeface="微軟正黑體" panose="020B0604030504040204" pitchFamily="34" charset="-120"/>
                <a:ea typeface="微軟正黑體" panose="020B0604030504040204" pitchFamily="34" charset="-120"/>
              </a:rPr>
              <a:t>黃金是一種</a:t>
            </a:r>
            <a:endParaRPr lang="en-US" altLang="zh-TW" sz="1000" b="1" kern="0" spc="-31" dirty="0">
              <a:solidFill>
                <a:srgbClr val="FF6035"/>
              </a:solidFill>
              <a:latin typeface="微軟正黑體" panose="020B0604030504040204" pitchFamily="34" charset="-120"/>
              <a:ea typeface="微軟正黑體" panose="020B0604030504040204" pitchFamily="34" charset="-120"/>
            </a:endParaRPr>
          </a:p>
          <a:p>
            <a:pPr marL="0" lvl="2">
              <a:buClr>
                <a:srgbClr val="00A096"/>
              </a:buClr>
              <a:buSzPct val="110000"/>
            </a:pPr>
            <a:r>
              <a:rPr lang="zh-TW" altLang="en-US" sz="1000" b="1" kern="0" spc="-31" dirty="0">
                <a:solidFill>
                  <a:srgbClr val="FF6035"/>
                </a:solidFill>
                <a:latin typeface="微軟正黑體" panose="020B0604030504040204" pitchFamily="34" charset="-120"/>
                <a:ea typeface="微軟正黑體" panose="020B0604030504040204" pitchFamily="34" charset="-120"/>
              </a:rPr>
              <a:t>奢侈品</a:t>
            </a:r>
            <a:endParaRPr lang="en-US" sz="1000" b="1" kern="0" spc="-31" dirty="0">
              <a:solidFill>
                <a:srgbClr val="FF6035"/>
              </a:solidFill>
              <a:latin typeface="微軟正黑體" panose="020B0604030504040204" pitchFamily="34" charset="-120"/>
              <a:ea typeface="微軟正黑體" panose="020B0604030504040204" pitchFamily="34" charset="-120"/>
            </a:endParaRPr>
          </a:p>
        </p:txBody>
      </p:sp>
      <p:sp>
        <p:nvSpPr>
          <p:cNvPr id="91" name="TextBox 13">
            <a:extLst>
              <a:ext uri="{FF2B5EF4-FFF2-40B4-BE49-F238E27FC236}">
                <a16:creationId xmlns:a16="http://schemas.microsoft.com/office/drawing/2014/main" id="{922B7D51-A31C-B974-A877-F93B82938349}"/>
              </a:ext>
            </a:extLst>
          </p:cNvPr>
          <p:cNvSpPr txBox="1"/>
          <p:nvPr/>
        </p:nvSpPr>
        <p:spPr>
          <a:xfrm>
            <a:off x="2784125" y="2679700"/>
            <a:ext cx="1913718" cy="1015663"/>
          </a:xfrm>
          <a:prstGeom prst="rect">
            <a:avLst/>
          </a:prstGeom>
          <a:noFill/>
        </p:spPr>
        <p:txBody>
          <a:bodyPr wrap="square">
            <a:spAutoFit/>
          </a:bodyPr>
          <a:lstStyle/>
          <a:p>
            <a:pPr marL="171450" indent="-171450">
              <a:buClr>
                <a:srgbClr val="00BFB3"/>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穩定的黃金供給支撐了其相對於貨幣的價值，特別是在通膨時期</a:t>
            </a:r>
            <a:endParaRPr lang="en-US" sz="1000" dirty="0">
              <a:latin typeface="微軟正黑體" panose="020B0604030504040204" pitchFamily="34" charset="-120"/>
              <a:ea typeface="微軟正黑體" panose="020B0604030504040204" pitchFamily="34" charset="-120"/>
            </a:endParaRPr>
          </a:p>
          <a:p>
            <a:pPr marL="171450" indent="-171450">
              <a:buClr>
                <a:srgbClr val="00BFB3"/>
              </a:buClr>
              <a:buSzPct val="110000"/>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rPr>
              <a:t>黃金在貿易中的作用</a:t>
            </a:r>
            <a:r>
              <a:rPr lang="en-US" altLang="zh-TW" sz="1000" dirty="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如：黃金與石油交易</a:t>
            </a:r>
            <a:r>
              <a:rPr lang="en-US" altLang="zh-TW" sz="1000" dirty="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提振了需求，並鞏固了其參考價值。</a:t>
            </a:r>
            <a:endParaRPr lang="en-US" sz="1000" dirty="0">
              <a:latin typeface="微軟正黑體" panose="020B0604030504040204" pitchFamily="34" charset="-120"/>
              <a:ea typeface="微軟正黑體" panose="020B0604030504040204" pitchFamily="34" charset="-120"/>
            </a:endParaRPr>
          </a:p>
        </p:txBody>
      </p:sp>
      <p:sp>
        <p:nvSpPr>
          <p:cNvPr id="93" name="矩形 92">
            <a:extLst>
              <a:ext uri="{FF2B5EF4-FFF2-40B4-BE49-F238E27FC236}">
                <a16:creationId xmlns:a16="http://schemas.microsoft.com/office/drawing/2014/main" id="{CD7C4806-86C2-FF92-4468-EDF55DAD4B9F}"/>
              </a:ext>
            </a:extLst>
          </p:cNvPr>
          <p:cNvSpPr/>
          <p:nvPr/>
        </p:nvSpPr>
        <p:spPr>
          <a:xfrm>
            <a:off x="25082" y="3746500"/>
            <a:ext cx="7514432"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文字方塊 93">
            <a:extLst>
              <a:ext uri="{FF2B5EF4-FFF2-40B4-BE49-F238E27FC236}">
                <a16:creationId xmlns:a16="http://schemas.microsoft.com/office/drawing/2014/main" id="{5EAFE755-5D11-8DE8-F5F0-48AA6463B460}"/>
              </a:ext>
            </a:extLst>
          </p:cNvPr>
          <p:cNvSpPr txBox="1"/>
          <p:nvPr/>
        </p:nvSpPr>
        <p:spPr>
          <a:xfrm>
            <a:off x="2485231" y="37846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為什麼要投資「金礦股」？</a:t>
            </a:r>
          </a:p>
        </p:txBody>
      </p:sp>
      <p:grpSp>
        <p:nvGrpSpPr>
          <p:cNvPr id="106" name="群組 105">
            <a:extLst>
              <a:ext uri="{FF2B5EF4-FFF2-40B4-BE49-F238E27FC236}">
                <a16:creationId xmlns:a16="http://schemas.microsoft.com/office/drawing/2014/main" id="{D817E665-0499-5170-2270-A3916376E5AF}"/>
              </a:ext>
            </a:extLst>
          </p:cNvPr>
          <p:cNvGrpSpPr/>
          <p:nvPr/>
        </p:nvGrpSpPr>
        <p:grpSpPr>
          <a:xfrm>
            <a:off x="199231" y="4127501"/>
            <a:ext cx="7162800" cy="2438399"/>
            <a:chOff x="439803" y="1210262"/>
            <a:chExt cx="10995073" cy="4184237"/>
          </a:xfrm>
        </p:grpSpPr>
        <p:pic>
          <p:nvPicPr>
            <p:cNvPr id="99" name="Picture 6" descr="A black line on a white background&#10;&#10;AI-generated content may be incorrect.">
              <a:extLst>
                <a:ext uri="{FF2B5EF4-FFF2-40B4-BE49-F238E27FC236}">
                  <a16:creationId xmlns:a16="http://schemas.microsoft.com/office/drawing/2014/main" id="{C1A55697-724D-32D2-08C6-131329759C4F}"/>
                </a:ext>
              </a:extLst>
            </p:cNvPr>
            <p:cNvPicPr>
              <a:picLocks noChangeAspect="1"/>
            </p:cNvPicPr>
            <p:nvPr/>
          </p:nvPicPr>
          <p:blipFill>
            <a:blip r:embed="rId5"/>
            <a:stretch>
              <a:fillRect/>
            </a:stretch>
          </p:blipFill>
          <p:spPr>
            <a:xfrm>
              <a:off x="439803" y="1210262"/>
              <a:ext cx="10995073" cy="4184237"/>
            </a:xfrm>
            <a:prstGeom prst="rect">
              <a:avLst/>
            </a:prstGeom>
          </p:spPr>
        </p:pic>
        <p:sp>
          <p:nvSpPr>
            <p:cNvPr id="100" name="TextBox 8">
              <a:extLst>
                <a:ext uri="{FF2B5EF4-FFF2-40B4-BE49-F238E27FC236}">
                  <a16:creationId xmlns:a16="http://schemas.microsoft.com/office/drawing/2014/main" id="{C1A28928-94A4-318A-C0B4-A8C3AFDDA460}"/>
                </a:ext>
              </a:extLst>
            </p:cNvPr>
            <p:cNvSpPr txBox="1"/>
            <p:nvPr/>
          </p:nvSpPr>
          <p:spPr>
            <a:xfrm>
              <a:off x="3325739" y="4405243"/>
              <a:ext cx="7925482" cy="874649"/>
            </a:xfrm>
            <a:prstGeom prst="rect">
              <a:avLst/>
            </a:prstGeom>
            <a:noFill/>
          </p:spPr>
          <p:txBody>
            <a:bodyPr wrap="square" lIns="91440" tIns="45720" rIns="91440" bIns="45720" rtlCol="0" anchor="t">
              <a:spAutoFit/>
            </a:bodyPr>
            <a:lstStyle/>
            <a:p>
              <a:pPr marL="171450" lvl="2" indent="-171450">
                <a:buClr>
                  <a:srgbClr val="FF6035"/>
                </a:buClr>
                <a:buSzPct val="110000"/>
                <a:buFont typeface="Wingdings" panose="05000000000000000000" pitchFamily="2" charset="2"/>
                <a:buChar char="l"/>
                <a:defRPr/>
              </a:pPr>
              <a:r>
                <a:rPr lang="zh-TW" altLang="en-US" sz="1000" dirty="0">
                  <a:latin typeface="微軟正黑體" panose="020B0604030504040204" pitchFamily="34" charset="-120"/>
                  <a:ea typeface="微軟正黑體" panose="020B0604030504040204" pitchFamily="34" charset="-120"/>
                </a:rPr>
                <a:t>前十大公司佔了整個產業市值的</a:t>
              </a:r>
              <a:r>
                <a:rPr lang="en-US" altLang="zh-TW" sz="1000" dirty="0">
                  <a:latin typeface="微軟正黑體" panose="020B0604030504040204" pitchFamily="34" charset="-120"/>
                  <a:ea typeface="微軟正黑體" panose="020B0604030504040204" pitchFamily="34" charset="-120"/>
                </a:rPr>
                <a:t>50%</a:t>
              </a:r>
              <a:r>
                <a:rPr lang="zh-TW" altLang="en-US" sz="1000" dirty="0">
                  <a:latin typeface="微軟正黑體" panose="020B0604030504040204" pitchFamily="34" charset="-120"/>
                  <a:ea typeface="微軟正黑體" panose="020B0604030504040204" pitchFamily="34" charset="-120"/>
                </a:rPr>
                <a:t>以上，其餘約</a:t>
              </a:r>
              <a:r>
                <a:rPr lang="en-US" altLang="zh-TW" sz="1000" dirty="0">
                  <a:latin typeface="微軟正黑體" panose="020B0604030504040204" pitchFamily="34" charset="-120"/>
                  <a:ea typeface="微軟正黑體" panose="020B0604030504040204" pitchFamily="34" charset="-120"/>
                </a:rPr>
                <a:t>400</a:t>
              </a:r>
              <a:r>
                <a:rPr lang="zh-TW" altLang="en-US" sz="1000" dirty="0">
                  <a:latin typeface="微軟正黑體" panose="020B0604030504040204" pitchFamily="34" charset="-120"/>
                  <a:ea typeface="微軟正黑體" panose="020B0604030504040204" pitchFamily="34" charset="-120"/>
                </a:rPr>
                <a:t>家公司在市值擴張和併購上存在巨大機會</a:t>
              </a:r>
              <a:endParaRPr lang="en-US" altLang="zh-TW" sz="1000" dirty="0">
                <a:latin typeface="微軟正黑體" panose="020B0604030504040204" pitchFamily="34" charset="-120"/>
                <a:ea typeface="微軟正黑體" panose="020B0604030504040204" pitchFamily="34" charset="-120"/>
              </a:endParaRPr>
            </a:p>
            <a:p>
              <a:pPr marL="171450" lvl="2" indent="-171450">
                <a:buClr>
                  <a:srgbClr val="FF6035"/>
                </a:buClr>
                <a:buSzPct val="110000"/>
                <a:buFont typeface="Wingdings" panose="05000000000000000000" pitchFamily="2" charset="2"/>
                <a:buChar char="l"/>
                <a:defRPr/>
              </a:pPr>
              <a:r>
                <a:rPr lang="zh-TW" altLang="en-US" sz="1000" dirty="0">
                  <a:latin typeface="微軟正黑體" panose="020B0604030504040204" pitchFamily="34" charset="-120"/>
                  <a:ea typeface="微軟正黑體" panose="020B0604030504040204" pitchFamily="34" charset="-120"/>
                </a:rPr>
                <a:t>許多礦業公司也開始配發股息</a:t>
              </a:r>
              <a:endParaRPr lang="en-US" sz="1000" dirty="0">
                <a:latin typeface="微軟正黑體" panose="020B0604030504040204" pitchFamily="34" charset="-120"/>
                <a:ea typeface="微軟正黑體" panose="020B0604030504040204" pitchFamily="34" charset="-120"/>
              </a:endParaRPr>
            </a:p>
          </p:txBody>
        </p:sp>
        <p:sp>
          <p:nvSpPr>
            <p:cNvPr id="101" name="TextBox 9">
              <a:extLst>
                <a:ext uri="{FF2B5EF4-FFF2-40B4-BE49-F238E27FC236}">
                  <a16:creationId xmlns:a16="http://schemas.microsoft.com/office/drawing/2014/main" id="{1E524663-BA0B-E2FC-27AC-09BC815928B1}"/>
                </a:ext>
              </a:extLst>
            </p:cNvPr>
            <p:cNvSpPr txBox="1"/>
            <p:nvPr/>
          </p:nvSpPr>
          <p:spPr>
            <a:xfrm>
              <a:off x="3306596" y="4115283"/>
              <a:ext cx="7036286" cy="388732"/>
            </a:xfrm>
            <a:prstGeom prst="rect">
              <a:avLst/>
            </a:prstGeom>
            <a:noFill/>
          </p:spPr>
          <p:txBody>
            <a:bodyPr wrap="square" rtlCol="0">
              <a:spAutoFit/>
            </a:bodyPr>
            <a:lstStyle/>
            <a:p>
              <a:r>
                <a:rPr lang="zh-TW" altLang="en-US" sz="1000" b="1" kern="0" spc="-31" dirty="0">
                  <a:solidFill>
                    <a:srgbClr val="FF6035"/>
                  </a:solidFill>
                  <a:latin typeface="微軟正黑體" panose="020B0604030504040204" pitchFamily="34" charset="-120"/>
                  <a:ea typeface="微軟正黑體" panose="020B0604030504040204" pitchFamily="34" charset="-120"/>
                </a:rPr>
                <a:t>極具吸引力的長期成長與收入潛力</a:t>
              </a:r>
              <a:endParaRPr lang="en-US" sz="1000" b="1" kern="0" spc="-31" dirty="0">
                <a:solidFill>
                  <a:srgbClr val="FF6035"/>
                </a:solidFill>
                <a:latin typeface="微軟正黑體" panose="020B0604030504040204" pitchFamily="34" charset="-120"/>
                <a:ea typeface="微軟正黑體" panose="020B0604030504040204" pitchFamily="34" charset="-120"/>
              </a:endParaRPr>
            </a:p>
          </p:txBody>
        </p:sp>
        <p:sp>
          <p:nvSpPr>
            <p:cNvPr id="102" name="TextBox 10">
              <a:extLst>
                <a:ext uri="{FF2B5EF4-FFF2-40B4-BE49-F238E27FC236}">
                  <a16:creationId xmlns:a16="http://schemas.microsoft.com/office/drawing/2014/main" id="{B650B584-2AB5-AD78-4CF4-2B8010F0EADA}"/>
                </a:ext>
              </a:extLst>
            </p:cNvPr>
            <p:cNvSpPr txBox="1"/>
            <p:nvPr/>
          </p:nvSpPr>
          <p:spPr>
            <a:xfrm>
              <a:off x="3358109" y="1844824"/>
              <a:ext cx="7824073" cy="388732"/>
            </a:xfrm>
            <a:prstGeom prst="rect">
              <a:avLst/>
            </a:prstGeom>
            <a:noFill/>
          </p:spPr>
          <p:txBody>
            <a:bodyPr wrap="square" rtlCol="0">
              <a:spAutoFit/>
            </a:bodyPr>
            <a:lstStyle/>
            <a:p>
              <a:pPr marL="171450" indent="-171450">
                <a:buClr>
                  <a:srgbClr val="002EB8"/>
                </a:buClr>
                <a:buFont typeface="Wingdings" panose="05000000000000000000" pitchFamily="2" charset="2"/>
                <a:buChar char="l"/>
              </a:pPr>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當金價上漲時，金礦股的利潤成長幅度可能遠超金價漲幅</a:t>
              </a:r>
              <a:endParaRPr 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3" name="TextBox 11">
              <a:extLst>
                <a:ext uri="{FF2B5EF4-FFF2-40B4-BE49-F238E27FC236}">
                  <a16:creationId xmlns:a16="http://schemas.microsoft.com/office/drawing/2014/main" id="{359524B1-A537-E608-7718-A7996C682B79}"/>
                </a:ext>
              </a:extLst>
            </p:cNvPr>
            <p:cNvSpPr txBox="1"/>
            <p:nvPr/>
          </p:nvSpPr>
          <p:spPr>
            <a:xfrm>
              <a:off x="3286101" y="1484784"/>
              <a:ext cx="4155967" cy="388732"/>
            </a:xfrm>
            <a:prstGeom prst="rect">
              <a:avLst/>
            </a:prstGeom>
            <a:noFill/>
          </p:spPr>
          <p:txBody>
            <a:bodyPr wrap="square">
              <a:spAutoFit/>
            </a:bodyPr>
            <a:lstStyle/>
            <a:p>
              <a:pPr marL="0" lvl="2">
                <a:spcAft>
                  <a:spcPts val="600"/>
                </a:spcAft>
                <a:buClr>
                  <a:srgbClr val="00A0DC"/>
                </a:buClr>
                <a:buSzPct val="110000"/>
              </a:pPr>
              <a:r>
                <a:rPr lang="zh-TW" altLang="en-US" sz="1000" b="1" dirty="0">
                  <a:solidFill>
                    <a:srgbClr val="002EB8"/>
                  </a:solidFill>
                  <a:latin typeface="微軟正黑體" panose="020B0604030504040204" pitchFamily="34" charset="-120"/>
                  <a:ea typeface="微軟正黑體" panose="020B0604030504040204" pitchFamily="34" charset="-120"/>
                </a:rPr>
                <a:t>對金價的槓桿作用</a:t>
              </a:r>
              <a:endParaRPr lang="en-US" sz="1000" b="1" dirty="0">
                <a:solidFill>
                  <a:srgbClr val="002EB8"/>
                </a:solidFill>
                <a:latin typeface="微軟正黑體" panose="020B0604030504040204" pitchFamily="34" charset="-120"/>
                <a:ea typeface="微軟正黑體" panose="020B0604030504040204" pitchFamily="34" charset="-120"/>
              </a:endParaRPr>
            </a:p>
          </p:txBody>
        </p:sp>
        <p:sp>
          <p:nvSpPr>
            <p:cNvPr id="104" name="TextBox 12">
              <a:extLst>
                <a:ext uri="{FF2B5EF4-FFF2-40B4-BE49-F238E27FC236}">
                  <a16:creationId xmlns:a16="http://schemas.microsoft.com/office/drawing/2014/main" id="{D66133B7-B1E3-81BC-D59B-E6375C17C1FD}"/>
                </a:ext>
              </a:extLst>
            </p:cNvPr>
            <p:cNvSpPr txBox="1"/>
            <p:nvPr/>
          </p:nvSpPr>
          <p:spPr>
            <a:xfrm>
              <a:off x="3364025" y="3135128"/>
              <a:ext cx="7871903" cy="631692"/>
            </a:xfrm>
            <a:prstGeom prst="rect">
              <a:avLst/>
            </a:prstGeom>
            <a:noFill/>
          </p:spPr>
          <p:txBody>
            <a:bodyPr wrap="square" rtlCol="0">
              <a:spAutoFit/>
            </a:bodyPr>
            <a:lstStyle/>
            <a:p>
              <a:pPr marL="171450" indent="-171450">
                <a:buClr>
                  <a:srgbClr val="00BFB3"/>
                </a:buClr>
                <a:buSzPct val="110000"/>
                <a:buFont typeface="Wingdings" panose="05000000000000000000" pitchFamily="2" charset="2"/>
                <a:buChar char="l"/>
                <a:defRPr/>
              </a:pPr>
              <a:r>
                <a:rPr lang="zh-TW" altLang="en-US" sz="1000" dirty="0">
                  <a:latin typeface="微軟正黑體" panose="020B0604030504040204" pitchFamily="34" charset="-120"/>
                  <a:ea typeface="微軟正黑體" panose="020B0604030504040204" pitchFamily="34" charset="-120"/>
                </a:rPr>
                <a:t>受益於公司特有的成長驅動因素，如：探勘、產量成長、新增儲量。</a:t>
              </a:r>
            </a:p>
            <a:p>
              <a:pPr marL="171450" indent="-171450">
                <a:buClr>
                  <a:srgbClr val="00BFB3"/>
                </a:buClr>
                <a:buSzPct val="110000"/>
                <a:buFont typeface="Wingdings" panose="05000000000000000000" pitchFamily="2" charset="2"/>
                <a:buChar char="l"/>
                <a:defRPr/>
              </a:pPr>
              <a:r>
                <a:rPr lang="zh-TW" altLang="en-US" sz="1000" dirty="0">
                  <a:latin typeface="微軟正黑體" panose="020B0604030504040204" pitchFamily="34" charset="-120"/>
                  <a:ea typeface="微軟正黑體" panose="020B0604030504040204" pitchFamily="34" charset="-120"/>
                </a:rPr>
                <a:t>由於投資不足與探勘開發成本上升，處於探勘開發後期階段的公司具有上漲潛力。</a:t>
              </a:r>
              <a:endParaRPr lang="en-US" sz="1000" dirty="0">
                <a:latin typeface="微軟正黑體" panose="020B0604030504040204" pitchFamily="34" charset="-120"/>
                <a:ea typeface="微軟正黑體" panose="020B0604030504040204" pitchFamily="34" charset="-120"/>
              </a:endParaRPr>
            </a:p>
          </p:txBody>
        </p:sp>
        <p:sp>
          <p:nvSpPr>
            <p:cNvPr id="105" name="TextBox 13">
              <a:extLst>
                <a:ext uri="{FF2B5EF4-FFF2-40B4-BE49-F238E27FC236}">
                  <a16:creationId xmlns:a16="http://schemas.microsoft.com/office/drawing/2014/main" id="{BCF1F182-20D8-6ECB-98D7-F2CA048307CB}"/>
                </a:ext>
              </a:extLst>
            </p:cNvPr>
            <p:cNvSpPr txBox="1"/>
            <p:nvPr/>
          </p:nvSpPr>
          <p:spPr>
            <a:xfrm>
              <a:off x="3286101" y="2757217"/>
              <a:ext cx="6892267" cy="388732"/>
            </a:xfrm>
            <a:prstGeom prst="rect">
              <a:avLst/>
            </a:prstGeom>
            <a:noFill/>
          </p:spPr>
          <p:txBody>
            <a:bodyPr wrap="square" rtlCol="0">
              <a:spAutoFit/>
            </a:bodyPr>
            <a:lstStyle/>
            <a:p>
              <a:r>
                <a:rPr lang="zh-TW" altLang="en-US" sz="1000" b="1" kern="0" spc="-20" dirty="0">
                  <a:solidFill>
                    <a:srgbClr val="00BFB3"/>
                  </a:solidFill>
                  <a:latin typeface="微軟正黑體" panose="020B0604030504040204" pitchFamily="34" charset="-120"/>
                  <a:ea typeface="微軟正黑體" panose="020B0604030504040204" pitchFamily="34" charset="-120"/>
                </a:rPr>
                <a:t>參與探勘與生產成長趨勢</a:t>
              </a:r>
              <a:endParaRPr lang="en-US" sz="1000" b="1" kern="0" spc="-20" dirty="0">
                <a:solidFill>
                  <a:srgbClr val="00BFB3"/>
                </a:solidFill>
                <a:latin typeface="微軟正黑體" panose="020B0604030504040204" pitchFamily="34" charset="-120"/>
                <a:ea typeface="微軟正黑體" panose="020B0604030504040204" pitchFamily="34" charset="-120"/>
              </a:endParaRPr>
            </a:p>
          </p:txBody>
        </p:sp>
      </p:grpSp>
      <p:grpSp>
        <p:nvGrpSpPr>
          <p:cNvPr id="107" name="群組 106">
            <a:extLst>
              <a:ext uri="{FF2B5EF4-FFF2-40B4-BE49-F238E27FC236}">
                <a16:creationId xmlns:a16="http://schemas.microsoft.com/office/drawing/2014/main" id="{9772C687-631D-B372-014E-A68E1CC515B3}"/>
              </a:ext>
            </a:extLst>
          </p:cNvPr>
          <p:cNvGrpSpPr/>
          <p:nvPr/>
        </p:nvGrpSpPr>
        <p:grpSpPr>
          <a:xfrm>
            <a:off x="0" y="7023100"/>
            <a:ext cx="6478073" cy="338554"/>
            <a:chOff x="0" y="2235129"/>
            <a:chExt cx="6245130" cy="338554"/>
          </a:xfrm>
        </p:grpSpPr>
        <p:pic>
          <p:nvPicPr>
            <p:cNvPr id="108" name="Picture 15">
              <a:extLst>
                <a:ext uri="{FF2B5EF4-FFF2-40B4-BE49-F238E27FC236}">
                  <a16:creationId xmlns:a16="http://schemas.microsoft.com/office/drawing/2014/main" id="{BFBE0FB2-D14B-F959-80B9-4937924F4CE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109" name="TextBox 190">
              <a:extLst>
                <a:ext uri="{FF2B5EF4-FFF2-40B4-BE49-F238E27FC236}">
                  <a16:creationId xmlns:a16="http://schemas.microsoft.com/office/drawing/2014/main" id="{B5875480-869E-7E48-92BB-453C7B72C77E}"/>
                </a:ext>
              </a:extLst>
            </p:cNvPr>
            <p:cNvSpPr txBox="1"/>
            <p:nvPr/>
          </p:nvSpPr>
          <p:spPr>
            <a:xfrm>
              <a:off x="260093" y="2235129"/>
              <a:ext cx="5522815"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央行積極多元化儲備資產，成黃金市場一大買家</a:t>
              </a:r>
            </a:p>
          </p:txBody>
        </p:sp>
      </p:grpSp>
      <p:graphicFrame>
        <p:nvGraphicFramePr>
          <p:cNvPr id="110" name="Content Placeholder 8">
            <a:extLst>
              <a:ext uri="{FF2B5EF4-FFF2-40B4-BE49-F238E27FC236}">
                <a16:creationId xmlns:a16="http://schemas.microsoft.com/office/drawing/2014/main" id="{24497B87-2BA3-632D-8171-0FC4F7B55476}"/>
              </a:ext>
            </a:extLst>
          </p:cNvPr>
          <p:cNvGraphicFramePr>
            <a:graphicFrameLocks/>
          </p:cNvGraphicFramePr>
          <p:nvPr>
            <p:extLst>
              <p:ext uri="{D42A27DB-BD31-4B8C-83A1-F6EECF244321}">
                <p14:modId xmlns:p14="http://schemas.microsoft.com/office/powerpoint/2010/main" val="2829598522"/>
              </p:ext>
            </p:extLst>
          </p:nvPr>
        </p:nvGraphicFramePr>
        <p:xfrm>
          <a:off x="0" y="7708900"/>
          <a:ext cx="3132931" cy="2590801"/>
        </p:xfrm>
        <a:graphic>
          <a:graphicData uri="http://schemas.openxmlformats.org/drawingml/2006/chart">
            <c:chart xmlns:c="http://schemas.openxmlformats.org/drawingml/2006/chart" xmlns:r="http://schemas.openxmlformats.org/officeDocument/2006/relationships" r:id="rId6"/>
          </a:graphicData>
        </a:graphic>
      </p:graphicFrame>
      <p:sp>
        <p:nvSpPr>
          <p:cNvPr id="111" name="文字方塊 110">
            <a:extLst>
              <a:ext uri="{FF2B5EF4-FFF2-40B4-BE49-F238E27FC236}">
                <a16:creationId xmlns:a16="http://schemas.microsoft.com/office/drawing/2014/main" id="{367FA329-C2F3-5541-1292-9C2A30C1B219}"/>
              </a:ext>
            </a:extLst>
          </p:cNvPr>
          <p:cNvSpPr txBox="1"/>
          <p:nvPr/>
        </p:nvSpPr>
        <p:spPr>
          <a:xfrm>
            <a:off x="351631" y="74041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全球央行已連續</a:t>
            </a:r>
            <a:r>
              <a:rPr lang="en-US" altLang="zh-TW" sz="1200" b="1" u="sng" dirty="0">
                <a:latin typeface="Microsoft YaHei" panose="020B0503020204020204" pitchFamily="34" charset="-122"/>
                <a:ea typeface="Microsoft YaHei" panose="020B0503020204020204" pitchFamily="34" charset="-122"/>
              </a:rPr>
              <a:t>16</a:t>
            </a:r>
            <a:r>
              <a:rPr lang="zh-TW" altLang="en-US" sz="1200" b="1" u="sng" dirty="0">
                <a:latin typeface="Microsoft YaHei" panose="020B0503020204020204" pitchFamily="34" charset="-122"/>
                <a:ea typeface="Microsoft YaHei" panose="020B0503020204020204" pitchFamily="34" charset="-122"/>
              </a:rPr>
              <a:t>年淨買進黃金</a:t>
            </a:r>
          </a:p>
        </p:txBody>
      </p:sp>
      <p:sp>
        <p:nvSpPr>
          <p:cNvPr id="113" name="文字方塊 112">
            <a:extLst>
              <a:ext uri="{FF2B5EF4-FFF2-40B4-BE49-F238E27FC236}">
                <a16:creationId xmlns:a16="http://schemas.microsoft.com/office/drawing/2014/main" id="{7A0D74DF-C69A-EC96-A270-028AB410588B}"/>
              </a:ext>
            </a:extLst>
          </p:cNvPr>
          <p:cNvSpPr txBox="1"/>
          <p:nvPr/>
        </p:nvSpPr>
        <p:spPr>
          <a:xfrm>
            <a:off x="1189831" y="9613900"/>
            <a:ext cx="1752600" cy="246221"/>
          </a:xfrm>
          <a:prstGeom prst="rect">
            <a:avLst/>
          </a:prstGeom>
          <a:noFill/>
          <a:ln>
            <a:noFill/>
          </a:ln>
        </p:spPr>
        <p:txBody>
          <a:bodyPr wrap="square">
            <a:spAutoFit/>
          </a:bodyPr>
          <a:lstStyle/>
          <a:p>
            <a:pPr marL="0" algn="r">
              <a:spcAft>
                <a:spcPts val="800"/>
              </a:spcAft>
            </a:pPr>
            <a:r>
              <a:rPr lang="zh-TW" altLang="en-US" sz="1000" b="1" u="sng" dirty="0">
                <a:latin typeface="微軟正黑體" panose="020B0604030504040204" pitchFamily="34" charset="-120"/>
                <a:ea typeface="微軟正黑體" panose="020B0604030504040204" pitchFamily="34" charset="-120"/>
              </a:rPr>
              <a:t>官方部門買進</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賣出</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總噸數</a:t>
            </a:r>
          </a:p>
        </p:txBody>
      </p:sp>
      <p:graphicFrame>
        <p:nvGraphicFramePr>
          <p:cNvPr id="114" name="Content Placeholder 8">
            <a:extLst>
              <a:ext uri="{FF2B5EF4-FFF2-40B4-BE49-F238E27FC236}">
                <a16:creationId xmlns:a16="http://schemas.microsoft.com/office/drawing/2014/main" id="{D1E6811D-3D8B-D59C-BE64-D92DD90C7E51}"/>
              </a:ext>
            </a:extLst>
          </p:cNvPr>
          <p:cNvGraphicFramePr>
            <a:graphicFrameLocks/>
          </p:cNvGraphicFramePr>
          <p:nvPr>
            <p:extLst>
              <p:ext uri="{D42A27DB-BD31-4B8C-83A1-F6EECF244321}">
                <p14:modId xmlns:p14="http://schemas.microsoft.com/office/powerpoint/2010/main" val="3814897040"/>
              </p:ext>
            </p:extLst>
          </p:nvPr>
        </p:nvGraphicFramePr>
        <p:xfrm>
          <a:off x="3094831" y="7632700"/>
          <a:ext cx="4191000" cy="2667000"/>
        </p:xfrm>
        <a:graphic>
          <a:graphicData uri="http://schemas.openxmlformats.org/drawingml/2006/chart">
            <c:chart xmlns:c="http://schemas.openxmlformats.org/drawingml/2006/chart" xmlns:r="http://schemas.openxmlformats.org/officeDocument/2006/relationships" r:id="rId7"/>
          </a:graphicData>
        </a:graphic>
      </p:graphicFrame>
      <p:sp>
        <p:nvSpPr>
          <p:cNvPr id="115" name="文字方塊 114">
            <a:extLst>
              <a:ext uri="{FF2B5EF4-FFF2-40B4-BE49-F238E27FC236}">
                <a16:creationId xmlns:a16="http://schemas.microsoft.com/office/drawing/2014/main" id="{B7EB8561-4B5D-E199-2671-99E9AA3BDD4B}"/>
              </a:ext>
            </a:extLst>
          </p:cNvPr>
          <p:cNvSpPr txBox="1"/>
          <p:nvPr/>
        </p:nvSpPr>
        <p:spPr>
          <a:xfrm>
            <a:off x="4009231" y="7404100"/>
            <a:ext cx="2590800" cy="276999"/>
          </a:xfrm>
          <a:prstGeom prst="rect">
            <a:avLst/>
          </a:prstGeom>
          <a:noFill/>
        </p:spPr>
        <p:txBody>
          <a:bodyPr wrap="square">
            <a:spAutoFit/>
          </a:bodyPr>
          <a:lstStyle/>
          <a:p>
            <a:pPr algn="ctr"/>
            <a:r>
              <a:rPr lang="zh-TW" altLang="en-US" sz="1200" b="1" u="sng" dirty="0">
                <a:latin typeface="Microsoft YaHei" panose="020B0503020204020204" pitchFamily="34" charset="-122"/>
                <a:ea typeface="Microsoft YaHei" panose="020B0503020204020204" pitchFamily="34" charset="-122"/>
              </a:rPr>
              <a:t>全球央行儲備資產組成</a:t>
            </a:r>
          </a:p>
        </p:txBody>
      </p:sp>
      <p:sp>
        <p:nvSpPr>
          <p:cNvPr id="116" name="文字方塊 115">
            <a:extLst>
              <a:ext uri="{FF2B5EF4-FFF2-40B4-BE49-F238E27FC236}">
                <a16:creationId xmlns:a16="http://schemas.microsoft.com/office/drawing/2014/main" id="{D2F972F8-EA4D-90F5-F70E-E79D82B59727}"/>
              </a:ext>
            </a:extLst>
          </p:cNvPr>
          <p:cNvSpPr txBox="1"/>
          <p:nvPr/>
        </p:nvSpPr>
        <p:spPr>
          <a:xfrm>
            <a:off x="7057231" y="9232900"/>
            <a:ext cx="457200" cy="338554"/>
          </a:xfrm>
          <a:prstGeom prst="rect">
            <a:avLst/>
          </a:prstGeom>
          <a:noFill/>
          <a:ln>
            <a:noFill/>
          </a:ln>
        </p:spPr>
        <p:txBody>
          <a:bodyPr wrap="square">
            <a:spAutoFit/>
          </a:bodyPr>
          <a:lstStyle/>
          <a:p>
            <a:pPr marL="0" algn="r">
              <a:spcAft>
                <a:spcPts val="0"/>
              </a:spcAft>
            </a:pPr>
            <a:r>
              <a:rPr lang="zh-TW" altLang="en-US" sz="800" b="1" dirty="0">
                <a:solidFill>
                  <a:srgbClr val="3333FF"/>
                </a:solidFill>
                <a:latin typeface="微軟正黑體" panose="020B0604030504040204" pitchFamily="34" charset="-120"/>
                <a:ea typeface="微軟正黑體" panose="020B0604030504040204" pitchFamily="34" charset="-120"/>
              </a:rPr>
              <a:t>美元</a:t>
            </a:r>
            <a:endParaRPr lang="en-US" altLang="zh-TW" sz="800" b="1" dirty="0">
              <a:solidFill>
                <a:srgbClr val="3333FF"/>
              </a:solidFill>
              <a:latin typeface="微軟正黑體" panose="020B0604030504040204" pitchFamily="34" charset="-120"/>
              <a:ea typeface="微軟正黑體" panose="020B0604030504040204" pitchFamily="34" charset="-120"/>
            </a:endParaRPr>
          </a:p>
          <a:p>
            <a:pPr marL="0" algn="r">
              <a:spcAft>
                <a:spcPts val="0"/>
              </a:spcAft>
            </a:pPr>
            <a:r>
              <a:rPr lang="en-US" altLang="zh-TW" sz="800" b="1" dirty="0">
                <a:solidFill>
                  <a:srgbClr val="3333FF"/>
                </a:solidFill>
                <a:latin typeface="微軟正黑體" panose="020B0604030504040204" pitchFamily="34" charset="-120"/>
                <a:ea typeface="微軟正黑體" panose="020B0604030504040204" pitchFamily="34" charset="-120"/>
              </a:rPr>
              <a:t>44%</a:t>
            </a:r>
            <a:endParaRPr lang="zh-TW" altLang="en-US" sz="800" b="1" dirty="0">
              <a:solidFill>
                <a:srgbClr val="3333FF"/>
              </a:solidFill>
              <a:latin typeface="微軟正黑體" panose="020B0604030504040204" pitchFamily="34" charset="-120"/>
              <a:ea typeface="微軟正黑體" panose="020B0604030504040204" pitchFamily="34" charset="-120"/>
            </a:endParaRPr>
          </a:p>
        </p:txBody>
      </p:sp>
      <p:sp>
        <p:nvSpPr>
          <p:cNvPr id="117" name="文字方塊 116">
            <a:extLst>
              <a:ext uri="{FF2B5EF4-FFF2-40B4-BE49-F238E27FC236}">
                <a16:creationId xmlns:a16="http://schemas.microsoft.com/office/drawing/2014/main" id="{BF623007-7734-FBDD-7B9B-6D9479824191}"/>
              </a:ext>
            </a:extLst>
          </p:cNvPr>
          <p:cNvSpPr txBox="1"/>
          <p:nvPr/>
        </p:nvSpPr>
        <p:spPr>
          <a:xfrm>
            <a:off x="7057231" y="8623300"/>
            <a:ext cx="457200" cy="338554"/>
          </a:xfrm>
          <a:prstGeom prst="rect">
            <a:avLst/>
          </a:prstGeom>
          <a:noFill/>
          <a:ln>
            <a:noFill/>
          </a:ln>
        </p:spPr>
        <p:txBody>
          <a:bodyPr wrap="square">
            <a:spAutoFit/>
          </a:bodyPr>
          <a:lstStyle/>
          <a:p>
            <a:pPr marL="0" algn="r">
              <a:spcAft>
                <a:spcPts val="0"/>
              </a:spcAft>
            </a:pPr>
            <a:r>
              <a:rPr lang="zh-TW" altLang="en-US" sz="800" b="1" dirty="0">
                <a:solidFill>
                  <a:schemeClr val="accent4"/>
                </a:solidFill>
                <a:latin typeface="微軟正黑體" panose="020B0604030504040204" pitchFamily="34" charset="-120"/>
                <a:ea typeface="微軟正黑體" panose="020B0604030504040204" pitchFamily="34" charset="-120"/>
              </a:rPr>
              <a:t>歐元</a:t>
            </a:r>
            <a:endParaRPr lang="en-US" altLang="zh-TW" sz="800" b="1" dirty="0">
              <a:solidFill>
                <a:schemeClr val="accent4"/>
              </a:solidFill>
              <a:latin typeface="微軟正黑體" panose="020B0604030504040204" pitchFamily="34" charset="-120"/>
              <a:ea typeface="微軟正黑體" panose="020B0604030504040204" pitchFamily="34" charset="-120"/>
            </a:endParaRPr>
          </a:p>
          <a:p>
            <a:pPr marL="0" algn="r">
              <a:spcAft>
                <a:spcPts val="0"/>
              </a:spcAft>
            </a:pPr>
            <a:r>
              <a:rPr lang="en-US" altLang="zh-TW" sz="800" b="1" dirty="0">
                <a:solidFill>
                  <a:schemeClr val="accent4"/>
                </a:solidFill>
                <a:latin typeface="微軟正黑體" panose="020B0604030504040204" pitchFamily="34" charset="-120"/>
                <a:ea typeface="微軟正黑體" panose="020B0604030504040204" pitchFamily="34" charset="-120"/>
              </a:rPr>
              <a:t>15%</a:t>
            </a:r>
            <a:endParaRPr lang="zh-TW" altLang="en-US" sz="800" b="1" dirty="0">
              <a:solidFill>
                <a:schemeClr val="accent4"/>
              </a:solidFill>
              <a:latin typeface="微軟正黑體" panose="020B0604030504040204" pitchFamily="34" charset="-120"/>
              <a:ea typeface="微軟正黑體" panose="020B0604030504040204" pitchFamily="34" charset="-120"/>
            </a:endParaRPr>
          </a:p>
        </p:txBody>
      </p:sp>
      <p:sp>
        <p:nvSpPr>
          <p:cNvPr id="118" name="文字方塊 117">
            <a:extLst>
              <a:ext uri="{FF2B5EF4-FFF2-40B4-BE49-F238E27FC236}">
                <a16:creationId xmlns:a16="http://schemas.microsoft.com/office/drawing/2014/main" id="{4DFA8AA2-3884-65A0-91D5-18DBDE40BA55}"/>
              </a:ext>
            </a:extLst>
          </p:cNvPr>
          <p:cNvSpPr txBox="1"/>
          <p:nvPr/>
        </p:nvSpPr>
        <p:spPr>
          <a:xfrm>
            <a:off x="7057231" y="8318500"/>
            <a:ext cx="457200" cy="338554"/>
          </a:xfrm>
          <a:prstGeom prst="rect">
            <a:avLst/>
          </a:prstGeom>
          <a:noFill/>
          <a:ln>
            <a:noFill/>
          </a:ln>
        </p:spPr>
        <p:txBody>
          <a:bodyPr wrap="square">
            <a:spAutoFit/>
          </a:bodyPr>
          <a:lstStyle/>
          <a:p>
            <a:pPr marL="0" algn="r">
              <a:spcAft>
                <a:spcPts val="0"/>
              </a:spcAft>
            </a:pPr>
            <a:r>
              <a:rPr lang="zh-TW" altLang="en-US" sz="800" b="1" dirty="0">
                <a:solidFill>
                  <a:srgbClr val="FF9900"/>
                </a:solidFill>
                <a:latin typeface="微軟正黑體" panose="020B0604030504040204" pitchFamily="34" charset="-120"/>
                <a:ea typeface="微軟正黑體" panose="020B0604030504040204" pitchFamily="34" charset="-120"/>
              </a:rPr>
              <a:t>其他</a:t>
            </a:r>
            <a:r>
              <a:rPr lang="en-US" altLang="zh-TW" sz="800" b="1" dirty="0">
                <a:solidFill>
                  <a:srgbClr val="FF9900"/>
                </a:solidFill>
                <a:latin typeface="微軟正黑體" panose="020B0604030504040204" pitchFamily="34" charset="-120"/>
                <a:ea typeface="微軟正黑體" panose="020B0604030504040204" pitchFamily="34" charset="-120"/>
              </a:rPr>
              <a:t>17%</a:t>
            </a:r>
            <a:endParaRPr lang="zh-TW" altLang="en-US" sz="800" b="1" dirty="0">
              <a:solidFill>
                <a:srgbClr val="FF9900"/>
              </a:solidFill>
              <a:latin typeface="微軟正黑體" panose="020B0604030504040204" pitchFamily="34" charset="-120"/>
              <a:ea typeface="微軟正黑體" panose="020B0604030504040204" pitchFamily="34" charset="-120"/>
            </a:endParaRPr>
          </a:p>
        </p:txBody>
      </p:sp>
      <p:sp>
        <p:nvSpPr>
          <p:cNvPr id="119" name="文字方塊 118">
            <a:extLst>
              <a:ext uri="{FF2B5EF4-FFF2-40B4-BE49-F238E27FC236}">
                <a16:creationId xmlns:a16="http://schemas.microsoft.com/office/drawing/2014/main" id="{9CB39629-052D-4942-441D-6A4D74441C25}"/>
              </a:ext>
            </a:extLst>
          </p:cNvPr>
          <p:cNvSpPr txBox="1"/>
          <p:nvPr/>
        </p:nvSpPr>
        <p:spPr>
          <a:xfrm>
            <a:off x="7057231" y="7861300"/>
            <a:ext cx="457200" cy="338554"/>
          </a:xfrm>
          <a:prstGeom prst="rect">
            <a:avLst/>
          </a:prstGeom>
          <a:noFill/>
          <a:ln>
            <a:noFill/>
          </a:ln>
        </p:spPr>
        <p:txBody>
          <a:bodyPr wrap="square">
            <a:spAutoFit/>
          </a:bodyPr>
          <a:lstStyle/>
          <a:p>
            <a:pPr marL="0" algn="r">
              <a:spcAft>
                <a:spcPts val="0"/>
              </a:spcAft>
            </a:pPr>
            <a:r>
              <a:rPr lang="zh-TW" altLang="en-US" sz="800" b="1" dirty="0">
                <a:solidFill>
                  <a:srgbClr val="FF0000"/>
                </a:solidFill>
                <a:latin typeface="微軟正黑體" panose="020B0604030504040204" pitchFamily="34" charset="-120"/>
                <a:ea typeface="微軟正黑體" panose="020B0604030504040204" pitchFamily="34" charset="-120"/>
              </a:rPr>
              <a:t>黃金</a:t>
            </a:r>
            <a:endParaRPr lang="en-US" altLang="zh-TW" sz="800" b="1" dirty="0">
              <a:solidFill>
                <a:srgbClr val="FF0000"/>
              </a:solidFill>
              <a:latin typeface="微軟正黑體" panose="020B0604030504040204" pitchFamily="34" charset="-120"/>
              <a:ea typeface="微軟正黑體" panose="020B0604030504040204" pitchFamily="34" charset="-120"/>
            </a:endParaRPr>
          </a:p>
          <a:p>
            <a:pPr marL="0" algn="r">
              <a:spcAft>
                <a:spcPts val="0"/>
              </a:spcAft>
            </a:pPr>
            <a:r>
              <a:rPr lang="en-US" altLang="zh-TW" sz="800" b="1">
                <a:solidFill>
                  <a:srgbClr val="FF0000"/>
                </a:solidFill>
                <a:latin typeface="微軟正黑體" panose="020B0604030504040204" pitchFamily="34" charset="-120"/>
                <a:ea typeface="微軟正黑體" panose="020B0604030504040204" pitchFamily="34" charset="-120"/>
              </a:rPr>
              <a:t>23%</a:t>
            </a:r>
            <a:endParaRPr lang="zh-TW" altLang="en-US" sz="8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448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6831" y="9061450"/>
            <a:ext cx="7467600" cy="1588127"/>
          </a:xfrm>
          <a:prstGeom prst="rect">
            <a:avLst/>
          </a:prstGeom>
        </p:spPr>
        <p:txBody>
          <a:bodyPr wrap="square">
            <a:spAutoFit/>
          </a:bodyPr>
          <a:lstStyle/>
          <a:p>
            <a:pPr marL="0" marR="0" lvl="0" indent="0" algn="l" defTabSz="995517" rtl="0" eaLnBrk="1" fontAlgn="base" latinLnBrk="0" hangingPunct="1">
              <a:lnSpc>
                <a:spcPct val="90000"/>
              </a:lnSpc>
              <a:spcBef>
                <a:spcPct val="0"/>
              </a:spcBef>
              <a:spcAft>
                <a:spcPct val="0"/>
              </a:spcAft>
              <a:buClrTx/>
              <a:buSzTx/>
              <a:buFontTx/>
              <a:buNone/>
              <a:tabLst/>
              <a:defRPr/>
            </a:pPr>
            <a:r>
              <a:rPr kumimoji="0" lang="en-US" altLang="zh-TW" sz="9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&lt;</a:t>
            </a:r>
            <a:r>
              <a:rPr kumimoji="0" lang="zh-TW" altLang="en-US" sz="9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本頁不代表對任一個股的買賣建議</a:t>
            </a:r>
            <a:r>
              <a:rPr kumimoji="0" lang="en-US" altLang="zh-TW" sz="9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&gt;</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&lt;</a:t>
            </a:r>
            <a:r>
              <a:rPr kumimoji="0"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投資人申購本基金係持有基金受益憑證，而非本文提及之投資資產或標的</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&gt;&lt;</a:t>
            </a:r>
            <a:r>
              <a:rPr kumimoji="0"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本文提及之經濟走勢預測不必然代表本基金之績效，本基金投資風險請詳閱基金公開說明書</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&gt;</a:t>
            </a:r>
            <a:r>
              <a:rPr kumimoji="0" lang="zh-TW" altLang="zh-TW" sz="900" b="1" i="0" u="none" strike="noStrike" kern="1200" cap="none" spc="0" normalizeH="0" baseline="0" noProof="0" dirty="0">
                <a:ln>
                  <a:noFill/>
                </a:ln>
                <a:solidFill>
                  <a:srgbClr val="000000"/>
                </a:solidFill>
                <a:effectLst/>
                <a:uLnTx/>
                <a:uFillTx/>
                <a:latin typeface="Arial" pitchFamily="34" charset="0"/>
                <a:ea typeface="微軟正黑體" panose="020B0604030504040204" pitchFamily="34" charset="-120"/>
                <a:cs typeface="Arial" panose="020B0604020202020204" pitchFamily="34" charset="0"/>
              </a:rPr>
              <a:t>新興市場基金警語：本基金之主要投資風險除包含一般股票型基金之投資組合跌價與匯率風險外，與成熟市場相比須承受較高之政治與金融管理風險，而因市值及制度性因素，流動性風險也相對較高，新興市場投資組合波動性普遍高於成熟市場。基金投資均涉及風險且不負任何抵抗投資虧損之擔保。投資風險之詳細資料請參閱基金公開說明書。</a:t>
            </a:r>
            <a:r>
              <a:rPr kumimoji="0" lang="zh-TW" altLang="en-US" sz="9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公司所提供之資訊，僅供接收人之參考用途。本公司當盡力提供正確之資訊，所載資料均來自或本諸我們相信可靠之來源，但對其完整性、即時性和正確性不做任何擔保，如有錯漏或疏忽，本公司關係企業與其任何董事或受僱人，並不負任何法律責任。任何人因信賴此等資料而做出或改變投資決策，須自行承擔結果。Ⓞ</a:t>
            </a:r>
            <a:r>
              <a:rPr kumimoji="0"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境外基金經金融監督管理委員會核准或申報生效在國內募集及銷售，惟不表示絕無風險。基金經理公司以往之經理績效不保證基金之最低投資收益；基金經理公司除盡善良管理人之注意義務外，不負責本基金之盈虧，亦不保證最低之收益，投資人申購前應詳閱基金公開說明書。</a:t>
            </a:r>
            <a:r>
              <a:rPr kumimoji="0" lang="zh-TW" altLang="en-US" sz="9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富蘭克林證券投顧獨立經營管理】。Ⓞ投資基金所應承擔之相關風險及應負擔之費用(含分銷費用)已揭露於基金公開說明書及投資人須知中，投資人可至境外基金資訊觀測站(http://www.fundclear.com.tw)下載，或逕向本公司網站( http://www.Franklin.com.tw )查閱。</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富蘭克林證券投資顧問股份有限公司 主管機關核准之營業執照字號：</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114</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年金管投顧新字第</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018</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號 台北市忠孝東路四段</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87</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號</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樓 電話：﹝</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02</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2781-0088</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傳真：﹝</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02</a:t>
            </a:r>
            <a:r>
              <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en-US"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2781-7788  </a:t>
            </a:r>
            <a:r>
              <a:rPr kumimoji="0" lang="en-US" altLang="zh-TW" sz="9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http://www.Franklin.com.tw</a:t>
            </a:r>
            <a:endParaRPr kumimoji="0" lang="zh-TW" altLang="zh-TW"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17" name="群組 116"/>
          <p:cNvGrpSpPr/>
          <p:nvPr/>
        </p:nvGrpSpPr>
        <p:grpSpPr>
          <a:xfrm>
            <a:off x="-6509" y="1231900"/>
            <a:ext cx="6574982" cy="338875"/>
            <a:chOff x="0" y="2235129"/>
            <a:chExt cx="6338554" cy="338875"/>
          </a:xfrm>
        </p:grpSpPr>
        <p:pic>
          <p:nvPicPr>
            <p:cNvPr id="118" name="Picture 15">
              <a:extLst>
                <a:ext uri="{FF2B5EF4-FFF2-40B4-BE49-F238E27FC236}">
                  <a16:creationId xmlns:a16="http://schemas.microsoft.com/office/drawing/2014/main" id="{1504468A-1E0D-417D-ADF1-B41EA7FE708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119" name="TextBox 190">
              <a:extLst>
                <a:ext uri="{FF2B5EF4-FFF2-40B4-BE49-F238E27FC236}">
                  <a16:creationId xmlns:a16="http://schemas.microsoft.com/office/drawing/2014/main" id="{9FCC5596-4A15-4AE2-90B7-1806A9FD9B76}"/>
                </a:ext>
              </a:extLst>
            </p:cNvPr>
            <p:cNvSpPr txBox="1"/>
            <p:nvPr/>
          </p:nvSpPr>
          <p:spPr>
            <a:xfrm>
              <a:off x="260093" y="2235129"/>
              <a:ext cx="6078461" cy="338875"/>
            </a:xfrm>
            <a:prstGeom prst="rect">
              <a:avLst/>
            </a:prstGeom>
            <a:noFill/>
          </p:spPr>
          <p:txBody>
            <a:bodyPr wrap="square" lIns="0" rIns="0" rtlCol="0">
              <a:spAutoFit/>
            </a:bodyPr>
            <a:lstStyle/>
            <a:p>
              <a:pPr algn="just" defTabSz="995661" fontAlgn="auto">
                <a:lnSpc>
                  <a:spcPct val="108000"/>
                </a:lnSpc>
                <a:spcBef>
                  <a:spcPts val="0"/>
                </a:spcBef>
                <a:spcAft>
                  <a:spcPts val="0"/>
                </a:spcAft>
                <a:defRPr/>
              </a:pPr>
              <a:r>
                <a:rPr lang="zh-TW" altLang="en-US"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選擇富蘭克林黃金基金</a:t>
              </a:r>
              <a:r>
                <a:rPr lang="en-US"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rPr>
                <a:t>(</a:t>
              </a:r>
              <a:r>
                <a:rPr lang="zh-TW" altLang="en-US" sz="1600" b="1" dirty="0">
                  <a:solidFill>
                    <a:schemeClr val="accent6">
                      <a:lumMod val="60000"/>
                      <a:lumOff val="40000"/>
                    </a:schemeClr>
                  </a:solidFill>
                  <a:latin typeface="微軟正黑體" panose="020B0604030504040204" pitchFamily="34" charset="-120"/>
                  <a:ea typeface="微軟正黑體" panose="020B0604030504040204" pitchFamily="34" charset="-120"/>
                </a:rPr>
                <a:t>本基金之配息來源可能為本金</a:t>
              </a:r>
              <a:r>
                <a:rPr lang="en-US"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三大理由</a:t>
              </a:r>
              <a:endParaRPr lang="zh-TW" altLang="en-US"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50" name="TextBox 50">
            <a:extLst>
              <a:ext uri="{FF2B5EF4-FFF2-40B4-BE49-F238E27FC236}">
                <a16:creationId xmlns:a16="http://schemas.microsoft.com/office/drawing/2014/main" id="{501D395E-246D-4390-BFFE-4F1FACFA255F}"/>
              </a:ext>
            </a:extLst>
          </p:cNvPr>
          <p:cNvSpPr txBox="1"/>
          <p:nvPr/>
        </p:nvSpPr>
        <p:spPr>
          <a:xfrm>
            <a:off x="2637631" y="88900"/>
            <a:ext cx="4923632" cy="620241"/>
          </a:xfrm>
          <a:prstGeom prst="rect">
            <a:avLst/>
          </a:prstGeom>
          <a:noFill/>
        </p:spPr>
        <p:txBody>
          <a:bodyPr wrap="square" lIns="0" tIns="45727" rIns="91455" bIns="0">
            <a:spAutoFit/>
          </a:bodyPr>
          <a:lstStyle/>
          <a:p>
            <a:pPr defTabSz="995661" fontAlgn="auto">
              <a:lnSpc>
                <a:spcPct val="108000"/>
              </a:lnSpc>
              <a:spcBef>
                <a:spcPts val="0"/>
              </a:spcBef>
              <a:spcAft>
                <a:spcPts val="0"/>
              </a:spcAft>
              <a:defRPr/>
            </a:pPr>
            <a:r>
              <a:rPr lang="zh-TW" altLang="en-US"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富蘭克林黃金基金</a:t>
            </a:r>
            <a:r>
              <a:rPr lang="en-US"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rPr>
              <a:t>(</a:t>
            </a:r>
            <a:r>
              <a:rPr lang="zh-TW" altLang="en-US" sz="1600" b="1" dirty="0">
                <a:solidFill>
                  <a:schemeClr val="accent6">
                    <a:lumMod val="60000"/>
                    <a:lumOff val="40000"/>
                  </a:schemeClr>
                </a:solidFill>
                <a:latin typeface="微軟正黑體" panose="020B0604030504040204" pitchFamily="34" charset="-120"/>
                <a:ea typeface="微軟正黑體" panose="020B0604030504040204" pitchFamily="34" charset="-120"/>
              </a:rPr>
              <a:t>本基金之配息來源可能為本金</a:t>
            </a:r>
            <a:r>
              <a:rPr lang="en-US"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pPr defTabSz="995661" fontAlgn="auto">
              <a:lnSpc>
                <a:spcPct val="108000"/>
              </a:lnSpc>
              <a:spcBef>
                <a:spcPts val="0"/>
              </a:spcBef>
              <a:spcAft>
                <a:spcPts val="0"/>
              </a:spcAft>
              <a:defRPr/>
            </a:pP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歷史悠久，掌握穩健礦脈、併購題材機會</a:t>
            </a:r>
          </a:p>
        </p:txBody>
      </p:sp>
      <p:sp>
        <p:nvSpPr>
          <p:cNvPr id="53" name="文字方塊 52">
            <a:extLst>
              <a:ext uri="{FF2B5EF4-FFF2-40B4-BE49-F238E27FC236}">
                <a16:creationId xmlns:a16="http://schemas.microsoft.com/office/drawing/2014/main" id="{C492EF44-FA4B-4218-B349-6C2C4B09CAD1}"/>
              </a:ext>
            </a:extLst>
          </p:cNvPr>
          <p:cNvSpPr txBox="1"/>
          <p:nvPr/>
        </p:nvSpPr>
        <p:spPr>
          <a:xfrm>
            <a:off x="986631" y="6692900"/>
            <a:ext cx="5715000" cy="276999"/>
          </a:xfrm>
          <a:prstGeom prst="rect">
            <a:avLst/>
          </a:prstGeom>
          <a:solidFill>
            <a:schemeClr val="tx1"/>
          </a:solidFill>
        </p:spPr>
        <p:txBody>
          <a:bodyPr wrap="square" rtlCol="0">
            <a:spAutoFit/>
          </a:bodyPr>
          <a:lstStyle/>
          <a:p>
            <a:pPr lvl="0" algn="ctr" defTabSz="914400" fontAlgn="auto">
              <a:spcBef>
                <a:spcPts val="0"/>
              </a:spcBef>
              <a:spcAft>
                <a:spcPts val="0"/>
              </a:spcAft>
              <a:defRPr/>
            </a:pPr>
            <a:r>
              <a:rPr kumimoji="0" lang="zh-TW" altLang="en-US"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單筆投資富蘭克林黃金基金</a:t>
            </a:r>
            <a:r>
              <a:rPr lang="en-US" altLang="zh-TW" sz="1200" b="1" dirty="0">
                <a:solidFill>
                  <a:srgbClr val="FFC000"/>
                </a:solidFill>
                <a:latin typeface="微軟正黑體" panose="020B0604030504040204" pitchFamily="34" charset="-120"/>
                <a:ea typeface="微軟正黑體" panose="020B0604030504040204" pitchFamily="34" charset="-120"/>
              </a:rPr>
              <a:t>(</a:t>
            </a:r>
            <a:r>
              <a:rPr lang="zh-TW" altLang="en-US" sz="1200" b="1" dirty="0">
                <a:solidFill>
                  <a:srgbClr val="FFC000"/>
                </a:solidFill>
                <a:latin typeface="微軟正黑體" panose="020B0604030504040204" pitchFamily="34" charset="-120"/>
                <a:ea typeface="微軟正黑體" panose="020B0604030504040204" pitchFamily="34" charset="-120"/>
              </a:rPr>
              <a:t>本基金之配息來源可能為本金</a:t>
            </a:r>
            <a:r>
              <a:rPr lang="en-US" altLang="zh-TW" sz="1200" b="1" dirty="0">
                <a:solidFill>
                  <a:srgbClr val="FFC000"/>
                </a:solidFill>
                <a:latin typeface="微軟正黑體" panose="020B0604030504040204" pitchFamily="34" charset="-120"/>
                <a:ea typeface="微軟正黑體" panose="020B0604030504040204" pitchFamily="34" charset="-120"/>
              </a:rPr>
              <a:t>)</a:t>
            </a:r>
            <a:r>
              <a:rPr kumimoji="0" lang="zh-TW" altLang="en-US"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績效</a:t>
            </a:r>
            <a:r>
              <a:rPr kumimoji="0" lang="en-US" altLang="zh-TW"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a:t>
            </a:r>
            <a:r>
              <a:rPr lang="zh-TW" altLang="en-US" sz="1200" b="1" noProof="0" dirty="0">
                <a:solidFill>
                  <a:schemeClr val="bg1"/>
                </a:solidFill>
                <a:latin typeface="微軟正黑體" panose="020B0604030504040204" pitchFamily="34" charset="-120"/>
                <a:ea typeface="微軟正黑體" panose="020B0604030504040204" pitchFamily="34" charset="-120"/>
              </a:rPr>
              <a:t>美元</a:t>
            </a:r>
            <a:r>
              <a:rPr kumimoji="0" lang="en-US" altLang="zh-TW"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1200" b="1" i="0"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表現優異：</a:t>
            </a:r>
          </a:p>
        </p:txBody>
      </p:sp>
      <p:sp>
        <p:nvSpPr>
          <p:cNvPr id="56" name="Rectangle 8"/>
          <p:cNvSpPr>
            <a:spLocks noChangeArrowheads="1"/>
          </p:cNvSpPr>
          <p:nvPr/>
        </p:nvSpPr>
        <p:spPr bwMode="auto">
          <a:xfrm>
            <a:off x="46831" y="8032750"/>
            <a:ext cx="74676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eaLnBrk="1" hangingPunct="1">
              <a:buNone/>
            </a:pPr>
            <a:r>
              <a:rPr lang="zh-TW" altLang="en-US" sz="900" dirty="0">
                <a:solidFill>
                  <a:srgbClr val="000000"/>
                </a:solidFill>
                <a:latin typeface="微軟正黑體" panose="020B0604030504040204" pitchFamily="34" charset="-120"/>
                <a:ea typeface="微軟正黑體" panose="020B0604030504040204" pitchFamily="34" charset="-120"/>
              </a:rPr>
              <a:t>資料來源</a:t>
            </a:r>
            <a:r>
              <a:rPr lang="en-US" altLang="zh-TW" sz="900" dirty="0">
                <a:solidFill>
                  <a:srgbClr val="000000"/>
                </a:solidFill>
                <a:latin typeface="微軟正黑體" panose="020B0604030504040204" pitchFamily="34" charset="-120"/>
                <a:ea typeface="微軟正黑體" panose="020B0604030504040204" pitchFamily="34" charset="-120"/>
              </a:rPr>
              <a:t>︰</a:t>
            </a:r>
            <a:r>
              <a:rPr lang="zh-TW" altLang="en-US" sz="900" dirty="0">
                <a:solidFill>
                  <a:srgbClr val="000000"/>
                </a:solidFill>
                <a:latin typeface="微軟正黑體" panose="020B0604030504040204" pitchFamily="34" charset="-120"/>
                <a:ea typeface="微軟正黑體" panose="020B0604030504040204" pitchFamily="34" charset="-120"/>
              </a:rPr>
              <a:t>理柏資訊， 美元</a:t>
            </a:r>
            <a:r>
              <a:rPr lang="en-US" altLang="zh-TW" sz="900" dirty="0">
                <a:solidFill>
                  <a:srgbClr val="000000"/>
                </a:solidFill>
                <a:latin typeface="微軟正黑體" panose="020B0604030504040204" pitchFamily="34" charset="-120"/>
                <a:ea typeface="微軟正黑體" panose="020B0604030504040204" pitchFamily="34" charset="-120"/>
              </a:rPr>
              <a:t>A</a:t>
            </a:r>
            <a:r>
              <a:rPr lang="zh-TW" altLang="en-US" sz="900" dirty="0">
                <a:solidFill>
                  <a:srgbClr val="000000"/>
                </a:solidFill>
                <a:latin typeface="微軟正黑體" panose="020B0604030504040204" pitchFamily="34" charset="-120"/>
                <a:ea typeface="微軟正黑體" panose="020B0604030504040204" pitchFamily="34" charset="-120"/>
              </a:rPr>
              <a:t>股年配型股份 ，原幣計價，截至</a:t>
            </a:r>
            <a:r>
              <a:rPr lang="en-US" altLang="zh-TW" sz="900" dirty="0">
                <a:solidFill>
                  <a:srgbClr val="000000"/>
                </a:solidFill>
                <a:latin typeface="微軟正黑體" panose="020B0604030504040204" pitchFamily="34" charset="-120"/>
                <a:ea typeface="微軟正黑體" panose="020B0604030504040204" pitchFamily="34" charset="-120"/>
              </a:rPr>
              <a:t>2026</a:t>
            </a:r>
            <a:r>
              <a:rPr lang="zh-TW" altLang="en-US" sz="900" dirty="0">
                <a:solidFill>
                  <a:srgbClr val="000000"/>
                </a:solidFill>
                <a:latin typeface="微軟正黑體" panose="020B0604030504040204" pitchFamily="34" charset="-120"/>
                <a:ea typeface="微軟正黑體" panose="020B0604030504040204" pitchFamily="34" charset="-120"/>
              </a:rPr>
              <a:t>年</a:t>
            </a:r>
            <a:r>
              <a:rPr lang="en-US" altLang="zh-TW" sz="900" dirty="0">
                <a:solidFill>
                  <a:srgbClr val="000000"/>
                </a:solidFill>
                <a:latin typeface="微軟正黑體" panose="020B0604030504040204" pitchFamily="34" charset="-120"/>
                <a:ea typeface="微軟正黑體" panose="020B0604030504040204" pitchFamily="34" charset="-120"/>
              </a:rPr>
              <a:t>4</a:t>
            </a:r>
            <a:r>
              <a:rPr lang="zh-TW" altLang="en-US" sz="900" dirty="0">
                <a:solidFill>
                  <a:srgbClr val="000000"/>
                </a:solidFill>
                <a:latin typeface="微軟正黑體" panose="020B0604030504040204" pitchFamily="34" charset="-120"/>
                <a:ea typeface="微軟正黑體" panose="020B0604030504040204" pitchFamily="34" charset="-120"/>
              </a:rPr>
              <a:t>月</a:t>
            </a:r>
            <a:r>
              <a:rPr lang="en-US" altLang="zh-TW" sz="900" dirty="0">
                <a:solidFill>
                  <a:srgbClr val="000000"/>
                </a:solidFill>
                <a:latin typeface="微軟正黑體" panose="020B0604030504040204" pitchFamily="34" charset="-120"/>
                <a:ea typeface="微軟正黑體" panose="020B0604030504040204" pitchFamily="34" charset="-120"/>
              </a:rPr>
              <a:t>30</a:t>
            </a:r>
            <a:r>
              <a:rPr lang="zh-TW" altLang="en-US" sz="900" dirty="0">
                <a:solidFill>
                  <a:srgbClr val="000000"/>
                </a:solidFill>
                <a:latin typeface="微軟正黑體" panose="020B0604030504040204" pitchFamily="34" charset="-120"/>
                <a:ea typeface="微軟正黑體" panose="020B0604030504040204" pitchFamily="34" charset="-120"/>
              </a:rPr>
              <a:t>日，同類型基金取理柏環球分類之境外黃金與貴金屬股票基金，波動風險為過去三年月報酬率的標準差年化值，波動風險排名居前代表風險較低。</a:t>
            </a:r>
            <a:r>
              <a:rPr lang="zh-TW" altLang="en-US" sz="900" b="1" dirty="0">
                <a:solidFill>
                  <a:srgbClr val="000000"/>
                </a:solidFill>
                <a:latin typeface="微軟正黑體" panose="020B0604030504040204" pitchFamily="34" charset="-120"/>
                <a:ea typeface="微軟正黑體" panose="020B0604030504040204" pitchFamily="34" charset="-120"/>
              </a:rPr>
              <a:t>基金過去績效不代表未來績效之保證。</a:t>
            </a:r>
          </a:p>
          <a:p>
            <a:pPr eaLnBrk="1" hangingPunct="1">
              <a:buNone/>
            </a:pPr>
            <a:r>
              <a:rPr lang="zh-TW" altLang="en-US" sz="900" b="1" dirty="0">
                <a:solidFill>
                  <a:srgbClr val="000000"/>
                </a:solidFill>
                <a:latin typeface="微軟正黑體" panose="020B0604030504040204" pitchFamily="34" charset="-120"/>
                <a:ea typeface="微軟正黑體" panose="020B0604030504040204" pitchFamily="34" charset="-120"/>
              </a:rPr>
              <a:t>基金配息不代表基金實際報酬，且過去配息不代表未來配息。基金淨值可能因市場因素而上下波動，投資人於獲配息時，宜一併注意基金淨值之變動。基金的配息可能由基金的收益或本金中支付。任何涉及由本金支出的部份，可能導致原始投資金額減損。由本金支付配息之相關資料已揭露於本公司網站，投資人可至本公司網站</a:t>
            </a:r>
            <a:r>
              <a:rPr lang="en-US" altLang="zh-TW" sz="900" b="1" dirty="0">
                <a:solidFill>
                  <a:srgbClr val="000000"/>
                </a:solidFill>
                <a:latin typeface="微軟正黑體" panose="020B0604030504040204" pitchFamily="34" charset="-120"/>
                <a:ea typeface="微軟正黑體" panose="020B0604030504040204" pitchFamily="34" charset="-120"/>
              </a:rPr>
              <a:t>(</a:t>
            </a:r>
            <a:r>
              <a:rPr lang="en-US" altLang="zh-TW" sz="900" b="1" dirty="0">
                <a:solidFill>
                  <a:srgbClr val="000000"/>
                </a:solidFill>
                <a:latin typeface="微軟正黑體" panose="020B0604030504040204" pitchFamily="34" charset="-120"/>
                <a:ea typeface="微軟正黑體" panose="020B0604030504040204" pitchFamily="34" charset="-120"/>
                <a:hlinkClick r:id="rId6"/>
              </a:rPr>
              <a:t>http://www.Franklin.com.tw</a:t>
            </a:r>
            <a:r>
              <a:rPr lang="en-US" altLang="zh-TW" sz="900" b="1" dirty="0">
                <a:solidFill>
                  <a:srgbClr val="000000"/>
                </a:solidFill>
                <a:latin typeface="微軟正黑體" panose="020B0604030504040204" pitchFamily="34" charset="-120"/>
                <a:ea typeface="微軟正黑體" panose="020B0604030504040204" pitchFamily="34" charset="-120"/>
              </a:rPr>
              <a:t>)</a:t>
            </a:r>
            <a:r>
              <a:rPr lang="zh-TW" altLang="en-US" sz="900" b="1" dirty="0">
                <a:solidFill>
                  <a:srgbClr val="000000"/>
                </a:solidFill>
                <a:latin typeface="微軟正黑體" panose="020B0604030504040204" pitchFamily="34" charset="-120"/>
                <a:ea typeface="微軟正黑體" panose="020B0604030504040204" pitchFamily="34" charset="-120"/>
              </a:rPr>
              <a:t>查閱。</a:t>
            </a:r>
          </a:p>
          <a:p>
            <a:pPr eaLnBrk="1" hangingPunct="1">
              <a:buNone/>
            </a:pPr>
            <a:r>
              <a:rPr lang="zh-TW" altLang="en-US" sz="900" b="1" dirty="0">
                <a:solidFill>
                  <a:srgbClr val="3333FF"/>
                </a:solidFill>
                <a:latin typeface="微軟正黑體" panose="020B0604030504040204" pitchFamily="34" charset="-120"/>
                <a:ea typeface="微軟正黑體" panose="020B0604030504040204" pitchFamily="34" charset="-120"/>
              </a:rPr>
              <a:t>股票型基金配息機制說明：本基金主要配息來源為股息收益，配息也可能從基金資本中支付。境外基金機構針對本基金配息政策設有相關控管機制，視實際收到股息收益及評估未來市場狀況以決定當期配息水準，惟配息發放並非保證，配息金額並非不變，亦不保證配息率水準。</a:t>
            </a:r>
          </a:p>
        </p:txBody>
      </p:sp>
      <p:graphicFrame>
        <p:nvGraphicFramePr>
          <p:cNvPr id="40" name="表格 39"/>
          <p:cNvGraphicFramePr>
            <a:graphicFrameLocks noGrp="1"/>
          </p:cNvGraphicFramePr>
          <p:nvPr>
            <p:extLst>
              <p:ext uri="{D42A27DB-BD31-4B8C-83A1-F6EECF244321}">
                <p14:modId xmlns:p14="http://schemas.microsoft.com/office/powerpoint/2010/main" val="2609978507"/>
              </p:ext>
            </p:extLst>
          </p:nvPr>
        </p:nvGraphicFramePr>
        <p:xfrm>
          <a:off x="504032" y="7023100"/>
          <a:ext cx="6629402" cy="975360"/>
        </p:xfrm>
        <a:graphic>
          <a:graphicData uri="http://schemas.openxmlformats.org/drawingml/2006/table">
            <a:tbl>
              <a:tblPr>
                <a:tableStyleId>{5C22544A-7EE6-4342-B048-85BDC9FD1C3A}</a:tableStyleId>
              </a:tblPr>
              <a:tblGrid>
                <a:gridCol w="1303214">
                  <a:extLst>
                    <a:ext uri="{9D8B030D-6E8A-4147-A177-3AD203B41FA5}">
                      <a16:colId xmlns:a16="http://schemas.microsoft.com/office/drawing/2014/main" val="2248524789"/>
                    </a:ext>
                  </a:extLst>
                </a:gridCol>
                <a:gridCol w="647561">
                  <a:extLst>
                    <a:ext uri="{9D8B030D-6E8A-4147-A177-3AD203B41FA5}">
                      <a16:colId xmlns:a16="http://schemas.microsoft.com/office/drawing/2014/main" val="1976221540"/>
                    </a:ext>
                  </a:extLst>
                </a:gridCol>
                <a:gridCol w="647561">
                  <a:extLst>
                    <a:ext uri="{9D8B030D-6E8A-4147-A177-3AD203B41FA5}">
                      <a16:colId xmlns:a16="http://schemas.microsoft.com/office/drawing/2014/main" val="3371805459"/>
                    </a:ext>
                  </a:extLst>
                </a:gridCol>
                <a:gridCol w="647561">
                  <a:extLst>
                    <a:ext uri="{9D8B030D-6E8A-4147-A177-3AD203B41FA5}">
                      <a16:colId xmlns:a16="http://schemas.microsoft.com/office/drawing/2014/main" val="822329629"/>
                    </a:ext>
                  </a:extLst>
                </a:gridCol>
                <a:gridCol w="647561">
                  <a:extLst>
                    <a:ext uri="{9D8B030D-6E8A-4147-A177-3AD203B41FA5}">
                      <a16:colId xmlns:a16="http://schemas.microsoft.com/office/drawing/2014/main" val="2954294036"/>
                    </a:ext>
                  </a:extLst>
                </a:gridCol>
                <a:gridCol w="647561">
                  <a:extLst>
                    <a:ext uri="{9D8B030D-6E8A-4147-A177-3AD203B41FA5}">
                      <a16:colId xmlns:a16="http://schemas.microsoft.com/office/drawing/2014/main" val="1755778309"/>
                    </a:ext>
                  </a:extLst>
                </a:gridCol>
                <a:gridCol w="647561">
                  <a:extLst>
                    <a:ext uri="{9D8B030D-6E8A-4147-A177-3AD203B41FA5}">
                      <a16:colId xmlns:a16="http://schemas.microsoft.com/office/drawing/2014/main" val="1795037848"/>
                    </a:ext>
                  </a:extLst>
                </a:gridCol>
                <a:gridCol w="647561">
                  <a:extLst>
                    <a:ext uri="{9D8B030D-6E8A-4147-A177-3AD203B41FA5}">
                      <a16:colId xmlns:a16="http://schemas.microsoft.com/office/drawing/2014/main" val="2562594752"/>
                    </a:ext>
                  </a:extLst>
                </a:gridCol>
                <a:gridCol w="793261">
                  <a:extLst>
                    <a:ext uri="{9D8B030D-6E8A-4147-A177-3AD203B41FA5}">
                      <a16:colId xmlns:a16="http://schemas.microsoft.com/office/drawing/2014/main" val="46038929"/>
                    </a:ext>
                  </a:extLst>
                </a:gridCol>
              </a:tblGrid>
              <a:tr h="0">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累積報酬率</a:t>
                      </a:r>
                      <a:r>
                        <a:rPr lang="en-US" altLang="zh-TW" sz="1000" b="1" dirty="0">
                          <a:solidFill>
                            <a:schemeClr val="bg1"/>
                          </a:solidFill>
                          <a:latin typeface="微軟正黑體" panose="020B0604030504040204" pitchFamily="34" charset="-120"/>
                          <a:ea typeface="微軟正黑體" panose="020B0604030504040204" pitchFamily="34" charset="-120"/>
                        </a:rPr>
                        <a:t>(%)</a:t>
                      </a:r>
                      <a:endParaRPr lang="zh-TW" altLang="en-US" sz="1000" b="1"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今年來</a:t>
                      </a: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三個月</a:t>
                      </a: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六個月</a:t>
                      </a: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一年</a:t>
                      </a: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二年</a:t>
                      </a: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三年</a:t>
                      </a: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五年</a:t>
                      </a:r>
                    </a:p>
                  </a:txBody>
                  <a:tcPr anchor="ctr">
                    <a:solidFill>
                      <a:schemeClr val="accent2"/>
                    </a:solidFill>
                  </a:tcPr>
                </a:tc>
                <a:tc>
                  <a:txBody>
                    <a:bodyPr/>
                    <a:lstStyle/>
                    <a:p>
                      <a:pPr algn="ctr"/>
                      <a:r>
                        <a:rPr lang="zh-TW" altLang="en-US" sz="1000" b="1" dirty="0">
                          <a:solidFill>
                            <a:schemeClr val="bg1"/>
                          </a:solidFill>
                          <a:latin typeface="微軟正黑體" panose="020B0604030504040204" pitchFamily="34" charset="-120"/>
                          <a:ea typeface="微軟正黑體" panose="020B0604030504040204" pitchFamily="34" charset="-120"/>
                        </a:rPr>
                        <a:t>波動風險</a:t>
                      </a:r>
                    </a:p>
                  </a:txBody>
                  <a:tcPr anchor="ctr">
                    <a:solidFill>
                      <a:schemeClr val="accent2"/>
                    </a:solidFill>
                  </a:tcPr>
                </a:tc>
                <a:extLst>
                  <a:ext uri="{0D108BD9-81ED-4DB2-BD59-A6C34878D82A}">
                    <a16:rowId xmlns:a16="http://schemas.microsoft.com/office/drawing/2014/main" val="4253000364"/>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本基金</a:t>
                      </a:r>
                    </a:p>
                  </a:txBody>
                  <a:tcPr anchor="ctr">
                    <a:solidFill>
                      <a:schemeClr val="tx2">
                        <a:lumMod val="20000"/>
                        <a:lumOff val="80000"/>
                      </a:schemeClr>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6.85</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-3.43</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35.13</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109.08</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240.36</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239.89</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187.98</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36.30</a:t>
                      </a:r>
                    </a:p>
                  </a:txBody>
                  <a:tcPr marL="9525" marR="9525" marT="9525" marB="0" anchor="ctr">
                    <a:solidFill>
                      <a:schemeClr val="bg1"/>
                    </a:solidFill>
                  </a:tcPr>
                </a:tc>
                <a:extLst>
                  <a:ext uri="{0D108BD9-81ED-4DB2-BD59-A6C34878D82A}">
                    <a16:rowId xmlns:a16="http://schemas.microsoft.com/office/drawing/2014/main" val="236452262"/>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同類型基金平均</a:t>
                      </a:r>
                    </a:p>
                  </a:txBody>
                  <a:tcPr anchor="ctr">
                    <a:solidFill>
                      <a:schemeClr val="tx2">
                        <a:lumMod val="20000"/>
                        <a:lumOff val="80000"/>
                      </a:schemeClr>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3.41</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-8.30</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28.13</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96.64</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197.96</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199.53</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175.57</a:t>
                      </a:r>
                    </a:p>
                  </a:txBody>
                  <a:tcPr marL="9525" marR="9525" marT="9525" marB="0" anchor="ctr">
                    <a:solidFill>
                      <a:schemeClr val="bg1"/>
                    </a:solidFill>
                  </a:tcPr>
                </a:tc>
                <a:tc>
                  <a:txBody>
                    <a:bodyPr/>
                    <a:lstStyle/>
                    <a:p>
                      <a:pPr algn="ctr" fontAlgn="b">
                        <a:buNone/>
                      </a:pPr>
                      <a:r>
                        <a:rPr lang="en-US" altLang="zh-TW" sz="1000" b="0" kern="1200">
                          <a:solidFill>
                            <a:schemeClr val="tx1"/>
                          </a:solidFill>
                          <a:latin typeface="微軟正黑體" panose="020B0604030504040204" pitchFamily="34" charset="-120"/>
                          <a:ea typeface="微軟正黑體" panose="020B0604030504040204" pitchFamily="34" charset="-120"/>
                          <a:cs typeface="+mn-cs"/>
                        </a:rPr>
                        <a:t>35.05</a:t>
                      </a:r>
                    </a:p>
                  </a:txBody>
                  <a:tcPr marL="9525" marR="9525" marT="9525" marB="0" anchor="ctr">
                    <a:solidFill>
                      <a:schemeClr val="bg1"/>
                    </a:solidFill>
                  </a:tcPr>
                </a:tc>
                <a:extLst>
                  <a:ext uri="{0D108BD9-81ED-4DB2-BD59-A6C34878D82A}">
                    <a16:rowId xmlns:a16="http://schemas.microsoft.com/office/drawing/2014/main" val="3226214482"/>
                  </a:ext>
                </a:extLst>
              </a:tr>
              <a:tr h="0">
                <a:tc>
                  <a:txBody>
                    <a:bodyPr/>
                    <a:lstStyle/>
                    <a:p>
                      <a:pPr algn="ctr"/>
                      <a:r>
                        <a:rPr lang="zh-TW" altLang="en-US" sz="1000" b="1" dirty="0">
                          <a:solidFill>
                            <a:schemeClr val="tx1"/>
                          </a:solidFill>
                          <a:latin typeface="微軟正黑體" panose="020B0604030504040204" pitchFamily="34" charset="-120"/>
                          <a:ea typeface="微軟正黑體" panose="020B0604030504040204" pitchFamily="34" charset="-120"/>
                        </a:rPr>
                        <a:t>排名</a:t>
                      </a:r>
                      <a:r>
                        <a:rPr lang="en-US" altLang="zh-TW"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chemeClr val="tx1"/>
                          </a:solidFill>
                          <a:latin typeface="微軟正黑體" panose="020B0604030504040204" pitchFamily="34" charset="-120"/>
                          <a:ea typeface="微軟正黑體" panose="020B0604030504040204" pitchFamily="34" charset="-120"/>
                        </a:rPr>
                        <a:t>檔數</a:t>
                      </a:r>
                    </a:p>
                  </a:txBody>
                  <a:tcPr anchor="ctr">
                    <a:solidFill>
                      <a:schemeClr val="tx2">
                        <a:lumMod val="20000"/>
                        <a:lumOff val="80000"/>
                      </a:schemeClr>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1/7</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1/7</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1/7</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2/7</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1/7</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2/7</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2/7</a:t>
                      </a:r>
                    </a:p>
                  </a:txBody>
                  <a:tcPr marL="9525" marR="9525" marT="9525" marB="0" anchor="ctr">
                    <a:solidFill>
                      <a:schemeClr val="bg1"/>
                    </a:solidFill>
                  </a:tcPr>
                </a:tc>
                <a:tc>
                  <a:txBody>
                    <a:bodyPr/>
                    <a:lstStyle/>
                    <a:p>
                      <a:pPr algn="ctr" fontAlgn="b">
                        <a:buNone/>
                      </a:pPr>
                      <a:r>
                        <a:rPr lang="en-US" altLang="zh-TW" sz="1000" b="0" kern="1200" dirty="0">
                          <a:solidFill>
                            <a:schemeClr val="tx1"/>
                          </a:solidFill>
                          <a:latin typeface="微軟正黑體" panose="020B0604030504040204" pitchFamily="34" charset="-120"/>
                          <a:ea typeface="微軟正黑體" panose="020B0604030504040204" pitchFamily="34" charset="-120"/>
                          <a:cs typeface="+mn-cs"/>
                        </a:rPr>
                        <a:t>5/7</a:t>
                      </a:r>
                    </a:p>
                  </a:txBody>
                  <a:tcPr marL="9525" marR="9525" marT="9525" marB="0" anchor="ctr">
                    <a:solidFill>
                      <a:schemeClr val="bg1"/>
                    </a:solidFill>
                  </a:tcPr>
                </a:tc>
                <a:extLst>
                  <a:ext uri="{0D108BD9-81ED-4DB2-BD59-A6C34878D82A}">
                    <a16:rowId xmlns:a16="http://schemas.microsoft.com/office/drawing/2014/main" val="315211467"/>
                  </a:ext>
                </a:extLst>
              </a:tr>
            </a:tbl>
          </a:graphicData>
        </a:graphic>
      </p:graphicFrame>
      <p:cxnSp>
        <p:nvCxnSpPr>
          <p:cNvPr id="26" name="Straight Connector 59">
            <a:extLst>
              <a:ext uri="{FF2B5EF4-FFF2-40B4-BE49-F238E27FC236}">
                <a16:creationId xmlns:a16="http://schemas.microsoft.com/office/drawing/2014/main" id="{8BD37CD3-C145-4905-B7F3-FA41AF3FF2D8}"/>
              </a:ext>
            </a:extLst>
          </p:cNvPr>
          <p:cNvCxnSpPr/>
          <p:nvPr/>
        </p:nvCxnSpPr>
        <p:spPr>
          <a:xfrm>
            <a:off x="275431" y="9061450"/>
            <a:ext cx="6937543" cy="817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文字方塊 2">
            <a:extLst>
              <a:ext uri="{FF2B5EF4-FFF2-40B4-BE49-F238E27FC236}">
                <a16:creationId xmlns:a16="http://schemas.microsoft.com/office/drawing/2014/main" id="{B5857A84-F6DD-F816-6989-21735278EA6A}"/>
              </a:ext>
            </a:extLst>
          </p:cNvPr>
          <p:cNvSpPr txBox="1"/>
          <p:nvPr/>
        </p:nvSpPr>
        <p:spPr>
          <a:xfrm>
            <a:off x="1113631" y="4127500"/>
            <a:ext cx="1828800" cy="415498"/>
          </a:xfrm>
          <a:prstGeom prst="rect">
            <a:avLst/>
          </a:prstGeom>
          <a:noFill/>
        </p:spPr>
        <p:txBody>
          <a:bodyPr wrap="square" rtlCol="0">
            <a:spAutoFit/>
          </a:bodyPr>
          <a:lstStyle/>
          <a:p>
            <a:pPr algn="ctr"/>
            <a:r>
              <a:rPr lang="zh-TW" altLang="en-US" sz="1050" b="1" u="sng" dirty="0">
                <a:latin typeface="微軟正黑體" panose="020B0604030504040204" pitchFamily="34" charset="-120"/>
                <a:ea typeface="微軟正黑體" panose="020B0604030504040204" pitchFamily="34" charset="-120"/>
              </a:rPr>
              <a:t>以穩健的長期礦脈*為主</a:t>
            </a:r>
            <a:endParaRPr lang="en-US" altLang="zh-TW" sz="1050" b="1" u="sng" dirty="0">
              <a:latin typeface="微軟正黑體" panose="020B0604030504040204" pitchFamily="34" charset="-120"/>
              <a:ea typeface="微軟正黑體" panose="020B0604030504040204" pitchFamily="34" charset="-120"/>
            </a:endParaRPr>
          </a:p>
          <a:p>
            <a:pPr algn="ctr"/>
            <a:r>
              <a:rPr lang="zh-TW" altLang="en-US" sz="1050" b="1" u="sng" dirty="0">
                <a:latin typeface="微軟正黑體" panose="020B0604030504040204" pitchFamily="34" charset="-120"/>
                <a:ea typeface="微軟正黑體" panose="020B0604030504040204" pitchFamily="34" charset="-120"/>
              </a:rPr>
              <a:t>輔以具爆發性的探勘開發商</a:t>
            </a:r>
            <a:endParaRPr lang="en-US" altLang="zh-TW" sz="1050" b="1" u="sng"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C962B344-11E4-0ACD-6AEE-30657118EC36}"/>
              </a:ext>
            </a:extLst>
          </p:cNvPr>
          <p:cNvSpPr txBox="1"/>
          <p:nvPr/>
        </p:nvSpPr>
        <p:spPr>
          <a:xfrm>
            <a:off x="4466431" y="4203700"/>
            <a:ext cx="2209800" cy="253916"/>
          </a:xfrm>
          <a:prstGeom prst="rect">
            <a:avLst/>
          </a:prstGeom>
          <a:noFill/>
        </p:spPr>
        <p:txBody>
          <a:bodyPr wrap="square" rtlCol="0">
            <a:spAutoFit/>
          </a:bodyPr>
          <a:lstStyle/>
          <a:p>
            <a:pPr algn="ctr"/>
            <a:r>
              <a:rPr lang="zh-TW" altLang="en-US" sz="1050" b="1" u="sng" dirty="0">
                <a:latin typeface="微軟正黑體" panose="020B0604030504040204" pitchFamily="34" charset="-120"/>
                <a:ea typeface="微軟正黑體" panose="020B0604030504040204" pitchFamily="34" charset="-120"/>
              </a:rPr>
              <a:t>聚焦具併購題材的中小型金礦商**</a:t>
            </a:r>
          </a:p>
        </p:txBody>
      </p:sp>
      <p:sp>
        <p:nvSpPr>
          <p:cNvPr id="13" name="文字方塊 12">
            <a:extLst>
              <a:ext uri="{FF2B5EF4-FFF2-40B4-BE49-F238E27FC236}">
                <a16:creationId xmlns:a16="http://schemas.microsoft.com/office/drawing/2014/main" id="{7FFE5A87-5F96-EFFC-8874-206B81B63DD9}"/>
              </a:ext>
            </a:extLst>
          </p:cNvPr>
          <p:cNvSpPr txBox="1"/>
          <p:nvPr/>
        </p:nvSpPr>
        <p:spPr>
          <a:xfrm>
            <a:off x="1723231" y="1600200"/>
            <a:ext cx="4267200" cy="253916"/>
          </a:xfrm>
          <a:prstGeom prst="rect">
            <a:avLst/>
          </a:prstGeom>
          <a:noFill/>
        </p:spPr>
        <p:txBody>
          <a:bodyPr wrap="square" rtlCol="0">
            <a:spAutoFit/>
          </a:bodyPr>
          <a:lstStyle/>
          <a:p>
            <a:pPr algn="ctr"/>
            <a:r>
              <a:rPr lang="zh-TW" altLang="en-US" sz="1050" b="1" u="sng" dirty="0">
                <a:latin typeface="微軟正黑體" panose="020B0604030504040204" pitchFamily="34" charset="-120"/>
                <a:ea typeface="微軟正黑體" panose="020B0604030504040204" pitchFamily="34" charset="-120"/>
              </a:rPr>
              <a:t>歷史悠久，經歷過多次景氣循環與重大金融事件，投資經驗豐富</a:t>
            </a:r>
            <a:endParaRPr lang="en-US" altLang="zh-TW" sz="1050" b="1" u="sng"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65881" y="6096000"/>
            <a:ext cx="7391400" cy="584775"/>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資料來源：富蘭克林坦伯頓基金集團，截至</a:t>
            </a:r>
            <a:r>
              <a:rPr lang="en-US" altLang="zh-TW" sz="800" dirty="0">
                <a:latin typeface="微軟正黑體" panose="020B0604030504040204" pitchFamily="34" charset="-120"/>
                <a:ea typeface="微軟正黑體" panose="020B0604030504040204" pitchFamily="34" charset="-120"/>
              </a:rPr>
              <a:t>2026</a:t>
            </a:r>
            <a:r>
              <a:rPr lang="zh-TW" altLang="en-US" sz="800" dirty="0">
                <a:latin typeface="微軟正黑體" panose="020B0604030504040204" pitchFamily="34" charset="-120"/>
                <a:ea typeface="微軟正黑體" panose="020B0604030504040204" pitchFamily="34" charset="-120"/>
              </a:rPr>
              <a:t>年</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月底。*長期礦脈指未來至少</a:t>
            </a:r>
            <a:r>
              <a:rPr lang="en-US" altLang="zh-TW" sz="800" dirty="0">
                <a:latin typeface="微軟正黑體" panose="020B0604030504040204" pitchFamily="34" charset="-120"/>
                <a:ea typeface="微軟正黑體" panose="020B0604030504040204" pitchFamily="34" charset="-120"/>
              </a:rPr>
              <a:t>7</a:t>
            </a:r>
            <a:r>
              <a:rPr lang="zh-TW" altLang="en-US" sz="800" dirty="0">
                <a:latin typeface="微軟正黑體" panose="020B0604030504040204" pitchFamily="34" charset="-120"/>
                <a:ea typeface="微軟正黑體" panose="020B0604030504040204" pitchFamily="34" charset="-120"/>
              </a:rPr>
              <a:t>年內能維持或增加產量的金礦商；中期礦脈指未來</a:t>
            </a:r>
            <a:r>
              <a:rPr lang="en-US" altLang="zh-TW" sz="800" dirty="0">
                <a:latin typeface="微軟正黑體" panose="020B0604030504040204" pitchFamily="34" charset="-120"/>
                <a:ea typeface="微軟正黑體" panose="020B0604030504040204" pitchFamily="34" charset="-120"/>
              </a:rPr>
              <a:t>7</a:t>
            </a:r>
            <a:r>
              <a:rPr lang="zh-TW" altLang="en-US" sz="800" dirty="0">
                <a:latin typeface="微軟正黑體" panose="020B0604030504040204" pitchFamily="34" charset="-120"/>
                <a:ea typeface="微軟正黑體" panose="020B0604030504040204" pitchFamily="34" charset="-120"/>
              </a:rPr>
              <a:t>年產量呈下降趨勢，但仍可預見未來</a:t>
            </a:r>
            <a:r>
              <a:rPr lang="en-US" altLang="zh-TW" sz="800" dirty="0">
                <a:latin typeface="微軟正黑體" panose="020B0604030504040204" pitchFamily="34" charset="-120"/>
                <a:ea typeface="微軟正黑體" panose="020B0604030504040204" pitchFamily="34" charset="-120"/>
              </a:rPr>
              <a:t>10</a:t>
            </a:r>
            <a:r>
              <a:rPr lang="zh-TW" altLang="en-US" sz="800" dirty="0">
                <a:latin typeface="微軟正黑體" panose="020B0604030504040204" pitchFamily="34" charset="-120"/>
                <a:ea typeface="微軟正黑體" panose="020B0604030504040204" pitchFamily="34" charset="-120"/>
              </a:rPr>
              <a:t>年產量狀況的金礦商；綜合礦脈業者同時含有黃金與銅礦的礦床，但銅礦可能佔總營收很大一部分。**根據晨星定義，每個風格領域的股票以市值來區分，巨型股定義為佔該風格領域總市值前</a:t>
            </a:r>
            <a:r>
              <a:rPr lang="en-US" altLang="zh-TW" sz="800" dirty="0">
                <a:latin typeface="微軟正黑體" panose="020B0604030504040204" pitchFamily="34" charset="-120"/>
                <a:ea typeface="微軟正黑體" panose="020B0604030504040204" pitchFamily="34" charset="-120"/>
              </a:rPr>
              <a:t>40%</a:t>
            </a:r>
            <a:r>
              <a:rPr lang="zh-TW" altLang="en-US" sz="800" dirty="0">
                <a:latin typeface="微軟正黑體" panose="020B0604030504040204" pitchFamily="34" charset="-120"/>
                <a:ea typeface="微軟正黑體" panose="020B0604030504040204" pitchFamily="34" charset="-120"/>
              </a:rPr>
              <a:t>的股票、大型股代表接下來的</a:t>
            </a:r>
            <a:r>
              <a:rPr lang="en-US" altLang="zh-TW" sz="800" dirty="0">
                <a:latin typeface="微軟正黑體" panose="020B0604030504040204" pitchFamily="34" charset="-120"/>
                <a:ea typeface="微軟正黑體" panose="020B0604030504040204" pitchFamily="34" charset="-120"/>
              </a:rPr>
              <a:t>30%</a:t>
            </a:r>
            <a:r>
              <a:rPr lang="zh-TW" altLang="en-US" sz="800" dirty="0">
                <a:latin typeface="微軟正黑體" panose="020B0604030504040204" pitchFamily="34" charset="-120"/>
                <a:ea typeface="微軟正黑體" panose="020B0604030504040204" pitchFamily="34" charset="-120"/>
              </a:rPr>
              <a:t>股票、中型股、小型股、微型股則分別代表再接下來的</a:t>
            </a:r>
            <a:r>
              <a:rPr lang="en-US" altLang="zh-TW" sz="800" dirty="0">
                <a:latin typeface="微軟正黑體" panose="020B0604030504040204" pitchFamily="34" charset="-120"/>
                <a:ea typeface="微軟正黑體" panose="020B0604030504040204" pitchFamily="34" charset="-120"/>
              </a:rPr>
              <a:t>20%</a:t>
            </a:r>
            <a:r>
              <a:rPr lang="zh-TW" altLang="en-US" sz="800" dirty="0">
                <a:latin typeface="微軟正黑體" panose="020B0604030504040204" pitchFamily="34" charset="-120"/>
                <a:ea typeface="微軟正黑體" panose="020B0604030504040204" pitchFamily="34" charset="-120"/>
              </a:rPr>
              <a:t>、</a:t>
            </a:r>
            <a:r>
              <a:rPr lang="en-US" altLang="zh-TW" sz="800" dirty="0">
                <a:latin typeface="微軟正黑體" panose="020B0604030504040204" pitchFamily="34" charset="-120"/>
                <a:ea typeface="微軟正黑體" panose="020B0604030504040204" pitchFamily="34" charset="-120"/>
              </a:rPr>
              <a:t>7%</a:t>
            </a:r>
            <a:r>
              <a:rPr lang="zh-TW" altLang="en-US" sz="800" dirty="0">
                <a:latin typeface="微軟正黑體" panose="020B0604030504040204" pitchFamily="34" charset="-120"/>
                <a:ea typeface="微軟正黑體" panose="020B0604030504040204" pitchFamily="34" charset="-120"/>
              </a:rPr>
              <a:t>、</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股票。</a:t>
            </a:r>
            <a:endParaRPr lang="en-US" altLang="zh-TW" sz="800" dirty="0">
              <a:latin typeface="微軟正黑體" panose="020B0604030504040204" pitchFamily="34" charset="-120"/>
              <a:ea typeface="微軟正黑體" panose="020B0604030504040204" pitchFamily="34" charset="-120"/>
            </a:endParaRPr>
          </a:p>
          <a:p>
            <a:r>
              <a:rPr lang="en-US" altLang="zh-TW" sz="800" b="1" dirty="0">
                <a:latin typeface="微軟正黑體" panose="020B0604030504040204" pitchFamily="34" charset="-120"/>
                <a:ea typeface="微軟正黑體" panose="020B0604030504040204" pitchFamily="34" charset="-120"/>
              </a:rPr>
              <a:t>&lt;</a:t>
            </a:r>
            <a:r>
              <a:rPr lang="zh-TW" altLang="en-US" sz="80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800" b="1" dirty="0">
                <a:latin typeface="微軟正黑體" panose="020B0604030504040204" pitchFamily="34" charset="-120"/>
                <a:ea typeface="微軟正黑體" panose="020B0604030504040204" pitchFamily="34" charset="-120"/>
              </a:rPr>
              <a:t>&gt;</a:t>
            </a:r>
            <a:endParaRPr lang="zh-TW" altLang="en-US" sz="800" b="1"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BB97B5D9-FCD1-2B83-C017-7BAC76A4BA79}"/>
              </a:ext>
            </a:extLst>
          </p:cNvPr>
          <p:cNvSpPr txBox="1"/>
          <p:nvPr/>
        </p:nvSpPr>
        <p:spPr>
          <a:xfrm>
            <a:off x="59531" y="3921125"/>
            <a:ext cx="7391400" cy="215444"/>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rPr>
              <a:t>資料來源：理柏資訊，原幣計價，截至</a:t>
            </a:r>
            <a:r>
              <a:rPr lang="en-US" altLang="zh-TW" sz="800" dirty="0">
                <a:latin typeface="微軟正黑體" panose="020B0604030504040204" pitchFamily="34" charset="-120"/>
                <a:ea typeface="微軟正黑體" panose="020B0604030504040204" pitchFamily="34" charset="-120"/>
              </a:rPr>
              <a:t>2026</a:t>
            </a:r>
            <a:r>
              <a:rPr lang="zh-TW" altLang="en-US" sz="800" dirty="0">
                <a:latin typeface="微軟正黑體" panose="020B0604030504040204" pitchFamily="34" charset="-120"/>
                <a:ea typeface="微軟正黑體" panose="020B0604030504040204" pitchFamily="34" charset="-120"/>
              </a:rPr>
              <a:t>年</a:t>
            </a:r>
            <a:r>
              <a:rPr lang="en-US" altLang="zh-TW" sz="800" dirty="0">
                <a:latin typeface="微軟正黑體" panose="020B0604030504040204" pitchFamily="34" charset="-120"/>
                <a:ea typeface="微軟正黑體" panose="020B0604030504040204" pitchFamily="34" charset="-120"/>
              </a:rPr>
              <a:t>3</a:t>
            </a:r>
            <a:r>
              <a:rPr lang="zh-TW" altLang="en-US" sz="800" dirty="0">
                <a:latin typeface="微軟正黑體" panose="020B0604030504040204" pitchFamily="34" charset="-120"/>
                <a:ea typeface="微軟正黑體" panose="020B0604030504040204" pitchFamily="34" charset="-120"/>
              </a:rPr>
              <a:t>月底。</a:t>
            </a:r>
            <a:r>
              <a:rPr lang="zh-TW" altLang="en-US" sz="800" b="1" dirty="0">
                <a:latin typeface="微軟正黑體" panose="020B0604030504040204" pitchFamily="34" charset="-120"/>
                <a:ea typeface="微軟正黑體" panose="020B0604030504040204" pitchFamily="34" charset="-120"/>
              </a:rPr>
              <a:t>基金過去績效不代表未來績效之保證。</a:t>
            </a:r>
            <a:endParaRPr lang="en-US" altLang="zh-TW" sz="800" b="1"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B0D3FDA9-4A96-AA81-24CD-A79FFDAF9ED6}"/>
              </a:ext>
            </a:extLst>
          </p:cNvPr>
          <p:cNvSpPr txBox="1"/>
          <p:nvPr/>
        </p:nvSpPr>
        <p:spPr>
          <a:xfrm>
            <a:off x="2485231" y="3441700"/>
            <a:ext cx="1606550" cy="246221"/>
          </a:xfrm>
          <a:prstGeom prst="rect">
            <a:avLst/>
          </a:prstGeom>
          <a:noFill/>
          <a:ln>
            <a:noFill/>
          </a:ln>
        </p:spPr>
        <p:txBody>
          <a:bodyPr wrap="square">
            <a:spAutoFit/>
          </a:bodyPr>
          <a:lstStyle/>
          <a:p>
            <a:pPr algn="ctr"/>
            <a:r>
              <a:rPr lang="zh-TW" altLang="en-US" sz="1000" b="1" u="sng" dirty="0">
                <a:latin typeface="微軟正黑體" panose="020B0604030504040204" pitchFamily="34" charset="-120"/>
                <a:ea typeface="微軟正黑體" panose="020B0604030504040204" pitchFamily="34" charset="-120"/>
              </a:rPr>
              <a:t>成立以來累積報酬</a:t>
            </a:r>
            <a:r>
              <a:rPr lang="en-US" altLang="zh-TW" sz="1000" b="1" u="sng" dirty="0">
                <a:latin typeface="微軟正黑體" panose="020B0604030504040204" pitchFamily="34" charset="-120"/>
                <a:ea typeface="微軟正黑體" panose="020B0604030504040204" pitchFamily="34" charset="-120"/>
              </a:rPr>
              <a:t>(%)</a:t>
            </a:r>
            <a:endParaRPr lang="zh-TW" altLang="en-US" sz="1000" b="1" u="sng"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2EF71F5-0CDD-9429-BB6E-E1D4BBD774C7}"/>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14031" y="1917700"/>
            <a:ext cx="762000" cy="990600"/>
          </a:xfrm>
          <a:prstGeom prst="rect">
            <a:avLst/>
          </a:prstGeom>
          <a:noFill/>
          <a:ln>
            <a:noFill/>
          </a:ln>
        </p:spPr>
      </p:pic>
      <p:sp>
        <p:nvSpPr>
          <p:cNvPr id="8" name="文字方塊 7">
            <a:extLst>
              <a:ext uri="{FF2B5EF4-FFF2-40B4-BE49-F238E27FC236}">
                <a16:creationId xmlns:a16="http://schemas.microsoft.com/office/drawing/2014/main" id="{D96B9CC2-162D-CF15-4CC2-3D5934D036DE}"/>
              </a:ext>
            </a:extLst>
          </p:cNvPr>
          <p:cNvSpPr txBox="1"/>
          <p:nvPr/>
        </p:nvSpPr>
        <p:spPr>
          <a:xfrm>
            <a:off x="4161631" y="2908300"/>
            <a:ext cx="1066800" cy="1323439"/>
          </a:xfrm>
          <a:prstGeom prst="rect">
            <a:avLst/>
          </a:prstGeom>
          <a:noFill/>
          <a:ln>
            <a:noFill/>
          </a:ln>
        </p:spPr>
        <p:txBody>
          <a:bodyPr wrap="square">
            <a:spAutoFit/>
          </a:bodyPr>
          <a:lstStyle/>
          <a:p>
            <a:pPr algn="ctr"/>
            <a:r>
              <a:rPr lang="zh-TW" altLang="en-US" sz="1000" b="1" dirty="0">
                <a:latin typeface="微軟正黑體" panose="020B0604030504040204" pitchFamily="34" charset="-120"/>
                <a:ea typeface="微軟正黑體" panose="020B0604030504040204" pitchFamily="34" charset="-120"/>
              </a:rPr>
              <a:t>富蘭克林</a:t>
            </a:r>
            <a:endParaRPr lang="en-US" altLang="zh-TW" sz="1000" b="1" dirty="0">
              <a:latin typeface="微軟正黑體" panose="020B0604030504040204" pitchFamily="34" charset="-120"/>
              <a:ea typeface="微軟正黑體" panose="020B0604030504040204" pitchFamily="34" charset="-120"/>
            </a:endParaRPr>
          </a:p>
          <a:p>
            <a:pPr algn="ctr"/>
            <a:r>
              <a:rPr lang="zh-TW" altLang="en-US" sz="1000" b="1" dirty="0">
                <a:latin typeface="微軟正黑體" panose="020B0604030504040204" pitchFamily="34" charset="-120"/>
                <a:ea typeface="微軟正黑體" panose="020B0604030504040204" pitchFamily="34" charset="-120"/>
              </a:rPr>
              <a:t>黃金基金</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solidFill>
                  <a:srgbClr val="0000FF"/>
                </a:solidFill>
                <a:latin typeface="微軟正黑體" panose="020B0604030504040204" pitchFamily="34" charset="-120"/>
                <a:ea typeface="微軟正黑體" panose="020B0604030504040204" pitchFamily="34" charset="-120"/>
              </a:rPr>
              <a:t>(</a:t>
            </a:r>
            <a:r>
              <a:rPr lang="zh-TW" altLang="en-US" sz="1000" b="1" dirty="0">
                <a:solidFill>
                  <a:srgbClr val="0000FF"/>
                </a:solidFill>
                <a:latin typeface="微軟正黑體" panose="020B0604030504040204" pitchFamily="34" charset="-120"/>
                <a:ea typeface="微軟正黑體" panose="020B0604030504040204" pitchFamily="34" charset="-120"/>
              </a:rPr>
              <a:t>本基金之</a:t>
            </a:r>
            <a:endParaRPr lang="en-US" altLang="zh-TW" sz="10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000" b="1" dirty="0">
                <a:solidFill>
                  <a:srgbClr val="0000FF"/>
                </a:solidFill>
                <a:latin typeface="微軟正黑體" panose="020B0604030504040204" pitchFamily="34" charset="-120"/>
                <a:ea typeface="微軟正黑體" panose="020B0604030504040204" pitchFamily="34" charset="-120"/>
              </a:rPr>
              <a:t>配息來源</a:t>
            </a:r>
            <a:endParaRPr lang="en-US" altLang="zh-TW" sz="10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000" b="1" dirty="0">
                <a:solidFill>
                  <a:srgbClr val="0000FF"/>
                </a:solidFill>
                <a:latin typeface="微軟正黑體" panose="020B0604030504040204" pitchFamily="34" charset="-120"/>
                <a:ea typeface="微軟正黑體" panose="020B0604030504040204" pitchFamily="34" charset="-120"/>
              </a:rPr>
              <a:t>可能為本金</a:t>
            </a:r>
            <a:r>
              <a:rPr lang="en-US" altLang="zh-TW" sz="1000" b="1" dirty="0">
                <a:solidFill>
                  <a:srgbClr val="0000FF"/>
                </a:solidFill>
                <a:latin typeface="微軟正黑體" panose="020B0604030504040204" pitchFamily="34" charset="-120"/>
                <a:ea typeface="微軟正黑體" panose="020B0604030504040204" pitchFamily="34" charset="-120"/>
              </a:rPr>
              <a:t>)</a:t>
            </a:r>
          </a:p>
          <a:p>
            <a:pPr algn="ctr"/>
            <a:endParaRPr lang="en-US" altLang="zh-TW" sz="800" b="1" dirty="0">
              <a:latin typeface="微軟正黑體" panose="020B0604030504040204" pitchFamily="34" charset="-120"/>
              <a:ea typeface="微軟正黑體" panose="020B0604030504040204" pitchFamily="34" charset="-120"/>
            </a:endParaRPr>
          </a:p>
          <a:p>
            <a:pPr algn="ctr"/>
            <a:r>
              <a:rPr lang="zh-TW" altLang="en-US" sz="1000" b="1" dirty="0">
                <a:latin typeface="微軟正黑體" panose="020B0604030504040204" pitchFamily="34" charset="-120"/>
                <a:ea typeface="微軟正黑體" panose="020B0604030504040204" pitchFamily="34" charset="-120"/>
              </a:rPr>
              <a:t>經理人</a:t>
            </a:r>
            <a:endParaRPr lang="en-US" altLang="zh-TW" sz="1000" b="1" dirty="0">
              <a:latin typeface="微軟正黑體" panose="020B0604030504040204" pitchFamily="34" charset="-120"/>
              <a:ea typeface="微軟正黑體" panose="020B0604030504040204" pitchFamily="34" charset="-120"/>
            </a:endParaRPr>
          </a:p>
          <a:p>
            <a:pPr algn="ctr"/>
            <a:r>
              <a:rPr lang="zh-TW" altLang="en-US" sz="1000" b="1" dirty="0">
                <a:latin typeface="微軟正黑體" panose="020B0604030504040204" pitchFamily="34" charset="-120"/>
                <a:ea typeface="微軟正黑體" panose="020B0604030504040204" pitchFamily="34" charset="-120"/>
              </a:rPr>
              <a:t>史蒂芬</a:t>
            </a:r>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蘭德</a:t>
            </a:r>
            <a:endParaRPr lang="zh-TW" altLang="en-US" sz="1000" dirty="0"/>
          </a:p>
        </p:txBody>
      </p:sp>
      <p:sp>
        <p:nvSpPr>
          <p:cNvPr id="10" name="語音泡泡: 矩形 9">
            <a:extLst>
              <a:ext uri="{FF2B5EF4-FFF2-40B4-BE49-F238E27FC236}">
                <a16:creationId xmlns:a16="http://schemas.microsoft.com/office/drawing/2014/main" id="{8E9BE54D-2783-7BFD-2A17-F04F20CE3224}"/>
              </a:ext>
            </a:extLst>
          </p:cNvPr>
          <p:cNvSpPr/>
          <p:nvPr/>
        </p:nvSpPr>
        <p:spPr>
          <a:xfrm>
            <a:off x="5228431" y="1917700"/>
            <a:ext cx="2209800" cy="2209801"/>
          </a:xfrm>
          <a:prstGeom prst="wedgeRectCallout">
            <a:avLst>
              <a:gd name="adj1" fmla="val -59185"/>
              <a:gd name="adj2" fmla="val 5853"/>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1000" dirty="0">
                <a:solidFill>
                  <a:schemeClr val="tx1"/>
                </a:solidFill>
                <a:latin typeface="微軟正黑體" panose="020B0604030504040204" pitchFamily="34" charset="-120"/>
                <a:ea typeface="微軟正黑體" panose="020B0604030504040204" pitchFamily="34" charset="-120"/>
              </a:rPr>
              <a:t>短期內，中東局勢的發展可能使通膨更顯著，使</a:t>
            </a:r>
            <a:r>
              <a:rPr lang="en-US" altLang="zh-TW" sz="1000" dirty="0">
                <a:solidFill>
                  <a:schemeClr val="tx1"/>
                </a:solidFill>
                <a:latin typeface="微軟正黑體" panose="020B0604030504040204" pitchFamily="34" charset="-120"/>
                <a:ea typeface="微軟正黑體" panose="020B0604030504040204" pitchFamily="34" charset="-120"/>
              </a:rPr>
              <a:t>Fed</a:t>
            </a:r>
            <a:r>
              <a:rPr lang="zh-TW" altLang="en-US" sz="1000" dirty="0">
                <a:solidFill>
                  <a:schemeClr val="tx1"/>
                </a:solidFill>
                <a:latin typeface="微軟正黑體" panose="020B0604030504040204" pitchFamily="34" charset="-120"/>
                <a:ea typeface="微軟正黑體" panose="020B0604030504040204" pitchFamily="34" charset="-120"/>
              </a:rPr>
              <a:t>按兵不動，甚至升息，歷史經驗也顯示，在全球金融危機、</a:t>
            </a:r>
            <a:r>
              <a:rPr lang="en-US" altLang="zh-TW" sz="1000" dirty="0">
                <a:solidFill>
                  <a:schemeClr val="tx1"/>
                </a:solidFill>
                <a:latin typeface="微軟正黑體" panose="020B0604030504040204" pitchFamily="34" charset="-120"/>
                <a:ea typeface="微軟正黑體" panose="020B0604030504040204" pitchFamily="34" charset="-120"/>
              </a:rPr>
              <a:t>Covid-19</a:t>
            </a:r>
            <a:r>
              <a:rPr lang="zh-TW" altLang="en-US" sz="1000" dirty="0">
                <a:solidFill>
                  <a:schemeClr val="tx1"/>
                </a:solidFill>
                <a:latin typeface="微軟正黑體" panose="020B0604030504040204" pitchFamily="34" charset="-120"/>
                <a:ea typeface="微軟正黑體" panose="020B0604030504040204" pitchFamily="34" charset="-120"/>
              </a:rPr>
              <a:t>疫情初期，由於投資人尋求流動性，帶動美元走強，黃金、金礦股承壓，但</a:t>
            </a:r>
            <a:r>
              <a:rPr lang="zh-TW" altLang="en-US" sz="1000" b="1" dirty="0">
                <a:solidFill>
                  <a:srgbClr val="FF0000"/>
                </a:solidFill>
                <a:latin typeface="微軟正黑體" panose="020B0604030504040204" pitchFamily="34" charset="-120"/>
                <a:ea typeface="微軟正黑體" panose="020B0604030504040204" pitchFamily="34" charset="-120"/>
              </a:rPr>
              <a:t>隨市場趨穩且逐漸逆轉，黃金、金礦股隨後表現優於其他資產</a:t>
            </a:r>
            <a:r>
              <a:rPr lang="zh-TW" altLang="en-US" sz="1000" dirty="0">
                <a:solidFill>
                  <a:schemeClr val="tx1"/>
                </a:solidFill>
                <a:latin typeface="微軟正黑體" panose="020B0604030504040204" pitchFamily="34" charset="-120"/>
                <a:ea typeface="微軟正黑體" panose="020B0604030504040204" pitchFamily="34" charset="-120"/>
              </a:rPr>
              <a:t>。</a:t>
            </a:r>
          </a:p>
          <a:p>
            <a:endParaRPr lang="en-US" altLang="zh-TW" sz="1000" dirty="0">
              <a:solidFill>
                <a:schemeClr val="tx1"/>
              </a:solidFill>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中長期下，中東局勢發展仍將支撐黃金、金礦股，戰爭相關支出可能引發通膨</a:t>
            </a:r>
            <a:r>
              <a:rPr lang="zh-TW" altLang="en-US" sz="1000" dirty="0">
                <a:solidFill>
                  <a:schemeClr val="tx1"/>
                </a:solidFill>
                <a:latin typeface="微軟正黑體" panose="020B0604030504040204" pitchFamily="34" charset="-120"/>
                <a:ea typeface="微軟正黑體" panose="020B0604030504040204" pitchFamily="34" charset="-120"/>
              </a:rPr>
              <a:t>，而在一個日益分裂的世界中，黃金的價值可能會持續上升。</a:t>
            </a:r>
            <a:endParaRPr lang="en-US" altLang="zh-TW" sz="1000" dirty="0">
              <a:solidFill>
                <a:schemeClr val="tx1"/>
              </a:solidFill>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8DBE6789-37E9-7139-F9C9-1B727FC70B9F}"/>
              </a:ext>
            </a:extLst>
          </p:cNvPr>
          <p:cNvSpPr txBox="1"/>
          <p:nvPr/>
        </p:nvSpPr>
        <p:spPr>
          <a:xfrm>
            <a:off x="656431" y="1917700"/>
            <a:ext cx="2362200" cy="1015663"/>
          </a:xfrm>
          <a:prstGeom prst="rect">
            <a:avLst/>
          </a:prstGeom>
          <a:noFill/>
          <a:ln>
            <a:noFill/>
          </a:ln>
        </p:spPr>
        <p:txBody>
          <a:bodyPr wrap="square">
            <a:spAutoFit/>
          </a:bodyPr>
          <a:lstStyle/>
          <a:p>
            <a:r>
              <a:rPr lang="zh-TW" altLang="en-US" sz="1000" dirty="0">
                <a:latin typeface="微軟正黑體" panose="020B0604030504040204" pitchFamily="34" charset="-120"/>
                <a:ea typeface="微軟正黑體" panose="020B0604030504040204" pitchFamily="34" charset="-120"/>
              </a:rPr>
              <a:t>本基金成立於</a:t>
            </a:r>
            <a:r>
              <a:rPr lang="en-US" altLang="zh-TW" sz="1000" dirty="0">
                <a:latin typeface="微軟正黑體" panose="020B0604030504040204" pitchFamily="34" charset="-120"/>
                <a:ea typeface="微軟正黑體" panose="020B0604030504040204" pitchFamily="34" charset="-120"/>
              </a:rPr>
              <a:t>1969</a:t>
            </a:r>
            <a:r>
              <a:rPr lang="zh-TW" altLang="en-US" sz="1000" dirty="0">
                <a:latin typeface="微軟正黑體" panose="020B0604030504040204" pitchFamily="34" charset="-120"/>
                <a:ea typeface="微軟正黑體" panose="020B0604030504040204" pitchFamily="34" charset="-120"/>
              </a:rPr>
              <a:t>年，</a:t>
            </a:r>
            <a:r>
              <a:rPr lang="zh-TW" altLang="en-US" sz="1000" b="1" dirty="0">
                <a:solidFill>
                  <a:srgbClr val="3769FF"/>
                </a:solidFill>
                <a:latin typeface="微軟正黑體" panose="020B0604030504040204" pitchFamily="34" charset="-120"/>
                <a:ea typeface="微軟正黑體" panose="020B0604030504040204" pitchFamily="34" charset="-120"/>
              </a:rPr>
              <a:t>投資貴金屬產業的歷史悠久、投資經驗豐富</a:t>
            </a:r>
            <a:r>
              <a:rPr lang="zh-TW" altLang="en-US" sz="1000" dirty="0">
                <a:latin typeface="微軟正黑體" panose="020B0604030504040204" pitchFamily="34" charset="-120"/>
                <a:ea typeface="微軟正黑體" panose="020B0604030504040204" pitchFamily="34" charset="-120"/>
              </a:rPr>
              <a:t>，甚至早於布雷頓森林體系瓦解前，至今已有</a:t>
            </a:r>
            <a:r>
              <a:rPr lang="en-US" altLang="zh-TW" sz="1000" dirty="0">
                <a:latin typeface="微軟正黑體" panose="020B0604030504040204" pitchFamily="34" charset="-120"/>
                <a:ea typeface="微軟正黑體" panose="020B0604030504040204" pitchFamily="34" charset="-120"/>
              </a:rPr>
              <a:t>56</a:t>
            </a:r>
            <a:r>
              <a:rPr lang="zh-TW" altLang="en-US" sz="1000" dirty="0">
                <a:latin typeface="微軟正黑體" panose="020B0604030504040204" pitchFamily="34" charset="-120"/>
                <a:ea typeface="微軟正黑體" panose="020B0604030504040204" pitchFamily="34" charset="-120"/>
              </a:rPr>
              <a:t>年歷史，期間經歷了兩次石油危機、儲貸危機、網路泡沫、金融海嘯、</a:t>
            </a:r>
            <a:r>
              <a:rPr lang="en-US" altLang="zh-TW" sz="1000" dirty="0">
                <a:latin typeface="微軟正黑體" panose="020B0604030504040204" pitchFamily="34" charset="-120"/>
                <a:ea typeface="微軟正黑體" panose="020B0604030504040204" pitchFamily="34" charset="-120"/>
              </a:rPr>
              <a:t>Covid-19</a:t>
            </a:r>
            <a:r>
              <a:rPr lang="zh-TW" altLang="en-US" sz="1000" dirty="0">
                <a:latin typeface="微軟正黑體" panose="020B0604030504040204" pitchFamily="34" charset="-120"/>
                <a:ea typeface="微軟正黑體" panose="020B0604030504040204" pitchFamily="34" charset="-120"/>
              </a:rPr>
              <a:t>疫情等重大事件而仍屹立不搖。</a:t>
            </a:r>
          </a:p>
        </p:txBody>
      </p:sp>
      <p:graphicFrame>
        <p:nvGraphicFramePr>
          <p:cNvPr id="16" name="圖表 15">
            <a:extLst>
              <a:ext uri="{FF2B5EF4-FFF2-40B4-BE49-F238E27FC236}">
                <a16:creationId xmlns:a16="http://schemas.microsoft.com/office/drawing/2014/main" id="{72340677-6CF1-0046-7818-9E03C4C2C1DC}"/>
              </a:ext>
            </a:extLst>
          </p:cNvPr>
          <p:cNvGraphicFramePr>
            <a:graphicFrameLocks/>
          </p:cNvGraphicFramePr>
          <p:nvPr>
            <p:extLst>
              <p:ext uri="{D42A27DB-BD31-4B8C-83A1-F6EECF244321}">
                <p14:modId xmlns:p14="http://schemas.microsoft.com/office/powerpoint/2010/main" val="3365319137"/>
              </p:ext>
            </p:extLst>
          </p:nvPr>
        </p:nvGraphicFramePr>
        <p:xfrm>
          <a:off x="123031" y="1765300"/>
          <a:ext cx="4038600" cy="2209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圖表 18">
            <a:extLst>
              <a:ext uri="{FF2B5EF4-FFF2-40B4-BE49-F238E27FC236}">
                <a16:creationId xmlns:a16="http://schemas.microsoft.com/office/drawing/2014/main" id="{6C8B36E0-2FE0-C981-BB7F-C53FCA17B744}"/>
              </a:ext>
            </a:extLst>
          </p:cNvPr>
          <p:cNvGraphicFramePr>
            <a:graphicFrameLocks/>
          </p:cNvGraphicFramePr>
          <p:nvPr>
            <p:extLst>
              <p:ext uri="{D42A27DB-BD31-4B8C-83A1-F6EECF244321}">
                <p14:modId xmlns:p14="http://schemas.microsoft.com/office/powerpoint/2010/main" val="1434812031"/>
              </p:ext>
            </p:extLst>
          </p:nvPr>
        </p:nvGraphicFramePr>
        <p:xfrm>
          <a:off x="3856831" y="4432300"/>
          <a:ext cx="3429000" cy="16764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圖表 19">
            <a:extLst>
              <a:ext uri="{FF2B5EF4-FFF2-40B4-BE49-F238E27FC236}">
                <a16:creationId xmlns:a16="http://schemas.microsoft.com/office/drawing/2014/main" id="{1F1CB3CC-FA92-D9E2-FD9F-50AC55485D3B}"/>
              </a:ext>
            </a:extLst>
          </p:cNvPr>
          <p:cNvGraphicFramePr>
            <a:graphicFrameLocks/>
          </p:cNvGraphicFramePr>
          <p:nvPr>
            <p:extLst>
              <p:ext uri="{D42A27DB-BD31-4B8C-83A1-F6EECF244321}">
                <p14:modId xmlns:p14="http://schemas.microsoft.com/office/powerpoint/2010/main" val="1372049993"/>
              </p:ext>
            </p:extLst>
          </p:nvPr>
        </p:nvGraphicFramePr>
        <p:xfrm>
          <a:off x="351631" y="4508501"/>
          <a:ext cx="3505200" cy="16764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544609037"/>
      </p:ext>
    </p:extLst>
  </p:cSld>
  <p:clrMapOvr>
    <a:masterClrMapping/>
  </p:clrMapOvr>
</p:sld>
</file>

<file path=ppt/theme/theme1.xml><?xml version="1.0" encoding="utf-8"?>
<a:theme xmlns:a="http://schemas.openxmlformats.org/drawingml/2006/main" name="Office Theme">
  <a:themeElements>
    <a:clrScheme name="LM Color">
      <a:dk1>
        <a:sysClr val="windowText" lastClr="000000"/>
      </a:dk1>
      <a:lt1>
        <a:sysClr val="window" lastClr="FFFFFF"/>
      </a:lt1>
      <a:dk2>
        <a:srgbClr val="00588A"/>
      </a:dk2>
      <a:lt2>
        <a:srgbClr val="DBDBDB"/>
      </a:lt2>
      <a:accent1>
        <a:srgbClr val="00588A"/>
      </a:accent1>
      <a:accent2>
        <a:srgbClr val="007DC1"/>
      </a:accent2>
      <a:accent3>
        <a:srgbClr val="94AA24"/>
      </a:accent3>
      <a:accent4>
        <a:srgbClr val="009C9E"/>
      </a:accent4>
      <a:accent5>
        <a:srgbClr val="808285"/>
      </a:accent5>
      <a:accent6>
        <a:srgbClr val="D3A809"/>
      </a:accent6>
      <a:hlink>
        <a:srgbClr val="409A3C"/>
      </a:hlink>
      <a:folHlink>
        <a:srgbClr val="A323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lIns="91455" tIns="0" rIns="91455" bIns="0" rtlCol="0">
        <a:spAutoFit/>
      </a:bodyPr>
      <a:lstStyle>
        <a:defPPr algn="l">
          <a:defRPr sz="12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1651</Words>
  <Application>Microsoft Office PowerPoint</Application>
  <PresentationFormat>自訂</PresentationFormat>
  <Paragraphs>108</Paragraphs>
  <Slides>2</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vt:i4>
      </vt:variant>
    </vt:vector>
  </HeadingPairs>
  <TitlesOfParts>
    <vt:vector size="8" baseType="lpstr">
      <vt:lpstr>Microsoft YaHei</vt:lpstr>
      <vt:lpstr>微軟正黑體</vt:lpstr>
      <vt:lpstr>Arial</vt:lpstr>
      <vt:lpstr>Calibri</vt:lpstr>
      <vt:lpstr>Wingdings</vt:lpstr>
      <vt:lpstr>Office Theme</vt:lpstr>
      <vt:lpstr>PowerPoint 簡報</vt:lpstr>
      <vt:lpstr>PowerPoint 簡報</vt:lpstr>
    </vt:vector>
  </TitlesOfParts>
  <Company>Legg Mason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dc:creator>
  <cp:lastModifiedBy>Ho, Ryan</cp:lastModifiedBy>
  <cp:revision>4049</cp:revision>
  <cp:lastPrinted>2019-09-20T09:08:07Z</cp:lastPrinted>
  <dcterms:created xsi:type="dcterms:W3CDTF">2011-01-21T09:53:50Z</dcterms:created>
  <dcterms:modified xsi:type="dcterms:W3CDTF">2026-05-06T01:37:26Z</dcterms:modified>
</cp:coreProperties>
</file>