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7" r:id="rId2"/>
    <p:sldId id="270" r:id="rId3"/>
  </p:sldIdLst>
  <p:sldSz cx="7561263" cy="10693400"/>
  <p:notesSz cx="6797675" cy="9928225"/>
  <p:defaultTex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6536" userDrawn="1">
          <p15:clr>
            <a:srgbClr val="A4A3A4"/>
          </p15:clr>
        </p15:guide>
        <p15:guide id="2" orient="horz" pos="296" userDrawn="1">
          <p15:clr>
            <a:srgbClr val="A4A3A4"/>
          </p15:clr>
        </p15:guide>
        <p15:guide id="3" pos="4494" userDrawn="1">
          <p15:clr>
            <a:srgbClr val="A4A3A4"/>
          </p15:clr>
        </p15:guide>
        <p15:guide id="5" pos="2478" userDrawn="1">
          <p15:clr>
            <a:srgbClr val="A4A3A4"/>
          </p15:clr>
        </p15:guide>
        <p15:guide id="6" orient="horz" pos="4616" userDrawn="1">
          <p15:clr>
            <a:srgbClr val="A4A3A4"/>
          </p15:clr>
        </p15:guide>
        <p15:guide id="8" pos="534" userDrawn="1">
          <p15:clr>
            <a:srgbClr val="A4A3A4"/>
          </p15:clr>
        </p15:guide>
        <p15:guide id="9" pos="2046" userDrawn="1">
          <p15:clr>
            <a:srgbClr val="A4A3A4"/>
          </p15:clr>
        </p15:guide>
        <p15:guide id="10" orient="horz" pos="1784" userDrawn="1">
          <p15:clr>
            <a:srgbClr val="A4A3A4"/>
          </p15:clr>
        </p15:guide>
        <p15:guide id="13" orient="horz" pos="6104" userDrawn="1">
          <p15:clr>
            <a:srgbClr val="A4A3A4"/>
          </p15:clr>
        </p15:guide>
        <p15:guide id="14" orient="horz" pos="3488" userDrawn="1">
          <p15:clr>
            <a:srgbClr val="A4A3A4"/>
          </p15:clr>
        </p15:guide>
        <p15:guide id="17" orient="horz" pos="3056" userDrawn="1">
          <p15:clr>
            <a:srgbClr val="A4A3A4"/>
          </p15:clr>
        </p15:guide>
        <p15:guide id="18" orient="horz" pos="4928" userDrawn="1">
          <p15:clr>
            <a:srgbClr val="A4A3A4"/>
          </p15:clr>
        </p15:guide>
        <p15:guide id="19" pos="2766" userDrawn="1">
          <p15:clr>
            <a:srgbClr val="A4A3A4"/>
          </p15:clr>
        </p15:guide>
        <p15:guide id="20" pos="233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ao, Felix" initials="LF" lastIdx="1" clrIdx="0">
    <p:extLst>
      <p:ext uri="{19B8F6BF-5375-455C-9EA6-DF929625EA0E}">
        <p15:presenceInfo xmlns:p15="http://schemas.microsoft.com/office/powerpoint/2012/main" userId="S-1-5-21-141307505-1238419977-2639880222-1106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CCECFF"/>
    <a:srgbClr val="99CCFF"/>
    <a:srgbClr val="000099"/>
    <a:srgbClr val="FF6600"/>
    <a:srgbClr val="FFFF00"/>
    <a:srgbClr val="00FFFF"/>
    <a:srgbClr val="FF9900"/>
    <a:srgbClr val="0000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36" autoAdjust="0"/>
    <p:restoredTop sz="94464" autoAdjust="0"/>
  </p:normalViewPr>
  <p:slideViewPr>
    <p:cSldViewPr snapToGrid="0" showGuides="1">
      <p:cViewPr>
        <p:scale>
          <a:sx n="75" d="100"/>
          <a:sy n="75" d="100"/>
        </p:scale>
        <p:origin x="2429" y="-691"/>
      </p:cViewPr>
      <p:guideLst>
        <p:guide orient="horz" pos="6536"/>
        <p:guide orient="horz" pos="296"/>
        <p:guide pos="4494"/>
        <p:guide pos="2478"/>
        <p:guide orient="horz" pos="4616"/>
        <p:guide pos="534"/>
        <p:guide pos="2046"/>
        <p:guide orient="horz" pos="1784"/>
        <p:guide orient="horz" pos="6104"/>
        <p:guide orient="horz" pos="3488"/>
        <p:guide orient="horz" pos="3056"/>
        <p:guide orient="horz" pos="4928"/>
        <p:guide pos="2766"/>
        <p:guide pos="2334"/>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howGuides="1">
      <p:cViewPr varScale="1">
        <p:scale>
          <a:sx n="72" d="100"/>
          <a:sy n="72" d="100"/>
        </p:scale>
        <p:origin x="2172"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E4D00E-E6ED-4188-A3AD-B56CBA400772}"/>
              </a:ext>
            </a:extLst>
          </p:cNvPr>
          <p:cNvSpPr>
            <a:spLocks noGrp="1"/>
          </p:cNvSpPr>
          <p:nvPr>
            <p:ph type="hdr" sz="quarter"/>
          </p:nvPr>
        </p:nvSpPr>
        <p:spPr>
          <a:xfrm>
            <a:off x="2" y="1"/>
            <a:ext cx="2946189" cy="497671"/>
          </a:xfrm>
          <a:prstGeom prst="rect">
            <a:avLst/>
          </a:prstGeom>
        </p:spPr>
        <p:txBody>
          <a:bodyPr vert="horz" lIns="91012" tIns="45507" rIns="91012" bIns="45507" rtlCol="0"/>
          <a:lstStyle>
            <a:lvl1pPr algn="l">
              <a:defRPr sz="1200"/>
            </a:lvl1pPr>
          </a:lstStyle>
          <a:p>
            <a:endParaRPr lang="en-HK"/>
          </a:p>
        </p:txBody>
      </p:sp>
      <p:sp>
        <p:nvSpPr>
          <p:cNvPr id="3" name="Date Placeholder 2">
            <a:extLst>
              <a:ext uri="{FF2B5EF4-FFF2-40B4-BE49-F238E27FC236}">
                <a16:creationId xmlns:a16="http://schemas.microsoft.com/office/drawing/2014/main" id="{97A35D6B-2977-4319-BDC5-46784FAA5EB2}"/>
              </a:ext>
            </a:extLst>
          </p:cNvPr>
          <p:cNvSpPr>
            <a:spLocks noGrp="1"/>
          </p:cNvSpPr>
          <p:nvPr>
            <p:ph type="dt" sz="quarter" idx="1"/>
          </p:nvPr>
        </p:nvSpPr>
        <p:spPr>
          <a:xfrm>
            <a:off x="3849900" y="1"/>
            <a:ext cx="2946189" cy="497671"/>
          </a:xfrm>
          <a:prstGeom prst="rect">
            <a:avLst/>
          </a:prstGeom>
        </p:spPr>
        <p:txBody>
          <a:bodyPr vert="horz" lIns="91012" tIns="45507" rIns="91012" bIns="45507" rtlCol="0"/>
          <a:lstStyle>
            <a:lvl1pPr algn="r">
              <a:defRPr sz="1200"/>
            </a:lvl1pPr>
          </a:lstStyle>
          <a:p>
            <a:fld id="{549BEC2D-239B-44DF-B085-453270F52D7C}" type="datetimeFigureOut">
              <a:rPr lang="en-HK" smtClean="0"/>
              <a:pPr/>
              <a:t>18/5/2026</a:t>
            </a:fld>
            <a:endParaRPr lang="en-HK" dirty="0"/>
          </a:p>
        </p:txBody>
      </p:sp>
      <p:sp>
        <p:nvSpPr>
          <p:cNvPr id="4" name="Footer Placeholder 3">
            <a:extLst>
              <a:ext uri="{FF2B5EF4-FFF2-40B4-BE49-F238E27FC236}">
                <a16:creationId xmlns:a16="http://schemas.microsoft.com/office/drawing/2014/main" id="{2441B7C6-FA01-465D-B221-EB925BAF87C0}"/>
              </a:ext>
            </a:extLst>
          </p:cNvPr>
          <p:cNvSpPr>
            <a:spLocks noGrp="1"/>
          </p:cNvSpPr>
          <p:nvPr>
            <p:ph type="ftr" sz="quarter" idx="2"/>
          </p:nvPr>
        </p:nvSpPr>
        <p:spPr>
          <a:xfrm>
            <a:off x="2" y="9430556"/>
            <a:ext cx="2946189" cy="497671"/>
          </a:xfrm>
          <a:prstGeom prst="rect">
            <a:avLst/>
          </a:prstGeom>
        </p:spPr>
        <p:txBody>
          <a:bodyPr vert="horz" lIns="91012" tIns="45507" rIns="91012" bIns="45507" rtlCol="0" anchor="b"/>
          <a:lstStyle>
            <a:lvl1pPr algn="l">
              <a:defRPr sz="1200"/>
            </a:lvl1pPr>
          </a:lstStyle>
          <a:p>
            <a:endParaRPr lang="en-HK"/>
          </a:p>
        </p:txBody>
      </p:sp>
      <p:sp>
        <p:nvSpPr>
          <p:cNvPr id="5" name="Slide Number Placeholder 4">
            <a:extLst>
              <a:ext uri="{FF2B5EF4-FFF2-40B4-BE49-F238E27FC236}">
                <a16:creationId xmlns:a16="http://schemas.microsoft.com/office/drawing/2014/main" id="{6BD6DBB1-C6AD-4DAD-998C-589354F61D25}"/>
              </a:ext>
            </a:extLst>
          </p:cNvPr>
          <p:cNvSpPr>
            <a:spLocks noGrp="1"/>
          </p:cNvSpPr>
          <p:nvPr>
            <p:ph type="sldNum" sz="quarter" idx="3"/>
          </p:nvPr>
        </p:nvSpPr>
        <p:spPr>
          <a:xfrm>
            <a:off x="3849900" y="9430556"/>
            <a:ext cx="2946189" cy="497671"/>
          </a:xfrm>
          <a:prstGeom prst="rect">
            <a:avLst/>
          </a:prstGeom>
        </p:spPr>
        <p:txBody>
          <a:bodyPr vert="horz" lIns="91012" tIns="45507" rIns="91012" bIns="45507" rtlCol="0" anchor="b"/>
          <a:lstStyle>
            <a:lvl1pPr algn="r">
              <a:defRPr sz="1200"/>
            </a:lvl1pPr>
          </a:lstStyle>
          <a:p>
            <a:fld id="{6451D2A3-E680-43EC-A72D-772C412B6561}" type="slidenum">
              <a:rPr lang="en-HK" smtClean="0"/>
              <a:pPr/>
              <a:t>‹#›</a:t>
            </a:fld>
            <a:endParaRPr lang="en-HK" dirty="0"/>
          </a:p>
        </p:txBody>
      </p:sp>
    </p:spTree>
    <p:extLst>
      <p:ext uri="{BB962C8B-B14F-4D97-AF65-F5344CB8AC3E}">
        <p14:creationId xmlns:p14="http://schemas.microsoft.com/office/powerpoint/2010/main" val="1089491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1" y="24"/>
            <a:ext cx="2946400" cy="495299"/>
          </a:xfrm>
          <a:prstGeom prst="rect">
            <a:avLst/>
          </a:prstGeom>
        </p:spPr>
        <p:txBody>
          <a:bodyPr vert="horz" lIns="88166" tIns="44083" rIns="88166" bIns="44083"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49707" y="24"/>
            <a:ext cx="2946400" cy="495299"/>
          </a:xfrm>
          <a:prstGeom prst="rect">
            <a:avLst/>
          </a:prstGeom>
        </p:spPr>
        <p:txBody>
          <a:bodyPr vert="horz" lIns="88166" tIns="44083" rIns="88166" bIns="44083" rtlCol="0"/>
          <a:lstStyle>
            <a:lvl1pPr algn="r">
              <a:defRPr sz="1200">
                <a:latin typeface="Arial" pitchFamily="34" charset="0"/>
              </a:defRPr>
            </a:lvl1pPr>
          </a:lstStyle>
          <a:p>
            <a:pPr>
              <a:defRPr/>
            </a:pPr>
            <a:fld id="{FFA2D6AF-5837-4B75-88E2-0C83DBA29F4F}" type="datetimeFigureOut">
              <a:rPr lang="en-US"/>
              <a:pPr>
                <a:defRPr/>
              </a:pPr>
              <a:t>5/18/2026</a:t>
            </a:fld>
            <a:endParaRPr lang="en-US" dirty="0"/>
          </a:p>
        </p:txBody>
      </p:sp>
      <p:sp>
        <p:nvSpPr>
          <p:cNvPr id="4" name="Slide Image Placeholder 3"/>
          <p:cNvSpPr>
            <a:spLocks noGrp="1" noRot="1" noChangeAspect="1"/>
          </p:cNvSpPr>
          <p:nvPr>
            <p:ph type="sldImg" idx="2"/>
          </p:nvPr>
        </p:nvSpPr>
        <p:spPr>
          <a:xfrm>
            <a:off x="2084388" y="746125"/>
            <a:ext cx="2628900" cy="3717925"/>
          </a:xfrm>
          <a:prstGeom prst="rect">
            <a:avLst/>
          </a:prstGeom>
          <a:noFill/>
          <a:ln w="12700">
            <a:solidFill>
              <a:prstClr val="black"/>
            </a:solidFill>
          </a:ln>
        </p:spPr>
        <p:txBody>
          <a:bodyPr vert="horz" lIns="88166" tIns="44083" rIns="88166" bIns="44083" rtlCol="0" anchor="ctr"/>
          <a:lstStyle/>
          <a:p>
            <a:pPr lvl="0"/>
            <a:endParaRPr lang="en-US" noProof="0"/>
          </a:p>
        </p:txBody>
      </p:sp>
      <p:sp>
        <p:nvSpPr>
          <p:cNvPr id="5" name="Notes Placeholder 4"/>
          <p:cNvSpPr>
            <a:spLocks noGrp="1"/>
          </p:cNvSpPr>
          <p:nvPr>
            <p:ph type="body" sz="quarter" idx="3"/>
          </p:nvPr>
        </p:nvSpPr>
        <p:spPr>
          <a:xfrm>
            <a:off x="679470" y="4714902"/>
            <a:ext cx="5438777" cy="4467225"/>
          </a:xfrm>
          <a:prstGeom prst="rect">
            <a:avLst/>
          </a:prstGeom>
        </p:spPr>
        <p:txBody>
          <a:bodyPr vert="horz" lIns="88166" tIns="44083" rIns="88166" bIns="4408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1" y="9431364"/>
            <a:ext cx="2946400" cy="495299"/>
          </a:xfrm>
          <a:prstGeom prst="rect">
            <a:avLst/>
          </a:prstGeom>
        </p:spPr>
        <p:txBody>
          <a:bodyPr vert="horz" lIns="88166" tIns="44083" rIns="88166" bIns="44083"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49707" y="9431364"/>
            <a:ext cx="2946400" cy="495299"/>
          </a:xfrm>
          <a:prstGeom prst="rect">
            <a:avLst/>
          </a:prstGeom>
        </p:spPr>
        <p:txBody>
          <a:bodyPr vert="horz" lIns="88166" tIns="44083" rIns="88166" bIns="44083" rtlCol="0" anchor="b"/>
          <a:lstStyle>
            <a:lvl1pPr algn="r">
              <a:defRPr sz="1200">
                <a:latin typeface="Arial" pitchFamily="34" charset="0"/>
              </a:defRPr>
            </a:lvl1pPr>
          </a:lstStyle>
          <a:p>
            <a:pPr>
              <a:defRPr/>
            </a:pPr>
            <a:fld id="{58DA6EC2-BC25-44A9-9608-2A77F4838CEC}" type="slidenum">
              <a:rPr lang="en-US"/>
              <a:pPr>
                <a:defRPr/>
              </a:pPr>
              <a:t>‹#›</a:t>
            </a:fld>
            <a:endParaRPr lang="en-US" dirty="0"/>
          </a:p>
        </p:txBody>
      </p:sp>
    </p:spTree>
    <p:extLst>
      <p:ext uri="{BB962C8B-B14F-4D97-AF65-F5344CB8AC3E}">
        <p14:creationId xmlns:p14="http://schemas.microsoft.com/office/powerpoint/2010/main" val="999951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70" algn="l" rtl="0" eaLnBrk="0" fontAlgn="base" hangingPunct="0">
      <a:spcBef>
        <a:spcPct val="30000"/>
      </a:spcBef>
      <a:spcAft>
        <a:spcPct val="0"/>
      </a:spcAft>
      <a:defRPr sz="1200" kern="1200">
        <a:solidFill>
          <a:schemeClr val="tx1"/>
        </a:solidFill>
        <a:latin typeface="+mn-lt"/>
        <a:ea typeface="+mn-ea"/>
        <a:cs typeface="+mn-cs"/>
      </a:defRPr>
    </a:lvl2pPr>
    <a:lvl3pPr marL="914541" algn="l" rtl="0" eaLnBrk="0" fontAlgn="base" hangingPunct="0">
      <a:spcBef>
        <a:spcPct val="30000"/>
      </a:spcBef>
      <a:spcAft>
        <a:spcPct val="0"/>
      </a:spcAft>
      <a:defRPr sz="1200" kern="1200">
        <a:solidFill>
          <a:schemeClr val="tx1"/>
        </a:solidFill>
        <a:latin typeface="+mn-lt"/>
        <a:ea typeface="+mn-ea"/>
        <a:cs typeface="+mn-cs"/>
      </a:defRPr>
    </a:lvl3pPr>
    <a:lvl4pPr marL="1371813" algn="l" rtl="0" eaLnBrk="0" fontAlgn="base" hangingPunct="0">
      <a:spcBef>
        <a:spcPct val="30000"/>
      </a:spcBef>
      <a:spcAft>
        <a:spcPct val="0"/>
      </a:spcAft>
      <a:defRPr sz="1200" kern="1200">
        <a:solidFill>
          <a:schemeClr val="tx1"/>
        </a:solidFill>
        <a:latin typeface="+mn-lt"/>
        <a:ea typeface="+mn-ea"/>
        <a:cs typeface="+mn-cs"/>
      </a:defRPr>
    </a:lvl4pPr>
    <a:lvl5pPr marL="1829083" algn="l" rtl="0" eaLnBrk="0" fontAlgn="base" hangingPunct="0">
      <a:spcBef>
        <a:spcPct val="30000"/>
      </a:spcBef>
      <a:spcAft>
        <a:spcPct val="0"/>
      </a:spcAft>
      <a:defRPr sz="1200" kern="1200">
        <a:solidFill>
          <a:schemeClr val="tx1"/>
        </a:solidFill>
        <a:latin typeface="+mn-lt"/>
        <a:ea typeface="+mn-ea"/>
        <a:cs typeface="+mn-cs"/>
      </a:defRPr>
    </a:lvl5pPr>
    <a:lvl6pPr marL="2286354" algn="l" defTabSz="914541" rtl="0" eaLnBrk="1" latinLnBrk="0" hangingPunct="1">
      <a:defRPr sz="1200" kern="1200">
        <a:solidFill>
          <a:schemeClr val="tx1"/>
        </a:solidFill>
        <a:latin typeface="+mn-lt"/>
        <a:ea typeface="+mn-ea"/>
        <a:cs typeface="+mn-cs"/>
      </a:defRPr>
    </a:lvl6pPr>
    <a:lvl7pPr marL="2743624" algn="l" defTabSz="914541" rtl="0" eaLnBrk="1" latinLnBrk="0" hangingPunct="1">
      <a:defRPr sz="1200" kern="1200">
        <a:solidFill>
          <a:schemeClr val="tx1"/>
        </a:solidFill>
        <a:latin typeface="+mn-lt"/>
        <a:ea typeface="+mn-ea"/>
        <a:cs typeface="+mn-cs"/>
      </a:defRPr>
    </a:lvl7pPr>
    <a:lvl8pPr marL="3200895" algn="l" defTabSz="914541" rtl="0" eaLnBrk="1" latinLnBrk="0" hangingPunct="1">
      <a:defRPr sz="1200" kern="1200">
        <a:solidFill>
          <a:schemeClr val="tx1"/>
        </a:solidFill>
        <a:latin typeface="+mn-lt"/>
        <a:ea typeface="+mn-ea"/>
        <a:cs typeface="+mn-cs"/>
      </a:defRPr>
    </a:lvl8pPr>
    <a:lvl9pPr marL="3658166" algn="l" defTabSz="9145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2BB7A5-F0CE-036F-0F7E-3AA7CA0B7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13B886-8039-CF63-B026-942841D45D96}"/>
              </a:ext>
            </a:extLst>
          </p:cNvPr>
          <p:cNvSpPr>
            <a:spLocks noGrp="1" noRot="1" noChangeAspect="1"/>
          </p:cNvSpPr>
          <p:nvPr>
            <p:ph type="sldImg"/>
          </p:nvPr>
        </p:nvSpPr>
        <p:spPr>
          <a:xfrm>
            <a:off x="2084388" y="746125"/>
            <a:ext cx="2628900" cy="3717925"/>
          </a:xfrm>
        </p:spPr>
      </p:sp>
      <p:sp>
        <p:nvSpPr>
          <p:cNvPr id="3" name="Notes Placeholder 2">
            <a:extLst>
              <a:ext uri="{FF2B5EF4-FFF2-40B4-BE49-F238E27FC236}">
                <a16:creationId xmlns:a16="http://schemas.microsoft.com/office/drawing/2014/main" id="{02470D4C-6E22-96D4-0CE9-D8E26550E737}"/>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id="{6246A7DB-2434-B086-456B-0BE4C6B00556}"/>
              </a:ext>
            </a:extLst>
          </p:cNvPr>
          <p:cNvSpPr>
            <a:spLocks noGrp="1"/>
          </p:cNvSpPr>
          <p:nvPr>
            <p:ph type="sldNum" sz="quarter" idx="10"/>
          </p:nvPr>
        </p:nvSpPr>
        <p:spPr/>
        <p:txBody>
          <a:bodyPr/>
          <a:lstStyle/>
          <a:p>
            <a:pPr>
              <a:defRPr/>
            </a:pPr>
            <a:fld id="{58DA6EC2-BC25-44A9-9608-2A77F4838CEC}" type="slidenum">
              <a:rPr lang="en-US" smtClean="0"/>
              <a:pPr>
                <a:defRPr/>
              </a:pPr>
              <a:t>2</a:t>
            </a:fld>
            <a:endParaRPr lang="en-US" dirty="0"/>
          </a:p>
        </p:txBody>
      </p:sp>
    </p:spTree>
    <p:extLst>
      <p:ext uri="{BB962C8B-B14F-4D97-AF65-F5344CB8AC3E}">
        <p14:creationId xmlns:p14="http://schemas.microsoft.com/office/powerpoint/2010/main" val="666671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687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圖片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449903" y="-5283"/>
            <a:ext cx="5111361" cy="1287983"/>
          </a:xfrm>
          <a:prstGeom prst="rect">
            <a:avLst/>
          </a:prstGeom>
        </p:spPr>
      </p:pic>
      <p:sp>
        <p:nvSpPr>
          <p:cNvPr id="3075" name="Text Placeholder 2"/>
          <p:cNvSpPr>
            <a:spLocks noGrp="1"/>
          </p:cNvSpPr>
          <p:nvPr>
            <p:ph type="body" idx="1"/>
          </p:nvPr>
        </p:nvSpPr>
        <p:spPr bwMode="auto">
          <a:xfrm>
            <a:off x="266700" y="1536700"/>
            <a:ext cx="7010400" cy="8016367"/>
          </a:xfrm>
          <a:prstGeom prst="rect">
            <a:avLst/>
          </a:prstGeom>
          <a:noFill/>
          <a:ln w="9525">
            <a:noFill/>
            <a:miter lim="800000"/>
            <a:headEnd/>
            <a:tailEnd/>
          </a:ln>
        </p:spPr>
        <p:txBody>
          <a:bodyPr vert="horz" wrap="square" lIns="99567" tIns="49782" rIns="99567" bIns="49782"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7745" y="9910414"/>
            <a:ext cx="1764930" cy="570167"/>
          </a:xfrm>
          <a:prstGeom prst="rect">
            <a:avLst/>
          </a:prstGeom>
        </p:spPr>
        <p:txBody>
          <a:bodyPr vert="horz" lIns="99567" tIns="49782" rIns="99567" bIns="49782" rtlCol="0" anchor="ctr"/>
          <a:lstStyle>
            <a:lvl1pPr algn="l" defTabSz="995661" fontAlgn="auto">
              <a:spcBef>
                <a:spcPts val="0"/>
              </a:spcBef>
              <a:spcAft>
                <a:spcPts val="0"/>
              </a:spcAft>
              <a:defRPr sz="1300">
                <a:solidFill>
                  <a:schemeClr val="tx1">
                    <a:tint val="75000"/>
                  </a:schemeClr>
                </a:solidFill>
                <a:latin typeface="+mn-lt"/>
              </a:defRPr>
            </a:lvl1pPr>
          </a:lstStyle>
          <a:p>
            <a:pPr>
              <a:defRPr/>
            </a:pPr>
            <a:fld id="{E650C96C-A607-4449-87D2-E53599E72D4D}" type="datetimeFigureOut">
              <a:rPr lang="en-US"/>
              <a:pPr>
                <a:defRPr/>
              </a:pPr>
              <a:t>5/18/2026</a:t>
            </a:fld>
            <a:endParaRPr lang="en-US" dirty="0"/>
          </a:p>
        </p:txBody>
      </p:sp>
      <p:sp>
        <p:nvSpPr>
          <p:cNvPr id="5" name="Footer Placeholder 4"/>
          <p:cNvSpPr>
            <a:spLocks noGrp="1"/>
          </p:cNvSpPr>
          <p:nvPr>
            <p:ph type="ftr" sz="quarter" idx="3"/>
          </p:nvPr>
        </p:nvSpPr>
        <p:spPr>
          <a:xfrm>
            <a:off x="2583908" y="9910414"/>
            <a:ext cx="2393447" cy="570167"/>
          </a:xfrm>
          <a:prstGeom prst="rect">
            <a:avLst/>
          </a:prstGeom>
        </p:spPr>
        <p:txBody>
          <a:bodyPr vert="horz" lIns="99567" tIns="49782" rIns="99567" bIns="49782" rtlCol="0" anchor="ctr"/>
          <a:lstStyle>
            <a:lvl1pPr algn="ctr" defTabSz="995661" fontAlgn="auto">
              <a:spcBef>
                <a:spcPts val="0"/>
              </a:spcBef>
              <a:spcAft>
                <a:spcPts val="0"/>
              </a:spcAft>
              <a:defRPr sz="13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418588" y="9910414"/>
            <a:ext cx="1764930" cy="570167"/>
          </a:xfrm>
          <a:prstGeom prst="rect">
            <a:avLst/>
          </a:prstGeom>
        </p:spPr>
        <p:txBody>
          <a:bodyPr vert="horz" lIns="99567" tIns="49782" rIns="99567" bIns="49782" rtlCol="0" anchor="ctr"/>
          <a:lstStyle>
            <a:lvl1pPr algn="r" defTabSz="995661" fontAlgn="auto">
              <a:spcBef>
                <a:spcPts val="0"/>
              </a:spcBef>
              <a:spcAft>
                <a:spcPts val="0"/>
              </a:spcAft>
              <a:defRPr sz="1300">
                <a:solidFill>
                  <a:schemeClr val="tx1">
                    <a:tint val="75000"/>
                  </a:schemeClr>
                </a:solidFill>
                <a:latin typeface="+mn-lt"/>
              </a:defRPr>
            </a:lvl1pPr>
          </a:lstStyle>
          <a:p>
            <a:pPr>
              <a:defRPr/>
            </a:pPr>
            <a:fld id="{6B83FC2B-BE40-4231-929D-9458888251A0}" type="slidenum">
              <a:rPr lang="en-US"/>
              <a:pPr>
                <a:defRPr/>
              </a:pPr>
              <a:t>‹#›</a:t>
            </a:fld>
            <a:endParaRPr lang="en-US" dirty="0"/>
          </a:p>
        </p:txBody>
      </p:sp>
      <p:sp>
        <p:nvSpPr>
          <p:cNvPr id="12" name="Text Box 22"/>
          <p:cNvSpPr txBox="1">
            <a:spLocks noChangeArrowheads="1"/>
          </p:cNvSpPr>
          <p:nvPr userDrawn="1"/>
        </p:nvSpPr>
        <p:spPr bwMode="auto">
          <a:xfrm>
            <a:off x="5219699" y="1016175"/>
            <a:ext cx="2341565" cy="32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indent="177800" algn="ctr">
              <a:lnSpc>
                <a:spcPct val="110000"/>
              </a:lnSpc>
              <a:spcAft>
                <a:spcPts val="0"/>
              </a:spcAft>
            </a:pPr>
            <a:r>
              <a:rPr lang="zh-TW" sz="12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基金理財快訊</a:t>
            </a:r>
            <a:r>
              <a:rPr lang="en-US" altLang="zh-TW" sz="12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  2026/5/6</a:t>
            </a:r>
            <a:endParaRPr lang="zh-TW" sz="1200" b="0" kern="10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sp>
        <p:nvSpPr>
          <p:cNvPr id="13" name="Text Box 22"/>
          <p:cNvSpPr txBox="1">
            <a:spLocks noChangeArrowheads="1"/>
          </p:cNvSpPr>
          <p:nvPr userDrawn="1"/>
        </p:nvSpPr>
        <p:spPr bwMode="auto">
          <a:xfrm>
            <a:off x="101600" y="943644"/>
            <a:ext cx="2449903" cy="38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10000"/>
              </a:lnSpc>
              <a:spcAft>
                <a:spcPts val="0"/>
              </a:spcAft>
            </a:pP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富蘭克林</a:t>
            </a:r>
            <a:r>
              <a:rPr lang="zh-TW" altLang="en-US"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a:t>
            </a: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國民的基金</a:t>
            </a:r>
            <a:endParaRPr lang="zh-TW" sz="1600" b="0" kern="100" baseline="0" dirty="0">
              <a:solidFill>
                <a:srgbClr val="3769FF"/>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pic>
        <p:nvPicPr>
          <p:cNvPr id="2" name="圖片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8992" y="97167"/>
            <a:ext cx="2207393" cy="832826"/>
          </a:xfrm>
          <a:prstGeom prst="rect">
            <a:avLst/>
          </a:prstGeom>
        </p:spPr>
      </p:pic>
    </p:spTree>
  </p:cSld>
  <p:clrMap bg1="lt1" tx1="dk1" bg2="lt2" tx2="dk2" accent1="accent1" accent2="accent2" accent3="accent3" accent4="accent4" accent5="accent5" accent6="accent6" hlink="hlink" folHlink="folHlink"/>
  <p:sldLayoutIdLst>
    <p:sldLayoutId id="2147483657" r:id="rId1"/>
    <p:sldLayoutId id="2147483658" r:id="rId2"/>
  </p:sldLayoutIdLst>
  <p:txStyles>
    <p:titleStyle>
      <a:lvl1pPr algn="ctr" defTabSz="995517" rtl="0" eaLnBrk="0" fontAlgn="base" hangingPunct="0">
        <a:spcBef>
          <a:spcPct val="0"/>
        </a:spcBef>
        <a:spcAft>
          <a:spcPct val="0"/>
        </a:spcAft>
        <a:defRPr sz="2800" kern="1200">
          <a:solidFill>
            <a:schemeClr val="tx1"/>
          </a:solidFill>
          <a:latin typeface="微軟正黑體" panose="020B0604030504040204" pitchFamily="34" charset="-120"/>
          <a:ea typeface="微軟正黑體" panose="020B0604030504040204" pitchFamily="34" charset="-120"/>
          <a:cs typeface="+mj-cs"/>
        </a:defRPr>
      </a:lvl1pPr>
      <a:lvl2pPr algn="ctr" defTabSz="995517" rtl="0" eaLnBrk="0" fontAlgn="base" hangingPunct="0">
        <a:spcBef>
          <a:spcPct val="0"/>
        </a:spcBef>
        <a:spcAft>
          <a:spcPct val="0"/>
        </a:spcAft>
        <a:defRPr sz="4800">
          <a:solidFill>
            <a:schemeClr val="tx1"/>
          </a:solidFill>
          <a:latin typeface="Calibri" pitchFamily="34" charset="0"/>
        </a:defRPr>
      </a:lvl2pPr>
      <a:lvl3pPr algn="ctr" defTabSz="995517" rtl="0" eaLnBrk="0" fontAlgn="base" hangingPunct="0">
        <a:spcBef>
          <a:spcPct val="0"/>
        </a:spcBef>
        <a:spcAft>
          <a:spcPct val="0"/>
        </a:spcAft>
        <a:defRPr sz="4800">
          <a:solidFill>
            <a:schemeClr val="tx1"/>
          </a:solidFill>
          <a:latin typeface="Calibri" pitchFamily="34" charset="0"/>
        </a:defRPr>
      </a:lvl3pPr>
      <a:lvl4pPr algn="ctr" defTabSz="995517" rtl="0" eaLnBrk="0" fontAlgn="base" hangingPunct="0">
        <a:spcBef>
          <a:spcPct val="0"/>
        </a:spcBef>
        <a:spcAft>
          <a:spcPct val="0"/>
        </a:spcAft>
        <a:defRPr sz="4800">
          <a:solidFill>
            <a:schemeClr val="tx1"/>
          </a:solidFill>
          <a:latin typeface="Calibri" pitchFamily="34" charset="0"/>
        </a:defRPr>
      </a:lvl4pPr>
      <a:lvl5pPr algn="ctr" defTabSz="995517" rtl="0" eaLnBrk="0" fontAlgn="base" hangingPunct="0">
        <a:spcBef>
          <a:spcPct val="0"/>
        </a:spcBef>
        <a:spcAft>
          <a:spcPct val="0"/>
        </a:spcAft>
        <a:defRPr sz="4800">
          <a:solidFill>
            <a:schemeClr val="tx1"/>
          </a:solidFill>
          <a:latin typeface="Calibri" pitchFamily="34" charset="0"/>
        </a:defRPr>
      </a:lvl5pPr>
      <a:lvl6pPr marL="457270" algn="ctr" defTabSz="995517" rtl="0" fontAlgn="base">
        <a:spcBef>
          <a:spcPct val="0"/>
        </a:spcBef>
        <a:spcAft>
          <a:spcPct val="0"/>
        </a:spcAft>
        <a:defRPr sz="4800">
          <a:solidFill>
            <a:schemeClr val="tx1"/>
          </a:solidFill>
          <a:latin typeface="Calibri" pitchFamily="34" charset="0"/>
        </a:defRPr>
      </a:lvl6pPr>
      <a:lvl7pPr marL="914541" algn="ctr" defTabSz="995517" rtl="0" fontAlgn="base">
        <a:spcBef>
          <a:spcPct val="0"/>
        </a:spcBef>
        <a:spcAft>
          <a:spcPct val="0"/>
        </a:spcAft>
        <a:defRPr sz="4800">
          <a:solidFill>
            <a:schemeClr val="tx1"/>
          </a:solidFill>
          <a:latin typeface="Calibri" pitchFamily="34" charset="0"/>
        </a:defRPr>
      </a:lvl7pPr>
      <a:lvl8pPr marL="1371813" algn="ctr" defTabSz="995517" rtl="0" fontAlgn="base">
        <a:spcBef>
          <a:spcPct val="0"/>
        </a:spcBef>
        <a:spcAft>
          <a:spcPct val="0"/>
        </a:spcAft>
        <a:defRPr sz="4800">
          <a:solidFill>
            <a:schemeClr val="tx1"/>
          </a:solidFill>
          <a:latin typeface="Calibri" pitchFamily="34" charset="0"/>
        </a:defRPr>
      </a:lvl8pPr>
      <a:lvl9pPr marL="1829083" algn="ctr" defTabSz="995517" rtl="0" fontAlgn="base">
        <a:spcBef>
          <a:spcPct val="0"/>
        </a:spcBef>
        <a:spcAft>
          <a:spcPct val="0"/>
        </a:spcAft>
        <a:defRPr sz="4800">
          <a:solidFill>
            <a:schemeClr val="tx1"/>
          </a:solidFill>
          <a:latin typeface="Calibri" pitchFamily="34" charset="0"/>
        </a:defRPr>
      </a:lvl9pPr>
    </p:titleStyle>
    <p:bodyStyle>
      <a:lvl1pPr marL="373120" indent="-373120" algn="l" defTabSz="995517" rtl="0" eaLnBrk="0" fontAlgn="base" hangingPunct="0">
        <a:spcBef>
          <a:spcPct val="20000"/>
        </a:spcBef>
        <a:spcAft>
          <a:spcPct val="0"/>
        </a:spcAft>
        <a:buFont typeface="Arial" pitchFamily="34" charset="0"/>
        <a:buChar char="•"/>
        <a:defRPr sz="32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vl2pPr marL="808163" indent="-309611" algn="l" defTabSz="995517" rtl="0" eaLnBrk="0" fontAlgn="base" hangingPunct="0">
        <a:spcBef>
          <a:spcPct val="20000"/>
        </a:spcBef>
        <a:spcAft>
          <a:spcPct val="0"/>
        </a:spcAft>
        <a:buFont typeface="Arial" pitchFamily="34" charset="0"/>
        <a:buChar char="–"/>
        <a:defRPr sz="2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1243205" indent="-247689" algn="l" defTabSz="995517" rtl="0" eaLnBrk="0" fontAlgn="base" hangingPunct="0">
        <a:spcBef>
          <a:spcPct val="20000"/>
        </a:spcBef>
        <a:spcAft>
          <a:spcPct val="0"/>
        </a:spcAft>
        <a:buFont typeface="Arial" pitchFamily="34" charset="0"/>
        <a:buChar char="•"/>
        <a:defRPr sz="24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1741758"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4pPr>
      <a:lvl5pPr marL="2238721"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5pPr>
      <a:lvl6pPr marL="2738068"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3589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3372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31560"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995661" rtl="0" eaLnBrk="1" latinLnBrk="0" hangingPunct="1">
        <a:defRPr sz="2000" kern="1200">
          <a:solidFill>
            <a:schemeClr val="tx1"/>
          </a:solidFill>
          <a:latin typeface="+mn-lt"/>
          <a:ea typeface="+mn-ea"/>
          <a:cs typeface="+mn-cs"/>
        </a:defRPr>
      </a:lvl1pPr>
      <a:lvl2pPr marL="497831" algn="l" defTabSz="995661" rtl="0" eaLnBrk="1" latinLnBrk="0" hangingPunct="1">
        <a:defRPr sz="2000" kern="1200">
          <a:solidFill>
            <a:schemeClr val="tx1"/>
          </a:solidFill>
          <a:latin typeface="+mn-lt"/>
          <a:ea typeface="+mn-ea"/>
          <a:cs typeface="+mn-cs"/>
        </a:defRPr>
      </a:lvl2pPr>
      <a:lvl3pPr marL="995661" algn="l" defTabSz="995661" rtl="0" eaLnBrk="1" latinLnBrk="0" hangingPunct="1">
        <a:defRPr sz="2000" kern="1200">
          <a:solidFill>
            <a:schemeClr val="tx1"/>
          </a:solidFill>
          <a:latin typeface="+mn-lt"/>
          <a:ea typeface="+mn-ea"/>
          <a:cs typeface="+mn-cs"/>
        </a:defRPr>
      </a:lvl3pPr>
      <a:lvl4pPr marL="1493492" algn="l" defTabSz="995661" rtl="0" eaLnBrk="1" latinLnBrk="0" hangingPunct="1">
        <a:defRPr sz="2000" kern="1200">
          <a:solidFill>
            <a:schemeClr val="tx1"/>
          </a:solidFill>
          <a:latin typeface="+mn-lt"/>
          <a:ea typeface="+mn-ea"/>
          <a:cs typeface="+mn-cs"/>
        </a:defRPr>
      </a:lvl4pPr>
      <a:lvl5pPr marL="1991323" algn="l" defTabSz="995661" rtl="0" eaLnBrk="1" latinLnBrk="0" hangingPunct="1">
        <a:defRPr sz="2000" kern="1200">
          <a:solidFill>
            <a:schemeClr val="tx1"/>
          </a:solidFill>
          <a:latin typeface="+mn-lt"/>
          <a:ea typeface="+mn-ea"/>
          <a:cs typeface="+mn-cs"/>
        </a:defRPr>
      </a:lvl5pPr>
      <a:lvl6pPr marL="2489152" algn="l" defTabSz="995661" rtl="0" eaLnBrk="1" latinLnBrk="0" hangingPunct="1">
        <a:defRPr sz="2000" kern="1200">
          <a:solidFill>
            <a:schemeClr val="tx1"/>
          </a:solidFill>
          <a:latin typeface="+mn-lt"/>
          <a:ea typeface="+mn-ea"/>
          <a:cs typeface="+mn-cs"/>
        </a:defRPr>
      </a:lvl6pPr>
      <a:lvl7pPr marL="2986983" algn="l" defTabSz="995661" rtl="0" eaLnBrk="1" latinLnBrk="0" hangingPunct="1">
        <a:defRPr sz="2000" kern="1200">
          <a:solidFill>
            <a:schemeClr val="tx1"/>
          </a:solidFill>
          <a:latin typeface="+mn-lt"/>
          <a:ea typeface="+mn-ea"/>
          <a:cs typeface="+mn-cs"/>
        </a:defRPr>
      </a:lvl7pPr>
      <a:lvl8pPr marL="3484814" algn="l" defTabSz="995661" rtl="0" eaLnBrk="1" latinLnBrk="0" hangingPunct="1">
        <a:defRPr sz="2000" kern="1200">
          <a:solidFill>
            <a:schemeClr val="tx1"/>
          </a:solidFill>
          <a:latin typeface="+mn-lt"/>
          <a:ea typeface="+mn-ea"/>
          <a:cs typeface="+mn-cs"/>
        </a:defRPr>
      </a:lvl8pPr>
      <a:lvl9pPr marL="3982645" algn="l" defTabSz="995661"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franklin.com.t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2498102" y="178404"/>
            <a:ext cx="4809922" cy="307777"/>
          </a:xfrm>
          <a:prstGeom prst="rect">
            <a:avLst/>
          </a:prstGeom>
          <a:noFill/>
          <a:ln>
            <a:noFill/>
          </a:ln>
        </p:spPr>
        <p:txBody>
          <a:bodyPr wrap="square" lIns="91455" tIns="0" rIns="91455" bIns="0" rtlCol="0">
            <a:spAutoFit/>
          </a:bodyPr>
          <a:lstStyle/>
          <a:p>
            <a:pPr algn="ctr" defTabSz="995661" fontAlgn="auto">
              <a:spcBef>
                <a:spcPts val="0"/>
              </a:spcBef>
              <a:spcAft>
                <a:spcPts val="0"/>
              </a:spcAft>
              <a:defRPr/>
            </a:pPr>
            <a:r>
              <a:rPr lang="zh-TW" altLang="en-US" b="1" dirty="0">
                <a:solidFill>
                  <a:srgbClr val="FFFF00"/>
                </a:solidFill>
                <a:latin typeface="微軟正黑體" panose="020B0604030504040204" pitchFamily="34" charset="-120"/>
                <a:ea typeface="微軟正黑體" panose="020B0604030504040204" pitchFamily="34" charset="-120"/>
              </a:rPr>
              <a:t>品質改善，非投資等級債無懼地緣動盪</a:t>
            </a:r>
          </a:p>
        </p:txBody>
      </p:sp>
      <p:grpSp>
        <p:nvGrpSpPr>
          <p:cNvPr id="21" name="群組 20"/>
          <p:cNvGrpSpPr/>
          <p:nvPr/>
        </p:nvGrpSpPr>
        <p:grpSpPr>
          <a:xfrm>
            <a:off x="119013" y="4165084"/>
            <a:ext cx="7289719" cy="314156"/>
            <a:chOff x="0" y="2257304"/>
            <a:chExt cx="6252818" cy="314156"/>
          </a:xfrm>
        </p:grpSpPr>
        <p:pic>
          <p:nvPicPr>
            <p:cNvPr id="22" name="Picture 15">
              <a:extLst>
                <a:ext uri="{FF2B5EF4-FFF2-40B4-BE49-F238E27FC236}">
                  <a16:creationId xmlns:a16="http://schemas.microsoft.com/office/drawing/2014/main" id="{1504468A-1E0D-417D-ADF1-B41EA7FE708E}"/>
                </a:ext>
              </a:extLst>
            </p:cNvPr>
            <p:cNvPicPr>
              <a:picLocks/>
            </p:cNvPicPr>
            <p:nvPr/>
          </p:nvPicPr>
          <p:blipFill>
            <a:blip r:embed="rId2"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23" name="TextBox 190">
              <a:extLst>
                <a:ext uri="{FF2B5EF4-FFF2-40B4-BE49-F238E27FC236}">
                  <a16:creationId xmlns:a16="http://schemas.microsoft.com/office/drawing/2014/main" id="{9FCC5596-4A15-4AE2-90B7-1806A9FD9B76}"/>
                </a:ext>
              </a:extLst>
            </p:cNvPr>
            <p:cNvSpPr txBox="1"/>
            <p:nvPr/>
          </p:nvSpPr>
          <p:spPr>
            <a:xfrm>
              <a:off x="85209" y="2263683"/>
              <a:ext cx="6167609" cy="307777"/>
            </a:xfrm>
            <a:prstGeom prst="rect">
              <a:avLst/>
            </a:prstGeom>
            <a:noFill/>
          </p:spPr>
          <p:txBody>
            <a:bodyPr wrap="square" lIns="0" rIns="0" rtlCol="0">
              <a:spAutoFit/>
            </a:bodyPr>
            <a:lstStyle/>
            <a:p>
              <a:r>
                <a:rPr lang="zh-TW" altLang="en-US" sz="1400" b="1" dirty="0">
                  <a:solidFill>
                    <a:schemeClr val="bg1"/>
                  </a:solidFill>
                  <a:latin typeface="微軟正黑體" panose="020B0604030504040204" pitchFamily="34" charset="-120"/>
                  <a:ea typeface="微軟正黑體" panose="020B0604030504040204" pitchFamily="34" charset="-120"/>
                </a:rPr>
                <a:t>明日之星熠熠，非投資等級債品質改善</a:t>
              </a:r>
              <a:endParaRPr lang="en-US" altLang="zh-TW" sz="1400" b="1" dirty="0">
                <a:solidFill>
                  <a:schemeClr val="bg1"/>
                </a:solidFill>
                <a:latin typeface="微軟正黑體" panose="020B0604030504040204" pitchFamily="34" charset="-120"/>
                <a:ea typeface="微軟正黑體" panose="020B0604030504040204" pitchFamily="34" charset="-120"/>
              </a:endParaRPr>
            </a:p>
          </p:txBody>
        </p:sp>
      </p:grpSp>
      <p:grpSp>
        <p:nvGrpSpPr>
          <p:cNvPr id="48" name="群組 47"/>
          <p:cNvGrpSpPr/>
          <p:nvPr/>
        </p:nvGrpSpPr>
        <p:grpSpPr>
          <a:xfrm>
            <a:off x="116570" y="7741874"/>
            <a:ext cx="7280757" cy="307777"/>
            <a:chOff x="0" y="2245329"/>
            <a:chExt cx="6245130" cy="307777"/>
          </a:xfrm>
        </p:grpSpPr>
        <p:pic>
          <p:nvPicPr>
            <p:cNvPr id="52" name="Picture 15">
              <a:extLst>
                <a:ext uri="{FF2B5EF4-FFF2-40B4-BE49-F238E27FC236}">
                  <a16:creationId xmlns:a16="http://schemas.microsoft.com/office/drawing/2014/main" id="{1504468A-1E0D-417D-ADF1-B41EA7FE708E}"/>
                </a:ext>
              </a:extLst>
            </p:cNvPr>
            <p:cNvPicPr>
              <a:picLocks/>
            </p:cNvPicPr>
            <p:nvPr/>
          </p:nvPicPr>
          <p:blipFill>
            <a:blip r:embed="rId2"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53" name="TextBox 190">
              <a:extLst>
                <a:ext uri="{FF2B5EF4-FFF2-40B4-BE49-F238E27FC236}">
                  <a16:creationId xmlns:a16="http://schemas.microsoft.com/office/drawing/2014/main" id="{9FCC5596-4A15-4AE2-90B7-1806A9FD9B76}"/>
                </a:ext>
              </a:extLst>
            </p:cNvPr>
            <p:cNvSpPr txBox="1"/>
            <p:nvPr/>
          </p:nvSpPr>
          <p:spPr>
            <a:xfrm>
              <a:off x="76477" y="2245329"/>
              <a:ext cx="6079461" cy="307777"/>
            </a:xfrm>
            <a:prstGeom prst="rect">
              <a:avLst/>
            </a:prstGeom>
            <a:noFill/>
          </p:spPr>
          <p:txBody>
            <a:bodyPr wrap="square" lIns="0" rIns="0" rtlCol="0">
              <a:spAutoFit/>
            </a:bodyPr>
            <a:lstStyle/>
            <a:p>
              <a:r>
                <a:rPr lang="zh-TW" altLang="en-US" sz="1400" b="1" dirty="0">
                  <a:solidFill>
                    <a:schemeClr val="bg1"/>
                  </a:solidFill>
                  <a:latin typeface="微軟正黑體" panose="020B0604030504040204" pitchFamily="34" charset="-120"/>
                  <a:ea typeface="微軟正黑體" panose="020B0604030504040204" pitchFamily="34" charset="-120"/>
                </a:rPr>
                <a:t>基金兩兼顧：控波動、爭收益，當前看好金融、相對加碼能源、工業與建築，減碼科技</a:t>
              </a:r>
            </a:p>
          </p:txBody>
        </p:sp>
      </p:grpSp>
      <p:sp>
        <p:nvSpPr>
          <p:cNvPr id="79" name="TextBox 50">
            <a:extLst>
              <a:ext uri="{FF2B5EF4-FFF2-40B4-BE49-F238E27FC236}">
                <a16:creationId xmlns:a16="http://schemas.microsoft.com/office/drawing/2014/main" id="{501D395E-246D-4390-BFFE-4F1FACFA255F}"/>
              </a:ext>
            </a:extLst>
          </p:cNvPr>
          <p:cNvSpPr txBox="1"/>
          <p:nvPr/>
        </p:nvSpPr>
        <p:spPr>
          <a:xfrm>
            <a:off x="2597023" y="484133"/>
            <a:ext cx="4901539" cy="660188"/>
          </a:xfrm>
          <a:prstGeom prst="rect">
            <a:avLst/>
          </a:prstGeom>
          <a:noFill/>
        </p:spPr>
        <p:txBody>
          <a:bodyPr wrap="square" lIns="0" tIns="45727" rIns="91455" bIns="0">
            <a:spAutoFit/>
          </a:bodyPr>
          <a:lstStyle/>
          <a:p>
            <a:pPr>
              <a:lnSpc>
                <a:spcPct val="95000"/>
              </a:lnSpc>
            </a:pPr>
            <a:r>
              <a:rPr lang="zh-TW" altLang="en-US" sz="1400" b="1" dirty="0">
                <a:solidFill>
                  <a:schemeClr val="bg1"/>
                </a:solidFill>
                <a:latin typeface="微軟正黑體" panose="020B0604030504040204" pitchFamily="34" charset="-120"/>
                <a:ea typeface="微軟正黑體" panose="020B0604030504040204" pitchFamily="34" charset="-120"/>
              </a:rPr>
              <a:t>富蘭克林坦伯頓公司債基金</a:t>
            </a:r>
            <a:r>
              <a:rPr lang="en-US" altLang="zh-TW" sz="1400" b="1" dirty="0">
                <a:solidFill>
                  <a:srgbClr val="00FFFF"/>
                </a:solidFill>
                <a:latin typeface="微軟正黑體" panose="020B0604030504040204" pitchFamily="34" charset="-120"/>
                <a:ea typeface="微軟正黑體" panose="020B0604030504040204" pitchFamily="34" charset="-120"/>
              </a:rPr>
              <a:t>(</a:t>
            </a:r>
            <a:r>
              <a:rPr lang="zh-TW" altLang="en-US" sz="1400" b="1" dirty="0">
                <a:solidFill>
                  <a:srgbClr val="00FFFF"/>
                </a:solidFill>
                <a:latin typeface="微軟正黑體" panose="020B0604030504040204" pitchFamily="34" charset="-120"/>
                <a:ea typeface="微軟正黑體" panose="020B0604030504040204" pitchFamily="34" charset="-120"/>
              </a:rPr>
              <a:t>本基金主要係投資於非投資等級之高風險債券及符合美國</a:t>
            </a:r>
            <a:r>
              <a:rPr lang="en-US" altLang="zh-TW" sz="1400" b="1" dirty="0">
                <a:solidFill>
                  <a:srgbClr val="00FFFF"/>
                </a:solidFill>
                <a:latin typeface="微軟正黑體" panose="020B0604030504040204" pitchFamily="34" charset="-120"/>
                <a:ea typeface="微軟正黑體" panose="020B0604030504040204" pitchFamily="34" charset="-120"/>
              </a:rPr>
              <a:t>Rule 144A</a:t>
            </a:r>
            <a:r>
              <a:rPr lang="zh-TW" altLang="en-US" sz="1400" b="1" dirty="0">
                <a:solidFill>
                  <a:srgbClr val="00FFFF"/>
                </a:solidFill>
                <a:latin typeface="微軟正黑體" panose="020B0604030504040204" pitchFamily="34" charset="-120"/>
                <a:ea typeface="微軟正黑體" panose="020B0604030504040204" pitchFamily="34" charset="-120"/>
              </a:rPr>
              <a:t>規定之私募性質債券且基金之配息來源可能為本金</a:t>
            </a:r>
            <a:r>
              <a:rPr lang="en-US" altLang="zh-TW" sz="1400" b="1" dirty="0">
                <a:solidFill>
                  <a:srgbClr val="00FFFF"/>
                </a:solidFill>
                <a:latin typeface="微軟正黑體" panose="020B0604030504040204" pitchFamily="34" charset="-120"/>
                <a:ea typeface="微軟正黑體" panose="020B0604030504040204" pitchFamily="34" charset="-120"/>
              </a:rPr>
              <a:t>)</a:t>
            </a:r>
          </a:p>
        </p:txBody>
      </p:sp>
      <p:sp>
        <p:nvSpPr>
          <p:cNvPr id="30" name="矩形 29">
            <a:extLst>
              <a:ext uri="{FF2B5EF4-FFF2-40B4-BE49-F238E27FC236}">
                <a16:creationId xmlns:a16="http://schemas.microsoft.com/office/drawing/2014/main" id="{AB8F6091-FCEB-BFF1-337F-EBDC592DC163}"/>
              </a:ext>
            </a:extLst>
          </p:cNvPr>
          <p:cNvSpPr/>
          <p:nvPr/>
        </p:nvSpPr>
        <p:spPr>
          <a:xfrm>
            <a:off x="283002" y="10190286"/>
            <a:ext cx="6859441" cy="461665"/>
          </a:xfrm>
          <a:prstGeom prst="rect">
            <a:avLst/>
          </a:prstGeom>
        </p:spPr>
        <p:txBody>
          <a:bodyPr wrap="square">
            <a:spAutoFit/>
          </a:bodyPr>
          <a:lstStyle/>
          <a:p>
            <a:pPr algn="just">
              <a:defRPr/>
            </a:pPr>
            <a:r>
              <a:rPr lang="zh-TW" altLang="en-US" sz="800" dirty="0">
                <a:solidFill>
                  <a:srgbClr val="000000"/>
                </a:solidFill>
                <a:latin typeface="微軟正黑體" panose="020B0604030504040204" pitchFamily="34" charset="-120"/>
                <a:ea typeface="微軟正黑體" panose="020B0604030504040204" pitchFamily="34" charset="-120"/>
              </a:rPr>
              <a:t>資料來源：富蘭克林坦伯頓基金集團，基金指標為</a:t>
            </a:r>
            <a:r>
              <a:rPr lang="en-US" altLang="zh-TW" sz="800" dirty="0">
                <a:solidFill>
                  <a:srgbClr val="000000"/>
                </a:solidFill>
                <a:latin typeface="微軟正黑體" panose="020B0604030504040204" pitchFamily="34" charset="-120"/>
                <a:ea typeface="微軟正黑體" panose="020B0604030504040204" pitchFamily="34" charset="-120"/>
              </a:rPr>
              <a:t>ICE</a:t>
            </a:r>
            <a:r>
              <a:rPr lang="zh-TW" altLang="en-US" sz="800" dirty="0">
                <a:solidFill>
                  <a:srgbClr val="000000"/>
                </a:solidFill>
                <a:latin typeface="微軟正黑體" panose="020B0604030504040204" pitchFamily="34" charset="-120"/>
                <a:ea typeface="微軟正黑體" panose="020B0604030504040204" pitchFamily="34" charset="-120"/>
              </a:rPr>
              <a:t>美銀美國非投資等級債券限制指數，截至</a:t>
            </a:r>
            <a:r>
              <a:rPr lang="en-US" altLang="zh-TW" sz="800" dirty="0">
                <a:solidFill>
                  <a:srgbClr val="000000"/>
                </a:solidFill>
                <a:latin typeface="微軟正黑體" panose="020B0604030504040204" pitchFamily="34" charset="-120"/>
                <a:ea typeface="微軟正黑體" panose="020B0604030504040204" pitchFamily="34" charset="-120"/>
              </a:rPr>
              <a:t>2026/3</a:t>
            </a:r>
            <a:r>
              <a:rPr lang="zh-TW" altLang="en-US" sz="800" dirty="0">
                <a:solidFill>
                  <a:srgbClr val="000000"/>
                </a:solidFill>
                <a:latin typeface="微軟正黑體" panose="020B0604030504040204" pitchFamily="34" charset="-120"/>
                <a:ea typeface="微軟正黑體" panose="020B0604030504040204" pitchFamily="34" charset="-120"/>
              </a:rPr>
              <a:t>。波動度取取近兩年年化標準差，截至</a:t>
            </a:r>
            <a:r>
              <a:rPr lang="en-US" altLang="zh-TW" sz="800" dirty="0">
                <a:solidFill>
                  <a:srgbClr val="000000"/>
                </a:solidFill>
                <a:latin typeface="微軟正黑體" panose="020B0604030504040204" pitchFamily="34" charset="-120"/>
                <a:ea typeface="微軟正黑體" panose="020B0604030504040204" pitchFamily="34" charset="-120"/>
              </a:rPr>
              <a:t>2026/4</a:t>
            </a:r>
            <a:r>
              <a:rPr lang="zh-TW" altLang="en-US" sz="800" dirty="0">
                <a:solidFill>
                  <a:srgbClr val="000000"/>
                </a:solidFill>
                <a:latin typeface="微軟正黑體" panose="020B0604030504040204" pitchFamily="34" charset="-120"/>
                <a:ea typeface="微軟正黑體" panose="020B0604030504040204" pitchFamily="34" charset="-120"/>
              </a:rPr>
              <a:t>。基金持債到期殖利率為基金所有持債之加權平均到期殖利率，其乃假設每一債券均持有至到期且期間所收的債息均滾入再投資計算而得的平均年收益率，截至</a:t>
            </a:r>
            <a:r>
              <a:rPr lang="en-US" altLang="zh-TW" sz="800">
                <a:solidFill>
                  <a:srgbClr val="000000"/>
                </a:solidFill>
                <a:latin typeface="微軟正黑體" panose="020B0604030504040204" pitchFamily="34" charset="-120"/>
                <a:ea typeface="微軟正黑體" panose="020B0604030504040204" pitchFamily="34" charset="-120"/>
              </a:rPr>
              <a:t>2026/3</a:t>
            </a:r>
            <a:r>
              <a:rPr lang="zh-TW" altLang="en-US" sz="800">
                <a:solidFill>
                  <a:srgbClr val="000000"/>
                </a:solidFill>
                <a:latin typeface="微軟正黑體" panose="020B0604030504040204" pitchFamily="34" charset="-120"/>
                <a:ea typeface="微軟正黑體" panose="020B0604030504040204" pitchFamily="34" charset="-120"/>
              </a:rPr>
              <a:t>。</a:t>
            </a:r>
            <a:r>
              <a:rPr lang="zh-TW" altLang="en-US" sz="800" b="1" dirty="0">
                <a:solidFill>
                  <a:srgbClr val="000000"/>
                </a:solidFill>
                <a:latin typeface="微軟正黑體" panose="020B0604030504040204" pitchFamily="34" charset="-120"/>
                <a:ea typeface="微軟正黑體" panose="020B0604030504040204" pitchFamily="34" charset="-120"/>
              </a:rPr>
              <a:t>基金持債到期殖利率不代表基金報酬率或配息率。投資人申購本基金係持有基金受益憑證，而非本文提及之投資資產或標的。</a:t>
            </a:r>
          </a:p>
        </p:txBody>
      </p:sp>
      <p:sp>
        <p:nvSpPr>
          <p:cNvPr id="70" name="文字方塊 69">
            <a:extLst>
              <a:ext uri="{FF2B5EF4-FFF2-40B4-BE49-F238E27FC236}">
                <a16:creationId xmlns:a16="http://schemas.microsoft.com/office/drawing/2014/main" id="{FBFD281E-0EBF-D288-03F5-D32352C00978}"/>
              </a:ext>
            </a:extLst>
          </p:cNvPr>
          <p:cNvSpPr txBox="1"/>
          <p:nvPr/>
        </p:nvSpPr>
        <p:spPr>
          <a:xfrm>
            <a:off x="270620" y="7378153"/>
            <a:ext cx="6800434" cy="338554"/>
          </a:xfrm>
          <a:prstGeom prst="rect">
            <a:avLst/>
          </a:prstGeom>
          <a:noFill/>
        </p:spPr>
        <p:txBody>
          <a:bodyPr wrap="square" rtlCol="0">
            <a:spAutoFit/>
          </a:bodyPr>
          <a:lstStyle/>
          <a:p>
            <a:r>
              <a:rPr lang="zh-TW" altLang="en-US" sz="800" dirty="0">
                <a:latin typeface="微軟正黑體" panose="020B0604030504040204" pitchFamily="34" charset="-120"/>
                <a:ea typeface="微軟正黑體" panose="020B0604030504040204" pitchFamily="34" charset="-120"/>
              </a:rPr>
              <a:t>資料來源：摩根證券，按發行機構統計，</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指數為摩根大通非投資等級債券指數，資料日期：</a:t>
            </a:r>
            <a:r>
              <a:rPr lang="en-US" altLang="zh-TW" sz="800" dirty="0">
                <a:latin typeface="微軟正黑體" panose="020B0604030504040204" pitchFamily="34" charset="-120"/>
                <a:ea typeface="微軟正黑體" panose="020B0604030504040204" pitchFamily="34" charset="-120"/>
              </a:rPr>
              <a:t>2026.5.1</a:t>
            </a:r>
            <a:r>
              <a:rPr lang="zh-TW" altLang="en-US" sz="800" dirty="0">
                <a:latin typeface="微軟正黑體" panose="020B0604030504040204" pitchFamily="34" charset="-120"/>
                <a:ea typeface="微軟正黑體" panose="020B0604030504040204" pitchFamily="34" charset="-120"/>
              </a:rPr>
              <a:t>。</a:t>
            </a:r>
            <a:r>
              <a:rPr lang="zh-TW" altLang="en-US" sz="800" b="1" dirty="0">
                <a:solidFill>
                  <a:srgbClr val="000000"/>
                </a:solidFill>
                <a:latin typeface="微軟正黑體" panose="020B0604030504040204" pitchFamily="34" charset="-120"/>
                <a:ea typeface="微軟正黑體" panose="020B0604030504040204" pitchFamily="34" charset="-120"/>
              </a:rPr>
              <a:t>基金不同於指數，可能會有中途清算或合併等情形。投資人無法直接投資指數。投資人申購本基金係持有基金受益憑證，而非本文提及之投資資產或標的。</a:t>
            </a:r>
            <a:endParaRPr lang="en-US" altLang="zh-TW" sz="800" dirty="0">
              <a:latin typeface="微軟正黑體" panose="020B0604030504040204" pitchFamily="34" charset="-120"/>
              <a:ea typeface="微軟正黑體" panose="020B0604030504040204" pitchFamily="34" charset="-120"/>
            </a:endParaRPr>
          </a:p>
        </p:txBody>
      </p:sp>
      <p:grpSp>
        <p:nvGrpSpPr>
          <p:cNvPr id="85" name="群組 84">
            <a:extLst>
              <a:ext uri="{FF2B5EF4-FFF2-40B4-BE49-F238E27FC236}">
                <a16:creationId xmlns:a16="http://schemas.microsoft.com/office/drawing/2014/main" id="{0E5FD03A-ED68-935E-3F8E-3997632B3346}"/>
              </a:ext>
            </a:extLst>
          </p:cNvPr>
          <p:cNvGrpSpPr/>
          <p:nvPr/>
        </p:nvGrpSpPr>
        <p:grpSpPr>
          <a:xfrm>
            <a:off x="123494" y="1304475"/>
            <a:ext cx="7266911" cy="307777"/>
            <a:chOff x="0" y="2242989"/>
            <a:chExt cx="6245130" cy="307777"/>
          </a:xfrm>
        </p:grpSpPr>
        <p:pic>
          <p:nvPicPr>
            <p:cNvPr id="86" name="Picture 15">
              <a:extLst>
                <a:ext uri="{FF2B5EF4-FFF2-40B4-BE49-F238E27FC236}">
                  <a16:creationId xmlns:a16="http://schemas.microsoft.com/office/drawing/2014/main" id="{943A00A3-7AB6-7730-237B-3E56FF606727}"/>
                </a:ext>
              </a:extLst>
            </p:cNvPr>
            <p:cNvPicPr>
              <a:picLocks/>
            </p:cNvPicPr>
            <p:nvPr/>
          </p:nvPicPr>
          <p:blipFill>
            <a:blip r:embed="rId2"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87" name="TextBox 190">
              <a:extLst>
                <a:ext uri="{FF2B5EF4-FFF2-40B4-BE49-F238E27FC236}">
                  <a16:creationId xmlns:a16="http://schemas.microsoft.com/office/drawing/2014/main" id="{A40846AC-2F89-8065-30D6-A88D81336D87}"/>
                </a:ext>
              </a:extLst>
            </p:cNvPr>
            <p:cNvSpPr txBox="1"/>
            <p:nvPr/>
          </p:nvSpPr>
          <p:spPr>
            <a:xfrm>
              <a:off x="76623" y="2242989"/>
              <a:ext cx="5720484" cy="307777"/>
            </a:xfrm>
            <a:prstGeom prst="rect">
              <a:avLst/>
            </a:prstGeom>
            <a:noFill/>
          </p:spPr>
          <p:txBody>
            <a:bodyPr wrap="square" lIns="0" rIns="0" rtlCol="0">
              <a:spAutoFit/>
            </a:bodyPr>
            <a:lstStyle/>
            <a:p>
              <a:r>
                <a:rPr lang="zh-TW" altLang="en-US" sz="1400" b="1" dirty="0">
                  <a:solidFill>
                    <a:schemeClr val="bg1"/>
                  </a:solidFill>
                  <a:latin typeface="微軟正黑體" panose="020B0604030504040204" pitchFamily="34" charset="-120"/>
                  <a:ea typeface="微軟正黑體" panose="020B0604030504040204" pitchFamily="34" charset="-120"/>
                </a:rPr>
                <a:t>地緣波動再起，非投資等級債抗震有方</a:t>
              </a:r>
            </a:p>
          </p:txBody>
        </p:sp>
      </p:grpSp>
      <p:sp>
        <p:nvSpPr>
          <p:cNvPr id="51" name="Text Placeholder 14">
            <a:extLst>
              <a:ext uri="{FF2B5EF4-FFF2-40B4-BE49-F238E27FC236}">
                <a16:creationId xmlns:a16="http://schemas.microsoft.com/office/drawing/2014/main" id="{81DA93D3-CA0C-6E8F-0DA5-779CAB7AA3FC}"/>
              </a:ext>
            </a:extLst>
          </p:cNvPr>
          <p:cNvSpPr txBox="1">
            <a:spLocks/>
          </p:cNvSpPr>
          <p:nvPr/>
        </p:nvSpPr>
        <p:spPr bwMode="gray">
          <a:xfrm>
            <a:off x="276785" y="3732624"/>
            <a:ext cx="7007692" cy="369332"/>
          </a:xfrm>
          <a:prstGeom prst="rect">
            <a:avLst/>
          </a:prstGeom>
        </p:spPr>
        <p:txBody>
          <a:bodyPr wrap="square" lIns="0" tIns="0" rIns="0" bIns="0" anchor="b" anchorCtr="0">
            <a:sp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i="0" kern="1200">
                <a:solidFill>
                  <a:schemeClr val="tx1"/>
                </a:solidFill>
                <a:latin typeface="Arial Narrow" panose="020B0606020202030204" pitchFamily="34" charset="0"/>
                <a:ea typeface="+mn-ea"/>
                <a:cs typeface="Arial" panose="020B0604020202020204" pitchFamily="34" charset="0"/>
              </a:defRPr>
            </a:lvl1pPr>
            <a:lvl2pPr marL="0" indent="0" algn="l" defTabSz="914400" rtl="0" eaLnBrk="1" latinLnBrk="0" hangingPunct="1">
              <a:lnSpc>
                <a:spcPts val="1100"/>
              </a:lnSpc>
              <a:spcBef>
                <a:spcPts val="0"/>
              </a:spcBef>
              <a:spcAft>
                <a:spcPts val="150"/>
              </a:spcAft>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2pPr>
            <a:lvl3pPr marL="0" indent="0" algn="l" defTabSz="914400" rtl="0" eaLnBrk="1" latinLnBrk="0" hangingPunct="1">
              <a:lnSpc>
                <a:spcPts val="1100"/>
              </a:lnSpc>
              <a:spcBef>
                <a:spcPts val="0"/>
              </a:spcBef>
              <a:spcAft>
                <a:spcPts val="150"/>
              </a:spcAft>
              <a:buFont typeface="Arial" panose="020B0604020202020204" pitchFamily="34" charset="0"/>
              <a:buNone/>
              <a:defRPr sz="1200" i="1" kern="1200" baseline="0">
                <a:solidFill>
                  <a:schemeClr val="tx1"/>
                </a:solidFill>
                <a:latin typeface="Arial" panose="020B0604020202020204" pitchFamily="34" charset="0"/>
                <a:ea typeface="+mn-ea"/>
                <a:cs typeface="Arial" panose="020B0604020202020204" pitchFamily="34" charset="0"/>
              </a:defRPr>
            </a:lvl3pPr>
            <a:lvl4pPr marL="0" indent="0" algn="l" defTabSz="914400" rtl="0" eaLnBrk="1" latinLnBrk="0" hangingPunct="1">
              <a:lnSpc>
                <a:spcPts val="1300"/>
              </a:lnSpc>
              <a:spcBef>
                <a:spcPts val="0"/>
              </a:spcBef>
              <a:spcAft>
                <a:spcPts val="300"/>
              </a:spcAft>
              <a:buFont typeface="Arial" panose="020B0604020202020204" pitchFamily="34" charset="0"/>
              <a:buNone/>
              <a:defRPr sz="1000" kern="1200">
                <a:solidFill>
                  <a:schemeClr val="tx1"/>
                </a:solidFill>
                <a:latin typeface="Arial Narrow" panose="020B0606020202030204" pitchFamily="34" charset="0"/>
                <a:ea typeface="+mn-ea"/>
                <a:cs typeface="+mn-cs"/>
              </a:defRPr>
            </a:lvl4pPr>
            <a:lvl5pPr marL="0" indent="0" algn="l" defTabSz="914400" rtl="0" eaLnBrk="1" latinLnBrk="0" hangingPunct="1">
              <a:lnSpc>
                <a:spcPts val="1300"/>
              </a:lnSpc>
              <a:spcBef>
                <a:spcPts val="0"/>
              </a:spcBef>
              <a:spcAft>
                <a:spcPts val="300"/>
              </a:spcAft>
              <a:buFont typeface="Arial" panose="020B0604020202020204" pitchFamily="34" charset="0"/>
              <a:buNone/>
              <a:defRPr sz="1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zh-TW" altLang="en-US" sz="800" dirty="0">
                <a:solidFill>
                  <a:srgbClr val="000000"/>
                </a:solidFill>
                <a:latin typeface="微軟正黑體" panose="020B0604030504040204" pitchFamily="34" charset="-120"/>
                <a:ea typeface="微軟正黑體" panose="020B0604030504040204" pitchFamily="34" charset="-120"/>
              </a:rPr>
              <a:t>資料來源</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 </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FactSet</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、彭博資訊，資料統計</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1986-2022</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年地緣事件*。富蘭克林證券投顧整理。</a:t>
            </a:r>
            <a:r>
              <a:rPr lang="zh-TW" altLang="en-US" sz="800" b="1"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指數不代表特定基金之投資成果，亦不代表對特定基金之買賣建議，基金不同於指數，基金可能會有中途清算或合併等情形，投資人無法直接投資指數</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。*包含</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1986/4</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美國轟炸利比亞、</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1989/12</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美國入侵巴拿馬、</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1990/8</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波斯灣戰爭、</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1991/3</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克羅埃西亞戰爭、</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1992/4</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波士尼亞戰爭、</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1998/2</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科索沃戰爭、</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2001/10</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阿富汗戰爭、</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2003/3</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伊拉克戰爭、</a:t>
            </a:r>
            <a:r>
              <a:rPr lang="en-US" altLang="zh-TW"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2022/2</a:t>
            </a:r>
            <a:r>
              <a:rPr lang="zh-TW" altLang="en-US" sz="800" dirty="0">
                <a:solidFill>
                  <a:srgbClr val="000000"/>
                </a:solidFill>
                <a:latin typeface="微軟正黑體" panose="020B0604030504040204" pitchFamily="34" charset="-120"/>
                <a:ea typeface="微軟正黑體" panose="020B0604030504040204" pitchFamily="34" charset="-120"/>
                <a:sym typeface="Wingdings" panose="05000000000000000000" pitchFamily="2" charset="2"/>
              </a:rPr>
              <a:t>俄羅斯入侵烏克蘭</a:t>
            </a:r>
            <a:endParaRPr lang="en-US" sz="800" b="1" dirty="0">
              <a:latin typeface="微軟正黑體" panose="020B0604030504040204" pitchFamily="34" charset="-120"/>
              <a:ea typeface="微軟正黑體" panose="020B0604030504040204" pitchFamily="34" charset="-120"/>
            </a:endParaRPr>
          </a:p>
        </p:txBody>
      </p:sp>
      <p:graphicFrame>
        <p:nvGraphicFramePr>
          <p:cNvPr id="6" name="表格 5">
            <a:extLst>
              <a:ext uri="{FF2B5EF4-FFF2-40B4-BE49-F238E27FC236}">
                <a16:creationId xmlns:a16="http://schemas.microsoft.com/office/drawing/2014/main" id="{6DA7E4D2-6B1D-AB99-2FE6-4B12E715CF27}"/>
              </a:ext>
            </a:extLst>
          </p:cNvPr>
          <p:cNvGraphicFramePr>
            <a:graphicFrameLocks noGrp="1"/>
          </p:cNvGraphicFramePr>
          <p:nvPr>
            <p:extLst>
              <p:ext uri="{D42A27DB-BD31-4B8C-83A1-F6EECF244321}">
                <p14:modId xmlns:p14="http://schemas.microsoft.com/office/powerpoint/2010/main" val="3247558394"/>
              </p:ext>
            </p:extLst>
          </p:nvPr>
        </p:nvGraphicFramePr>
        <p:xfrm>
          <a:off x="4243429" y="5109817"/>
          <a:ext cx="2953987" cy="2113800"/>
        </p:xfrm>
        <a:graphic>
          <a:graphicData uri="http://schemas.openxmlformats.org/drawingml/2006/table">
            <a:tbl>
              <a:tblPr firstRow="1" bandRow="1">
                <a:tableStyleId>{6E25E649-3F16-4E02-A733-19D2CDBF48F0}</a:tableStyleId>
              </a:tblPr>
              <a:tblGrid>
                <a:gridCol w="1360696">
                  <a:extLst>
                    <a:ext uri="{9D8B030D-6E8A-4147-A177-3AD203B41FA5}">
                      <a16:colId xmlns:a16="http://schemas.microsoft.com/office/drawing/2014/main" val="1283905471"/>
                    </a:ext>
                  </a:extLst>
                </a:gridCol>
                <a:gridCol w="1593291">
                  <a:extLst>
                    <a:ext uri="{9D8B030D-6E8A-4147-A177-3AD203B41FA5}">
                      <a16:colId xmlns:a16="http://schemas.microsoft.com/office/drawing/2014/main" val="3135752732"/>
                    </a:ext>
                  </a:extLst>
                </a:gridCol>
              </a:tblGrid>
              <a:tr h="422760">
                <a:tc>
                  <a:txBody>
                    <a:bodyPr/>
                    <a:lstStyle/>
                    <a:p>
                      <a:pPr algn="ctr"/>
                      <a:r>
                        <a:rPr lang="zh-TW" altLang="en-US" sz="1400" dirty="0">
                          <a:latin typeface="微軟正黑體" panose="020B0604030504040204" pitchFamily="34" charset="-120"/>
                          <a:ea typeface="微軟正黑體" panose="020B0604030504040204" pitchFamily="34" charset="-120"/>
                        </a:rPr>
                        <a:t>評級</a:t>
                      </a:r>
                    </a:p>
                  </a:txBody>
                  <a:tcPr anchor="ctr"/>
                </a:tc>
                <a:tc>
                  <a:txBody>
                    <a:bodyPr/>
                    <a:lstStyle/>
                    <a:p>
                      <a:pPr algn="ctr"/>
                      <a:r>
                        <a:rPr lang="zh-TW" altLang="en-US" sz="1400" dirty="0">
                          <a:latin typeface="微軟正黑體" panose="020B0604030504040204" pitchFamily="34" charset="-120"/>
                          <a:ea typeface="微軟正黑體" panose="020B0604030504040204" pitchFamily="34" charset="-120"/>
                        </a:rPr>
                        <a:t>佔指數*比重</a:t>
                      </a:r>
                    </a:p>
                  </a:txBody>
                  <a:tcPr anchor="ctr"/>
                </a:tc>
                <a:extLst>
                  <a:ext uri="{0D108BD9-81ED-4DB2-BD59-A6C34878D82A}">
                    <a16:rowId xmlns:a16="http://schemas.microsoft.com/office/drawing/2014/main" val="2569973513"/>
                  </a:ext>
                </a:extLst>
              </a:tr>
              <a:tr h="422760">
                <a:tc>
                  <a:txBody>
                    <a:bodyPr/>
                    <a:lstStyle/>
                    <a:p>
                      <a:pPr algn="ctr"/>
                      <a:r>
                        <a:rPr lang="en-US" altLang="zh-TW" sz="1400" dirty="0">
                          <a:latin typeface="微軟正黑體" panose="020B0604030504040204" pitchFamily="34" charset="-120"/>
                          <a:ea typeface="微軟正黑體" panose="020B0604030504040204" pitchFamily="34" charset="-120"/>
                        </a:rPr>
                        <a:t>BB</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pPr algn="ctr"/>
                      <a:r>
                        <a:rPr lang="en-US" altLang="zh-TW" sz="1400" dirty="0">
                          <a:latin typeface="微軟正黑體" panose="020B0604030504040204" pitchFamily="34" charset="-120"/>
                          <a:ea typeface="微軟正黑體" panose="020B0604030504040204" pitchFamily="34" charset="-120"/>
                        </a:rPr>
                        <a:t>54.6%</a:t>
                      </a:r>
                      <a:endParaRPr lang="zh-TW" altLang="en-US" sz="1400" dirty="0">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1396600352"/>
                  </a:ext>
                </a:extLst>
              </a:tr>
              <a:tr h="422760">
                <a:tc>
                  <a:txBody>
                    <a:bodyPr/>
                    <a:lstStyle/>
                    <a:p>
                      <a:pPr algn="ctr"/>
                      <a:r>
                        <a:rPr lang="en-US" altLang="zh-TW" sz="1400" dirty="0">
                          <a:latin typeface="微軟正黑體" panose="020B0604030504040204" pitchFamily="34" charset="-120"/>
                          <a:ea typeface="微軟正黑體" panose="020B0604030504040204" pitchFamily="34" charset="-120"/>
                        </a:rPr>
                        <a:t>B</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pPr algn="ctr"/>
                      <a:r>
                        <a:rPr lang="en-US" altLang="zh-TW" sz="1400" dirty="0">
                          <a:latin typeface="微軟正黑體" panose="020B0604030504040204" pitchFamily="34" charset="-120"/>
                          <a:ea typeface="微軟正黑體" panose="020B0604030504040204" pitchFamily="34" charset="-120"/>
                        </a:rPr>
                        <a:t>33.2%</a:t>
                      </a:r>
                      <a:endParaRPr lang="zh-TW" altLang="en-US" sz="1400" dirty="0">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4173370099"/>
                  </a:ext>
                </a:extLst>
              </a:tr>
              <a:tr h="422760">
                <a:tc>
                  <a:txBody>
                    <a:bodyPr/>
                    <a:lstStyle/>
                    <a:p>
                      <a:pPr algn="ctr"/>
                      <a:r>
                        <a:rPr lang="en-US" altLang="zh-TW" sz="1400" dirty="0">
                          <a:latin typeface="微軟正黑體" panose="020B0604030504040204" pitchFamily="34" charset="-120"/>
                          <a:ea typeface="微軟正黑體" panose="020B0604030504040204" pitchFamily="34" charset="-120"/>
                        </a:rPr>
                        <a:t>CCC</a:t>
                      </a:r>
                      <a:endParaRPr lang="zh-TW" altLang="en-US" sz="1400" dirty="0">
                        <a:latin typeface="微軟正黑體" panose="020B0604030504040204" pitchFamily="34" charset="-120"/>
                        <a:ea typeface="微軟正黑體" panose="020B0604030504040204" pitchFamily="34" charset="-120"/>
                      </a:endParaRPr>
                    </a:p>
                  </a:txBody>
                  <a:tcPr anchor="ctr"/>
                </a:tc>
                <a:tc>
                  <a:txBody>
                    <a:bodyPr/>
                    <a:lstStyle/>
                    <a:p>
                      <a:pPr algn="ctr"/>
                      <a:r>
                        <a:rPr lang="en-US" altLang="zh-TW" sz="1400" dirty="0">
                          <a:latin typeface="微軟正黑體" panose="020B0604030504040204" pitchFamily="34" charset="-120"/>
                          <a:ea typeface="微軟正黑體" panose="020B0604030504040204" pitchFamily="34" charset="-120"/>
                        </a:rPr>
                        <a:t>11.4%</a:t>
                      </a:r>
                      <a:endParaRPr lang="zh-TW" altLang="en-US" sz="1400" dirty="0">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2584511724"/>
                  </a:ext>
                </a:extLst>
              </a:tr>
              <a:tr h="422760">
                <a:tc>
                  <a:txBody>
                    <a:bodyPr/>
                    <a:lstStyle/>
                    <a:p>
                      <a:pPr algn="ctr"/>
                      <a:r>
                        <a:rPr lang="zh-TW" altLang="en-US" sz="1400" dirty="0">
                          <a:latin typeface="微軟正黑體" panose="020B0604030504040204" pitchFamily="34" charset="-120"/>
                          <a:ea typeface="微軟正黑體" panose="020B0604030504040204" pitchFamily="34" charset="-120"/>
                        </a:rPr>
                        <a:t>未評級</a:t>
                      </a:r>
                    </a:p>
                  </a:txBody>
                  <a:tcPr anchor="ctr"/>
                </a:tc>
                <a:tc>
                  <a:txBody>
                    <a:bodyPr/>
                    <a:lstStyle/>
                    <a:p>
                      <a:pPr algn="ctr"/>
                      <a:r>
                        <a:rPr lang="en-US" altLang="zh-TW" sz="1400" dirty="0">
                          <a:latin typeface="微軟正黑體" panose="020B0604030504040204" pitchFamily="34" charset="-120"/>
                          <a:ea typeface="微軟正黑體" panose="020B0604030504040204" pitchFamily="34" charset="-120"/>
                        </a:rPr>
                        <a:t>0.6%</a:t>
                      </a:r>
                      <a:endParaRPr lang="zh-TW" altLang="en-US" sz="1400" dirty="0">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961953473"/>
                  </a:ext>
                </a:extLst>
              </a:tr>
            </a:tbl>
          </a:graphicData>
        </a:graphic>
      </p:graphicFrame>
      <p:sp>
        <p:nvSpPr>
          <p:cNvPr id="9" name="矩形 8">
            <a:extLst>
              <a:ext uri="{FF2B5EF4-FFF2-40B4-BE49-F238E27FC236}">
                <a16:creationId xmlns:a16="http://schemas.microsoft.com/office/drawing/2014/main" id="{98F8DBD9-D686-C73D-D617-607C4EC769ED}"/>
              </a:ext>
            </a:extLst>
          </p:cNvPr>
          <p:cNvSpPr/>
          <p:nvPr/>
        </p:nvSpPr>
        <p:spPr>
          <a:xfrm>
            <a:off x="826790" y="4619165"/>
            <a:ext cx="2844047" cy="292388"/>
          </a:xfrm>
          <a:prstGeom prst="rect">
            <a:avLst/>
          </a:prstGeom>
          <a:solidFill>
            <a:srgbClr val="6699FF"/>
          </a:solidFill>
        </p:spPr>
        <p:txBody>
          <a:bodyPr wrap="none">
            <a:spAutoFit/>
          </a:bodyPr>
          <a:lstStyle/>
          <a:p>
            <a:pPr lvl="0" algn="ctr" defTabSz="914400" fontAlgn="auto">
              <a:spcBef>
                <a:spcPts val="0"/>
              </a:spcBef>
              <a:spcAft>
                <a:spcPts val="0"/>
              </a:spcAft>
              <a:defRPr/>
            </a:pPr>
            <a:r>
              <a:rPr lang="zh-TW" altLang="en-US" sz="1300" b="1" dirty="0">
                <a:solidFill>
                  <a:schemeClr val="bg1"/>
                </a:solidFill>
                <a:latin typeface="微軟正黑體" pitchFamily="34" charset="-120"/>
                <a:ea typeface="微軟正黑體" pitchFamily="34" charset="-120"/>
              </a:rPr>
              <a:t>非投資等級債升評連續</a:t>
            </a:r>
            <a:r>
              <a:rPr lang="en-US" altLang="zh-TW" sz="1300" b="1" dirty="0">
                <a:solidFill>
                  <a:schemeClr val="bg1"/>
                </a:solidFill>
                <a:latin typeface="微軟正黑體" pitchFamily="34" charset="-120"/>
                <a:ea typeface="微軟正黑體" pitchFamily="34" charset="-120"/>
              </a:rPr>
              <a:t>5</a:t>
            </a:r>
            <a:r>
              <a:rPr lang="zh-TW" altLang="en-US" sz="1300" b="1" dirty="0">
                <a:solidFill>
                  <a:schemeClr val="bg1"/>
                </a:solidFill>
                <a:latin typeface="微軟正黑體" pitchFamily="34" charset="-120"/>
                <a:ea typeface="微軟正黑體" pitchFamily="34" charset="-120"/>
              </a:rPr>
              <a:t>年高於降評</a:t>
            </a:r>
          </a:p>
        </p:txBody>
      </p:sp>
      <p:sp>
        <p:nvSpPr>
          <p:cNvPr id="10" name="矩形 9">
            <a:extLst>
              <a:ext uri="{FF2B5EF4-FFF2-40B4-BE49-F238E27FC236}">
                <a16:creationId xmlns:a16="http://schemas.microsoft.com/office/drawing/2014/main" id="{0D882D0C-1C7A-66F3-581B-818260BF384B}"/>
              </a:ext>
            </a:extLst>
          </p:cNvPr>
          <p:cNvSpPr/>
          <p:nvPr/>
        </p:nvSpPr>
        <p:spPr>
          <a:xfrm>
            <a:off x="4565299" y="4640590"/>
            <a:ext cx="2310249" cy="292388"/>
          </a:xfrm>
          <a:prstGeom prst="rect">
            <a:avLst/>
          </a:prstGeom>
          <a:solidFill>
            <a:srgbClr val="6699FF"/>
          </a:solidFill>
        </p:spPr>
        <p:txBody>
          <a:bodyPr wrap="none">
            <a:spAutoFit/>
          </a:bodyPr>
          <a:lstStyle/>
          <a:p>
            <a:pPr lvl="0" algn="ctr" defTabSz="914400" fontAlgn="auto">
              <a:spcBef>
                <a:spcPts val="0"/>
              </a:spcBef>
              <a:spcAft>
                <a:spcPts val="0"/>
              </a:spcAft>
              <a:defRPr/>
            </a:pPr>
            <a:r>
              <a:rPr lang="en-US" altLang="zh-TW" sz="1300" b="1" dirty="0">
                <a:solidFill>
                  <a:schemeClr val="bg1"/>
                </a:solidFill>
                <a:latin typeface="微軟正黑體" pitchFamily="34" charset="-120"/>
                <a:ea typeface="微軟正黑體" pitchFamily="34" charset="-120"/>
              </a:rPr>
              <a:t>BB</a:t>
            </a:r>
            <a:r>
              <a:rPr lang="zh-TW" altLang="en-US" sz="1300" b="1" dirty="0">
                <a:solidFill>
                  <a:schemeClr val="bg1"/>
                </a:solidFill>
                <a:latin typeface="微軟正黑體" pitchFamily="34" charset="-120"/>
                <a:ea typeface="微軟正黑體" pitchFamily="34" charset="-120"/>
              </a:rPr>
              <a:t>等級已佔指數</a:t>
            </a:r>
            <a:r>
              <a:rPr lang="en-US" altLang="zh-TW" sz="1300" b="1" dirty="0">
                <a:solidFill>
                  <a:schemeClr val="bg1"/>
                </a:solidFill>
                <a:latin typeface="微軟正黑體" pitchFamily="34" charset="-120"/>
                <a:ea typeface="微軟正黑體" pitchFamily="34" charset="-120"/>
              </a:rPr>
              <a:t>*</a:t>
            </a:r>
            <a:r>
              <a:rPr lang="zh-TW" altLang="en-US" sz="1300" b="1" dirty="0">
                <a:solidFill>
                  <a:schemeClr val="bg1"/>
                </a:solidFill>
                <a:latin typeface="微軟正黑體" pitchFamily="34" charset="-120"/>
                <a:ea typeface="微軟正黑體" pitchFamily="34" charset="-120"/>
              </a:rPr>
              <a:t>權重逾五成</a:t>
            </a:r>
          </a:p>
        </p:txBody>
      </p:sp>
      <p:graphicFrame>
        <p:nvGraphicFramePr>
          <p:cNvPr id="12" name="表格 11">
            <a:extLst>
              <a:ext uri="{FF2B5EF4-FFF2-40B4-BE49-F238E27FC236}">
                <a16:creationId xmlns:a16="http://schemas.microsoft.com/office/drawing/2014/main" id="{422CE1FA-130D-440B-039E-090E7B097125}"/>
              </a:ext>
            </a:extLst>
          </p:cNvPr>
          <p:cNvGraphicFramePr>
            <a:graphicFrameLocks noGrp="1"/>
          </p:cNvGraphicFramePr>
          <p:nvPr>
            <p:extLst>
              <p:ext uri="{D42A27DB-BD31-4B8C-83A1-F6EECF244321}">
                <p14:modId xmlns:p14="http://schemas.microsoft.com/office/powerpoint/2010/main" val="3003701795"/>
              </p:ext>
            </p:extLst>
          </p:nvPr>
        </p:nvGraphicFramePr>
        <p:xfrm>
          <a:off x="296846" y="2871664"/>
          <a:ext cx="6747981" cy="796017"/>
        </p:xfrm>
        <a:graphic>
          <a:graphicData uri="http://schemas.openxmlformats.org/drawingml/2006/table">
            <a:tbl>
              <a:tblPr firstRow="1" bandRow="1">
                <a:tableStyleId>{6E25E649-3F16-4E02-A733-19D2CDBF48F0}</a:tableStyleId>
              </a:tblPr>
              <a:tblGrid>
                <a:gridCol w="2668068">
                  <a:extLst>
                    <a:ext uri="{9D8B030D-6E8A-4147-A177-3AD203B41FA5}">
                      <a16:colId xmlns:a16="http://schemas.microsoft.com/office/drawing/2014/main" val="2746781015"/>
                    </a:ext>
                  </a:extLst>
                </a:gridCol>
                <a:gridCol w="1359971">
                  <a:extLst>
                    <a:ext uri="{9D8B030D-6E8A-4147-A177-3AD203B41FA5}">
                      <a16:colId xmlns:a16="http://schemas.microsoft.com/office/drawing/2014/main" val="3517292867"/>
                    </a:ext>
                  </a:extLst>
                </a:gridCol>
                <a:gridCol w="1359971">
                  <a:extLst>
                    <a:ext uri="{9D8B030D-6E8A-4147-A177-3AD203B41FA5}">
                      <a16:colId xmlns:a16="http://schemas.microsoft.com/office/drawing/2014/main" val="741655703"/>
                    </a:ext>
                  </a:extLst>
                </a:gridCol>
                <a:gridCol w="1359971">
                  <a:extLst>
                    <a:ext uri="{9D8B030D-6E8A-4147-A177-3AD203B41FA5}">
                      <a16:colId xmlns:a16="http://schemas.microsoft.com/office/drawing/2014/main" val="1012640702"/>
                    </a:ext>
                  </a:extLst>
                </a:gridCol>
              </a:tblGrid>
              <a:tr h="265339">
                <a:tc>
                  <a:txBody>
                    <a:bodyPr/>
                    <a:lstStyle/>
                    <a:p>
                      <a:pPr>
                        <a:buNone/>
                      </a:pPr>
                      <a:r>
                        <a:rPr lang="zh-TW"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地緣事件</a:t>
                      </a:r>
                      <a:endParaRPr lang="zh-TW" sz="1200" kern="100" dirty="0">
                        <a:solidFill>
                          <a:schemeClr val="bg1"/>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7780" marR="17780" marT="0" marB="0" anchor="ctr"/>
                </a:tc>
                <a:tc>
                  <a:txBody>
                    <a:bodyPr/>
                    <a:lstStyle/>
                    <a:p>
                      <a:pPr algn="ctr">
                        <a:buNone/>
                      </a:pPr>
                      <a:r>
                        <a:rPr lang="zh-TW"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後</a:t>
                      </a:r>
                      <a:r>
                        <a:rPr lang="en-US"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1</a:t>
                      </a:r>
                      <a:r>
                        <a:rPr lang="zh-TW"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月</a:t>
                      </a:r>
                      <a:endParaRPr lang="zh-TW" sz="1200" kern="100" dirty="0">
                        <a:solidFill>
                          <a:schemeClr val="bg1"/>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7780" marR="17780" marT="0" marB="0" anchor="ctr"/>
                </a:tc>
                <a:tc>
                  <a:txBody>
                    <a:bodyPr/>
                    <a:lstStyle/>
                    <a:p>
                      <a:pPr algn="ctr">
                        <a:buNone/>
                      </a:pPr>
                      <a:r>
                        <a:rPr lang="zh-TW"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後</a:t>
                      </a:r>
                      <a:r>
                        <a:rPr lang="en-US"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3</a:t>
                      </a:r>
                      <a:r>
                        <a:rPr lang="zh-TW"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月</a:t>
                      </a:r>
                      <a:endParaRPr lang="zh-TW" sz="1200" kern="100" dirty="0">
                        <a:solidFill>
                          <a:schemeClr val="bg1"/>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7780" marR="17780" marT="0" marB="0" anchor="ctr"/>
                </a:tc>
                <a:tc>
                  <a:txBody>
                    <a:bodyPr/>
                    <a:lstStyle/>
                    <a:p>
                      <a:pPr algn="ctr">
                        <a:buNone/>
                      </a:pPr>
                      <a:r>
                        <a:rPr lang="zh-TW"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後</a:t>
                      </a:r>
                      <a:r>
                        <a:rPr lang="en-US"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6</a:t>
                      </a:r>
                      <a:r>
                        <a:rPr lang="zh-TW" sz="1200" kern="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rPr>
                        <a:t>月</a:t>
                      </a:r>
                      <a:endParaRPr lang="zh-TW" sz="1200" kern="100" dirty="0">
                        <a:solidFill>
                          <a:schemeClr val="bg1"/>
                        </a:solidFill>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7780" marR="17780" marT="0" marB="0" anchor="ctr"/>
                </a:tc>
                <a:extLst>
                  <a:ext uri="{0D108BD9-81ED-4DB2-BD59-A6C34878D82A}">
                    <a16:rowId xmlns:a16="http://schemas.microsoft.com/office/drawing/2014/main" val="1373495733"/>
                  </a:ext>
                </a:extLst>
              </a:tr>
              <a:tr h="265339">
                <a:tc>
                  <a:txBody>
                    <a:bodyPr/>
                    <a:lstStyle/>
                    <a:p>
                      <a:pPr>
                        <a:buNone/>
                      </a:pPr>
                      <a:r>
                        <a:rPr lang="zh-TW" sz="1200" kern="0">
                          <a:solidFill>
                            <a:srgbClr val="000000"/>
                          </a:solidFill>
                          <a:effectLst/>
                          <a:latin typeface="微軟正黑體" panose="020B0604030504040204" pitchFamily="34" charset="-120"/>
                          <a:ea typeface="微軟正黑體" panose="020B0604030504040204" pitchFamily="34" charset="-120"/>
                          <a:cs typeface="新細明體" panose="02020500000000000000" pitchFamily="18" charset="-120"/>
                        </a:rPr>
                        <a:t>美國史坦普</a:t>
                      </a:r>
                      <a:r>
                        <a:rPr lang="en-US" sz="1200" kern="0">
                          <a:solidFill>
                            <a:srgbClr val="000000"/>
                          </a:solidFill>
                          <a:effectLst/>
                          <a:latin typeface="微軟正黑體" panose="020B0604030504040204" pitchFamily="34" charset="-120"/>
                          <a:ea typeface="微軟正黑體" panose="020B0604030504040204" pitchFamily="34" charset="-120"/>
                          <a:cs typeface="新細明體" panose="02020500000000000000" pitchFamily="18" charset="-120"/>
                        </a:rPr>
                        <a:t>500</a:t>
                      </a:r>
                      <a:r>
                        <a:rPr lang="zh-TW" sz="1200" kern="0">
                          <a:solidFill>
                            <a:srgbClr val="000000"/>
                          </a:solidFill>
                          <a:effectLst/>
                          <a:latin typeface="微軟正黑體" panose="020B0604030504040204" pitchFamily="34" charset="-120"/>
                          <a:ea typeface="微軟正黑體" panose="020B0604030504040204" pitchFamily="34" charset="-120"/>
                          <a:cs typeface="新細明體" panose="02020500000000000000" pitchFamily="18" charset="-120"/>
                        </a:rPr>
                        <a:t>指數</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7780" marR="17780" marT="0" marB="0" anchor="ctr"/>
                </a:tc>
                <a:tc>
                  <a:txBody>
                    <a:bodyPr/>
                    <a:lstStyle/>
                    <a:p>
                      <a:pPr algn="ctr" fontAlgn="b">
                        <a:buNone/>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0.75%</a:t>
                      </a:r>
                    </a:p>
                  </a:txBody>
                  <a:tcPr marL="7620" marR="7620" marT="7620" marB="0" anchor="ctr"/>
                </a:tc>
                <a:tc>
                  <a:txBody>
                    <a:bodyPr/>
                    <a:lstStyle/>
                    <a:p>
                      <a:pPr algn="ctr" fontAlgn="b">
                        <a:buNone/>
                      </a:pP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0.67%</a:t>
                      </a:r>
                    </a:p>
                  </a:txBody>
                  <a:tcPr marL="7620" marR="7620" marT="7620" marB="0" anchor="ctr"/>
                </a:tc>
                <a:tc>
                  <a:txBody>
                    <a:bodyPr/>
                    <a:lstStyle/>
                    <a:p>
                      <a:pPr algn="ctr" fontAlgn="b">
                        <a:buNone/>
                      </a:pP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2.80%</a:t>
                      </a:r>
                    </a:p>
                  </a:txBody>
                  <a:tcPr marL="7620" marR="7620" marT="7620" marB="0" anchor="ctr"/>
                </a:tc>
                <a:extLst>
                  <a:ext uri="{0D108BD9-81ED-4DB2-BD59-A6C34878D82A}">
                    <a16:rowId xmlns:a16="http://schemas.microsoft.com/office/drawing/2014/main" val="719733371"/>
                  </a:ext>
                </a:extLst>
              </a:tr>
              <a:tr h="265339">
                <a:tc>
                  <a:txBody>
                    <a:bodyPr/>
                    <a:lstStyle/>
                    <a:p>
                      <a:pPr>
                        <a:buNone/>
                      </a:pPr>
                      <a:r>
                        <a:rPr lang="zh-TW" sz="1200" kern="0" dirty="0">
                          <a:solidFill>
                            <a:srgbClr val="000000"/>
                          </a:solidFill>
                          <a:effectLst/>
                          <a:latin typeface="微軟正黑體" panose="020B0604030504040204" pitchFamily="34" charset="-120"/>
                          <a:ea typeface="微軟正黑體" panose="020B0604030504040204" pitchFamily="34" charset="-120"/>
                          <a:cs typeface="新細明體" panose="02020500000000000000" pitchFamily="18" charset="-120"/>
                        </a:rPr>
                        <a:t>彭博美國非投資等級債指數</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7780" marR="17780" marT="0" marB="0" anchor="ctr"/>
                </a:tc>
                <a:tc>
                  <a:txBody>
                    <a:bodyPr/>
                    <a:lstStyle/>
                    <a:p>
                      <a:pPr algn="ctr" fontAlgn="b">
                        <a:buNone/>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0.44%</a:t>
                      </a:r>
                    </a:p>
                  </a:txBody>
                  <a:tcPr marL="7620" marR="7620" marT="7620" marB="0" anchor="ctr"/>
                </a:tc>
                <a:tc>
                  <a:txBody>
                    <a:bodyPr/>
                    <a:lstStyle/>
                    <a:p>
                      <a:pPr algn="ctr" fontAlgn="b">
                        <a:buNone/>
                      </a:pPr>
                      <a:r>
                        <a:rPr lang="en-US" altLang="zh-TW" sz="1200" b="0" i="0" u="none" strike="noStrike">
                          <a:solidFill>
                            <a:srgbClr val="000000"/>
                          </a:solidFill>
                          <a:effectLst/>
                          <a:latin typeface="微軟正黑體" panose="020B0604030504040204" pitchFamily="34" charset="-120"/>
                          <a:ea typeface="微軟正黑體" panose="020B0604030504040204" pitchFamily="34" charset="-120"/>
                        </a:rPr>
                        <a:t>1.60%</a:t>
                      </a:r>
                    </a:p>
                  </a:txBody>
                  <a:tcPr marL="7620" marR="7620" marT="7620" marB="0" anchor="ctr"/>
                </a:tc>
                <a:tc>
                  <a:txBody>
                    <a:bodyPr/>
                    <a:lstStyle/>
                    <a:p>
                      <a:pPr algn="ctr" fontAlgn="b">
                        <a:buNone/>
                      </a:pP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5.68%</a:t>
                      </a:r>
                    </a:p>
                  </a:txBody>
                  <a:tcPr marL="7620" marR="7620" marT="7620" marB="0" anchor="ctr"/>
                </a:tc>
                <a:extLst>
                  <a:ext uri="{0D108BD9-81ED-4DB2-BD59-A6C34878D82A}">
                    <a16:rowId xmlns:a16="http://schemas.microsoft.com/office/drawing/2014/main" val="50153074"/>
                  </a:ext>
                </a:extLst>
              </a:tr>
            </a:tbl>
          </a:graphicData>
        </a:graphic>
      </p:graphicFrame>
      <p:sp>
        <p:nvSpPr>
          <p:cNvPr id="13" name="矩形 12">
            <a:extLst>
              <a:ext uri="{FF2B5EF4-FFF2-40B4-BE49-F238E27FC236}">
                <a16:creationId xmlns:a16="http://schemas.microsoft.com/office/drawing/2014/main" id="{180A01FE-ADD7-0EE9-D327-2C8F61F6E4F7}"/>
              </a:ext>
            </a:extLst>
          </p:cNvPr>
          <p:cNvSpPr/>
          <p:nvPr/>
        </p:nvSpPr>
        <p:spPr>
          <a:xfrm>
            <a:off x="1188464" y="2497246"/>
            <a:ext cx="5250155" cy="292388"/>
          </a:xfrm>
          <a:prstGeom prst="rect">
            <a:avLst/>
          </a:prstGeom>
          <a:solidFill>
            <a:srgbClr val="6699FF"/>
          </a:solidFill>
        </p:spPr>
        <p:txBody>
          <a:bodyPr wrap="none">
            <a:spAutoFit/>
          </a:bodyPr>
          <a:lstStyle/>
          <a:p>
            <a:pPr lvl="0" algn="ctr" defTabSz="914400" fontAlgn="auto">
              <a:spcBef>
                <a:spcPts val="0"/>
              </a:spcBef>
              <a:spcAft>
                <a:spcPts val="0"/>
              </a:spcAft>
              <a:defRPr/>
            </a:pPr>
            <a:r>
              <a:rPr lang="en-US" altLang="zh-TW" sz="1300" b="1" dirty="0">
                <a:solidFill>
                  <a:schemeClr val="bg1"/>
                </a:solidFill>
                <a:latin typeface="微軟正黑體" pitchFamily="34" charset="-120"/>
                <a:ea typeface="微軟正黑體" pitchFamily="34" charset="-120"/>
              </a:rPr>
              <a:t>1986</a:t>
            </a:r>
            <a:r>
              <a:rPr lang="zh-TW" altLang="en-US" sz="1300" b="1" dirty="0">
                <a:solidFill>
                  <a:schemeClr val="bg1"/>
                </a:solidFill>
                <a:latin typeface="微軟正黑體" pitchFamily="34" charset="-120"/>
                <a:ea typeface="微軟正黑體" pitchFamily="34" charset="-120"/>
              </a:rPr>
              <a:t>年迄今，地緣事件發生後美股與美國非投資等級債後市平均表現</a:t>
            </a:r>
          </a:p>
        </p:txBody>
      </p:sp>
      <p:sp>
        <p:nvSpPr>
          <p:cNvPr id="14" name="Text Placeholder 14">
            <a:extLst>
              <a:ext uri="{FF2B5EF4-FFF2-40B4-BE49-F238E27FC236}">
                <a16:creationId xmlns:a16="http://schemas.microsoft.com/office/drawing/2014/main" id="{B9E7B16F-7055-2418-E612-1B99539F8EB7}"/>
              </a:ext>
            </a:extLst>
          </p:cNvPr>
          <p:cNvSpPr txBox="1">
            <a:spLocks/>
          </p:cNvSpPr>
          <p:nvPr/>
        </p:nvSpPr>
        <p:spPr bwMode="gray">
          <a:xfrm>
            <a:off x="296846" y="1735395"/>
            <a:ext cx="7007692" cy="553998"/>
          </a:xfrm>
          <a:prstGeom prst="rect">
            <a:avLst/>
          </a:prstGeom>
        </p:spPr>
        <p:txBody>
          <a:bodyPr wrap="square" lIns="0" tIns="0" rIns="0" bIns="0" anchor="b" anchorCtr="0">
            <a:sp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i="0" kern="1200">
                <a:solidFill>
                  <a:schemeClr val="tx1"/>
                </a:solidFill>
                <a:latin typeface="Arial Narrow" panose="020B0606020202030204" pitchFamily="34" charset="0"/>
                <a:ea typeface="+mn-ea"/>
                <a:cs typeface="Arial" panose="020B0604020202020204" pitchFamily="34" charset="0"/>
              </a:defRPr>
            </a:lvl1pPr>
            <a:lvl2pPr marL="0" indent="0" algn="l" defTabSz="914400" rtl="0" eaLnBrk="1" latinLnBrk="0" hangingPunct="1">
              <a:lnSpc>
                <a:spcPts val="1100"/>
              </a:lnSpc>
              <a:spcBef>
                <a:spcPts val="0"/>
              </a:spcBef>
              <a:spcAft>
                <a:spcPts val="150"/>
              </a:spcAft>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2pPr>
            <a:lvl3pPr marL="0" indent="0" algn="l" defTabSz="914400" rtl="0" eaLnBrk="1" latinLnBrk="0" hangingPunct="1">
              <a:lnSpc>
                <a:spcPts val="1100"/>
              </a:lnSpc>
              <a:spcBef>
                <a:spcPts val="0"/>
              </a:spcBef>
              <a:spcAft>
                <a:spcPts val="150"/>
              </a:spcAft>
              <a:buFont typeface="Arial" panose="020B0604020202020204" pitchFamily="34" charset="0"/>
              <a:buNone/>
              <a:defRPr sz="1200" i="1" kern="1200" baseline="0">
                <a:solidFill>
                  <a:schemeClr val="tx1"/>
                </a:solidFill>
                <a:latin typeface="Arial" panose="020B0604020202020204" pitchFamily="34" charset="0"/>
                <a:ea typeface="+mn-ea"/>
                <a:cs typeface="Arial" panose="020B0604020202020204" pitchFamily="34" charset="0"/>
              </a:defRPr>
            </a:lvl3pPr>
            <a:lvl4pPr marL="0" indent="0" algn="l" defTabSz="914400" rtl="0" eaLnBrk="1" latinLnBrk="0" hangingPunct="1">
              <a:lnSpc>
                <a:spcPts val="1300"/>
              </a:lnSpc>
              <a:spcBef>
                <a:spcPts val="0"/>
              </a:spcBef>
              <a:spcAft>
                <a:spcPts val="300"/>
              </a:spcAft>
              <a:buFont typeface="Arial" panose="020B0604020202020204" pitchFamily="34" charset="0"/>
              <a:buNone/>
              <a:defRPr sz="1000" kern="1200">
                <a:solidFill>
                  <a:schemeClr val="tx1"/>
                </a:solidFill>
                <a:latin typeface="Arial Narrow" panose="020B0606020202030204" pitchFamily="34" charset="0"/>
                <a:ea typeface="+mn-ea"/>
                <a:cs typeface="+mn-cs"/>
              </a:defRPr>
            </a:lvl4pPr>
            <a:lvl5pPr marL="0" indent="0" algn="l" defTabSz="914400" rtl="0" eaLnBrk="1" latinLnBrk="0" hangingPunct="1">
              <a:lnSpc>
                <a:spcPts val="1300"/>
              </a:lnSpc>
              <a:spcBef>
                <a:spcPts val="0"/>
              </a:spcBef>
              <a:spcAft>
                <a:spcPts val="300"/>
              </a:spcAft>
              <a:buFont typeface="Arial" panose="020B0604020202020204" pitchFamily="34" charset="0"/>
              <a:buNone/>
              <a:defRPr sz="1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171450" indent="-171450">
              <a:buFont typeface="Arial" panose="020B0604020202020204" pitchFamily="34" charset="0"/>
              <a:buChar char="•"/>
              <a:defRPr/>
            </a:pPr>
            <a:r>
              <a:rPr lang="zh-TW" altLang="en-US" sz="1200" dirty="0">
                <a:solidFill>
                  <a:srgbClr val="000000"/>
                </a:solidFill>
                <a:latin typeface="微軟正黑體" panose="020B0604030504040204" pitchFamily="34" charset="-120"/>
                <a:ea typeface="微軟正黑體" panose="020B0604030504040204" pitchFamily="34" charset="-120"/>
              </a:rPr>
              <a:t>歷史經驗顯示，地緣衝突對美國資產影響僅為短線，且美國非投資等級債後市表現甚至領先美股</a:t>
            </a:r>
            <a:endParaRPr lang="en-US" altLang="zh-TW" sz="1200" dirty="0">
              <a:solidFill>
                <a:srgbClr val="000000"/>
              </a:solidFill>
              <a:latin typeface="微軟正黑體" panose="020B0604030504040204" pitchFamily="34" charset="-120"/>
              <a:ea typeface="微軟正黑體" panose="020B0604030504040204" pitchFamily="34" charset="-120"/>
            </a:endParaRPr>
          </a:p>
          <a:p>
            <a:pPr marL="171450" indent="-171450">
              <a:buFont typeface="Arial" panose="020B0604020202020204" pitchFamily="34" charset="0"/>
              <a:buChar char="•"/>
              <a:defRPr/>
            </a:pPr>
            <a:r>
              <a:rPr lang="zh-TW" altLang="en-US" sz="1200" dirty="0">
                <a:solidFill>
                  <a:srgbClr val="000000"/>
                </a:solidFill>
                <a:latin typeface="微軟正黑體" panose="020B0604030504040204" pitchFamily="34" charset="-120"/>
                <a:ea typeface="微軟正黑體" panose="020B0604030504040204" pitchFamily="34" charset="-120"/>
              </a:rPr>
              <a:t>非投資等級債近年債信品質持續改善，已連續五年升評</a:t>
            </a:r>
            <a:r>
              <a:rPr lang="en-US" altLang="zh-TW" sz="1200" dirty="0">
                <a:solidFill>
                  <a:srgbClr val="000000"/>
                </a:solidFill>
                <a:latin typeface="微軟正黑體" panose="020B0604030504040204" pitchFamily="34" charset="-120"/>
                <a:ea typeface="微軟正黑體" panose="020B0604030504040204" pitchFamily="34" charset="-120"/>
              </a:rPr>
              <a:t>(</a:t>
            </a:r>
            <a:r>
              <a:rPr lang="zh-TW" altLang="en-US" sz="1200" dirty="0">
                <a:solidFill>
                  <a:srgbClr val="000000"/>
                </a:solidFill>
                <a:latin typeface="微軟正黑體" panose="020B0604030504040204" pitchFamily="34" charset="-120"/>
                <a:ea typeface="微軟正黑體" panose="020B0604030504040204" pitchFamily="34" charset="-120"/>
              </a:rPr>
              <a:t>明日之星</a:t>
            </a:r>
            <a:r>
              <a:rPr lang="en-US" altLang="zh-TW" sz="1200" dirty="0">
                <a:solidFill>
                  <a:srgbClr val="000000"/>
                </a:solidFill>
                <a:latin typeface="微軟正黑體" panose="020B0604030504040204" pitchFamily="34" charset="-120"/>
                <a:ea typeface="微軟正黑體" panose="020B0604030504040204" pitchFamily="34" charset="-120"/>
              </a:rPr>
              <a:t>)</a:t>
            </a:r>
            <a:r>
              <a:rPr lang="zh-TW" altLang="en-US" sz="1200" dirty="0">
                <a:solidFill>
                  <a:srgbClr val="000000"/>
                </a:solidFill>
                <a:latin typeface="微軟正黑體" panose="020B0604030504040204" pitchFamily="34" charset="-120"/>
                <a:ea typeface="微軟正黑體" panose="020B0604030504040204" pitchFamily="34" charset="-120"/>
              </a:rPr>
              <a:t>數量高於降評</a:t>
            </a:r>
            <a:r>
              <a:rPr lang="en-US" altLang="zh-TW" sz="1200" dirty="0">
                <a:solidFill>
                  <a:srgbClr val="000000"/>
                </a:solidFill>
                <a:latin typeface="微軟正黑體" panose="020B0604030504040204" pitchFamily="34" charset="-120"/>
                <a:ea typeface="微軟正黑體" panose="020B0604030504040204" pitchFamily="34" charset="-120"/>
              </a:rPr>
              <a:t>(</a:t>
            </a:r>
            <a:r>
              <a:rPr lang="zh-TW" altLang="en-US" sz="1200" dirty="0">
                <a:solidFill>
                  <a:srgbClr val="000000"/>
                </a:solidFill>
                <a:latin typeface="微軟正黑體" panose="020B0604030504040204" pitchFamily="34" charset="-120"/>
                <a:ea typeface="微軟正黑體" panose="020B0604030504040204" pitchFamily="34" charset="-120"/>
              </a:rPr>
              <a:t>墮落天使</a:t>
            </a:r>
            <a:r>
              <a:rPr lang="en-US" altLang="zh-TW" sz="1200" dirty="0">
                <a:solidFill>
                  <a:srgbClr val="000000"/>
                </a:solidFill>
                <a:latin typeface="微軟正黑體" panose="020B0604030504040204" pitchFamily="34" charset="-120"/>
                <a:ea typeface="微軟正黑體" panose="020B0604030504040204" pitchFamily="34" charset="-120"/>
              </a:rPr>
              <a:t>)</a:t>
            </a:r>
            <a:r>
              <a:rPr lang="zh-TW" altLang="en-US" sz="1200" dirty="0">
                <a:solidFill>
                  <a:srgbClr val="000000"/>
                </a:solidFill>
                <a:latin typeface="微軟正黑體" panose="020B0604030504040204" pitchFamily="34" charset="-120"/>
                <a:ea typeface="微軟正黑體" panose="020B0604030504040204" pitchFamily="34" charset="-120"/>
              </a:rPr>
              <a:t>，且</a:t>
            </a:r>
            <a:r>
              <a:rPr lang="en-US" altLang="zh-TW" sz="1200" dirty="0">
                <a:solidFill>
                  <a:srgbClr val="000000"/>
                </a:solidFill>
                <a:latin typeface="微軟正黑體" panose="020B0604030504040204" pitchFamily="34" charset="-120"/>
                <a:ea typeface="微軟正黑體" panose="020B0604030504040204" pitchFamily="34" charset="-120"/>
              </a:rPr>
              <a:t>CCC</a:t>
            </a:r>
            <a:r>
              <a:rPr lang="zh-TW" altLang="en-US" sz="1200" dirty="0">
                <a:solidFill>
                  <a:srgbClr val="000000"/>
                </a:solidFill>
                <a:latin typeface="微軟正黑體" panose="020B0604030504040204" pitchFamily="34" charset="-120"/>
                <a:ea typeface="微軟正黑體" panose="020B0604030504040204" pitchFamily="34" charset="-120"/>
              </a:rPr>
              <a:t>等級債券佔整體指數權重續降至歷史低位，看好抵禦市場震盪的能力有所提升</a:t>
            </a:r>
            <a:endParaRPr lang="en-US" altLang="zh-TW" sz="1200" dirty="0">
              <a:solidFill>
                <a:srgbClr val="000000"/>
              </a:solidFill>
              <a:latin typeface="微軟正黑體" panose="020B0604030504040204" pitchFamily="34" charset="-120"/>
              <a:ea typeface="微軟正黑體" panose="020B0604030504040204" pitchFamily="34" charset="-120"/>
            </a:endParaRPr>
          </a:p>
        </p:txBody>
      </p:sp>
      <p:sp>
        <p:nvSpPr>
          <p:cNvPr id="29" name="文字方塊 28">
            <a:extLst>
              <a:ext uri="{FF2B5EF4-FFF2-40B4-BE49-F238E27FC236}">
                <a16:creationId xmlns:a16="http://schemas.microsoft.com/office/drawing/2014/main" id="{B8DF7DCD-2875-DBB8-47E4-BC88DFD0F395}"/>
              </a:ext>
            </a:extLst>
          </p:cNvPr>
          <p:cNvSpPr txBox="1"/>
          <p:nvPr/>
        </p:nvSpPr>
        <p:spPr>
          <a:xfrm>
            <a:off x="3813542" y="8207108"/>
            <a:ext cx="338554" cy="1007140"/>
          </a:xfrm>
          <a:prstGeom prst="rect">
            <a:avLst/>
          </a:prstGeom>
          <a:noFill/>
        </p:spPr>
        <p:txBody>
          <a:bodyPr vert="eaVert" wrap="square" rtlCol="0">
            <a:spAutoFit/>
          </a:bodyPr>
          <a:lstStyle/>
          <a:p>
            <a:r>
              <a:rPr lang="zh-TW" altLang="en-US" sz="1000" b="1" dirty="0">
                <a:latin typeface="微軟正黑體" panose="020B0604030504040204" pitchFamily="34" charset="-120"/>
                <a:ea typeface="微軟正黑體" panose="020B0604030504040204" pitchFamily="34" charset="-120"/>
              </a:rPr>
              <a:t>年化波動度</a:t>
            </a:r>
            <a:r>
              <a:rPr lang="en-US" altLang="zh-TW" sz="1000" b="1" dirty="0">
                <a:latin typeface="微軟正黑體" panose="020B0604030504040204" pitchFamily="34" charset="-120"/>
                <a:ea typeface="微軟正黑體" panose="020B0604030504040204" pitchFamily="34" charset="-120"/>
              </a:rPr>
              <a:t>%</a:t>
            </a:r>
            <a:endParaRPr lang="zh-TW" altLang="en-US" sz="1000" b="1" dirty="0">
              <a:latin typeface="微軟正黑體" panose="020B0604030504040204" pitchFamily="34" charset="-120"/>
              <a:ea typeface="微軟正黑體" panose="020B0604030504040204" pitchFamily="34" charset="-120"/>
            </a:endParaRPr>
          </a:p>
        </p:txBody>
      </p:sp>
      <p:sp>
        <p:nvSpPr>
          <p:cNvPr id="31" name="文字方塊 30">
            <a:extLst>
              <a:ext uri="{FF2B5EF4-FFF2-40B4-BE49-F238E27FC236}">
                <a16:creationId xmlns:a16="http://schemas.microsoft.com/office/drawing/2014/main" id="{45B8D5AF-2F50-8225-6BF5-2160B5437AF2}"/>
              </a:ext>
            </a:extLst>
          </p:cNvPr>
          <p:cNvSpPr txBox="1"/>
          <p:nvPr/>
        </p:nvSpPr>
        <p:spPr>
          <a:xfrm>
            <a:off x="3813541" y="9271023"/>
            <a:ext cx="338554" cy="1007140"/>
          </a:xfrm>
          <a:prstGeom prst="rect">
            <a:avLst/>
          </a:prstGeom>
          <a:noFill/>
        </p:spPr>
        <p:txBody>
          <a:bodyPr vert="eaVert" wrap="square" rtlCol="0">
            <a:spAutoFit/>
          </a:bodyPr>
          <a:lstStyle/>
          <a:p>
            <a:r>
              <a:rPr lang="zh-TW" altLang="en-US" sz="1000" b="1" dirty="0">
                <a:latin typeface="微軟正黑體" panose="020B0604030504040204" pitchFamily="34" charset="-120"/>
                <a:ea typeface="微軟正黑體" panose="020B0604030504040204" pitchFamily="34" charset="-120"/>
              </a:rPr>
              <a:t>到期殖利率</a:t>
            </a:r>
            <a:r>
              <a:rPr lang="en-US" altLang="zh-TW" sz="1000" b="1" dirty="0">
                <a:latin typeface="微軟正黑體" panose="020B0604030504040204" pitchFamily="34" charset="-120"/>
                <a:ea typeface="微軟正黑體" panose="020B0604030504040204" pitchFamily="34" charset="-120"/>
              </a:rPr>
              <a:t>%</a:t>
            </a:r>
            <a:endParaRPr lang="zh-TW" altLang="en-US" sz="1000" b="1" dirty="0">
              <a:latin typeface="微軟正黑體" panose="020B0604030504040204" pitchFamily="34" charset="-120"/>
              <a:ea typeface="微軟正黑體" panose="020B0604030504040204" pitchFamily="34" charset="-120"/>
            </a:endParaRPr>
          </a:p>
        </p:txBody>
      </p:sp>
      <p:sp>
        <p:nvSpPr>
          <p:cNvPr id="4" name="文字方塊 3"/>
          <p:cNvSpPr txBox="1"/>
          <p:nvPr/>
        </p:nvSpPr>
        <p:spPr>
          <a:xfrm>
            <a:off x="280157" y="8087265"/>
            <a:ext cx="338554" cy="1007140"/>
          </a:xfrm>
          <a:prstGeom prst="rect">
            <a:avLst/>
          </a:prstGeom>
          <a:noFill/>
        </p:spPr>
        <p:txBody>
          <a:bodyPr vert="eaVert" wrap="square" rtlCol="0">
            <a:spAutoFit/>
          </a:bodyPr>
          <a:lstStyle/>
          <a:p>
            <a:r>
              <a:rPr lang="zh-TW" altLang="en-US" sz="1000" b="1" dirty="0">
                <a:latin typeface="微軟正黑體" panose="020B0604030504040204" pitchFamily="34" charset="-120"/>
                <a:ea typeface="微軟正黑體" panose="020B0604030504040204" pitchFamily="34" charset="-120"/>
              </a:rPr>
              <a:t>產業配置</a:t>
            </a:r>
            <a:r>
              <a:rPr lang="en-US" altLang="zh-TW" sz="1000" b="1" dirty="0">
                <a:latin typeface="微軟正黑體" panose="020B0604030504040204" pitchFamily="34" charset="-120"/>
                <a:ea typeface="微軟正黑體" panose="020B0604030504040204" pitchFamily="34" charset="-120"/>
              </a:rPr>
              <a:t>%</a:t>
            </a:r>
            <a:endParaRPr lang="zh-TW" altLang="en-US" sz="1000" b="1" dirty="0">
              <a:latin typeface="微軟正黑體" panose="020B0604030504040204" pitchFamily="34" charset="-120"/>
              <a:ea typeface="微軟正黑體" panose="020B0604030504040204" pitchFamily="34" charset="-120"/>
            </a:endParaRPr>
          </a:p>
        </p:txBody>
      </p:sp>
      <p:pic>
        <p:nvPicPr>
          <p:cNvPr id="16" name="圖片 15">
            <a:extLst>
              <a:ext uri="{FF2B5EF4-FFF2-40B4-BE49-F238E27FC236}">
                <a16:creationId xmlns:a16="http://schemas.microsoft.com/office/drawing/2014/main" id="{762D2582-3DED-6F28-8CC9-EAE97F7A78D6}"/>
              </a:ext>
            </a:extLst>
          </p:cNvPr>
          <p:cNvPicPr>
            <a:picLocks noChangeAspect="1"/>
          </p:cNvPicPr>
          <p:nvPr/>
        </p:nvPicPr>
        <p:blipFill>
          <a:blip r:embed="rId3"/>
          <a:stretch>
            <a:fillRect/>
          </a:stretch>
        </p:blipFill>
        <p:spPr>
          <a:xfrm>
            <a:off x="280157" y="4968328"/>
            <a:ext cx="3817101" cy="2360141"/>
          </a:xfrm>
          <a:prstGeom prst="rect">
            <a:avLst/>
          </a:prstGeom>
        </p:spPr>
      </p:pic>
      <p:sp>
        <p:nvSpPr>
          <p:cNvPr id="17" name="矩形 16">
            <a:extLst>
              <a:ext uri="{FF2B5EF4-FFF2-40B4-BE49-F238E27FC236}">
                <a16:creationId xmlns:a16="http://schemas.microsoft.com/office/drawing/2014/main" id="{AE1D848A-A659-107A-0F51-2C5D4D612322}"/>
              </a:ext>
            </a:extLst>
          </p:cNvPr>
          <p:cNvSpPr/>
          <p:nvPr/>
        </p:nvSpPr>
        <p:spPr>
          <a:xfrm>
            <a:off x="1955915" y="5072850"/>
            <a:ext cx="697627" cy="400110"/>
          </a:xfrm>
          <a:prstGeom prst="rect">
            <a:avLst/>
          </a:prstGeom>
          <a:solidFill>
            <a:schemeClr val="bg1"/>
          </a:solidFill>
        </p:spPr>
        <p:txBody>
          <a:bodyPr wrap="none">
            <a:spAutoFit/>
          </a:bodyPr>
          <a:lstStyle/>
          <a:p>
            <a:pPr lvl="0" algn="ctr" defTabSz="914400" fontAlgn="auto">
              <a:spcBef>
                <a:spcPts val="0"/>
              </a:spcBef>
              <a:spcAft>
                <a:spcPts val="0"/>
              </a:spcAft>
              <a:defRPr/>
            </a:pPr>
            <a:r>
              <a:rPr lang="zh-TW" altLang="en-US" sz="1000" dirty="0">
                <a:latin typeface="微軟正黑體" pitchFamily="34" charset="-120"/>
                <a:ea typeface="微軟正黑體" pitchFamily="34" charset="-120"/>
              </a:rPr>
              <a:t>明日之星</a:t>
            </a:r>
            <a:endParaRPr lang="en-US" altLang="zh-TW" sz="1000" dirty="0">
              <a:latin typeface="微軟正黑體" pitchFamily="34" charset="-120"/>
              <a:ea typeface="微軟正黑體" pitchFamily="34" charset="-120"/>
            </a:endParaRPr>
          </a:p>
          <a:p>
            <a:pPr lvl="0" algn="ctr" defTabSz="914400" fontAlgn="auto">
              <a:spcBef>
                <a:spcPts val="0"/>
              </a:spcBef>
              <a:spcAft>
                <a:spcPts val="0"/>
              </a:spcAft>
              <a:defRPr/>
            </a:pPr>
            <a:r>
              <a:rPr lang="zh-TW" altLang="en-US" sz="1000" dirty="0">
                <a:latin typeface="微軟正黑體" pitchFamily="34" charset="-120"/>
                <a:ea typeface="微軟正黑體" pitchFamily="34" charset="-120"/>
              </a:rPr>
              <a:t>墮落天使</a:t>
            </a:r>
          </a:p>
        </p:txBody>
      </p:sp>
      <p:pic>
        <p:nvPicPr>
          <p:cNvPr id="18" name="圖片 17">
            <a:extLst>
              <a:ext uri="{FF2B5EF4-FFF2-40B4-BE49-F238E27FC236}">
                <a16:creationId xmlns:a16="http://schemas.microsoft.com/office/drawing/2014/main" id="{3CB54CBB-34DD-AA7F-6955-DB578A925901}"/>
              </a:ext>
            </a:extLst>
          </p:cNvPr>
          <p:cNvPicPr>
            <a:picLocks noChangeAspect="1"/>
          </p:cNvPicPr>
          <p:nvPr/>
        </p:nvPicPr>
        <p:blipFill>
          <a:blip r:embed="rId4"/>
          <a:stretch>
            <a:fillRect/>
          </a:stretch>
        </p:blipFill>
        <p:spPr>
          <a:xfrm>
            <a:off x="672778" y="8174187"/>
            <a:ext cx="3170522" cy="2016099"/>
          </a:xfrm>
          <a:prstGeom prst="rect">
            <a:avLst/>
          </a:prstGeom>
        </p:spPr>
      </p:pic>
      <p:sp>
        <p:nvSpPr>
          <p:cNvPr id="19" name="文字方塊 18">
            <a:extLst>
              <a:ext uri="{FF2B5EF4-FFF2-40B4-BE49-F238E27FC236}">
                <a16:creationId xmlns:a16="http://schemas.microsoft.com/office/drawing/2014/main" id="{ED79D5EE-DFEF-266E-E404-D5E3DF1282EB}"/>
              </a:ext>
            </a:extLst>
          </p:cNvPr>
          <p:cNvSpPr txBox="1"/>
          <p:nvPr/>
        </p:nvSpPr>
        <p:spPr>
          <a:xfrm>
            <a:off x="2513878" y="8529198"/>
            <a:ext cx="1045706" cy="507831"/>
          </a:xfrm>
          <a:prstGeom prst="rect">
            <a:avLst/>
          </a:prstGeom>
          <a:noFill/>
          <a:ln>
            <a:noFill/>
          </a:ln>
        </p:spPr>
        <p:txBody>
          <a:bodyPr wrap="square" lIns="91455" tIns="0" rIns="91455" bIns="0" rtlCol="0">
            <a:spAutoFit/>
          </a:bodyPr>
          <a:lstStyle/>
          <a:p>
            <a:pPr algn="l"/>
            <a:r>
              <a:rPr lang="zh-TW" altLang="en-US" sz="1100" b="1" dirty="0">
                <a:solidFill>
                  <a:srgbClr val="FF0000"/>
                </a:solidFill>
                <a:latin typeface="微軟正黑體" panose="020B0604030504040204" pitchFamily="34" charset="-120"/>
                <a:ea typeface="微軟正黑體" panose="020B0604030504040204" pitchFamily="34" charset="-120"/>
              </a:rPr>
              <a:t>看好金融不受關稅影響且將受惠監管鬆綁</a:t>
            </a:r>
          </a:p>
        </p:txBody>
      </p:sp>
      <p:sp>
        <p:nvSpPr>
          <p:cNvPr id="20" name="矩形 19">
            <a:extLst>
              <a:ext uri="{FF2B5EF4-FFF2-40B4-BE49-F238E27FC236}">
                <a16:creationId xmlns:a16="http://schemas.microsoft.com/office/drawing/2014/main" id="{D15CD362-6C5B-FA9A-15CC-6D141FA27E97}"/>
              </a:ext>
            </a:extLst>
          </p:cNvPr>
          <p:cNvSpPr/>
          <p:nvPr/>
        </p:nvSpPr>
        <p:spPr>
          <a:xfrm>
            <a:off x="790398" y="8074818"/>
            <a:ext cx="2173087" cy="26513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25" name="圖片 24">
            <a:extLst>
              <a:ext uri="{FF2B5EF4-FFF2-40B4-BE49-F238E27FC236}">
                <a16:creationId xmlns:a16="http://schemas.microsoft.com/office/drawing/2014/main" id="{46F7AE8E-F5C0-3865-8205-C94407E35DA9}"/>
              </a:ext>
            </a:extLst>
          </p:cNvPr>
          <p:cNvPicPr>
            <a:picLocks noChangeAspect="1"/>
          </p:cNvPicPr>
          <p:nvPr/>
        </p:nvPicPr>
        <p:blipFill>
          <a:blip r:embed="rId5"/>
          <a:stretch>
            <a:fillRect/>
          </a:stretch>
        </p:blipFill>
        <p:spPr>
          <a:xfrm>
            <a:off x="4233076" y="8142880"/>
            <a:ext cx="2964340" cy="960135"/>
          </a:xfrm>
          <a:prstGeom prst="rect">
            <a:avLst/>
          </a:prstGeom>
        </p:spPr>
      </p:pic>
      <p:pic>
        <p:nvPicPr>
          <p:cNvPr id="32" name="圖片 31">
            <a:extLst>
              <a:ext uri="{FF2B5EF4-FFF2-40B4-BE49-F238E27FC236}">
                <a16:creationId xmlns:a16="http://schemas.microsoft.com/office/drawing/2014/main" id="{27194146-F102-87E4-3656-5024DFEC5756}"/>
              </a:ext>
            </a:extLst>
          </p:cNvPr>
          <p:cNvPicPr>
            <a:picLocks noChangeAspect="1"/>
          </p:cNvPicPr>
          <p:nvPr/>
        </p:nvPicPr>
        <p:blipFill>
          <a:blip r:embed="rId6"/>
          <a:stretch>
            <a:fillRect/>
          </a:stretch>
        </p:blipFill>
        <p:spPr>
          <a:xfrm>
            <a:off x="4188212" y="9185717"/>
            <a:ext cx="3096265" cy="1023550"/>
          </a:xfrm>
          <a:prstGeom prst="rect">
            <a:avLst/>
          </a:prstGeom>
        </p:spPr>
      </p:pic>
    </p:spTree>
    <p:extLst>
      <p:ext uri="{BB962C8B-B14F-4D97-AF65-F5344CB8AC3E}">
        <p14:creationId xmlns:p14="http://schemas.microsoft.com/office/powerpoint/2010/main" val="375513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91071-38F3-40F3-106D-0CC5BDBEC1BC}"/>
            </a:ext>
          </a:extLst>
        </p:cNvPr>
        <p:cNvGrpSpPr/>
        <p:nvPr/>
      </p:nvGrpSpPr>
      <p:grpSpPr>
        <a:xfrm>
          <a:off x="0" y="0"/>
          <a:ext cx="0" cy="0"/>
          <a:chOff x="0" y="0"/>
          <a:chExt cx="0" cy="0"/>
        </a:xfrm>
      </p:grpSpPr>
      <p:sp>
        <p:nvSpPr>
          <p:cNvPr id="1082" name="Rectangle 5590">
            <a:extLst>
              <a:ext uri="{FF2B5EF4-FFF2-40B4-BE49-F238E27FC236}">
                <a16:creationId xmlns:a16="http://schemas.microsoft.com/office/drawing/2014/main" id="{2930DC52-258B-1E1E-2176-7C7C7828F745}"/>
              </a:ext>
            </a:extLst>
          </p:cNvPr>
          <p:cNvSpPr>
            <a:spLocks noChangeArrowheads="1"/>
          </p:cNvSpPr>
          <p:nvPr/>
        </p:nvSpPr>
        <p:spPr bwMode="auto">
          <a:xfrm>
            <a:off x="4012358" y="10702294"/>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sp>
        <p:nvSpPr>
          <p:cNvPr id="1083" name="Rectangle 5591">
            <a:extLst>
              <a:ext uri="{FF2B5EF4-FFF2-40B4-BE49-F238E27FC236}">
                <a16:creationId xmlns:a16="http://schemas.microsoft.com/office/drawing/2014/main" id="{AB8B1EEE-611A-3EB1-F359-ED90350FEBAB}"/>
              </a:ext>
            </a:extLst>
          </p:cNvPr>
          <p:cNvSpPr>
            <a:spLocks noChangeArrowheads="1"/>
          </p:cNvSpPr>
          <p:nvPr/>
        </p:nvSpPr>
        <p:spPr bwMode="auto">
          <a:xfrm>
            <a:off x="4012358" y="10702294"/>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grpSp>
        <p:nvGrpSpPr>
          <p:cNvPr id="24" name="群組 23">
            <a:extLst>
              <a:ext uri="{FF2B5EF4-FFF2-40B4-BE49-F238E27FC236}">
                <a16:creationId xmlns:a16="http://schemas.microsoft.com/office/drawing/2014/main" id="{9213D366-B1AD-9B6F-95FA-FECFC19E14A7}"/>
              </a:ext>
            </a:extLst>
          </p:cNvPr>
          <p:cNvGrpSpPr/>
          <p:nvPr/>
        </p:nvGrpSpPr>
        <p:grpSpPr>
          <a:xfrm>
            <a:off x="72135" y="1292155"/>
            <a:ext cx="7349780" cy="338554"/>
            <a:chOff x="0" y="2223485"/>
            <a:chExt cx="6245130" cy="338554"/>
          </a:xfrm>
        </p:grpSpPr>
        <p:pic>
          <p:nvPicPr>
            <p:cNvPr id="25" name="Picture 15">
              <a:extLst>
                <a:ext uri="{FF2B5EF4-FFF2-40B4-BE49-F238E27FC236}">
                  <a16:creationId xmlns:a16="http://schemas.microsoft.com/office/drawing/2014/main" id="{C99CCB67-0A06-5736-D7C1-767F6CE9FC2A}"/>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26" name="TextBox 190">
              <a:extLst>
                <a:ext uri="{FF2B5EF4-FFF2-40B4-BE49-F238E27FC236}">
                  <a16:creationId xmlns:a16="http://schemas.microsoft.com/office/drawing/2014/main" id="{8008E812-ED38-5CF4-3433-0AC9E0EA54F9}"/>
                </a:ext>
              </a:extLst>
            </p:cNvPr>
            <p:cNvSpPr txBox="1"/>
            <p:nvPr/>
          </p:nvSpPr>
          <p:spPr>
            <a:xfrm>
              <a:off x="83520" y="2223485"/>
              <a:ext cx="5720484" cy="338554"/>
            </a:xfrm>
            <a:prstGeom prst="rect">
              <a:avLst/>
            </a:prstGeom>
            <a:noFill/>
          </p:spPr>
          <p:txBody>
            <a:bodyPr wrap="square" lIns="0" rIns="0" rtlCol="0">
              <a:spAutoFit/>
            </a:bodyPr>
            <a:lstStyle/>
            <a:p>
              <a:pPr algn="ctr"/>
              <a:endParaRPr lang="zh-TW" altLang="en-US" sz="1600" b="1" dirty="0">
                <a:solidFill>
                  <a:schemeClr val="bg1"/>
                </a:solidFill>
                <a:latin typeface="微軟正黑體" panose="020B0604030504040204" pitchFamily="34" charset="-120"/>
                <a:ea typeface="微軟正黑體" panose="020B0604030504040204" pitchFamily="34" charset="-120"/>
              </a:endParaRPr>
            </a:p>
          </p:txBody>
        </p:sp>
      </p:grpSp>
      <p:sp>
        <p:nvSpPr>
          <p:cNvPr id="31" name="文字方塊 30">
            <a:extLst>
              <a:ext uri="{FF2B5EF4-FFF2-40B4-BE49-F238E27FC236}">
                <a16:creationId xmlns:a16="http://schemas.microsoft.com/office/drawing/2014/main" id="{5521FCF4-F4CD-1F61-62B0-110A05C9E81C}"/>
              </a:ext>
            </a:extLst>
          </p:cNvPr>
          <p:cNvSpPr txBox="1"/>
          <p:nvPr/>
        </p:nvSpPr>
        <p:spPr>
          <a:xfrm>
            <a:off x="2438045" y="135703"/>
            <a:ext cx="5088446" cy="304699"/>
          </a:xfrm>
          <a:prstGeom prst="rect">
            <a:avLst/>
          </a:prstGeom>
          <a:noFill/>
          <a:ln>
            <a:noFill/>
          </a:ln>
        </p:spPr>
        <p:txBody>
          <a:bodyPr wrap="square" lIns="91455" tIns="0" rIns="91455" bIns="0" rtlCol="0">
            <a:spAutoFit/>
          </a:bodyPr>
          <a:lstStyle/>
          <a:p>
            <a:pPr algn="ctr" defTabSz="995661" fontAlgn="auto">
              <a:lnSpc>
                <a:spcPct val="90000"/>
              </a:lnSpc>
              <a:spcBef>
                <a:spcPts val="0"/>
              </a:spcBef>
              <a:spcAft>
                <a:spcPts val="0"/>
              </a:spcAft>
              <a:defRPr/>
            </a:pPr>
            <a:r>
              <a:rPr lang="zh-TW" altLang="en-US" sz="2200" b="1" dirty="0">
                <a:solidFill>
                  <a:srgbClr val="FFFF00"/>
                </a:solidFill>
                <a:latin typeface="微軟正黑體" panose="020B0604030504040204" pitchFamily="34" charset="-120"/>
                <a:ea typeface="微軟正黑體" panose="020B0604030504040204" pitchFamily="34" charset="-120"/>
              </a:rPr>
              <a:t>多幣別與級別 資產規劃更靈活</a:t>
            </a:r>
          </a:p>
        </p:txBody>
      </p:sp>
      <p:sp>
        <p:nvSpPr>
          <p:cNvPr id="32" name="TextBox 50">
            <a:extLst>
              <a:ext uri="{FF2B5EF4-FFF2-40B4-BE49-F238E27FC236}">
                <a16:creationId xmlns:a16="http://schemas.microsoft.com/office/drawing/2014/main" id="{6053B205-4DEA-3494-182E-3B50A71FB1CC}"/>
              </a:ext>
            </a:extLst>
          </p:cNvPr>
          <p:cNvSpPr txBox="1"/>
          <p:nvPr/>
        </p:nvSpPr>
        <p:spPr>
          <a:xfrm>
            <a:off x="2755802" y="418016"/>
            <a:ext cx="4536920" cy="669421"/>
          </a:xfrm>
          <a:prstGeom prst="rect">
            <a:avLst/>
          </a:prstGeom>
          <a:noFill/>
        </p:spPr>
        <p:txBody>
          <a:bodyPr wrap="square" lIns="0" tIns="45727" rIns="91455" bIns="0">
            <a:spAutoFit/>
          </a:bodyPr>
          <a:lstStyle/>
          <a:p>
            <a:pPr algn="ctr">
              <a:lnSpc>
                <a:spcPct val="90000"/>
              </a:lnSpc>
            </a:pPr>
            <a:r>
              <a:rPr lang="zh-TW" altLang="en-US" sz="1500" b="1" dirty="0">
                <a:solidFill>
                  <a:schemeClr val="bg1"/>
                </a:solidFill>
                <a:latin typeface="微軟正黑體" panose="020B0604030504040204" pitchFamily="34" charset="-120"/>
                <a:ea typeface="微軟正黑體" panose="020B0604030504040204" pitchFamily="34" charset="-120"/>
              </a:rPr>
              <a:t>富蘭克林坦伯頓公司債基金</a:t>
            </a:r>
            <a:r>
              <a:rPr lang="en-US" altLang="zh-TW" sz="1500" b="1" dirty="0">
                <a:solidFill>
                  <a:srgbClr val="00FFFF"/>
                </a:solidFill>
                <a:latin typeface="微軟正黑體" panose="020B0604030504040204" pitchFamily="34" charset="-120"/>
                <a:ea typeface="微軟正黑體" panose="020B0604030504040204" pitchFamily="34" charset="-120"/>
              </a:rPr>
              <a:t>(</a:t>
            </a:r>
            <a:r>
              <a:rPr lang="zh-TW" altLang="en-US" sz="1500" b="1" dirty="0">
                <a:solidFill>
                  <a:srgbClr val="00FFFF"/>
                </a:solidFill>
                <a:latin typeface="微軟正黑體" panose="020B0604030504040204" pitchFamily="34" charset="-120"/>
                <a:ea typeface="微軟正黑體" panose="020B0604030504040204" pitchFamily="34" charset="-120"/>
              </a:rPr>
              <a:t>本基金主要係投資於非投資等級之高風險債券及符合美國</a:t>
            </a:r>
            <a:r>
              <a:rPr lang="en-US" altLang="zh-TW" sz="1500" b="1" dirty="0">
                <a:solidFill>
                  <a:srgbClr val="00FFFF"/>
                </a:solidFill>
                <a:latin typeface="微軟正黑體" panose="020B0604030504040204" pitchFamily="34" charset="-120"/>
                <a:ea typeface="微軟正黑體" panose="020B0604030504040204" pitchFamily="34" charset="-120"/>
              </a:rPr>
              <a:t>Rule 144A</a:t>
            </a:r>
            <a:r>
              <a:rPr lang="zh-TW" altLang="en-US" sz="1500" b="1" dirty="0">
                <a:solidFill>
                  <a:srgbClr val="00FFFF"/>
                </a:solidFill>
                <a:latin typeface="微軟正黑體" panose="020B0604030504040204" pitchFamily="34" charset="-120"/>
                <a:ea typeface="微軟正黑體" panose="020B0604030504040204" pitchFamily="34" charset="-120"/>
              </a:rPr>
              <a:t>規定之私募性質債券且基金之配息來源可能為本金</a:t>
            </a:r>
            <a:r>
              <a:rPr lang="en-US" altLang="zh-TW" sz="1500" b="1" dirty="0">
                <a:solidFill>
                  <a:srgbClr val="00FFFF"/>
                </a:solidFill>
                <a:latin typeface="微軟正黑體" panose="020B0604030504040204" pitchFamily="34" charset="-120"/>
                <a:ea typeface="微軟正黑體" panose="020B0604030504040204" pitchFamily="34" charset="-120"/>
              </a:rPr>
              <a:t>)</a:t>
            </a:r>
          </a:p>
        </p:txBody>
      </p:sp>
      <p:grpSp>
        <p:nvGrpSpPr>
          <p:cNvPr id="74" name="群組 73">
            <a:extLst>
              <a:ext uri="{FF2B5EF4-FFF2-40B4-BE49-F238E27FC236}">
                <a16:creationId xmlns:a16="http://schemas.microsoft.com/office/drawing/2014/main" id="{2636C38D-3ACA-DD38-0A84-F6FA0C34ED6A}"/>
              </a:ext>
            </a:extLst>
          </p:cNvPr>
          <p:cNvGrpSpPr/>
          <p:nvPr/>
        </p:nvGrpSpPr>
        <p:grpSpPr>
          <a:xfrm>
            <a:off x="72135" y="4031669"/>
            <a:ext cx="7349779" cy="307777"/>
            <a:chOff x="0" y="2252740"/>
            <a:chExt cx="6245130" cy="307777"/>
          </a:xfrm>
        </p:grpSpPr>
        <p:pic>
          <p:nvPicPr>
            <p:cNvPr id="75" name="Picture 15">
              <a:extLst>
                <a:ext uri="{FF2B5EF4-FFF2-40B4-BE49-F238E27FC236}">
                  <a16:creationId xmlns:a16="http://schemas.microsoft.com/office/drawing/2014/main" id="{6EEE8825-403C-4393-3D2A-BDD301EA0AFF}"/>
                </a:ext>
              </a:extLst>
            </p:cNvPr>
            <p:cNvPicPr>
              <a:picLocks/>
            </p:cNvPicPr>
            <p:nvPr/>
          </p:nvPicPr>
          <p:blipFill>
            <a:blip r:embed="rId3"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76" name="TextBox 190">
              <a:extLst>
                <a:ext uri="{FF2B5EF4-FFF2-40B4-BE49-F238E27FC236}">
                  <a16:creationId xmlns:a16="http://schemas.microsoft.com/office/drawing/2014/main" id="{85224A03-120A-98F9-AA54-7AE62C1AB926}"/>
                </a:ext>
              </a:extLst>
            </p:cNvPr>
            <p:cNvSpPr txBox="1"/>
            <p:nvPr/>
          </p:nvSpPr>
          <p:spPr>
            <a:xfrm>
              <a:off x="83520" y="2252740"/>
              <a:ext cx="5720484" cy="307777"/>
            </a:xfrm>
            <a:prstGeom prst="rect">
              <a:avLst/>
            </a:prstGeom>
            <a:noFill/>
          </p:spPr>
          <p:txBody>
            <a:bodyPr wrap="square" lIns="0" rIns="0" rtlCol="0">
              <a:spAutoFit/>
            </a:bodyPr>
            <a:lstStyle/>
            <a:p>
              <a:r>
                <a:rPr lang="zh-TW" altLang="en-US" sz="1400" b="1" dirty="0">
                  <a:solidFill>
                    <a:schemeClr val="bg1"/>
                  </a:solidFill>
                  <a:latin typeface="微軟正黑體" panose="020B0604030504040204" pitchFamily="34" charset="-120"/>
                  <a:ea typeface="微軟正黑體" panose="020B0604030504040204" pitchFamily="34" charset="-120"/>
                </a:rPr>
                <a:t>基金績效與近三個月配息紀錄</a:t>
              </a:r>
            </a:p>
          </p:txBody>
        </p:sp>
      </p:grpSp>
      <p:sp>
        <p:nvSpPr>
          <p:cNvPr id="77" name="Rectangle 56">
            <a:extLst>
              <a:ext uri="{FF2B5EF4-FFF2-40B4-BE49-F238E27FC236}">
                <a16:creationId xmlns:a16="http://schemas.microsoft.com/office/drawing/2014/main" id="{FE9391A4-D11A-84C5-3A70-40A6746BCD96}"/>
              </a:ext>
            </a:extLst>
          </p:cNvPr>
          <p:cNvSpPr>
            <a:spLocks noChangeArrowheads="1"/>
          </p:cNvSpPr>
          <p:nvPr/>
        </p:nvSpPr>
        <p:spPr bwMode="auto">
          <a:xfrm>
            <a:off x="278685" y="6737220"/>
            <a:ext cx="3907794" cy="14957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prstDash val="dash"/>
                <a:miter lim="800000"/>
                <a:headEnd/>
                <a:tailEnd/>
              </a14:hiddenLine>
            </a:ext>
          </a:extLst>
        </p:spPr>
        <p:txBody>
          <a:bodyPr wrap="square" anchor="ctr">
            <a:spAutoFit/>
          </a:bodyPr>
          <a:lstStyle>
            <a:lvl1pPr algn="l" eaLnBrk="0" hangingPunct="0">
              <a:spcBef>
                <a:spcPct val="20000"/>
              </a:spcBef>
              <a:buFont typeface="Arial" charset="0"/>
              <a:buChar char="•"/>
              <a:defRPr sz="32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buChar char="–"/>
              <a:defRPr sz="28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buChar char="•"/>
              <a:defRPr sz="24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buChar char="–"/>
              <a:defRPr sz="2000">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buChar char="»"/>
              <a:defRPr sz="2000">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ea typeface="標楷體" pitchFamily="65" charset="-120"/>
                <a:cs typeface="Arial" charset="0"/>
              </a:defRPr>
            </a:lvl9pPr>
          </a:lstStyle>
          <a:p>
            <a:pPr eaLnBrk="1" hangingPunct="1">
              <a:lnSpc>
                <a:spcPct val="95000"/>
              </a:lnSpc>
              <a:spcBef>
                <a:spcPct val="0"/>
              </a:spcBef>
              <a:buNone/>
            </a:pPr>
            <a:r>
              <a:rPr lang="zh-TW" altLang="en-US" sz="800" dirty="0">
                <a:solidFill>
                  <a:prstClr val="black"/>
                </a:solidFill>
                <a:latin typeface="微軟正黑體" panose="020B0604030504040204" pitchFamily="34" charset="-120"/>
                <a:ea typeface="微軟正黑體" panose="020B0604030504040204" pitchFamily="34" charset="-120"/>
              </a:rPr>
              <a:t>資料來源</a:t>
            </a:r>
            <a:r>
              <a:rPr lang="en-US" altLang="zh-TW" sz="800" dirty="0">
                <a:solidFill>
                  <a:prstClr val="black"/>
                </a:solidFill>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800" dirty="0">
                <a:solidFill>
                  <a:prstClr val="black"/>
                </a:solidFill>
                <a:latin typeface="微軟正黑體" panose="020B0604030504040204" pitchFamily="34" charset="-120"/>
                <a:ea typeface="微軟正黑體" panose="020B0604030504040204" pitchFamily="34" charset="-120"/>
                <a:sym typeface="Wingdings" panose="05000000000000000000" pitchFamily="2" charset="2"/>
              </a:rPr>
              <a:t> </a:t>
            </a:r>
            <a:r>
              <a:rPr lang="zh-TW" altLang="en-US" sz="800" dirty="0">
                <a:solidFill>
                  <a:prstClr val="black"/>
                </a:solidFill>
                <a:latin typeface="微軟正黑體" panose="020B0604030504040204" pitchFamily="34" charset="-120"/>
                <a:ea typeface="微軟正黑體" panose="020B0604030504040204" pitchFamily="34" charset="-120"/>
              </a:rPr>
              <a:t>理柏資訊，截至</a:t>
            </a:r>
            <a:r>
              <a:rPr lang="en-US" altLang="zh-TW" sz="800" dirty="0">
                <a:solidFill>
                  <a:prstClr val="black"/>
                </a:solidFill>
                <a:latin typeface="微軟正黑體" panose="020B0604030504040204" pitchFamily="34" charset="-120"/>
                <a:ea typeface="微軟正黑體" panose="020B0604030504040204" pitchFamily="34" charset="-120"/>
              </a:rPr>
              <a:t>2026/4/30</a:t>
            </a:r>
            <a:r>
              <a:rPr lang="zh-TW" altLang="en-US" sz="800" dirty="0">
                <a:solidFill>
                  <a:prstClr val="black"/>
                </a:solidFill>
                <a:latin typeface="微軟正黑體" panose="020B0604030504040204" pitchFamily="34" charset="-120"/>
                <a:ea typeface="微軟正黑體" panose="020B0604030504040204" pitchFamily="34" charset="-120"/>
              </a:rPr>
              <a:t>，原幣計價，美元</a:t>
            </a:r>
            <a:r>
              <a:rPr lang="en-US" altLang="zh-TW" sz="800" dirty="0">
                <a:solidFill>
                  <a:prstClr val="black"/>
                </a:solidFill>
                <a:latin typeface="微軟正黑體" panose="020B0604030504040204" pitchFamily="34" charset="-120"/>
                <a:ea typeface="微軟正黑體" panose="020B0604030504040204" pitchFamily="34" charset="-120"/>
              </a:rPr>
              <a:t>A</a:t>
            </a:r>
            <a:r>
              <a:rPr lang="zh-TW" altLang="en-US" sz="800" dirty="0">
                <a:solidFill>
                  <a:prstClr val="black"/>
                </a:solidFill>
                <a:latin typeface="微軟正黑體" panose="020B0604030504040204" pitchFamily="34" charset="-120"/>
                <a:ea typeface="微軟正黑體" panose="020B0604030504040204" pitchFamily="34" charset="-120"/>
              </a:rPr>
              <a:t>月配股份波動風險為過去三年月報酬率的年化標準差，日幣避險股份波動風險為過去一年月報酬率的年化標準差。</a:t>
            </a:r>
            <a:r>
              <a:rPr lang="zh-TW" altLang="en-US" sz="800" b="1" dirty="0">
                <a:solidFill>
                  <a:prstClr val="black"/>
                </a:solidFill>
                <a:latin typeface="微軟正黑體" panose="020B0604030504040204" pitchFamily="34" charset="-120"/>
                <a:ea typeface="微軟正黑體" panose="020B0604030504040204" pitchFamily="34" charset="-120"/>
              </a:rPr>
              <a:t>基金過去績效不代表未來績效之保證。本基金美元</a:t>
            </a:r>
            <a:r>
              <a:rPr lang="en-US" altLang="zh-TW" sz="800" b="1" dirty="0">
                <a:solidFill>
                  <a:prstClr val="black"/>
                </a:solidFill>
                <a:latin typeface="微軟正黑體" panose="020B0604030504040204" pitchFamily="34" charset="-120"/>
                <a:ea typeface="微軟正黑體" panose="020B0604030504040204" pitchFamily="34" charset="-120"/>
              </a:rPr>
              <a:t>A</a:t>
            </a:r>
            <a:r>
              <a:rPr lang="zh-TW" altLang="en-US" sz="800" b="1" dirty="0">
                <a:solidFill>
                  <a:prstClr val="black"/>
                </a:solidFill>
                <a:latin typeface="微軟正黑體" panose="020B0604030504040204" pitchFamily="34" charset="-120"/>
                <a:ea typeface="微軟正黑體" panose="020B0604030504040204" pitchFamily="34" charset="-120"/>
              </a:rPr>
              <a:t>穩定月配股份成立日為</a:t>
            </a:r>
            <a:r>
              <a:rPr lang="en-US" altLang="zh-TW" sz="800" b="1" dirty="0">
                <a:solidFill>
                  <a:prstClr val="black"/>
                </a:solidFill>
                <a:latin typeface="微軟正黑體" panose="020B0604030504040204" pitchFamily="34" charset="-120"/>
                <a:ea typeface="微軟正黑體" panose="020B0604030504040204" pitchFamily="34" charset="-120"/>
              </a:rPr>
              <a:t>2024/7/19</a:t>
            </a:r>
            <a:r>
              <a:rPr lang="zh-TW" altLang="en-US" sz="800" b="1" dirty="0">
                <a:solidFill>
                  <a:prstClr val="black"/>
                </a:solidFill>
                <a:latin typeface="微軟正黑體" panose="020B0604030504040204" pitchFamily="34" charset="-120"/>
                <a:ea typeface="微軟正黑體" panose="020B0604030504040204" pitchFamily="34" charset="-120"/>
              </a:rPr>
              <a:t>，美元</a:t>
            </a:r>
            <a:r>
              <a:rPr lang="en-US" altLang="zh-TW" sz="800" b="1" dirty="0">
                <a:solidFill>
                  <a:prstClr val="black"/>
                </a:solidFill>
                <a:latin typeface="微軟正黑體" panose="020B0604030504040204" pitchFamily="34" charset="-120"/>
                <a:ea typeface="微軟正黑體" panose="020B0604030504040204" pitchFamily="34" charset="-120"/>
              </a:rPr>
              <a:t>F</a:t>
            </a:r>
            <a:r>
              <a:rPr lang="zh-TW" altLang="en-US" sz="800" b="1" dirty="0">
                <a:solidFill>
                  <a:prstClr val="black"/>
                </a:solidFill>
                <a:latin typeface="微軟正黑體" panose="020B0604030504040204" pitchFamily="34" charset="-120"/>
                <a:ea typeface="微軟正黑體" panose="020B0604030504040204" pitchFamily="34" charset="-120"/>
              </a:rPr>
              <a:t>穩定月配股份成立日為</a:t>
            </a:r>
            <a:r>
              <a:rPr lang="en-US" altLang="zh-TW" sz="800" b="1" dirty="0">
                <a:solidFill>
                  <a:prstClr val="black"/>
                </a:solidFill>
                <a:latin typeface="微軟正黑體" panose="020B0604030504040204" pitchFamily="34" charset="-120"/>
                <a:ea typeface="微軟正黑體" panose="020B0604030504040204" pitchFamily="34" charset="-120"/>
              </a:rPr>
              <a:t>2025/1/17</a:t>
            </a:r>
            <a:r>
              <a:rPr lang="zh-TW" altLang="en-US" sz="800" b="1" dirty="0">
                <a:solidFill>
                  <a:prstClr val="black"/>
                </a:solidFill>
                <a:latin typeface="微軟正黑體" panose="020B0604030504040204" pitchFamily="34" charset="-120"/>
                <a:ea typeface="微軟正黑體" panose="020B0604030504040204" pitchFamily="34" charset="-120"/>
              </a:rPr>
              <a:t>，日幣避險股份成立日為</a:t>
            </a:r>
            <a:r>
              <a:rPr lang="en-US" altLang="zh-TW" sz="800" b="1" dirty="0">
                <a:solidFill>
                  <a:prstClr val="black"/>
                </a:solidFill>
                <a:latin typeface="微軟正黑體" panose="020B0604030504040204" pitchFamily="34" charset="-120"/>
                <a:ea typeface="微軟正黑體" panose="020B0604030504040204" pitchFamily="34" charset="-120"/>
              </a:rPr>
              <a:t>2024/6/21</a:t>
            </a:r>
            <a:r>
              <a:rPr lang="zh-TW" altLang="en-US" sz="800" b="1" dirty="0">
                <a:solidFill>
                  <a:prstClr val="black"/>
                </a:solidFill>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配息相關資料取自富蘭克林坦伯頓基金集團。當次配息率係採</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每單位配息金額</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除息前一日淨值</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表示，月報酬率</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含息</a:t>
            </a:r>
            <a:r>
              <a:rPr lang="en-US" altLang="zh-TW" sz="800" dirty="0">
                <a:latin typeface="微軟正黑體" panose="020B0604030504040204" pitchFamily="34" charset="-120"/>
                <a:ea typeface="微軟正黑體" panose="020B0604030504040204" pitchFamily="34" charset="-120"/>
              </a:rPr>
              <a:t>)</a:t>
            </a:r>
            <a:r>
              <a:rPr lang="zh-TW" altLang="en-US" sz="800" dirty="0">
                <a:latin typeface="微軟正黑體" panose="020B0604030504040204" pitchFamily="34" charset="-120"/>
                <a:ea typeface="微軟正黑體" panose="020B0604030504040204" pitchFamily="34" charset="-120"/>
              </a:rPr>
              <a:t>為截至除息日之前一月底含息報酬率。◎</a:t>
            </a:r>
            <a:r>
              <a:rPr lang="zh-TW" altLang="en-US" sz="800" b="1" dirty="0">
                <a:latin typeface="微軟正黑體" panose="020B0604030504040204" pitchFamily="34" charset="-120"/>
                <a:ea typeface="微軟正黑體" panose="020B0604030504040204" pitchFamily="34" charset="-120"/>
              </a:rPr>
              <a:t>基金配息不代表基金實際報酬，且過去配息不代表未來配息；基金淨值可能因市場因素而上下波動，投資人於獲配息時，宜一併注意基金淨值之變動。基金的配息可能由基金的收益或本金中支付。任何涉及由本金支出的部份，可能導致原始投資金額減損。本基金進行配息前未先扣除應負擔之費用。由本金支付配息之相關資料已揭露於本公司網站，投資人可至本公司網站</a:t>
            </a:r>
            <a:r>
              <a:rPr lang="en-US" altLang="zh-TW" sz="800" b="1" dirty="0">
                <a:latin typeface="微軟正黑體" panose="020B0604030504040204" pitchFamily="34" charset="-120"/>
                <a:ea typeface="微軟正黑體" panose="020B0604030504040204" pitchFamily="34" charset="-120"/>
              </a:rPr>
              <a:t>(http://www.Franklin.com.tw)</a:t>
            </a:r>
            <a:r>
              <a:rPr lang="zh-TW" altLang="en-US" sz="800" b="1" dirty="0">
                <a:latin typeface="微軟正黑體" panose="020B0604030504040204" pitchFamily="34" charset="-120"/>
                <a:ea typeface="微軟正黑體" panose="020B0604030504040204" pitchFamily="34" charset="-120"/>
              </a:rPr>
              <a:t>查閱。</a:t>
            </a:r>
            <a:endParaRPr lang="zh-TW" altLang="en-US" sz="800" b="1" dirty="0">
              <a:solidFill>
                <a:prstClr val="black"/>
              </a:solidFill>
              <a:latin typeface="微軟正黑體" panose="020B0604030504040204" pitchFamily="34" charset="-120"/>
              <a:ea typeface="微軟正黑體" panose="020B0604030504040204" pitchFamily="34" charset="-120"/>
            </a:endParaRPr>
          </a:p>
        </p:txBody>
      </p:sp>
      <p:graphicFrame>
        <p:nvGraphicFramePr>
          <p:cNvPr id="51" name="Group 176">
            <a:extLst>
              <a:ext uri="{FF2B5EF4-FFF2-40B4-BE49-F238E27FC236}">
                <a16:creationId xmlns:a16="http://schemas.microsoft.com/office/drawing/2014/main" id="{704988A6-A1C9-DF20-CE29-36C12462C14F}"/>
              </a:ext>
            </a:extLst>
          </p:cNvPr>
          <p:cNvGraphicFramePr>
            <a:graphicFrameLocks noGrp="1"/>
          </p:cNvGraphicFramePr>
          <p:nvPr>
            <p:extLst>
              <p:ext uri="{D42A27DB-BD31-4B8C-83A1-F6EECF244321}">
                <p14:modId xmlns:p14="http://schemas.microsoft.com/office/powerpoint/2010/main" val="2928082225"/>
              </p:ext>
            </p:extLst>
          </p:nvPr>
        </p:nvGraphicFramePr>
        <p:xfrm>
          <a:off x="410622" y="4432004"/>
          <a:ext cx="3665546" cy="1462960"/>
        </p:xfrm>
        <a:graphic>
          <a:graphicData uri="http://schemas.openxmlformats.org/drawingml/2006/table">
            <a:tbl>
              <a:tblPr firstRow="1">
                <a:tableStyleId>{5C22544A-7EE6-4342-B048-85BDC9FD1C3A}</a:tableStyleId>
              </a:tblPr>
              <a:tblGrid>
                <a:gridCol w="756085">
                  <a:extLst>
                    <a:ext uri="{9D8B030D-6E8A-4147-A177-3AD203B41FA5}">
                      <a16:colId xmlns:a16="http://schemas.microsoft.com/office/drawing/2014/main" val="20000"/>
                    </a:ext>
                  </a:extLst>
                </a:gridCol>
                <a:gridCol w="522740">
                  <a:extLst>
                    <a:ext uri="{9D8B030D-6E8A-4147-A177-3AD203B41FA5}">
                      <a16:colId xmlns:a16="http://schemas.microsoft.com/office/drawing/2014/main" val="3956086698"/>
                    </a:ext>
                  </a:extLst>
                </a:gridCol>
                <a:gridCol w="578621">
                  <a:extLst>
                    <a:ext uri="{9D8B030D-6E8A-4147-A177-3AD203B41FA5}">
                      <a16:colId xmlns:a16="http://schemas.microsoft.com/office/drawing/2014/main" val="20008"/>
                    </a:ext>
                  </a:extLst>
                </a:gridCol>
                <a:gridCol w="564721">
                  <a:extLst>
                    <a:ext uri="{9D8B030D-6E8A-4147-A177-3AD203B41FA5}">
                      <a16:colId xmlns:a16="http://schemas.microsoft.com/office/drawing/2014/main" val="3185402710"/>
                    </a:ext>
                  </a:extLst>
                </a:gridCol>
                <a:gridCol w="615885">
                  <a:extLst>
                    <a:ext uri="{9D8B030D-6E8A-4147-A177-3AD203B41FA5}">
                      <a16:colId xmlns:a16="http://schemas.microsoft.com/office/drawing/2014/main" val="20003"/>
                    </a:ext>
                  </a:extLst>
                </a:gridCol>
                <a:gridCol w="627494">
                  <a:extLst>
                    <a:ext uri="{9D8B030D-6E8A-4147-A177-3AD203B41FA5}">
                      <a16:colId xmlns:a16="http://schemas.microsoft.com/office/drawing/2014/main" val="2123593136"/>
                    </a:ext>
                  </a:extLst>
                </a:gridCol>
              </a:tblGrid>
              <a:tr h="309284">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pPr>
                      <a:r>
                        <a:rPr kumimoji="1" lang="zh-TW" altLang="en-US" sz="9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績效</a:t>
                      </a:r>
                      <a:r>
                        <a:rPr kumimoji="1" lang="en-US" altLang="zh-TW" sz="9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1" lang="en-US" altLang="zh-TW" sz="9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91453" marR="91453"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pPr>
                      <a:r>
                        <a:rPr kumimoji="0" lang="zh-TW" altLang="en-US"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今年來</a:t>
                      </a:r>
                      <a:endParaRPr kumimoji="0" lang="zh-TW" altLang="zh-TW"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3" marR="1778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pPr>
                      <a:r>
                        <a:rPr kumimoji="0" lang="zh-TW" altLang="en-US" sz="10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一</a:t>
                      </a:r>
                      <a:r>
                        <a:rPr kumimoji="0" lang="zh-TW" altLang="zh-TW" sz="10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年</a:t>
                      </a:r>
                      <a:endParaRPr kumimoji="0" lang="zh-TW" altLang="zh-TW"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3" marR="1778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defRPr/>
                      </a:pPr>
                      <a:r>
                        <a:rPr kumimoji="0" lang="zh-TW" altLang="zh-TW" sz="10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二年</a:t>
                      </a:r>
                      <a:endParaRPr kumimoji="0" lang="zh-TW" altLang="zh-TW"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3" marR="1778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pPr>
                      <a:r>
                        <a:rPr kumimoji="0" lang="zh-TW" altLang="zh-TW" sz="10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三年</a:t>
                      </a:r>
                      <a:endParaRPr kumimoji="0" lang="zh-TW" altLang="zh-TW"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3" marR="1778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pPr>
                      <a:r>
                        <a:rPr kumimoji="1" lang="zh-TW" altLang="en-US" sz="9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波動風險</a:t>
                      </a:r>
                      <a:endParaRPr kumimoji="1" lang="zh-TW" altLang="en-US" sz="9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91453" marR="91453"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47123">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ts val="0"/>
                        </a:spcBef>
                        <a:spcAft>
                          <a:spcPct val="0"/>
                        </a:spcAft>
                        <a:buClr>
                          <a:schemeClr val="folHlink"/>
                        </a:buClr>
                        <a:buSzTx/>
                        <a:buFont typeface="Wingdings" pitchFamily="2" charset="2"/>
                        <a:buNone/>
                        <a:tabLst/>
                      </a:pPr>
                      <a:r>
                        <a:rPr kumimoji="1" lang="zh-TW" altLang="en-US"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本基金</a:t>
                      </a:r>
                      <a:r>
                        <a:rPr kumimoji="1" lang="en-US" altLang="zh-TW"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1" lang="zh-TW" altLang="en-US"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美元</a:t>
                      </a:r>
                      <a:r>
                        <a:rPr kumimoji="1" lang="en-US" altLang="zh-TW"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a:t>
                      </a:r>
                      <a:r>
                        <a:rPr kumimoji="1" lang="zh-TW" altLang="en-US"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月配股</a:t>
                      </a:r>
                      <a:endParaRPr kumimoji="1" lang="en-US" altLang="zh-TW"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91453" marR="91453"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rgbClr val="000000"/>
                          </a:solidFill>
                          <a:effectLst/>
                          <a:latin typeface="Arial" panose="020B0604020202020204" pitchFamily="34" charset="0"/>
                          <a:ea typeface="新細明體" panose="02020500000000000000" pitchFamily="18" charset="-120"/>
                          <a:cs typeface="Arial" panose="020B0604020202020204" pitchFamily="34" charset="0"/>
                        </a:rPr>
                        <a:t>0.94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rgbClr val="000000"/>
                          </a:solidFill>
                          <a:effectLst/>
                          <a:latin typeface="Arial" panose="020B0604020202020204" pitchFamily="34" charset="0"/>
                          <a:ea typeface="新細明體" panose="02020500000000000000" pitchFamily="18" charset="-120"/>
                          <a:cs typeface="Arial" panose="020B0604020202020204" pitchFamily="34" charset="0"/>
                        </a:rPr>
                        <a:t>8.34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rgbClr val="000000"/>
                          </a:solidFill>
                          <a:effectLst/>
                          <a:latin typeface="Arial" panose="020B0604020202020204" pitchFamily="34" charset="0"/>
                          <a:ea typeface="新細明體" panose="02020500000000000000" pitchFamily="18" charset="-120"/>
                          <a:cs typeface="Arial" panose="020B0604020202020204" pitchFamily="34" charset="0"/>
                        </a:rPr>
                        <a:t>16.04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rgbClr val="000000"/>
                          </a:solidFill>
                          <a:effectLst/>
                          <a:latin typeface="Arial" panose="020B0604020202020204" pitchFamily="34" charset="0"/>
                          <a:ea typeface="新細明體" panose="02020500000000000000" pitchFamily="18" charset="-120"/>
                          <a:cs typeface="Arial" panose="020B0604020202020204" pitchFamily="34" charset="0"/>
                        </a:rPr>
                        <a:t>26.17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rgbClr val="000000"/>
                          </a:solidFill>
                          <a:effectLst/>
                          <a:latin typeface="Arial" panose="020B0604020202020204" pitchFamily="34" charset="0"/>
                          <a:ea typeface="新細明體" panose="02020500000000000000" pitchFamily="18" charset="-120"/>
                          <a:cs typeface="Arial" panose="020B0604020202020204" pitchFamily="34" charset="0"/>
                        </a:rPr>
                        <a:t>4.39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47123">
                <a:tc>
                  <a:txBody>
                    <a:bodyPr/>
                    <a:lstStyle/>
                    <a:p>
                      <a:pPr marL="0" marR="0" lvl="0" indent="0" algn="ctr" defTabSz="914400" rtl="0" eaLnBrk="0" fontAlgn="ctr" latinLnBrk="0" hangingPunct="0">
                        <a:lnSpc>
                          <a:spcPct val="100000"/>
                        </a:lnSpc>
                        <a:spcBef>
                          <a:spcPts val="0"/>
                        </a:spcBef>
                        <a:spcAft>
                          <a:spcPct val="0"/>
                        </a:spcAft>
                        <a:buClr>
                          <a:schemeClr val="folHlink"/>
                        </a:buClr>
                        <a:buSzTx/>
                        <a:buFont typeface="Wingdings" pitchFamily="2" charset="2"/>
                        <a:buNone/>
                        <a:tabLst/>
                      </a:pPr>
                      <a:r>
                        <a:rPr kumimoji="1" lang="zh-TW" altLang="en-US"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同類型基金平均</a:t>
                      </a:r>
                      <a:endParaRPr kumimoji="1" lang="en-US" altLang="zh-TW"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91453" marR="91453"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a:solidFill>
                            <a:srgbClr val="000000"/>
                          </a:solidFill>
                          <a:effectLst/>
                          <a:latin typeface="Arial" panose="020B0604020202020204" pitchFamily="34" charset="0"/>
                          <a:ea typeface="新細明體" panose="02020500000000000000" pitchFamily="18" charset="-120"/>
                          <a:cs typeface="Arial" panose="020B0604020202020204" pitchFamily="34" charset="0"/>
                        </a:rPr>
                        <a:t>0.82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rgbClr val="000000"/>
                          </a:solidFill>
                          <a:effectLst/>
                          <a:latin typeface="Arial" panose="020B0604020202020204" pitchFamily="34" charset="0"/>
                          <a:ea typeface="新細明體" panose="02020500000000000000" pitchFamily="18" charset="-120"/>
                          <a:cs typeface="Arial" panose="020B0604020202020204" pitchFamily="34" charset="0"/>
                        </a:rPr>
                        <a:t>7.57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rgbClr val="000000"/>
                          </a:solidFill>
                          <a:effectLst/>
                          <a:latin typeface="Arial" panose="020B0604020202020204" pitchFamily="34" charset="0"/>
                          <a:ea typeface="新細明體" panose="02020500000000000000" pitchFamily="18" charset="-120"/>
                          <a:cs typeface="Arial" panose="020B0604020202020204" pitchFamily="34" charset="0"/>
                        </a:rPr>
                        <a:t>14.53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rgbClr val="000000"/>
                          </a:solidFill>
                          <a:effectLst/>
                          <a:latin typeface="Arial" panose="020B0604020202020204" pitchFamily="34" charset="0"/>
                          <a:ea typeface="新細明體" panose="02020500000000000000" pitchFamily="18" charset="-120"/>
                          <a:cs typeface="Arial" panose="020B0604020202020204" pitchFamily="34" charset="0"/>
                        </a:rPr>
                        <a:t>23.48</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rgbClr val="000000"/>
                          </a:solidFill>
                          <a:effectLst/>
                          <a:latin typeface="Arial" panose="020B0604020202020204" pitchFamily="34" charset="0"/>
                          <a:ea typeface="新細明體" panose="02020500000000000000" pitchFamily="18" charset="-120"/>
                          <a:cs typeface="Arial" panose="020B0604020202020204" pitchFamily="34" charset="0"/>
                        </a:rPr>
                        <a:t>4.54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7087916"/>
                  </a:ext>
                </a:extLst>
              </a:tr>
              <a:tr h="347123">
                <a:tc>
                  <a:txBody>
                    <a:bodyPr/>
                    <a:lstStyle/>
                    <a:p>
                      <a:pPr marL="0" marR="0" lvl="0" indent="0" algn="ctr" defTabSz="914400" rtl="0" eaLnBrk="0" fontAlgn="ctr" latinLnBrk="0" hangingPunct="0">
                        <a:lnSpc>
                          <a:spcPct val="100000"/>
                        </a:lnSpc>
                        <a:spcBef>
                          <a:spcPts val="0"/>
                        </a:spcBef>
                        <a:spcAft>
                          <a:spcPct val="0"/>
                        </a:spcAft>
                        <a:buClr>
                          <a:schemeClr val="folHlink"/>
                        </a:buClr>
                        <a:buSzTx/>
                        <a:buFont typeface="Wingdings" pitchFamily="2" charset="2"/>
                        <a:buNone/>
                        <a:tabLst/>
                      </a:pPr>
                      <a:r>
                        <a:rPr kumimoji="1" lang="zh-TW" altLang="en-US"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於同類型基金排名</a:t>
                      </a:r>
                      <a:endParaRPr kumimoji="1" lang="en-US" altLang="zh-TW"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91453" marR="91453"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chemeClr val="tx1"/>
                          </a:solidFill>
                          <a:effectLst/>
                          <a:latin typeface="Arial" panose="020B0604020202020204" pitchFamily="34" charset="0"/>
                          <a:ea typeface="新細明體" panose="02020500000000000000" pitchFamily="18" charset="-120"/>
                          <a:cs typeface="Arial" panose="020B0604020202020204" pitchFamily="34" charset="0"/>
                        </a:rPr>
                        <a:t>9/19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chemeClr val="tx1"/>
                          </a:solidFill>
                          <a:effectLst/>
                          <a:latin typeface="Arial" panose="020B0604020202020204" pitchFamily="34" charset="0"/>
                          <a:ea typeface="新細明體" panose="02020500000000000000" pitchFamily="18" charset="-120"/>
                          <a:cs typeface="Arial" panose="020B0604020202020204" pitchFamily="34" charset="0"/>
                        </a:rPr>
                        <a:t>5/19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chemeClr val="tx1"/>
                          </a:solidFill>
                          <a:effectLst/>
                          <a:latin typeface="Arial" panose="020B0604020202020204" pitchFamily="34" charset="0"/>
                          <a:ea typeface="新細明體" panose="02020500000000000000" pitchFamily="18" charset="-120"/>
                          <a:cs typeface="Arial" panose="020B0604020202020204" pitchFamily="34" charset="0"/>
                        </a:rPr>
                        <a:t>4/19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chemeClr val="tx1"/>
                          </a:solidFill>
                          <a:effectLst/>
                          <a:latin typeface="Arial" panose="020B0604020202020204" pitchFamily="34" charset="0"/>
                          <a:ea typeface="新細明體" panose="02020500000000000000" pitchFamily="18" charset="-120"/>
                          <a:cs typeface="Arial" panose="020B0604020202020204" pitchFamily="34" charset="0"/>
                        </a:rPr>
                        <a:t>5/19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en-US" altLang="zh-TW" sz="1400" b="0" i="0" u="none" strike="noStrike" dirty="0">
                          <a:solidFill>
                            <a:schemeClr val="tx1"/>
                          </a:solidFill>
                          <a:effectLst/>
                          <a:latin typeface="Arial" panose="020B0604020202020204" pitchFamily="34" charset="0"/>
                          <a:ea typeface="新細明體" panose="02020500000000000000" pitchFamily="18" charset="-120"/>
                          <a:cs typeface="Arial" panose="020B0604020202020204" pitchFamily="34" charset="0"/>
                        </a:rPr>
                        <a:t>10/19</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6516013"/>
                  </a:ext>
                </a:extLst>
              </a:tr>
            </a:tbl>
          </a:graphicData>
        </a:graphic>
      </p:graphicFrame>
      <p:graphicFrame>
        <p:nvGraphicFramePr>
          <p:cNvPr id="80" name="表格 79">
            <a:extLst>
              <a:ext uri="{FF2B5EF4-FFF2-40B4-BE49-F238E27FC236}">
                <a16:creationId xmlns:a16="http://schemas.microsoft.com/office/drawing/2014/main" id="{152E68D0-23ED-4FB7-123C-9027886F4846}"/>
              </a:ext>
            </a:extLst>
          </p:cNvPr>
          <p:cNvGraphicFramePr>
            <a:graphicFrameLocks noGrp="1"/>
          </p:cNvGraphicFramePr>
          <p:nvPr>
            <p:extLst>
              <p:ext uri="{D42A27DB-BD31-4B8C-83A1-F6EECF244321}">
                <p14:modId xmlns:p14="http://schemas.microsoft.com/office/powerpoint/2010/main" val="3148967737"/>
              </p:ext>
            </p:extLst>
          </p:nvPr>
        </p:nvGraphicFramePr>
        <p:xfrm>
          <a:off x="4135395" y="5672734"/>
          <a:ext cx="2915790" cy="1204351"/>
        </p:xfrm>
        <a:graphic>
          <a:graphicData uri="http://schemas.openxmlformats.org/drawingml/2006/table">
            <a:tbl>
              <a:tblPr firstRow="1" firstCol="1" bandRow="1">
                <a:tableStyleId>{21E4AEA4-8DFA-4A89-87EB-49C32662AFE0}</a:tableStyleId>
              </a:tblPr>
              <a:tblGrid>
                <a:gridCol w="800901">
                  <a:extLst>
                    <a:ext uri="{9D8B030D-6E8A-4147-A177-3AD203B41FA5}">
                      <a16:colId xmlns:a16="http://schemas.microsoft.com/office/drawing/2014/main" val="929703570"/>
                    </a:ext>
                  </a:extLst>
                </a:gridCol>
                <a:gridCol w="697292">
                  <a:extLst>
                    <a:ext uri="{9D8B030D-6E8A-4147-A177-3AD203B41FA5}">
                      <a16:colId xmlns:a16="http://schemas.microsoft.com/office/drawing/2014/main" val="553607127"/>
                    </a:ext>
                  </a:extLst>
                </a:gridCol>
                <a:gridCol w="709723">
                  <a:extLst>
                    <a:ext uri="{9D8B030D-6E8A-4147-A177-3AD203B41FA5}">
                      <a16:colId xmlns:a16="http://schemas.microsoft.com/office/drawing/2014/main" val="2033719360"/>
                    </a:ext>
                  </a:extLst>
                </a:gridCol>
                <a:gridCol w="707874">
                  <a:extLst>
                    <a:ext uri="{9D8B030D-6E8A-4147-A177-3AD203B41FA5}">
                      <a16:colId xmlns:a16="http://schemas.microsoft.com/office/drawing/2014/main" val="2575245456"/>
                    </a:ext>
                  </a:extLst>
                </a:gridCol>
              </a:tblGrid>
              <a:tr h="362161">
                <a:tc>
                  <a:txBody>
                    <a:bodyPr/>
                    <a:lstStyle/>
                    <a:p>
                      <a:pPr algn="ctr">
                        <a:spcAft>
                          <a:spcPts val="0"/>
                        </a:spcAft>
                      </a:pPr>
                      <a:r>
                        <a:rPr lang="zh-TW" altLang="en-US"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美元</a:t>
                      </a:r>
                      <a:r>
                        <a:rPr lang="zh-TW"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Ａ</a:t>
                      </a:r>
                      <a:endParaRPr lang="en-US"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zh-TW"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穩定月配股</a:t>
                      </a:r>
                      <a:endParaRPr lang="zh-TW" sz="900" b="1"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p>
                      <a:pPr algn="ctr">
                        <a:spcAft>
                          <a:spcPts val="0"/>
                        </a:spcAft>
                      </a:pP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配息金額</a:t>
                      </a:r>
                      <a:endParaRPr lang="en-US" alt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美元</a:t>
                      </a: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p>
                      <a:pPr algn="ctr">
                        <a:spcAft>
                          <a:spcPts val="0"/>
                        </a:spcAft>
                      </a:pP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當次配息率</a:t>
                      </a:r>
                    </a:p>
                  </a:txBody>
                  <a:tcPr marL="13273" marR="13273" marT="0" marB="0" anchor="ctr"/>
                </a:tc>
                <a:tc>
                  <a:txBody>
                    <a:bodyPr/>
                    <a:lstStyle/>
                    <a:p>
                      <a:pPr algn="ctr">
                        <a:spcAft>
                          <a:spcPts val="0"/>
                        </a:spcAft>
                      </a:pP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月報酬率</a:t>
                      </a:r>
                      <a:endParaRPr lang="en-US" alt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含息</a:t>
                      </a: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extLst>
                  <a:ext uri="{0D108BD9-81ED-4DB2-BD59-A6C34878D82A}">
                    <a16:rowId xmlns:a16="http://schemas.microsoft.com/office/drawing/2014/main" val="2438940839"/>
                  </a:ext>
                </a:extLst>
              </a:tr>
              <a:tr h="280730">
                <a:tc>
                  <a:txBody>
                    <a:bodyPr/>
                    <a:lstStyle/>
                    <a:p>
                      <a:pPr algn="ctr">
                        <a:spcAft>
                          <a:spcPts val="0"/>
                        </a:spcAft>
                      </a:pPr>
                      <a:r>
                        <a:rPr lang="en-US" altLang="zh-TW" sz="1000" dirty="0">
                          <a:effectLst/>
                          <a:latin typeface="+mj-lt"/>
                          <a:ea typeface="微軟正黑體" panose="020B0604030504040204" pitchFamily="34" charset="-120"/>
                          <a:cs typeface="Arial" panose="020B0604020202020204" pitchFamily="34" charset="0"/>
                        </a:rPr>
                        <a:t>2026/05</a:t>
                      </a:r>
                      <a:endParaRPr lang="zh-TW" sz="1000" dirty="0">
                        <a:effectLst/>
                        <a:latin typeface="+mj-lt"/>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0.076</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0.79%</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1.54</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extLst>
                  <a:ext uri="{0D108BD9-81ED-4DB2-BD59-A6C34878D82A}">
                    <a16:rowId xmlns:a16="http://schemas.microsoft.com/office/drawing/2014/main" val="2828750751"/>
                  </a:ext>
                </a:extLst>
              </a:tr>
              <a:tr h="280730">
                <a:tc>
                  <a:txBody>
                    <a:bodyPr/>
                    <a:lstStyle/>
                    <a:p>
                      <a:pPr algn="ctr">
                        <a:spcAft>
                          <a:spcPts val="0"/>
                        </a:spcAft>
                      </a:pPr>
                      <a:r>
                        <a:rPr lang="en-US" altLang="zh-TW" sz="1000" dirty="0">
                          <a:effectLst/>
                          <a:latin typeface="+mj-lt"/>
                          <a:ea typeface="微軟正黑體" panose="020B0604030504040204" pitchFamily="34" charset="-120"/>
                          <a:cs typeface="Arial" panose="020B0604020202020204" pitchFamily="34" charset="0"/>
                        </a:rPr>
                        <a:t>2026/04</a:t>
                      </a:r>
                      <a:endParaRPr lang="zh-TW" sz="1000" dirty="0">
                        <a:effectLst/>
                        <a:latin typeface="+mj-lt"/>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0.075</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0.79</a:t>
                      </a: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-1.28%</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extLst>
                  <a:ext uri="{0D108BD9-81ED-4DB2-BD59-A6C34878D82A}">
                    <a16:rowId xmlns:a16="http://schemas.microsoft.com/office/drawing/2014/main" val="730493069"/>
                  </a:ext>
                </a:extLst>
              </a:tr>
              <a:tr h="280730">
                <a:tc>
                  <a:txBody>
                    <a:bodyPr/>
                    <a:lstStyle/>
                    <a:p>
                      <a:pPr algn="ctr">
                        <a:spcAft>
                          <a:spcPts val="0"/>
                        </a:spcAft>
                      </a:pPr>
                      <a:r>
                        <a:rPr lang="en-US" altLang="zh-TW" sz="1000" dirty="0">
                          <a:effectLst/>
                          <a:latin typeface="+mj-lt"/>
                          <a:ea typeface="微軟正黑體" panose="020B0604030504040204" pitchFamily="34" charset="-120"/>
                          <a:cs typeface="Arial" panose="020B0604020202020204" pitchFamily="34" charset="0"/>
                        </a:rPr>
                        <a:t>2026/03</a:t>
                      </a:r>
                      <a:endParaRPr lang="zh-TW" sz="1000" dirty="0">
                        <a:effectLst/>
                        <a:latin typeface="+mj-lt"/>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0.077</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0.79</a:t>
                      </a:r>
                      <a:r>
                        <a:rPr lang="en-US" altLang="zh-TW" sz="1200" b="0" i="0" u="none" strike="noStrike" dirty="0">
                          <a:solidFill>
                            <a:srgbClr val="000000"/>
                          </a:solidFill>
                          <a:effectLst/>
                          <a:latin typeface="微軟正黑體" panose="020B0604030504040204" pitchFamily="34" charset="-120"/>
                          <a:ea typeface="微軟正黑體" panose="020B0604030504040204" pitchFamily="34" charset="-120"/>
                        </a:rPr>
                        <a:t>%</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0.28%</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extLst>
                  <a:ext uri="{0D108BD9-81ED-4DB2-BD59-A6C34878D82A}">
                    <a16:rowId xmlns:a16="http://schemas.microsoft.com/office/drawing/2014/main" val="922502433"/>
                  </a:ext>
                </a:extLst>
              </a:tr>
            </a:tbl>
          </a:graphicData>
        </a:graphic>
      </p:graphicFrame>
      <p:graphicFrame>
        <p:nvGraphicFramePr>
          <p:cNvPr id="83" name="表格 82">
            <a:extLst>
              <a:ext uri="{FF2B5EF4-FFF2-40B4-BE49-F238E27FC236}">
                <a16:creationId xmlns:a16="http://schemas.microsoft.com/office/drawing/2014/main" id="{C077A6C0-6534-3066-D0F2-8D58FCB3566B}"/>
              </a:ext>
            </a:extLst>
          </p:cNvPr>
          <p:cNvGraphicFramePr>
            <a:graphicFrameLocks noGrp="1"/>
          </p:cNvGraphicFramePr>
          <p:nvPr>
            <p:extLst>
              <p:ext uri="{D42A27DB-BD31-4B8C-83A1-F6EECF244321}">
                <p14:modId xmlns:p14="http://schemas.microsoft.com/office/powerpoint/2010/main" val="2918839211"/>
              </p:ext>
            </p:extLst>
          </p:nvPr>
        </p:nvGraphicFramePr>
        <p:xfrm>
          <a:off x="4135395" y="4395930"/>
          <a:ext cx="2921316" cy="1245003"/>
        </p:xfrm>
        <a:graphic>
          <a:graphicData uri="http://schemas.openxmlformats.org/drawingml/2006/table">
            <a:tbl>
              <a:tblPr firstRow="1" firstCol="1" bandRow="1">
                <a:tableStyleId>{21E4AEA4-8DFA-4A89-87EB-49C32662AFE0}</a:tableStyleId>
              </a:tblPr>
              <a:tblGrid>
                <a:gridCol w="800901">
                  <a:extLst>
                    <a:ext uri="{9D8B030D-6E8A-4147-A177-3AD203B41FA5}">
                      <a16:colId xmlns:a16="http://schemas.microsoft.com/office/drawing/2014/main" val="929703570"/>
                    </a:ext>
                  </a:extLst>
                </a:gridCol>
                <a:gridCol w="706805">
                  <a:extLst>
                    <a:ext uri="{9D8B030D-6E8A-4147-A177-3AD203B41FA5}">
                      <a16:colId xmlns:a16="http://schemas.microsoft.com/office/drawing/2014/main" val="553607127"/>
                    </a:ext>
                  </a:extLst>
                </a:gridCol>
                <a:gridCol w="706805">
                  <a:extLst>
                    <a:ext uri="{9D8B030D-6E8A-4147-A177-3AD203B41FA5}">
                      <a16:colId xmlns:a16="http://schemas.microsoft.com/office/drawing/2014/main" val="2033719360"/>
                    </a:ext>
                  </a:extLst>
                </a:gridCol>
                <a:gridCol w="706805">
                  <a:extLst>
                    <a:ext uri="{9D8B030D-6E8A-4147-A177-3AD203B41FA5}">
                      <a16:colId xmlns:a16="http://schemas.microsoft.com/office/drawing/2014/main" val="2575245456"/>
                    </a:ext>
                  </a:extLst>
                </a:gridCol>
              </a:tblGrid>
              <a:tr h="332145">
                <a:tc>
                  <a:txBody>
                    <a:bodyPr/>
                    <a:lstStyle/>
                    <a:p>
                      <a:pPr algn="ctr">
                        <a:spcAft>
                          <a:spcPts val="0"/>
                        </a:spcAft>
                      </a:pPr>
                      <a:r>
                        <a:rPr lang="zh-TW" altLang="en-US"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美元</a:t>
                      </a:r>
                      <a:r>
                        <a:rPr lang="en-US"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F</a:t>
                      </a:r>
                    </a:p>
                    <a:p>
                      <a:pPr algn="ctr">
                        <a:spcAft>
                          <a:spcPts val="0"/>
                        </a:spcAft>
                      </a:pPr>
                      <a:r>
                        <a:rPr lang="zh-TW"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穩定月配股</a:t>
                      </a:r>
                      <a:endParaRPr lang="zh-TW" sz="900" b="1"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p>
                      <a:pPr algn="ctr">
                        <a:spcAft>
                          <a:spcPts val="0"/>
                        </a:spcAft>
                      </a:pP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配息金額</a:t>
                      </a:r>
                      <a:endParaRPr lang="en-US" alt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美元</a:t>
                      </a: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p>
                      <a:pPr algn="ctr">
                        <a:spcAft>
                          <a:spcPts val="0"/>
                        </a:spcAft>
                      </a:pP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當次配息率</a:t>
                      </a:r>
                    </a:p>
                  </a:txBody>
                  <a:tcPr marL="13273" marR="13273" marT="0" marB="0" anchor="ctr"/>
                </a:tc>
                <a:tc>
                  <a:txBody>
                    <a:bodyPr/>
                    <a:lstStyle/>
                    <a:p>
                      <a:pPr algn="ctr">
                        <a:spcAft>
                          <a:spcPts val="0"/>
                        </a:spcAft>
                      </a:pP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月報酬率</a:t>
                      </a:r>
                      <a:endParaRPr lang="en-US" alt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含息</a:t>
                      </a: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extLst>
                  <a:ext uri="{0D108BD9-81ED-4DB2-BD59-A6C34878D82A}">
                    <a16:rowId xmlns:a16="http://schemas.microsoft.com/office/drawing/2014/main" val="2438940839"/>
                  </a:ext>
                </a:extLst>
              </a:tr>
              <a:tr h="304286">
                <a:tc>
                  <a:txBody>
                    <a:bodyPr/>
                    <a:lstStyle/>
                    <a:p>
                      <a:pPr algn="ctr">
                        <a:spcAft>
                          <a:spcPts val="0"/>
                        </a:spcAft>
                      </a:pPr>
                      <a:r>
                        <a:rPr lang="en-US" altLang="zh-TW" sz="1000" dirty="0">
                          <a:effectLst/>
                          <a:latin typeface="+mj-lt"/>
                          <a:ea typeface="微軟正黑體" panose="020B0604030504040204" pitchFamily="34" charset="-120"/>
                          <a:cs typeface="Arial" panose="020B0604020202020204" pitchFamily="34" charset="0"/>
                        </a:rPr>
                        <a:t>2026/05</a:t>
                      </a:r>
                      <a:endParaRPr lang="zh-TW" sz="1000" dirty="0">
                        <a:effectLst/>
                        <a:latin typeface="+mj-lt"/>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0.068</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0.70%</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1.45%</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extLst>
                  <a:ext uri="{0D108BD9-81ED-4DB2-BD59-A6C34878D82A}">
                    <a16:rowId xmlns:a16="http://schemas.microsoft.com/office/drawing/2014/main" val="2828750751"/>
                  </a:ext>
                </a:extLst>
              </a:tr>
              <a:tr h="304286">
                <a:tc>
                  <a:txBody>
                    <a:bodyPr/>
                    <a:lstStyle/>
                    <a:p>
                      <a:pPr algn="ctr">
                        <a:spcAft>
                          <a:spcPts val="0"/>
                        </a:spcAft>
                      </a:pPr>
                      <a:r>
                        <a:rPr lang="en-US" altLang="zh-TW" sz="1000" dirty="0">
                          <a:effectLst/>
                          <a:latin typeface="+mj-lt"/>
                          <a:ea typeface="微軟正黑體" panose="020B0604030504040204" pitchFamily="34" charset="-120"/>
                          <a:cs typeface="Arial" panose="020B0604020202020204" pitchFamily="34" charset="0"/>
                        </a:rPr>
                        <a:t>2026/04</a:t>
                      </a:r>
                      <a:endParaRPr lang="zh-TW" sz="1000" dirty="0">
                        <a:effectLst/>
                        <a:latin typeface="+mj-lt"/>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0.068</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0.71%</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-1.45%</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extLst>
                  <a:ext uri="{0D108BD9-81ED-4DB2-BD59-A6C34878D82A}">
                    <a16:rowId xmlns:a16="http://schemas.microsoft.com/office/drawing/2014/main" val="4141182470"/>
                  </a:ext>
                </a:extLst>
              </a:tr>
              <a:tr h="304286">
                <a:tc>
                  <a:txBody>
                    <a:bodyPr/>
                    <a:lstStyle/>
                    <a:p>
                      <a:pPr algn="ctr">
                        <a:spcAft>
                          <a:spcPts val="0"/>
                        </a:spcAft>
                      </a:pPr>
                      <a:r>
                        <a:rPr lang="en-US" altLang="zh-TW" sz="1000" dirty="0">
                          <a:effectLst/>
                          <a:latin typeface="+mj-lt"/>
                          <a:ea typeface="微軟正黑體" panose="020B0604030504040204" pitchFamily="34" charset="-120"/>
                          <a:cs typeface="Arial" panose="020B0604020202020204" pitchFamily="34" charset="0"/>
                        </a:rPr>
                        <a:t>2026/03</a:t>
                      </a:r>
                      <a:endParaRPr lang="zh-TW" sz="1000" dirty="0">
                        <a:effectLst/>
                        <a:latin typeface="+mj-lt"/>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0.069</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0.70%</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0.31%</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extLst>
                  <a:ext uri="{0D108BD9-81ED-4DB2-BD59-A6C34878D82A}">
                    <a16:rowId xmlns:a16="http://schemas.microsoft.com/office/drawing/2014/main" val="879283213"/>
                  </a:ext>
                </a:extLst>
              </a:tr>
            </a:tbl>
          </a:graphicData>
        </a:graphic>
      </p:graphicFrame>
      <p:sp>
        <p:nvSpPr>
          <p:cNvPr id="6" name="矩形 5">
            <a:extLst>
              <a:ext uri="{FF2B5EF4-FFF2-40B4-BE49-F238E27FC236}">
                <a16:creationId xmlns:a16="http://schemas.microsoft.com/office/drawing/2014/main" id="{B09373F3-7E1E-674C-233C-98F9D0AAFE20}"/>
              </a:ext>
            </a:extLst>
          </p:cNvPr>
          <p:cNvSpPr/>
          <p:nvPr/>
        </p:nvSpPr>
        <p:spPr>
          <a:xfrm>
            <a:off x="278685" y="8152592"/>
            <a:ext cx="6864557" cy="553998"/>
          </a:xfrm>
          <a:prstGeom prst="rect">
            <a:avLst/>
          </a:prstGeom>
        </p:spPr>
        <p:txBody>
          <a:bodyPr wrap="square">
            <a:spAutoFit/>
          </a:bodyPr>
          <a:lstStyle/>
          <a:p>
            <a:pPr>
              <a:spcAft>
                <a:spcPts val="0"/>
              </a:spcAft>
            </a:pPr>
            <a:r>
              <a:rPr kumimoji="1" lang="en-US" altLang="zh-TW" sz="750" b="1" dirty="0">
                <a:latin typeface="微軟正黑體" panose="020B0604030504040204" pitchFamily="34" charset="-120"/>
                <a:ea typeface="微軟正黑體" panose="020B0604030504040204" pitchFamily="34" charset="-120"/>
              </a:rPr>
              <a:t>【</a:t>
            </a:r>
            <a:r>
              <a:rPr kumimoji="1" lang="zh-TW" altLang="en-US" sz="750" b="1" dirty="0">
                <a:latin typeface="微軟正黑體" panose="020B0604030504040204" pitchFamily="34" charset="-120"/>
                <a:ea typeface="微軟正黑體" panose="020B0604030504040204" pitchFamily="34" charset="-120"/>
              </a:rPr>
              <a:t>穩定月配股</a:t>
            </a:r>
            <a:r>
              <a:rPr kumimoji="1" lang="en-US" altLang="zh-TW" sz="750" b="1" dirty="0">
                <a:latin typeface="微軟正黑體" panose="020B0604030504040204" pitchFamily="34" charset="-120"/>
                <a:ea typeface="微軟正黑體" panose="020B0604030504040204" pitchFamily="34" charset="-120"/>
              </a:rPr>
              <a:t>(</a:t>
            </a:r>
            <a:r>
              <a:rPr kumimoji="1" lang="en-US" altLang="zh-TW" sz="750" b="1" dirty="0" err="1">
                <a:latin typeface="微軟正黑體" panose="020B0604030504040204" pitchFamily="34" charset="-120"/>
                <a:ea typeface="微軟正黑體" panose="020B0604030504040204" pitchFamily="34" charset="-120"/>
              </a:rPr>
              <a:t>Mdis</a:t>
            </a:r>
            <a:r>
              <a:rPr kumimoji="1" lang="en-US" altLang="zh-TW" sz="750" b="1" dirty="0">
                <a:latin typeface="微軟正黑體" panose="020B0604030504040204" pitchFamily="34" charset="-120"/>
                <a:ea typeface="微軟正黑體" panose="020B0604030504040204" pitchFamily="34" charset="-120"/>
              </a:rPr>
              <a:t>-Plus)】</a:t>
            </a:r>
            <a:r>
              <a:rPr kumimoji="1" lang="zh-TW" altLang="en-US" sz="750" b="1" dirty="0">
                <a:latin typeface="微軟正黑體" panose="020B0604030504040204" pitchFamily="34" charset="-120"/>
                <a:ea typeface="微軟正黑體" panose="020B0604030504040204" pitchFamily="34" charset="-120"/>
              </a:rPr>
              <a:t>及</a:t>
            </a:r>
            <a:r>
              <a:rPr kumimoji="1" lang="en-US" altLang="zh-TW" sz="750" b="1" dirty="0">
                <a:latin typeface="微軟正黑體" panose="020B0604030504040204" pitchFamily="34" charset="-120"/>
                <a:ea typeface="微軟正黑體" panose="020B0604030504040204" pitchFamily="34" charset="-120"/>
              </a:rPr>
              <a:t>【</a:t>
            </a:r>
            <a:r>
              <a:rPr kumimoji="1" lang="zh-TW" altLang="en-US" sz="750" b="1" dirty="0">
                <a:latin typeface="微軟正黑體" panose="020B0604030504040204" pitchFamily="34" charset="-120"/>
                <a:ea typeface="微軟正黑體" panose="020B0604030504040204" pitchFamily="34" charset="-120"/>
              </a:rPr>
              <a:t>月配股</a:t>
            </a:r>
            <a:r>
              <a:rPr kumimoji="1" lang="en-US" altLang="zh-TW" sz="750" b="1" dirty="0">
                <a:latin typeface="微軟正黑體" panose="020B0604030504040204" pitchFamily="34" charset="-120"/>
                <a:ea typeface="微軟正黑體" panose="020B0604030504040204" pitchFamily="34" charset="-120"/>
              </a:rPr>
              <a:t>(</a:t>
            </a:r>
            <a:r>
              <a:rPr kumimoji="1" lang="en-US" altLang="zh-TW" sz="750" b="1" dirty="0" err="1">
                <a:latin typeface="微軟正黑體" panose="020B0604030504040204" pitchFamily="34" charset="-120"/>
                <a:ea typeface="微軟正黑體" panose="020B0604030504040204" pitchFamily="34" charset="-120"/>
              </a:rPr>
              <a:t>Mdis</a:t>
            </a:r>
            <a:r>
              <a:rPr kumimoji="1" lang="en-US" altLang="zh-TW" sz="750" b="1" dirty="0">
                <a:latin typeface="微軟正黑體" panose="020B0604030504040204" pitchFamily="34" charset="-120"/>
                <a:ea typeface="微軟正黑體" panose="020B0604030504040204" pitchFamily="34" charset="-120"/>
              </a:rPr>
              <a:t>)】</a:t>
            </a:r>
            <a:r>
              <a:rPr kumimoji="1" lang="zh-TW" altLang="en-US" sz="750" b="1" dirty="0">
                <a:latin typeface="微軟正黑體" panose="020B0604030504040204" pitchFamily="34" charset="-120"/>
                <a:ea typeface="微軟正黑體" panose="020B0604030504040204" pitchFamily="34" charset="-120"/>
              </a:rPr>
              <a:t>皆為基金的配息可能由基金的收益或本金中支付。任何涉及由本金支出的部份，可能導致原始投資金額減損。基金進行配息前未先扣除應負擔之費用。其中</a:t>
            </a:r>
            <a:r>
              <a:rPr kumimoji="1" lang="en-US" altLang="zh-TW" sz="750" b="1" dirty="0">
                <a:latin typeface="微軟正黑體" panose="020B0604030504040204" pitchFamily="34" charset="-120"/>
                <a:ea typeface="微軟正黑體" panose="020B0604030504040204" pitchFamily="34" charset="-120"/>
              </a:rPr>
              <a:t>【</a:t>
            </a:r>
            <a:r>
              <a:rPr kumimoji="1" lang="zh-TW" altLang="en-US" sz="750" b="1" dirty="0">
                <a:latin typeface="微軟正黑體" panose="020B0604030504040204" pitchFamily="34" charset="-120"/>
                <a:ea typeface="微軟正黑體" panose="020B0604030504040204" pitchFamily="34" charset="-120"/>
              </a:rPr>
              <a:t>穩定月配股</a:t>
            </a:r>
            <a:r>
              <a:rPr kumimoji="1" lang="en-US" altLang="zh-TW" sz="750" b="1" dirty="0">
                <a:latin typeface="微軟正黑體" panose="020B0604030504040204" pitchFamily="34" charset="-120"/>
                <a:ea typeface="微軟正黑體" panose="020B0604030504040204" pitchFamily="34" charset="-120"/>
              </a:rPr>
              <a:t>(</a:t>
            </a:r>
            <a:r>
              <a:rPr kumimoji="1" lang="en-US" altLang="zh-TW" sz="750" b="1" dirty="0" err="1">
                <a:latin typeface="微軟正黑體" panose="020B0604030504040204" pitchFamily="34" charset="-120"/>
                <a:ea typeface="微軟正黑體" panose="020B0604030504040204" pitchFamily="34" charset="-120"/>
              </a:rPr>
              <a:t>Mdis</a:t>
            </a:r>
            <a:r>
              <a:rPr kumimoji="1" lang="en-US" altLang="zh-TW" sz="750" b="1" dirty="0">
                <a:latin typeface="微軟正黑體" panose="020B0604030504040204" pitchFamily="34" charset="-120"/>
                <a:ea typeface="微軟正黑體" panose="020B0604030504040204" pitchFamily="34" charset="-120"/>
              </a:rPr>
              <a:t>-Plus)】</a:t>
            </a:r>
            <a:r>
              <a:rPr kumimoji="1" lang="zh-TW" altLang="en-US" sz="750" b="1" dirty="0">
                <a:latin typeface="微軟正黑體" panose="020B0604030504040204" pitchFamily="34" charset="-120"/>
                <a:ea typeface="微軟正黑體" panose="020B0604030504040204" pitchFamily="34" charset="-120"/>
              </a:rPr>
              <a:t>因股份英文名稱帶有</a:t>
            </a:r>
            <a:r>
              <a:rPr kumimoji="1" lang="en-US" altLang="zh-TW" sz="750" b="1" dirty="0">
                <a:latin typeface="微軟正黑體" panose="020B0604030504040204" pitchFamily="34" charset="-120"/>
                <a:ea typeface="微軟正黑體" panose="020B0604030504040204" pitchFamily="34" charset="-120"/>
              </a:rPr>
              <a:t>Plus</a:t>
            </a:r>
            <a:r>
              <a:rPr kumimoji="1" lang="zh-TW" altLang="en-US" sz="750" b="1" dirty="0">
                <a:latin typeface="微軟正黑體" panose="020B0604030504040204" pitchFamily="34" charset="-120"/>
                <a:ea typeface="微軟正黑體" panose="020B0604030504040204" pitchFamily="34" charset="-120"/>
              </a:rPr>
              <a:t>係指配息預定以固定配息率方式提供，依照基金投資組合產生的收益來源致力維持每月較穩定的配息率。本基金公司將定期檢討基金配息金額與配息率是否有調整必要，以避免分配過度而侵蝕到本金。檢視內容主要包括投組的當期收益率與到期殖利率預估、經理團隊債市展望及操作調整等。</a:t>
            </a:r>
            <a:endParaRPr kumimoji="1" lang="zh-TW" altLang="zh-TW" sz="750" b="1" dirty="0">
              <a:latin typeface="微軟正黑體" panose="020B0604030504040204" pitchFamily="34" charset="-120"/>
              <a:ea typeface="微軟正黑體" panose="020B0604030504040204" pitchFamily="34" charset="-120"/>
            </a:endParaRPr>
          </a:p>
        </p:txBody>
      </p:sp>
      <p:sp>
        <p:nvSpPr>
          <p:cNvPr id="2" name="矩形 1">
            <a:extLst>
              <a:ext uri="{FF2B5EF4-FFF2-40B4-BE49-F238E27FC236}">
                <a16:creationId xmlns:a16="http://schemas.microsoft.com/office/drawing/2014/main" id="{2CFCAAB0-181A-1424-C5F7-0F01DD28FD62}"/>
              </a:ext>
            </a:extLst>
          </p:cNvPr>
          <p:cNvSpPr/>
          <p:nvPr/>
        </p:nvSpPr>
        <p:spPr>
          <a:xfrm>
            <a:off x="103374" y="1303572"/>
            <a:ext cx="6479237" cy="307777"/>
          </a:xfrm>
          <a:prstGeom prst="rect">
            <a:avLst/>
          </a:prstGeom>
        </p:spPr>
        <p:txBody>
          <a:bodyPr wrap="square">
            <a:spAutoFit/>
          </a:bodyPr>
          <a:lstStyle/>
          <a:p>
            <a:r>
              <a:rPr lang="zh-TW" altLang="en-US" sz="1400" b="1" dirty="0">
                <a:solidFill>
                  <a:schemeClr val="bg1"/>
                </a:solidFill>
                <a:latin typeface="微軟正黑體" panose="020B0604030504040204" pitchFamily="34" charset="-120"/>
                <a:ea typeface="微軟正黑體" panose="020B0604030504040204" pitchFamily="34" charset="-120"/>
              </a:rPr>
              <a:t>多幣別與級別設計  資產配置與現金流規劃更靈活</a:t>
            </a:r>
          </a:p>
        </p:txBody>
      </p:sp>
      <p:graphicFrame>
        <p:nvGraphicFramePr>
          <p:cNvPr id="5" name="表格 4">
            <a:extLst>
              <a:ext uri="{FF2B5EF4-FFF2-40B4-BE49-F238E27FC236}">
                <a16:creationId xmlns:a16="http://schemas.microsoft.com/office/drawing/2014/main" id="{5CF7D6DE-F249-05A7-A438-665A1D1716B4}"/>
              </a:ext>
            </a:extLst>
          </p:cNvPr>
          <p:cNvGraphicFramePr>
            <a:graphicFrameLocks noGrp="1"/>
          </p:cNvGraphicFramePr>
          <p:nvPr/>
        </p:nvGraphicFramePr>
        <p:xfrm>
          <a:off x="577213" y="1934658"/>
          <a:ext cx="3609266" cy="1170903"/>
        </p:xfrm>
        <a:graphic>
          <a:graphicData uri="http://schemas.openxmlformats.org/drawingml/2006/table">
            <a:tbl>
              <a:tblPr/>
              <a:tblGrid>
                <a:gridCol w="1804633">
                  <a:extLst>
                    <a:ext uri="{9D8B030D-6E8A-4147-A177-3AD203B41FA5}">
                      <a16:colId xmlns:a16="http://schemas.microsoft.com/office/drawing/2014/main" val="1810179912"/>
                    </a:ext>
                  </a:extLst>
                </a:gridCol>
                <a:gridCol w="1804633">
                  <a:extLst>
                    <a:ext uri="{9D8B030D-6E8A-4147-A177-3AD203B41FA5}">
                      <a16:colId xmlns:a16="http://schemas.microsoft.com/office/drawing/2014/main" val="1144833111"/>
                    </a:ext>
                  </a:extLst>
                </a:gridCol>
              </a:tblGrid>
              <a:tr h="396041">
                <a:tc>
                  <a:txBody>
                    <a:bodyPr/>
                    <a:lstStyle/>
                    <a:p>
                      <a:pPr algn="ctr" fontAlgn="ctr"/>
                      <a:r>
                        <a:rPr lang="zh-TW" altLang="en-US" sz="1300" b="1" i="0" u="none" strike="noStrike" dirty="0">
                          <a:solidFill>
                            <a:srgbClr val="000000"/>
                          </a:solidFill>
                          <a:effectLst/>
                          <a:latin typeface="微軟正黑體" panose="020B0604030504040204" pitchFamily="34" charset="-120"/>
                          <a:ea typeface="微軟正黑體" panose="020B0604030504040204" pitchFamily="34" charset="-120"/>
                        </a:rPr>
                        <a:t>美元</a:t>
                      </a:r>
                      <a:r>
                        <a:rPr lang="en-US" altLang="zh-TW" sz="1300" b="1" i="0" u="none" strike="noStrike" dirty="0">
                          <a:solidFill>
                            <a:srgbClr val="000000"/>
                          </a:solidFill>
                          <a:effectLst/>
                          <a:latin typeface="微軟正黑體" panose="020B0604030504040204" pitchFamily="34" charset="-120"/>
                          <a:ea typeface="微軟正黑體" panose="020B0604030504040204" pitchFamily="34" charset="-120"/>
                        </a:rPr>
                        <a:t>A</a:t>
                      </a:r>
                      <a:r>
                        <a:rPr lang="zh-TW" altLang="en-US" sz="1300" b="1" i="0" u="none" strike="noStrike" dirty="0">
                          <a:solidFill>
                            <a:srgbClr val="000000"/>
                          </a:solidFill>
                          <a:effectLst/>
                          <a:latin typeface="微軟正黑體" panose="020B0604030504040204" pitchFamily="34" charset="-120"/>
                          <a:ea typeface="微軟正黑體" panose="020B0604030504040204" pitchFamily="34" charset="-120"/>
                        </a:rPr>
                        <a:t>穩定月配股</a:t>
                      </a:r>
                    </a:p>
                  </a:txBody>
                  <a:tcPr marL="0" marR="0" marT="0" marB="0" anchor="ctr">
                    <a:lnL w="25400" cap="flat" cmpd="dbl"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25400" cap="flat" cmpd="dbl"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DDEBF7"/>
                    </a:solidFill>
                  </a:tcPr>
                </a:tc>
                <a:tc>
                  <a:txBody>
                    <a:bodyPr/>
                    <a:lstStyle/>
                    <a:p>
                      <a:pPr algn="ctr" fontAlgn="ctr"/>
                      <a:r>
                        <a:rPr lang="zh-TW" altLang="en-US" sz="1300" b="1" i="0" u="none" strike="noStrike" dirty="0">
                          <a:solidFill>
                            <a:srgbClr val="000000"/>
                          </a:solidFill>
                          <a:effectLst/>
                          <a:latin typeface="微軟正黑體" panose="020B0604030504040204" pitchFamily="34" charset="-120"/>
                          <a:ea typeface="微軟正黑體" panose="020B0604030504040204" pitchFamily="34" charset="-120"/>
                        </a:rPr>
                        <a:t>美元</a:t>
                      </a:r>
                      <a:r>
                        <a:rPr lang="en-US" altLang="zh-TW" sz="1300" b="1" i="0" u="none" strike="noStrike" dirty="0">
                          <a:solidFill>
                            <a:srgbClr val="000000"/>
                          </a:solidFill>
                          <a:effectLst/>
                          <a:latin typeface="微軟正黑體" panose="020B0604030504040204" pitchFamily="34" charset="-120"/>
                          <a:ea typeface="微軟正黑體" panose="020B0604030504040204" pitchFamily="34" charset="-120"/>
                        </a:rPr>
                        <a:t>F</a:t>
                      </a:r>
                      <a:r>
                        <a:rPr lang="zh-TW" altLang="en-US" sz="1300" b="1" i="0" u="none" strike="noStrike" dirty="0">
                          <a:solidFill>
                            <a:srgbClr val="000000"/>
                          </a:solidFill>
                          <a:effectLst/>
                          <a:latin typeface="微軟正黑體" panose="020B0604030504040204" pitchFamily="34" charset="-120"/>
                          <a:ea typeface="微軟正黑體" panose="020B0604030504040204" pitchFamily="34" charset="-120"/>
                        </a:rPr>
                        <a:t>穩定月配股</a:t>
                      </a:r>
                    </a:p>
                  </a:txBody>
                  <a:tcPr marL="0" marR="0" marT="0" marB="0" anchor="ctr">
                    <a:lnL w="6350" cap="flat" cmpd="sng" algn="ctr">
                      <a:solidFill>
                        <a:srgbClr val="2F75B5"/>
                      </a:solidFill>
                      <a:prstDash val="solid"/>
                      <a:round/>
                      <a:headEnd type="none" w="med" len="med"/>
                      <a:tailEnd type="none" w="med" len="med"/>
                    </a:lnL>
                    <a:lnR w="25400" cap="flat" cmpd="dbl" algn="ctr">
                      <a:solidFill>
                        <a:srgbClr val="2F75B5"/>
                      </a:solidFill>
                      <a:prstDash val="solid"/>
                      <a:round/>
                      <a:headEnd type="none" w="med" len="med"/>
                      <a:tailEnd type="none" w="med" len="med"/>
                    </a:lnR>
                    <a:lnT w="25400" cap="flat" cmpd="dbl"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DDEBF7"/>
                    </a:solidFill>
                  </a:tcPr>
                </a:tc>
                <a:extLst>
                  <a:ext uri="{0D108BD9-81ED-4DB2-BD59-A6C34878D82A}">
                    <a16:rowId xmlns:a16="http://schemas.microsoft.com/office/drawing/2014/main" val="604046674"/>
                  </a:ext>
                </a:extLst>
              </a:tr>
              <a:tr h="378821">
                <a:tc>
                  <a:txBody>
                    <a:bodyPr/>
                    <a:lstStyle/>
                    <a:p>
                      <a:pPr algn="ctr" fontAlgn="ctr"/>
                      <a:r>
                        <a:rPr lang="zh-TW" altLang="en-US" sz="1300" b="1" i="0" u="none" strike="noStrike">
                          <a:solidFill>
                            <a:srgbClr val="000000"/>
                          </a:solidFill>
                          <a:effectLst/>
                          <a:latin typeface="微軟正黑體" panose="020B0604030504040204" pitchFamily="34" charset="-120"/>
                          <a:ea typeface="微軟正黑體" panose="020B0604030504040204" pitchFamily="34" charset="-120"/>
                        </a:rPr>
                        <a:t>美元</a:t>
                      </a:r>
                      <a:r>
                        <a:rPr lang="en-US" sz="1300" b="1" i="0" u="none" strike="noStrike">
                          <a:solidFill>
                            <a:srgbClr val="000000"/>
                          </a:solidFill>
                          <a:effectLst/>
                          <a:latin typeface="微軟正黑體" panose="020B0604030504040204" pitchFamily="34" charset="-120"/>
                          <a:ea typeface="微軟正黑體" panose="020B0604030504040204" pitchFamily="34" charset="-120"/>
                        </a:rPr>
                        <a:t>A</a:t>
                      </a:r>
                      <a:r>
                        <a:rPr lang="zh-TW" altLang="en-US" sz="1300" b="1" i="0" u="none" strike="noStrike">
                          <a:solidFill>
                            <a:srgbClr val="000000"/>
                          </a:solidFill>
                          <a:effectLst/>
                          <a:latin typeface="微軟正黑體" panose="020B0604030504040204" pitchFamily="34" charset="-120"/>
                          <a:ea typeface="微軟正黑體" panose="020B0604030504040204" pitchFamily="34" charset="-120"/>
                        </a:rPr>
                        <a:t>月配股</a:t>
                      </a:r>
                    </a:p>
                  </a:txBody>
                  <a:tcPr marL="0" marR="0" marT="0" marB="0" anchor="ctr">
                    <a:lnL w="25400" cap="flat" cmpd="dbl"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DDEBF7"/>
                    </a:solidFill>
                  </a:tcPr>
                </a:tc>
                <a:tc>
                  <a:txBody>
                    <a:bodyPr/>
                    <a:lstStyle/>
                    <a:p>
                      <a:pPr algn="ctr" fontAlgn="ctr"/>
                      <a:r>
                        <a:rPr lang="zh-TW" altLang="en-US" sz="1300" b="1" i="0" u="none" strike="noStrike" dirty="0">
                          <a:solidFill>
                            <a:srgbClr val="000000"/>
                          </a:solidFill>
                          <a:effectLst/>
                          <a:latin typeface="微軟正黑體" panose="020B0604030504040204" pitchFamily="34" charset="-120"/>
                          <a:ea typeface="微軟正黑體" panose="020B0604030504040204" pitchFamily="34" charset="-120"/>
                        </a:rPr>
                        <a:t>美元</a:t>
                      </a:r>
                      <a:r>
                        <a:rPr lang="en-US" altLang="zh-TW" sz="1300" b="1" i="0" u="none" strike="noStrike" dirty="0">
                          <a:solidFill>
                            <a:srgbClr val="000000"/>
                          </a:solidFill>
                          <a:effectLst/>
                          <a:latin typeface="微軟正黑體" panose="020B0604030504040204" pitchFamily="34" charset="-120"/>
                          <a:ea typeface="微軟正黑體" panose="020B0604030504040204" pitchFamily="34" charset="-120"/>
                        </a:rPr>
                        <a:t>F</a:t>
                      </a:r>
                      <a:r>
                        <a:rPr lang="zh-TW" altLang="en-US" sz="1300" b="1" i="0" u="none" strike="noStrike" dirty="0">
                          <a:solidFill>
                            <a:srgbClr val="000000"/>
                          </a:solidFill>
                          <a:effectLst/>
                          <a:latin typeface="微軟正黑體" panose="020B0604030504040204" pitchFamily="34" charset="-120"/>
                          <a:ea typeface="微軟正黑體" panose="020B0604030504040204" pitchFamily="34" charset="-120"/>
                        </a:rPr>
                        <a:t>月配股</a:t>
                      </a:r>
                    </a:p>
                  </a:txBody>
                  <a:tcPr marL="0" marR="0" marT="0" marB="0" anchor="ctr">
                    <a:lnL w="6350" cap="flat" cmpd="sng" algn="ctr">
                      <a:solidFill>
                        <a:srgbClr val="2F75B5"/>
                      </a:solidFill>
                      <a:prstDash val="solid"/>
                      <a:round/>
                      <a:headEnd type="none" w="med" len="med"/>
                      <a:tailEnd type="none" w="med" len="med"/>
                    </a:lnL>
                    <a:lnR w="25400" cap="flat" cmpd="dbl"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6350" cap="flat" cmpd="sng" algn="ctr">
                      <a:solidFill>
                        <a:srgbClr val="2F75B5"/>
                      </a:solidFill>
                      <a:prstDash val="solid"/>
                      <a:round/>
                      <a:headEnd type="none" w="med" len="med"/>
                      <a:tailEnd type="none" w="med" len="med"/>
                    </a:lnB>
                    <a:solidFill>
                      <a:srgbClr val="DDEBF7"/>
                    </a:solidFill>
                  </a:tcPr>
                </a:tc>
                <a:extLst>
                  <a:ext uri="{0D108BD9-81ED-4DB2-BD59-A6C34878D82A}">
                    <a16:rowId xmlns:a16="http://schemas.microsoft.com/office/drawing/2014/main" val="2048448423"/>
                  </a:ext>
                </a:extLst>
              </a:tr>
              <a:tr h="396041">
                <a:tc>
                  <a:txBody>
                    <a:bodyPr/>
                    <a:lstStyle/>
                    <a:p>
                      <a:pPr marL="0" marR="0" lvl="0" indent="0" algn="ctr" defTabSz="995661" rtl="0" eaLnBrk="1" fontAlgn="ctr" latinLnBrk="0" hangingPunct="1">
                        <a:lnSpc>
                          <a:spcPct val="100000"/>
                        </a:lnSpc>
                        <a:spcBef>
                          <a:spcPts val="0"/>
                        </a:spcBef>
                        <a:spcAft>
                          <a:spcPts val="0"/>
                        </a:spcAft>
                        <a:buClrTx/>
                        <a:buSzTx/>
                        <a:buFontTx/>
                        <a:buNone/>
                        <a:tabLst/>
                        <a:defRPr/>
                      </a:pPr>
                      <a:r>
                        <a:rPr kumimoji="0" lang="zh-TW" altLang="en-US" sz="1300" b="1"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日幣避險</a:t>
                      </a:r>
                      <a:r>
                        <a:rPr kumimoji="0" lang="en-US" altLang="zh-TW" sz="1300" b="1"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A</a:t>
                      </a:r>
                      <a:r>
                        <a:rPr kumimoji="0" lang="zh-TW" altLang="en-US" sz="1300" b="1"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月配股</a:t>
                      </a:r>
                      <a:r>
                        <a:rPr kumimoji="0" lang="en-US" altLang="zh-TW" sz="1300" b="1" i="0" u="none" strike="noStrike" kern="1200" cap="none" spc="0" normalizeH="0" baseline="0" noProof="0">
                          <a:ln>
                            <a:noFill/>
                          </a:ln>
                          <a:solidFill>
                            <a:srgbClr val="000000"/>
                          </a:solidFill>
                          <a:effectLst/>
                          <a:uLnTx/>
                          <a:uFillTx/>
                          <a:latin typeface="微軟正黑體" panose="020B0604030504040204" pitchFamily="34" charset="-120"/>
                          <a:ea typeface="微軟正黑體" panose="020B0604030504040204" pitchFamily="34" charset="-120"/>
                          <a:cs typeface="+mn-cs"/>
                        </a:rPr>
                        <a:t>H1</a:t>
                      </a:r>
                      <a:endParaRPr kumimoji="0" lang="en-US" altLang="zh-TW" sz="1300" b="1"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endParaRPr>
                    </a:p>
                  </a:txBody>
                  <a:tcPr marL="0" marR="0" marT="0" marB="0" anchor="ctr">
                    <a:lnL w="25400" cap="flat" cmpd="dbl" algn="ctr">
                      <a:solidFill>
                        <a:srgbClr val="2F75B5"/>
                      </a:solidFill>
                      <a:prstDash val="solid"/>
                      <a:round/>
                      <a:headEnd type="none" w="med" len="med"/>
                      <a:tailEnd type="none" w="med" len="med"/>
                    </a:lnL>
                    <a:lnR w="6350" cap="flat" cmpd="sng"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25400" cap="flat" cmpd="dbl" algn="ctr">
                      <a:solidFill>
                        <a:srgbClr val="2F75B5"/>
                      </a:solidFill>
                      <a:prstDash val="solid"/>
                      <a:round/>
                      <a:headEnd type="none" w="med" len="med"/>
                      <a:tailEnd type="none" w="med" len="med"/>
                    </a:lnB>
                    <a:solidFill>
                      <a:srgbClr val="DDEBF7"/>
                    </a:solidFill>
                  </a:tcPr>
                </a:tc>
                <a:tc>
                  <a:txBody>
                    <a:bodyPr/>
                    <a:lstStyle/>
                    <a:p>
                      <a:pPr marL="0" marR="0" lvl="0" indent="0" algn="ctr" defTabSz="995661" rtl="0" eaLnBrk="1" fontAlgn="ctr" latinLnBrk="0" hangingPunct="1">
                        <a:lnSpc>
                          <a:spcPct val="100000"/>
                        </a:lnSpc>
                        <a:spcBef>
                          <a:spcPts val="0"/>
                        </a:spcBef>
                        <a:spcAft>
                          <a:spcPts val="0"/>
                        </a:spcAft>
                        <a:buClrTx/>
                        <a:buSzTx/>
                        <a:buFontTx/>
                        <a:buNone/>
                        <a:tabLst/>
                        <a:defRPr/>
                      </a:pPr>
                      <a:r>
                        <a:rPr kumimoji="0" lang="zh-TW" altLang="en-US" sz="1300" b="1"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澳幣避險</a:t>
                      </a:r>
                      <a:r>
                        <a:rPr kumimoji="0" lang="en-US" altLang="zh-TW" sz="1300" b="1"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A</a:t>
                      </a:r>
                      <a:r>
                        <a:rPr kumimoji="0" lang="zh-TW" altLang="en-US" sz="1300" b="1"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月配股</a:t>
                      </a:r>
                      <a:r>
                        <a:rPr kumimoji="0" lang="en-US" altLang="zh-TW" sz="1300" b="1" i="0" u="none" strike="noStrike" kern="1200" cap="none" spc="0" normalizeH="0" baseline="0" noProof="0" dirty="0">
                          <a:ln>
                            <a:noFill/>
                          </a:ln>
                          <a:solidFill>
                            <a:srgbClr val="000000"/>
                          </a:solidFill>
                          <a:effectLst/>
                          <a:uLnTx/>
                          <a:uFillTx/>
                          <a:latin typeface="微軟正黑體" panose="020B0604030504040204" pitchFamily="34" charset="-120"/>
                          <a:ea typeface="微軟正黑體" panose="020B0604030504040204" pitchFamily="34" charset="-120"/>
                          <a:cs typeface="+mn-cs"/>
                        </a:rPr>
                        <a:t>H1</a:t>
                      </a:r>
                    </a:p>
                  </a:txBody>
                  <a:tcPr marL="0" marR="0" marT="0" marB="0" anchor="ctr">
                    <a:lnL w="6350" cap="flat" cmpd="sng" algn="ctr">
                      <a:solidFill>
                        <a:srgbClr val="2F75B5"/>
                      </a:solidFill>
                      <a:prstDash val="solid"/>
                      <a:round/>
                      <a:headEnd type="none" w="med" len="med"/>
                      <a:tailEnd type="none" w="med" len="med"/>
                    </a:lnL>
                    <a:lnR w="25400" cap="flat" cmpd="dbl" algn="ctr">
                      <a:solidFill>
                        <a:srgbClr val="2F75B5"/>
                      </a:solidFill>
                      <a:prstDash val="solid"/>
                      <a:round/>
                      <a:headEnd type="none" w="med" len="med"/>
                      <a:tailEnd type="none" w="med" len="med"/>
                    </a:lnR>
                    <a:lnT w="6350" cap="flat" cmpd="sng" algn="ctr">
                      <a:solidFill>
                        <a:srgbClr val="2F75B5"/>
                      </a:solidFill>
                      <a:prstDash val="solid"/>
                      <a:round/>
                      <a:headEnd type="none" w="med" len="med"/>
                      <a:tailEnd type="none" w="med" len="med"/>
                    </a:lnT>
                    <a:lnB w="25400" cap="flat" cmpd="dbl" algn="ctr">
                      <a:solidFill>
                        <a:srgbClr val="2F75B5"/>
                      </a:solidFill>
                      <a:prstDash val="solid"/>
                      <a:round/>
                      <a:headEnd type="none" w="med" len="med"/>
                      <a:tailEnd type="none" w="med" len="med"/>
                    </a:lnB>
                    <a:solidFill>
                      <a:srgbClr val="DDEBF7"/>
                    </a:solidFill>
                  </a:tcPr>
                </a:tc>
                <a:extLst>
                  <a:ext uri="{0D108BD9-81ED-4DB2-BD59-A6C34878D82A}">
                    <a16:rowId xmlns:a16="http://schemas.microsoft.com/office/drawing/2014/main" val="3989583862"/>
                  </a:ext>
                </a:extLst>
              </a:tr>
            </a:tbl>
          </a:graphicData>
        </a:graphic>
      </p:graphicFrame>
      <p:sp>
        <p:nvSpPr>
          <p:cNvPr id="41" name="矩形 40">
            <a:extLst>
              <a:ext uri="{FF2B5EF4-FFF2-40B4-BE49-F238E27FC236}">
                <a16:creationId xmlns:a16="http://schemas.microsoft.com/office/drawing/2014/main" id="{FE1147CE-DD53-97E5-4774-8618F34F790A}"/>
              </a:ext>
            </a:extLst>
          </p:cNvPr>
          <p:cNvSpPr/>
          <p:nvPr/>
        </p:nvSpPr>
        <p:spPr>
          <a:xfrm>
            <a:off x="432420" y="3168178"/>
            <a:ext cx="6645272" cy="830997"/>
          </a:xfrm>
          <a:prstGeom prst="rect">
            <a:avLst/>
          </a:prstGeom>
        </p:spPr>
        <p:txBody>
          <a:bodyPr wrap="square">
            <a:spAutoFit/>
          </a:bodyPr>
          <a:lstStyle/>
          <a:p>
            <a:r>
              <a:rPr lang="zh-TW" altLang="en-US" sz="800" b="1" kern="100" dirty="0">
                <a:latin typeface="Times New Roman" panose="02020603050405020304" pitchFamily="18" charset="0"/>
                <a:ea typeface="微軟正黑體" panose="020B0604030504040204" pitchFamily="34" charset="-120"/>
                <a:cs typeface="Arial" panose="020B0604020202020204" pitchFamily="34" charset="0"/>
              </a:rPr>
              <a:t>*</a:t>
            </a:r>
            <a:r>
              <a:rPr lang="en-US" altLang="zh-TW" sz="800" b="1" kern="100" dirty="0">
                <a:latin typeface="微軟正黑體" panose="020B0604030504040204" pitchFamily="34" charset="-120"/>
                <a:cs typeface="Arial" panose="020B0604020202020204" pitchFamily="34" charset="0"/>
              </a:rPr>
              <a:t>F</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股與</a:t>
            </a:r>
            <a:r>
              <a:rPr lang="en-US" altLang="zh-TW" sz="800" b="1" kern="100" dirty="0">
                <a:latin typeface="Times New Roman" panose="02020603050405020304" pitchFamily="18" charset="0"/>
                <a:ea typeface="微軟正黑體" panose="020B0604030504040204" pitchFamily="34" charset="-120"/>
                <a:cs typeface="Arial" panose="020B0604020202020204" pitchFamily="34" charset="0"/>
              </a:rPr>
              <a:t>A</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股費用說明：基金</a:t>
            </a:r>
            <a:r>
              <a:rPr lang="en-US" altLang="zh-TW" sz="800" b="1" kern="100" dirty="0">
                <a:latin typeface="Times New Roman" panose="02020603050405020304" pitchFamily="18" charset="0"/>
                <a:ea typeface="微軟正黑體" panose="020B0604030504040204" pitchFamily="34" charset="-120"/>
                <a:cs typeface="Arial" panose="020B0604020202020204" pitchFamily="34" charset="0"/>
              </a:rPr>
              <a:t>F</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股股份在贖回時，基金公司將依持有期間長短收取</a:t>
            </a:r>
            <a:r>
              <a:rPr lang="en-US" altLang="zh-TW" sz="800" b="1" kern="100" dirty="0">
                <a:latin typeface="Times New Roman" panose="02020603050405020304" pitchFamily="18" charset="0"/>
                <a:ea typeface="微軟正黑體" panose="020B0604030504040204" pitchFamily="34" charset="-120"/>
                <a:cs typeface="Arial" panose="020B0604020202020204" pitchFamily="34" charset="0"/>
              </a:rPr>
              <a:t>1%~3%</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不同比率之遞延銷售手續費，該費用將自贖回總額中扣除。</a:t>
            </a:r>
            <a:r>
              <a:rPr lang="en-US" altLang="zh-TW" sz="800" b="1" kern="100" dirty="0">
                <a:latin typeface="Times New Roman" panose="02020603050405020304" pitchFamily="18" charset="0"/>
                <a:ea typeface="微軟正黑體" panose="020B0604030504040204" pitchFamily="34" charset="-120"/>
                <a:cs typeface="Arial" panose="020B0604020202020204" pitchFamily="34" charset="0"/>
              </a:rPr>
              <a:t>F</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股之遞延銷售手續費係以贖回股份的淨資產價值或申購時的淨資產價值孰低為基礎。</a:t>
            </a:r>
            <a:r>
              <a:rPr lang="en-US"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F</a:t>
            </a:r>
            <a:r>
              <a:rPr lang="zh-TW"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股與</a:t>
            </a:r>
            <a:r>
              <a:rPr lang="en-US"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A</a:t>
            </a:r>
            <a:r>
              <a:rPr lang="zh-TW"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股適用相同之投資經理費用及維護費用年率，惟</a:t>
            </a:r>
            <a:r>
              <a:rPr lang="en-US"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F</a:t>
            </a:r>
            <a:r>
              <a:rPr lang="zh-TW"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股另需每年支付平均淨資產價值之</a:t>
            </a:r>
            <a:r>
              <a:rPr lang="en-US"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1</a:t>
            </a:r>
            <a:r>
              <a:rPr lang="zh-TW"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％分銷費，該費用係反映於每日基金淨值中，投資人無需額外支付。手續費雖可遞延收取，惟每年仍需支付</a:t>
            </a:r>
            <a:r>
              <a:rPr lang="en-US"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1.00</a:t>
            </a:r>
            <a:r>
              <a:rPr lang="zh-TW" altLang="zh-TW" sz="80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％的分銷費，可能造成實際負擔費用增加。</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基金相關費用請參閱境外基金資訊觀測站所公告之公開說明書及投資人須知或逕向本公司網站查閱。</a:t>
            </a:r>
            <a:r>
              <a:rPr lang="en-US" altLang="zh-TW" sz="800" b="1" kern="100" dirty="0">
                <a:latin typeface="Times New Roman" panose="02020603050405020304" pitchFamily="18" charset="0"/>
                <a:ea typeface="微軟正黑體" panose="020B0604030504040204" pitchFamily="34" charset="-120"/>
                <a:cs typeface="Arial" panose="020B0604020202020204" pitchFamily="34" charset="0"/>
              </a:rPr>
              <a:t>F</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股注意事項：持有基金</a:t>
            </a:r>
            <a:r>
              <a:rPr lang="en-US" altLang="zh-TW" sz="800" b="1" kern="100" dirty="0">
                <a:latin typeface="Times New Roman" panose="02020603050405020304" pitchFamily="18" charset="0"/>
                <a:ea typeface="微軟正黑體" panose="020B0604030504040204" pitchFamily="34" charset="-120"/>
                <a:cs typeface="Arial" panose="020B0604020202020204" pitchFamily="34" charset="0"/>
              </a:rPr>
              <a:t>F</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股股份滿</a:t>
            </a:r>
            <a:r>
              <a:rPr lang="en-US" altLang="zh-TW" sz="800" b="1" kern="100" dirty="0">
                <a:latin typeface="Times New Roman" panose="02020603050405020304" pitchFamily="18" charset="0"/>
                <a:ea typeface="微軟正黑體" panose="020B0604030504040204" pitchFamily="34" charset="-120"/>
                <a:cs typeface="Arial" panose="020B0604020202020204" pitchFamily="34" charset="0"/>
              </a:rPr>
              <a:t>36</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個月（即</a:t>
            </a:r>
            <a:r>
              <a:rPr lang="en-US" altLang="zh-TW" sz="800" b="1" kern="100" dirty="0">
                <a:latin typeface="Times New Roman" panose="02020603050405020304" pitchFamily="18" charset="0"/>
                <a:ea typeface="微軟正黑體" panose="020B0604030504040204" pitchFamily="34" charset="-120"/>
                <a:cs typeface="Arial" panose="020B0604020202020204" pitchFamily="34" charset="0"/>
              </a:rPr>
              <a:t>3</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年），將免費自動轉入相同基金的</a:t>
            </a:r>
            <a:r>
              <a:rPr lang="en-US" altLang="zh-TW" sz="800" b="1" kern="100" dirty="0">
                <a:latin typeface="Times New Roman" panose="02020603050405020304" pitchFamily="18" charset="0"/>
                <a:ea typeface="微軟正黑體" panose="020B0604030504040204" pitchFamily="34" charset="-120"/>
                <a:cs typeface="Arial" panose="020B0604020202020204" pitchFamily="34" charset="0"/>
              </a:rPr>
              <a:t>A</a:t>
            </a:r>
            <a:r>
              <a:rPr lang="zh-TW" altLang="zh-TW" sz="800" b="1" kern="100" dirty="0">
                <a:latin typeface="Times New Roman" panose="02020603050405020304" pitchFamily="18" charset="0"/>
                <a:ea typeface="微軟正黑體" panose="020B0604030504040204" pitchFamily="34" charset="-120"/>
                <a:cs typeface="Arial" panose="020B0604020202020204" pitchFamily="34" charset="0"/>
              </a:rPr>
              <a:t>股股份。</a:t>
            </a:r>
            <a:r>
              <a:rPr lang="zh-TW" altLang="en-US" sz="800" b="1"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因各級別配息水準可能有所不同，就不同級別間之轉換，或後收型級別於持有期間屆滿自動轉換為非後收型級別後可能導致配息水準上升或下降，並可能導致配息來自本金比率上升或下降。</a:t>
            </a:r>
            <a:endParaRPr lang="zh-TW" altLang="zh-TW" sz="800" b="1" kern="100" dirty="0">
              <a:solidFill>
                <a:srgbClr val="000099"/>
              </a:solidFill>
              <a:latin typeface="Times New Roman" panose="02020603050405020304" pitchFamily="18" charset="0"/>
            </a:endParaRPr>
          </a:p>
        </p:txBody>
      </p:sp>
      <p:graphicFrame>
        <p:nvGraphicFramePr>
          <p:cNvPr id="42" name="表格 41">
            <a:extLst>
              <a:ext uri="{FF2B5EF4-FFF2-40B4-BE49-F238E27FC236}">
                <a16:creationId xmlns:a16="http://schemas.microsoft.com/office/drawing/2014/main" id="{B12E88D1-8B57-FB86-CB20-6F584E2F50D4}"/>
              </a:ext>
            </a:extLst>
          </p:cNvPr>
          <p:cNvGraphicFramePr>
            <a:graphicFrameLocks noGrp="1"/>
          </p:cNvGraphicFramePr>
          <p:nvPr/>
        </p:nvGraphicFramePr>
        <p:xfrm>
          <a:off x="4537430" y="1954517"/>
          <a:ext cx="2484290" cy="962807"/>
        </p:xfrm>
        <a:graphic>
          <a:graphicData uri="http://schemas.openxmlformats.org/drawingml/2006/table">
            <a:tbl>
              <a:tblPr firstRow="1" firstCol="1" bandRow="1">
                <a:tableStyleId>{5C22544A-7EE6-4342-B048-85BDC9FD1C3A}</a:tableStyleId>
              </a:tblPr>
              <a:tblGrid>
                <a:gridCol w="1323112">
                  <a:extLst>
                    <a:ext uri="{9D8B030D-6E8A-4147-A177-3AD203B41FA5}">
                      <a16:colId xmlns:a16="http://schemas.microsoft.com/office/drawing/2014/main" val="785592957"/>
                    </a:ext>
                  </a:extLst>
                </a:gridCol>
                <a:gridCol w="1161178">
                  <a:extLst>
                    <a:ext uri="{9D8B030D-6E8A-4147-A177-3AD203B41FA5}">
                      <a16:colId xmlns:a16="http://schemas.microsoft.com/office/drawing/2014/main" val="4017696629"/>
                    </a:ext>
                  </a:extLst>
                </a:gridCol>
              </a:tblGrid>
              <a:tr h="263024">
                <a:tc>
                  <a:txBody>
                    <a:bodyPr/>
                    <a:lstStyle/>
                    <a:p>
                      <a:pPr algn="ctr">
                        <a:lnSpc>
                          <a:spcPts val="1200"/>
                        </a:lnSpc>
                        <a:spcBef>
                          <a:spcPts val="0"/>
                        </a:spcBef>
                        <a:spcAft>
                          <a:spcPts val="0"/>
                        </a:spcAft>
                      </a:pPr>
                      <a:r>
                        <a:rPr lang="en-US" altLang="zh-TW" sz="1000" kern="100" dirty="0">
                          <a:solidFill>
                            <a:schemeClr val="bg1"/>
                          </a:solidFill>
                          <a:effectLst/>
                          <a:latin typeface="微軟正黑體" panose="020B0604030504040204" pitchFamily="34" charset="-120"/>
                          <a:ea typeface="微軟正黑體" panose="020B0604030504040204" pitchFamily="34" charset="-120"/>
                        </a:rPr>
                        <a:t>F</a:t>
                      </a:r>
                      <a:r>
                        <a:rPr lang="zh-TW" altLang="en-US" sz="1000" kern="100" dirty="0">
                          <a:solidFill>
                            <a:schemeClr val="bg1"/>
                          </a:solidFill>
                          <a:effectLst/>
                          <a:latin typeface="微軟正黑體" panose="020B0604030504040204" pitchFamily="34" charset="-120"/>
                          <a:ea typeface="微軟正黑體" panose="020B0604030504040204" pitchFamily="34" charset="-120"/>
                        </a:rPr>
                        <a:t>股</a:t>
                      </a:r>
                      <a:r>
                        <a:rPr lang="zh-TW" sz="1000" kern="100" dirty="0">
                          <a:solidFill>
                            <a:schemeClr val="bg1"/>
                          </a:solidFill>
                          <a:effectLst/>
                          <a:latin typeface="微軟正黑體" panose="020B0604030504040204" pitchFamily="34" charset="-120"/>
                          <a:ea typeface="微軟正黑體" panose="020B0604030504040204" pitchFamily="34" charset="-120"/>
                        </a:rPr>
                        <a:t>投資年期</a:t>
                      </a:r>
                      <a:endParaRPr lang="zh-TW" sz="1000" kern="100" dirty="0">
                        <a:solidFill>
                          <a:schemeClr val="bg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tx1">
                        <a:lumMod val="50000"/>
                        <a:lumOff val="50000"/>
                      </a:schemeClr>
                    </a:solidFill>
                  </a:tcPr>
                </a:tc>
                <a:tc>
                  <a:txBody>
                    <a:bodyPr/>
                    <a:lstStyle/>
                    <a:p>
                      <a:pPr algn="ctr">
                        <a:lnSpc>
                          <a:spcPts val="1200"/>
                        </a:lnSpc>
                        <a:spcBef>
                          <a:spcPts val="0"/>
                        </a:spcBef>
                        <a:spcAft>
                          <a:spcPts val="0"/>
                        </a:spcAft>
                      </a:pPr>
                      <a:r>
                        <a:rPr lang="zh-TW" sz="1000" kern="100" dirty="0">
                          <a:solidFill>
                            <a:schemeClr val="bg1"/>
                          </a:solidFill>
                          <a:effectLst/>
                          <a:latin typeface="微軟正黑體" panose="020B0604030504040204" pitchFamily="34" charset="-120"/>
                          <a:ea typeface="微軟正黑體" panose="020B0604030504040204" pitchFamily="34" charset="-120"/>
                        </a:rPr>
                        <a:t>遞延銷售手續費率</a:t>
                      </a:r>
                      <a:endParaRPr lang="zh-TW" sz="1000" kern="100" dirty="0">
                        <a:solidFill>
                          <a:schemeClr val="bg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tx1">
                        <a:lumMod val="50000"/>
                        <a:lumOff val="50000"/>
                      </a:schemeClr>
                    </a:solidFill>
                  </a:tcPr>
                </a:tc>
                <a:extLst>
                  <a:ext uri="{0D108BD9-81ED-4DB2-BD59-A6C34878D82A}">
                    <a16:rowId xmlns:a16="http://schemas.microsoft.com/office/drawing/2014/main" val="929850295"/>
                  </a:ext>
                </a:extLst>
              </a:tr>
              <a:tr h="233261">
                <a:tc>
                  <a:txBody>
                    <a:bodyPr/>
                    <a:lstStyle/>
                    <a:p>
                      <a:pPr algn="ctr">
                        <a:lnSpc>
                          <a:spcPts val="1200"/>
                        </a:lnSpc>
                        <a:spcBef>
                          <a:spcPts val="0"/>
                        </a:spcBef>
                        <a:spcAft>
                          <a:spcPts val="0"/>
                        </a:spcAft>
                      </a:pPr>
                      <a:r>
                        <a:rPr lang="zh-TW" sz="1000" kern="100" dirty="0">
                          <a:solidFill>
                            <a:schemeClr val="tx1"/>
                          </a:solidFill>
                          <a:effectLst/>
                          <a:latin typeface="微軟正黑體" panose="020B0604030504040204" pitchFamily="34" charset="-120"/>
                          <a:ea typeface="微軟正黑體" panose="020B0604030504040204" pitchFamily="34" charset="-120"/>
                        </a:rPr>
                        <a:t>未滿一年</a:t>
                      </a:r>
                      <a:endParaRPr lang="zh-TW" sz="10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85000"/>
                      </a:schemeClr>
                    </a:solidFill>
                  </a:tcPr>
                </a:tc>
                <a:tc>
                  <a:txBody>
                    <a:bodyPr/>
                    <a:lstStyle/>
                    <a:p>
                      <a:pPr algn="ctr">
                        <a:lnSpc>
                          <a:spcPts val="1200"/>
                        </a:lnSpc>
                        <a:spcBef>
                          <a:spcPts val="0"/>
                        </a:spcBef>
                        <a:spcAft>
                          <a:spcPts val="0"/>
                        </a:spcAft>
                      </a:pPr>
                      <a:r>
                        <a:rPr lang="en-US" sz="1000" kern="100" dirty="0">
                          <a:solidFill>
                            <a:schemeClr val="tx1"/>
                          </a:solidFill>
                          <a:effectLst/>
                          <a:latin typeface="微軟正黑體" panose="020B0604030504040204" pitchFamily="34" charset="-120"/>
                          <a:ea typeface="微軟正黑體" panose="020B0604030504040204" pitchFamily="34" charset="-120"/>
                        </a:rPr>
                        <a:t>3%</a:t>
                      </a:r>
                      <a:endParaRPr lang="zh-TW" sz="10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85000"/>
                      </a:schemeClr>
                    </a:solidFill>
                  </a:tcPr>
                </a:tc>
                <a:extLst>
                  <a:ext uri="{0D108BD9-81ED-4DB2-BD59-A6C34878D82A}">
                    <a16:rowId xmlns:a16="http://schemas.microsoft.com/office/drawing/2014/main" val="119906148"/>
                  </a:ext>
                </a:extLst>
              </a:tr>
              <a:tr h="233261">
                <a:tc>
                  <a:txBody>
                    <a:bodyPr/>
                    <a:lstStyle/>
                    <a:p>
                      <a:pPr algn="ctr">
                        <a:lnSpc>
                          <a:spcPts val="1200"/>
                        </a:lnSpc>
                        <a:spcBef>
                          <a:spcPts val="0"/>
                        </a:spcBef>
                        <a:spcAft>
                          <a:spcPts val="0"/>
                        </a:spcAft>
                      </a:pPr>
                      <a:r>
                        <a:rPr lang="zh-TW" sz="1000" kern="100" dirty="0">
                          <a:solidFill>
                            <a:schemeClr val="tx1"/>
                          </a:solidFill>
                          <a:effectLst/>
                          <a:latin typeface="微軟正黑體" panose="020B0604030504040204" pitchFamily="34" charset="-120"/>
                          <a:ea typeface="微軟正黑體" panose="020B0604030504040204" pitchFamily="34" charset="-120"/>
                        </a:rPr>
                        <a:t>一年</a:t>
                      </a:r>
                      <a:r>
                        <a:rPr lang="en-US" altLang="zh-TW" sz="1000" kern="100" dirty="0">
                          <a:solidFill>
                            <a:schemeClr val="tx1"/>
                          </a:solidFill>
                          <a:effectLst/>
                          <a:latin typeface="微軟正黑體" panose="020B0604030504040204" pitchFamily="34" charset="-120"/>
                          <a:ea typeface="微軟正黑體" panose="020B0604030504040204" pitchFamily="34" charset="-120"/>
                        </a:rPr>
                        <a:t>(</a:t>
                      </a:r>
                      <a:r>
                        <a:rPr lang="zh-TW" sz="1000" kern="100" dirty="0">
                          <a:solidFill>
                            <a:schemeClr val="tx1"/>
                          </a:solidFill>
                          <a:effectLst/>
                          <a:latin typeface="微軟正黑體" panose="020B0604030504040204" pitchFamily="34" charset="-120"/>
                          <a:ea typeface="微軟正黑體" panose="020B0604030504040204" pitchFamily="34" charset="-120"/>
                        </a:rPr>
                        <a:t>含</a:t>
                      </a:r>
                      <a:r>
                        <a:rPr lang="en-US" altLang="zh-TW" sz="1000" kern="100" dirty="0">
                          <a:solidFill>
                            <a:schemeClr val="tx1"/>
                          </a:solidFill>
                          <a:effectLst/>
                          <a:latin typeface="微軟正黑體" panose="020B0604030504040204" pitchFamily="34" charset="-120"/>
                          <a:ea typeface="微軟正黑體" panose="020B0604030504040204" pitchFamily="34" charset="-120"/>
                        </a:rPr>
                        <a:t>)</a:t>
                      </a:r>
                      <a:r>
                        <a:rPr lang="zh-TW" sz="1000" kern="100" dirty="0">
                          <a:solidFill>
                            <a:schemeClr val="tx1"/>
                          </a:solidFill>
                          <a:effectLst/>
                          <a:latin typeface="微軟正黑體" panose="020B0604030504040204" pitchFamily="34" charset="-120"/>
                          <a:ea typeface="微軟正黑體" panose="020B0604030504040204" pitchFamily="34" charset="-120"/>
                        </a:rPr>
                        <a:t>以上不滿二年</a:t>
                      </a:r>
                      <a:endParaRPr lang="zh-TW" sz="10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85000"/>
                      </a:schemeClr>
                    </a:solidFill>
                  </a:tcPr>
                </a:tc>
                <a:tc>
                  <a:txBody>
                    <a:bodyPr/>
                    <a:lstStyle/>
                    <a:p>
                      <a:pPr algn="ctr">
                        <a:lnSpc>
                          <a:spcPts val="1200"/>
                        </a:lnSpc>
                        <a:spcBef>
                          <a:spcPts val="0"/>
                        </a:spcBef>
                        <a:spcAft>
                          <a:spcPts val="0"/>
                        </a:spcAft>
                      </a:pPr>
                      <a:r>
                        <a:rPr lang="en-US" sz="1000" kern="100" dirty="0">
                          <a:solidFill>
                            <a:schemeClr val="tx1"/>
                          </a:solidFill>
                          <a:effectLst/>
                          <a:latin typeface="微軟正黑體" panose="020B0604030504040204" pitchFamily="34" charset="-120"/>
                          <a:ea typeface="微軟正黑體" panose="020B0604030504040204" pitchFamily="34" charset="-120"/>
                        </a:rPr>
                        <a:t>2%</a:t>
                      </a:r>
                      <a:endParaRPr lang="zh-TW" sz="10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85000"/>
                      </a:schemeClr>
                    </a:solidFill>
                  </a:tcPr>
                </a:tc>
                <a:extLst>
                  <a:ext uri="{0D108BD9-81ED-4DB2-BD59-A6C34878D82A}">
                    <a16:rowId xmlns:a16="http://schemas.microsoft.com/office/drawing/2014/main" val="2807065997"/>
                  </a:ext>
                </a:extLst>
              </a:tr>
              <a:tr h="233261">
                <a:tc>
                  <a:txBody>
                    <a:bodyPr/>
                    <a:lstStyle/>
                    <a:p>
                      <a:pPr algn="ctr">
                        <a:lnSpc>
                          <a:spcPts val="1200"/>
                        </a:lnSpc>
                        <a:spcBef>
                          <a:spcPts val="0"/>
                        </a:spcBef>
                        <a:spcAft>
                          <a:spcPts val="0"/>
                        </a:spcAft>
                      </a:pPr>
                      <a:r>
                        <a:rPr lang="zh-TW" sz="1000" kern="100" dirty="0">
                          <a:solidFill>
                            <a:schemeClr val="tx1"/>
                          </a:solidFill>
                          <a:effectLst/>
                          <a:latin typeface="微軟正黑體" panose="020B0604030504040204" pitchFamily="34" charset="-120"/>
                          <a:ea typeface="微軟正黑體" panose="020B0604030504040204" pitchFamily="34" charset="-120"/>
                        </a:rPr>
                        <a:t>二年</a:t>
                      </a:r>
                      <a:r>
                        <a:rPr lang="en-US" altLang="zh-TW" sz="1000" kern="100" dirty="0">
                          <a:solidFill>
                            <a:schemeClr val="tx1"/>
                          </a:solidFill>
                          <a:effectLst/>
                          <a:latin typeface="微軟正黑體" panose="020B0604030504040204" pitchFamily="34" charset="-120"/>
                          <a:ea typeface="微軟正黑體" panose="020B0604030504040204" pitchFamily="34" charset="-120"/>
                        </a:rPr>
                        <a:t>(</a:t>
                      </a:r>
                      <a:r>
                        <a:rPr lang="zh-TW" sz="1000" kern="100" dirty="0">
                          <a:solidFill>
                            <a:schemeClr val="tx1"/>
                          </a:solidFill>
                          <a:effectLst/>
                          <a:latin typeface="微軟正黑體" panose="020B0604030504040204" pitchFamily="34" charset="-120"/>
                          <a:ea typeface="微軟正黑體" panose="020B0604030504040204" pitchFamily="34" charset="-120"/>
                        </a:rPr>
                        <a:t>含</a:t>
                      </a:r>
                      <a:r>
                        <a:rPr lang="en-US" altLang="zh-TW" sz="1000" kern="100" dirty="0">
                          <a:solidFill>
                            <a:schemeClr val="tx1"/>
                          </a:solidFill>
                          <a:effectLst/>
                          <a:latin typeface="微軟正黑體" panose="020B0604030504040204" pitchFamily="34" charset="-120"/>
                          <a:ea typeface="微軟正黑體" panose="020B0604030504040204" pitchFamily="34" charset="-120"/>
                        </a:rPr>
                        <a:t>)</a:t>
                      </a:r>
                      <a:r>
                        <a:rPr lang="zh-TW" sz="1000" kern="100" dirty="0">
                          <a:solidFill>
                            <a:schemeClr val="tx1"/>
                          </a:solidFill>
                          <a:effectLst/>
                          <a:latin typeface="微軟正黑體" panose="020B0604030504040204" pitchFamily="34" charset="-120"/>
                          <a:ea typeface="微軟正黑體" panose="020B0604030504040204" pitchFamily="34" charset="-120"/>
                        </a:rPr>
                        <a:t>以上不滿三年</a:t>
                      </a:r>
                      <a:endParaRPr lang="zh-TW" sz="10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85000"/>
                      </a:schemeClr>
                    </a:solidFill>
                  </a:tcPr>
                </a:tc>
                <a:tc>
                  <a:txBody>
                    <a:bodyPr/>
                    <a:lstStyle/>
                    <a:p>
                      <a:pPr algn="ctr">
                        <a:lnSpc>
                          <a:spcPts val="1200"/>
                        </a:lnSpc>
                        <a:spcBef>
                          <a:spcPts val="0"/>
                        </a:spcBef>
                        <a:spcAft>
                          <a:spcPts val="0"/>
                        </a:spcAft>
                      </a:pPr>
                      <a:r>
                        <a:rPr lang="en-US" sz="1000" kern="100" dirty="0">
                          <a:solidFill>
                            <a:schemeClr val="tx1"/>
                          </a:solidFill>
                          <a:effectLst/>
                          <a:latin typeface="微軟正黑體" panose="020B0604030504040204" pitchFamily="34" charset="-120"/>
                          <a:ea typeface="微軟正黑體" panose="020B0604030504040204" pitchFamily="34" charset="-120"/>
                        </a:rPr>
                        <a:t>1%</a:t>
                      </a:r>
                      <a:endParaRPr lang="zh-TW" sz="10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85000"/>
                      </a:schemeClr>
                    </a:solidFill>
                  </a:tcPr>
                </a:tc>
                <a:extLst>
                  <a:ext uri="{0D108BD9-81ED-4DB2-BD59-A6C34878D82A}">
                    <a16:rowId xmlns:a16="http://schemas.microsoft.com/office/drawing/2014/main" val="2723054062"/>
                  </a:ext>
                </a:extLst>
              </a:tr>
            </a:tbl>
          </a:graphicData>
        </a:graphic>
      </p:graphicFrame>
      <p:graphicFrame>
        <p:nvGraphicFramePr>
          <p:cNvPr id="7" name="表格 6">
            <a:extLst>
              <a:ext uri="{FF2B5EF4-FFF2-40B4-BE49-F238E27FC236}">
                <a16:creationId xmlns:a16="http://schemas.microsoft.com/office/drawing/2014/main" id="{F1EA8385-726D-45B0-12B5-95A93BC6DD4C}"/>
              </a:ext>
            </a:extLst>
          </p:cNvPr>
          <p:cNvGraphicFramePr>
            <a:graphicFrameLocks noGrp="1"/>
          </p:cNvGraphicFramePr>
          <p:nvPr>
            <p:extLst>
              <p:ext uri="{D42A27DB-BD31-4B8C-83A1-F6EECF244321}">
                <p14:modId xmlns:p14="http://schemas.microsoft.com/office/powerpoint/2010/main" val="2887967089"/>
              </p:ext>
            </p:extLst>
          </p:nvPr>
        </p:nvGraphicFramePr>
        <p:xfrm>
          <a:off x="4131065" y="6908886"/>
          <a:ext cx="2915790" cy="1204351"/>
        </p:xfrm>
        <a:graphic>
          <a:graphicData uri="http://schemas.openxmlformats.org/drawingml/2006/table">
            <a:tbl>
              <a:tblPr firstRow="1" firstCol="1" bandRow="1">
                <a:tableStyleId>{21E4AEA4-8DFA-4A89-87EB-49C32662AFE0}</a:tableStyleId>
              </a:tblPr>
              <a:tblGrid>
                <a:gridCol w="800901">
                  <a:extLst>
                    <a:ext uri="{9D8B030D-6E8A-4147-A177-3AD203B41FA5}">
                      <a16:colId xmlns:a16="http://schemas.microsoft.com/office/drawing/2014/main" val="2632587107"/>
                    </a:ext>
                  </a:extLst>
                </a:gridCol>
                <a:gridCol w="697292">
                  <a:extLst>
                    <a:ext uri="{9D8B030D-6E8A-4147-A177-3AD203B41FA5}">
                      <a16:colId xmlns:a16="http://schemas.microsoft.com/office/drawing/2014/main" val="1281235118"/>
                    </a:ext>
                  </a:extLst>
                </a:gridCol>
                <a:gridCol w="709723">
                  <a:extLst>
                    <a:ext uri="{9D8B030D-6E8A-4147-A177-3AD203B41FA5}">
                      <a16:colId xmlns:a16="http://schemas.microsoft.com/office/drawing/2014/main" val="1300277107"/>
                    </a:ext>
                  </a:extLst>
                </a:gridCol>
                <a:gridCol w="707874">
                  <a:extLst>
                    <a:ext uri="{9D8B030D-6E8A-4147-A177-3AD203B41FA5}">
                      <a16:colId xmlns:a16="http://schemas.microsoft.com/office/drawing/2014/main" val="237427796"/>
                    </a:ext>
                  </a:extLst>
                </a:gridCol>
              </a:tblGrid>
              <a:tr h="362161">
                <a:tc>
                  <a:txBody>
                    <a:bodyPr/>
                    <a:lstStyle/>
                    <a:p>
                      <a:pPr algn="ctr">
                        <a:spcAft>
                          <a:spcPts val="0"/>
                        </a:spcAft>
                      </a:pPr>
                      <a:r>
                        <a:rPr lang="zh-TW" altLang="en-US"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日幣避險</a:t>
                      </a:r>
                      <a:r>
                        <a:rPr lang="zh-TW"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Ａ</a:t>
                      </a:r>
                      <a:endParaRPr lang="en-US"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zh-TW"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月</a:t>
                      </a:r>
                      <a:r>
                        <a:rPr lang="zh-TW" altLang="en-US"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配</a:t>
                      </a:r>
                      <a:r>
                        <a:rPr lang="zh-TW"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股</a:t>
                      </a:r>
                      <a:r>
                        <a:rPr lang="en-US" altLang="zh-TW" sz="900"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rPr>
                        <a:t>H1</a:t>
                      </a:r>
                      <a:endParaRPr lang="zh-TW" sz="900" b="1" kern="1200" dirty="0">
                        <a:solidFill>
                          <a:srgbClr val="FFFF00"/>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p>
                      <a:pPr algn="ctr">
                        <a:spcAft>
                          <a:spcPts val="0"/>
                        </a:spcAft>
                      </a:pP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配息金額</a:t>
                      </a:r>
                      <a:endParaRPr lang="en-US" alt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altLang="en-US" sz="900" dirty="0">
                          <a:effectLst/>
                          <a:latin typeface="微軟正黑體" panose="020B0604030504040204" pitchFamily="34" charset="-120"/>
                          <a:ea typeface="微軟正黑體" panose="020B0604030504040204" pitchFamily="34" charset="-120"/>
                          <a:cs typeface="Arial" panose="020B0604020202020204" pitchFamily="34" charset="0"/>
                        </a:rPr>
                        <a:t>日幣</a:t>
                      </a: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p>
                      <a:pPr algn="ctr">
                        <a:spcAft>
                          <a:spcPts val="0"/>
                        </a:spcAft>
                      </a:pP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當次配息率</a:t>
                      </a:r>
                    </a:p>
                  </a:txBody>
                  <a:tcPr marL="13273" marR="13273" marT="0" marB="0" anchor="ctr"/>
                </a:tc>
                <a:tc>
                  <a:txBody>
                    <a:bodyPr/>
                    <a:lstStyle/>
                    <a:p>
                      <a:pPr algn="ctr">
                        <a:spcAft>
                          <a:spcPts val="0"/>
                        </a:spcAft>
                      </a:pP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月報酬率</a:t>
                      </a:r>
                      <a:endParaRPr lang="en-US" alt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p>
                      <a:pPr algn="ctr">
                        <a:spcAft>
                          <a:spcPts val="0"/>
                        </a:spcAft>
                      </a:pP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r>
                        <a:rPr lang="zh-TW" sz="900" dirty="0">
                          <a:effectLst/>
                          <a:latin typeface="微軟正黑體" panose="020B0604030504040204" pitchFamily="34" charset="-120"/>
                          <a:ea typeface="微軟正黑體" panose="020B0604030504040204" pitchFamily="34" charset="-120"/>
                          <a:cs typeface="Arial" panose="020B0604020202020204" pitchFamily="34" charset="0"/>
                        </a:rPr>
                        <a:t>含息</a:t>
                      </a:r>
                      <a:r>
                        <a:rPr lang="en-US" sz="900" dirty="0">
                          <a:effectLst/>
                          <a:latin typeface="微軟正黑體" panose="020B0604030504040204" pitchFamily="34" charset="-120"/>
                          <a:ea typeface="微軟正黑體" panose="020B0604030504040204" pitchFamily="34" charset="-120"/>
                          <a:cs typeface="Arial" panose="020B0604020202020204" pitchFamily="34" charset="0"/>
                        </a:rPr>
                        <a:t>)</a:t>
                      </a:r>
                      <a:endParaRPr lang="zh-TW" sz="90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extLst>
                  <a:ext uri="{0D108BD9-81ED-4DB2-BD59-A6C34878D82A}">
                    <a16:rowId xmlns:a16="http://schemas.microsoft.com/office/drawing/2014/main" val="4019686806"/>
                  </a:ext>
                </a:extLst>
              </a:tr>
              <a:tr h="280730">
                <a:tc>
                  <a:txBody>
                    <a:bodyPr/>
                    <a:lstStyle/>
                    <a:p>
                      <a:pPr algn="ctr">
                        <a:spcAft>
                          <a:spcPts val="0"/>
                        </a:spcAft>
                      </a:pPr>
                      <a:r>
                        <a:rPr lang="en-US" altLang="zh-TW" sz="1000" dirty="0">
                          <a:effectLst/>
                          <a:latin typeface="+mj-lt"/>
                          <a:ea typeface="微軟正黑體" panose="020B0604030504040204" pitchFamily="34" charset="-120"/>
                          <a:cs typeface="Arial" panose="020B0604020202020204" pitchFamily="34" charset="0"/>
                        </a:rPr>
                        <a:t>2026/05</a:t>
                      </a:r>
                      <a:endParaRPr lang="zh-TW" sz="1000" dirty="0">
                        <a:effectLst/>
                        <a:latin typeface="+mj-lt"/>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5.186</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0.55%</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1.24%</a:t>
                      </a:r>
                    </a:p>
                  </a:txBody>
                  <a:tcPr marL="13273" marR="13273" marT="0" marB="0" anchor="ctr"/>
                </a:tc>
                <a:extLst>
                  <a:ext uri="{0D108BD9-81ED-4DB2-BD59-A6C34878D82A}">
                    <a16:rowId xmlns:a16="http://schemas.microsoft.com/office/drawing/2014/main" val="3269619236"/>
                  </a:ext>
                </a:extLst>
              </a:tr>
              <a:tr h="280730">
                <a:tc>
                  <a:txBody>
                    <a:bodyPr/>
                    <a:lstStyle/>
                    <a:p>
                      <a:pPr algn="ctr">
                        <a:spcAft>
                          <a:spcPts val="0"/>
                        </a:spcAft>
                      </a:pPr>
                      <a:r>
                        <a:rPr lang="en-US" altLang="zh-TW" sz="1000" dirty="0">
                          <a:effectLst/>
                          <a:latin typeface="+mj-lt"/>
                          <a:ea typeface="微軟正黑體" panose="020B0604030504040204" pitchFamily="34" charset="-120"/>
                          <a:cs typeface="Arial" panose="020B0604020202020204" pitchFamily="34" charset="0"/>
                        </a:rPr>
                        <a:t>2026/04</a:t>
                      </a:r>
                      <a:endParaRPr lang="zh-TW" sz="1000" dirty="0">
                        <a:effectLst/>
                        <a:latin typeface="+mj-lt"/>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5.280</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0.57%</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-1.60%</a:t>
                      </a:r>
                    </a:p>
                  </a:txBody>
                  <a:tcPr marL="13273" marR="13273" marT="0" marB="0" anchor="ctr"/>
                </a:tc>
                <a:extLst>
                  <a:ext uri="{0D108BD9-81ED-4DB2-BD59-A6C34878D82A}">
                    <a16:rowId xmlns:a16="http://schemas.microsoft.com/office/drawing/2014/main" val="484829315"/>
                  </a:ext>
                </a:extLst>
              </a:tr>
              <a:tr h="280730">
                <a:tc>
                  <a:txBody>
                    <a:bodyPr/>
                    <a:lstStyle/>
                    <a:p>
                      <a:pPr algn="ctr">
                        <a:spcAft>
                          <a:spcPts val="0"/>
                        </a:spcAft>
                      </a:pPr>
                      <a:r>
                        <a:rPr lang="en-US" altLang="zh-TW" sz="1000" dirty="0">
                          <a:effectLst/>
                          <a:latin typeface="+mj-lt"/>
                          <a:ea typeface="微軟正黑體" panose="020B0604030504040204" pitchFamily="34" charset="-120"/>
                          <a:cs typeface="Arial" panose="020B0604020202020204" pitchFamily="34" charset="0"/>
                        </a:rPr>
                        <a:t>2026/03</a:t>
                      </a:r>
                      <a:endParaRPr lang="zh-TW" sz="1000" dirty="0">
                        <a:effectLst/>
                        <a:latin typeface="+mj-lt"/>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5.329</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0.56%</a:t>
                      </a:r>
                      <a:endParaRPr lang="zh-TW" sz="1200" b="0" dirty="0">
                        <a:effectLst/>
                        <a:latin typeface="微軟正黑體" panose="020B0604030504040204" pitchFamily="34" charset="-120"/>
                        <a:ea typeface="微軟正黑體" panose="020B0604030504040204" pitchFamily="34" charset="-120"/>
                        <a:cs typeface="Arial" panose="020B0604020202020204" pitchFamily="34" charset="0"/>
                      </a:endParaRPr>
                    </a:p>
                  </a:txBody>
                  <a:tcPr marL="13273" marR="13273" marT="0" marB="0" anchor="ct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spcAft>
                          <a:spcPts val="0"/>
                        </a:spcAft>
                      </a:pPr>
                      <a:r>
                        <a:rPr lang="en-US" altLang="zh-TW" sz="1200" b="0" dirty="0">
                          <a:effectLst/>
                          <a:latin typeface="微軟正黑體" panose="020B0604030504040204" pitchFamily="34" charset="-120"/>
                          <a:ea typeface="微軟正黑體" panose="020B0604030504040204" pitchFamily="34" charset="-120"/>
                          <a:cs typeface="Arial" panose="020B0604020202020204" pitchFamily="34" charset="0"/>
                        </a:rPr>
                        <a:t>0.07%</a:t>
                      </a:r>
                    </a:p>
                  </a:txBody>
                  <a:tcPr marL="13273" marR="13273" marT="0" marB="0" anchor="ctr"/>
                </a:tc>
                <a:extLst>
                  <a:ext uri="{0D108BD9-81ED-4DB2-BD59-A6C34878D82A}">
                    <a16:rowId xmlns:a16="http://schemas.microsoft.com/office/drawing/2014/main" val="1196170025"/>
                  </a:ext>
                </a:extLst>
              </a:tr>
            </a:tbl>
          </a:graphicData>
        </a:graphic>
      </p:graphicFrame>
      <p:graphicFrame>
        <p:nvGraphicFramePr>
          <p:cNvPr id="44" name="Group 176">
            <a:extLst>
              <a:ext uri="{FF2B5EF4-FFF2-40B4-BE49-F238E27FC236}">
                <a16:creationId xmlns:a16="http://schemas.microsoft.com/office/drawing/2014/main" id="{3E6B4FCC-28FF-023A-E43C-C2F1D3359E97}"/>
              </a:ext>
            </a:extLst>
          </p:cNvPr>
          <p:cNvGraphicFramePr>
            <a:graphicFrameLocks noGrp="1"/>
          </p:cNvGraphicFramePr>
          <p:nvPr>
            <p:extLst>
              <p:ext uri="{D42A27DB-BD31-4B8C-83A1-F6EECF244321}">
                <p14:modId xmlns:p14="http://schemas.microsoft.com/office/powerpoint/2010/main" val="4096327469"/>
              </p:ext>
            </p:extLst>
          </p:nvPr>
        </p:nvGraphicFramePr>
        <p:xfrm>
          <a:off x="410622" y="5921088"/>
          <a:ext cx="3665546" cy="757574"/>
        </p:xfrm>
        <a:graphic>
          <a:graphicData uri="http://schemas.openxmlformats.org/drawingml/2006/table">
            <a:tbl>
              <a:tblPr firstRow="1">
                <a:tableStyleId>{5C22544A-7EE6-4342-B048-85BDC9FD1C3A}</a:tableStyleId>
              </a:tblPr>
              <a:tblGrid>
                <a:gridCol w="737035">
                  <a:extLst>
                    <a:ext uri="{9D8B030D-6E8A-4147-A177-3AD203B41FA5}">
                      <a16:colId xmlns:a16="http://schemas.microsoft.com/office/drawing/2014/main" val="20000"/>
                    </a:ext>
                  </a:extLst>
                </a:gridCol>
                <a:gridCol w="533400">
                  <a:extLst>
                    <a:ext uri="{9D8B030D-6E8A-4147-A177-3AD203B41FA5}">
                      <a16:colId xmlns:a16="http://schemas.microsoft.com/office/drawing/2014/main" val="3956086698"/>
                    </a:ext>
                  </a:extLst>
                </a:gridCol>
                <a:gridCol w="581957">
                  <a:extLst>
                    <a:ext uri="{9D8B030D-6E8A-4147-A177-3AD203B41FA5}">
                      <a16:colId xmlns:a16="http://schemas.microsoft.com/office/drawing/2014/main" val="1190952313"/>
                    </a:ext>
                  </a:extLst>
                </a:gridCol>
                <a:gridCol w="583812">
                  <a:extLst>
                    <a:ext uri="{9D8B030D-6E8A-4147-A177-3AD203B41FA5}">
                      <a16:colId xmlns:a16="http://schemas.microsoft.com/office/drawing/2014/main" val="20008"/>
                    </a:ext>
                  </a:extLst>
                </a:gridCol>
                <a:gridCol w="607165">
                  <a:extLst>
                    <a:ext uri="{9D8B030D-6E8A-4147-A177-3AD203B41FA5}">
                      <a16:colId xmlns:a16="http://schemas.microsoft.com/office/drawing/2014/main" val="3185402710"/>
                    </a:ext>
                  </a:extLst>
                </a:gridCol>
                <a:gridCol w="622177">
                  <a:extLst>
                    <a:ext uri="{9D8B030D-6E8A-4147-A177-3AD203B41FA5}">
                      <a16:colId xmlns:a16="http://schemas.microsoft.com/office/drawing/2014/main" val="20003"/>
                    </a:ext>
                  </a:extLst>
                </a:gridCol>
              </a:tblGrid>
              <a:tr h="254674">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pPr>
                      <a:r>
                        <a:rPr kumimoji="1" lang="zh-TW" altLang="en-US" sz="9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績效</a:t>
                      </a:r>
                      <a:r>
                        <a:rPr kumimoji="1" lang="en-US" altLang="zh-TW" sz="9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a:t>
                      </a:r>
                      <a:endParaRPr kumimoji="1" lang="en-US" altLang="zh-TW" sz="9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91453" marR="91453"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pPr>
                      <a:r>
                        <a:rPr kumimoji="0" lang="en-US" altLang="zh-TW"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3</a:t>
                      </a:r>
                      <a:r>
                        <a:rPr kumimoji="0" lang="zh-TW" altLang="en-US"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個月</a:t>
                      </a:r>
                      <a:endParaRPr kumimoji="0" lang="zh-TW" altLang="zh-TW"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3" marR="1778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pPr>
                      <a:r>
                        <a:rPr kumimoji="0" lang="en-US" altLang="zh-TW"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6</a:t>
                      </a:r>
                      <a:r>
                        <a:rPr kumimoji="0" lang="zh-TW" altLang="en-US"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個月</a:t>
                      </a:r>
                      <a:endParaRPr kumimoji="0" lang="zh-TW" altLang="zh-TW"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3" marR="1778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ctr" latinLnBrk="0" hangingPunct="0">
                        <a:lnSpc>
                          <a:spcPct val="100000"/>
                        </a:lnSpc>
                        <a:spcBef>
                          <a:spcPct val="50000"/>
                        </a:spcBef>
                        <a:spcAft>
                          <a:spcPct val="0"/>
                        </a:spcAft>
                        <a:buClr>
                          <a:srgbClr val="A3238E"/>
                        </a:buClr>
                        <a:buSzTx/>
                        <a:buFont typeface="Wingdings" pitchFamily="2" charset="2"/>
                        <a:buNone/>
                        <a:tabLst/>
                        <a:defRPr/>
                      </a:pPr>
                      <a:r>
                        <a:rPr kumimoji="0" lang="zh-TW" altLang="en-US" sz="1000" b="1" i="0" u="none" strike="noStrike" kern="1200" cap="none" spc="0" normalizeH="0" baseline="0" noProof="0">
                          <a:ln>
                            <a:noFill/>
                          </a:ln>
                          <a:solidFill>
                            <a:prstClr val="white"/>
                          </a:solidFill>
                          <a:effectLst/>
                          <a:uLnTx/>
                          <a:uFillTx/>
                          <a:latin typeface="微軟正黑體" panose="020B0604030504040204" pitchFamily="34" charset="-120"/>
                          <a:ea typeface="微軟正黑體" panose="020B0604030504040204" pitchFamily="34" charset="-120"/>
                          <a:cs typeface="Arial" panose="020B0604020202020204" pitchFamily="34" charset="0"/>
                        </a:rPr>
                        <a:t>一年</a:t>
                      </a:r>
                      <a:endParaRPr kumimoji="0" lang="zh-TW" altLang="zh-TW" sz="1000" b="1" i="0" u="none" strike="noStrike" kern="120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Arial" panose="020B0604020202020204" pitchFamily="34" charset="0"/>
                      </a:endParaRPr>
                    </a:p>
                  </a:txBody>
                  <a:tcPr marL="17783" marR="1778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ctr" latinLnBrk="0" hangingPunct="0">
                        <a:lnSpc>
                          <a:spcPct val="100000"/>
                        </a:lnSpc>
                        <a:spcBef>
                          <a:spcPct val="50000"/>
                        </a:spcBef>
                        <a:spcAft>
                          <a:spcPct val="0"/>
                        </a:spcAft>
                        <a:buClr>
                          <a:srgbClr val="A3238E"/>
                        </a:buClr>
                        <a:buSzTx/>
                        <a:buFont typeface="Wingdings" pitchFamily="2" charset="2"/>
                        <a:buNone/>
                        <a:tabLst/>
                        <a:defRPr/>
                      </a:pPr>
                      <a:r>
                        <a:rPr kumimoji="0" lang="zh-TW" altLang="en-US" sz="1000" b="1" i="0" u="none" strike="noStrike" kern="120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Arial" panose="020B0604020202020204" pitchFamily="34" charset="0"/>
                        </a:rPr>
                        <a:t>成立來</a:t>
                      </a:r>
                      <a:endParaRPr kumimoji="0" lang="zh-TW" altLang="zh-TW" sz="1000" b="1" i="0" u="none" strike="noStrike" kern="1200" cap="none" spc="0" normalizeH="0" baseline="0" noProof="0" dirty="0">
                        <a:ln>
                          <a:noFill/>
                        </a:ln>
                        <a:solidFill>
                          <a:prstClr val="white"/>
                        </a:solidFill>
                        <a:effectLst/>
                        <a:uLnTx/>
                        <a:uFillTx/>
                        <a:latin typeface="微軟正黑體" panose="020B0604030504040204" pitchFamily="34" charset="-120"/>
                        <a:ea typeface="微軟正黑體" panose="020B0604030504040204" pitchFamily="34" charset="-120"/>
                        <a:cs typeface="Arial" panose="020B0604020202020204" pitchFamily="34" charset="0"/>
                      </a:endParaRPr>
                    </a:p>
                  </a:txBody>
                  <a:tcPr marL="17783" marR="1778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ct val="50000"/>
                        </a:spcBef>
                        <a:spcAft>
                          <a:spcPct val="0"/>
                        </a:spcAft>
                        <a:buClr>
                          <a:schemeClr val="folHlink"/>
                        </a:buClr>
                        <a:buSzTx/>
                        <a:buFont typeface="Wingdings" pitchFamily="2" charset="2"/>
                        <a:buNone/>
                        <a:tabLst/>
                        <a:defRPr/>
                      </a:pPr>
                      <a:r>
                        <a:rPr kumimoji="1" lang="zh-TW" altLang="en-US" sz="100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波動風險</a:t>
                      </a:r>
                      <a:endParaRPr kumimoji="1" lang="zh-TW" altLang="en-US" sz="1000" b="1" i="0" u="none" strike="noStrike" cap="none" normalizeH="0" baseline="0" dirty="0">
                        <a:ln>
                          <a:noFill/>
                        </a:ln>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endParaRPr>
                    </a:p>
                  </a:txBody>
                  <a:tcPr marL="17783" marR="1778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94267">
                <a:tc>
                  <a:txBody>
                    <a:bodyPr/>
                    <a:lstStyle>
                      <a:lvl1pPr algn="l" eaLnBrk="0" hangingPunct="0">
                        <a:spcBef>
                          <a:spcPct val="20000"/>
                        </a:spcBef>
                        <a:buFont typeface="Arial" charset="0"/>
                        <a:defRPr sz="2800">
                          <a:solidFill>
                            <a:schemeClr val="tx1"/>
                          </a:solidFill>
                          <a:latin typeface="Arial" charset="0"/>
                          <a:ea typeface="標楷體" pitchFamily="65" charset="-120"/>
                          <a:cs typeface="Arial" charset="0"/>
                        </a:defRPr>
                      </a:lvl1pPr>
                      <a:lvl2pPr marL="742950" indent="-285750" algn="l" eaLnBrk="0" hangingPunct="0">
                        <a:spcBef>
                          <a:spcPct val="20000"/>
                        </a:spcBef>
                        <a:buFont typeface="Arial" charset="0"/>
                        <a:defRPr sz="2400">
                          <a:solidFill>
                            <a:schemeClr val="tx1"/>
                          </a:solidFill>
                          <a:latin typeface="Arial" charset="0"/>
                          <a:ea typeface="標楷體" pitchFamily="65" charset="-120"/>
                          <a:cs typeface="Arial" charset="0"/>
                        </a:defRPr>
                      </a:lvl2pPr>
                      <a:lvl3pPr marL="1143000" indent="-228600" algn="l" eaLnBrk="0" hangingPunct="0">
                        <a:spcBef>
                          <a:spcPct val="20000"/>
                        </a:spcBef>
                        <a:buFont typeface="Arial" charset="0"/>
                        <a:defRPr sz="2000">
                          <a:solidFill>
                            <a:schemeClr val="tx1"/>
                          </a:solidFill>
                          <a:latin typeface="Arial" charset="0"/>
                          <a:ea typeface="標楷體" pitchFamily="65" charset="-120"/>
                          <a:cs typeface="Arial" charset="0"/>
                        </a:defRPr>
                      </a:lvl3pPr>
                      <a:lvl4pPr marL="1600200" indent="-228600" algn="l" eaLnBrk="0" hangingPunct="0">
                        <a:spcBef>
                          <a:spcPct val="20000"/>
                        </a:spcBef>
                        <a:buFont typeface="Arial" charset="0"/>
                        <a:defRPr>
                          <a:solidFill>
                            <a:schemeClr val="tx1"/>
                          </a:solidFill>
                          <a:latin typeface="Arial" charset="0"/>
                          <a:ea typeface="標楷體" pitchFamily="65" charset="-120"/>
                          <a:cs typeface="Arial" charset="0"/>
                        </a:defRPr>
                      </a:lvl4pPr>
                      <a:lvl5pPr marL="2057400" indent="-228600" algn="l" eaLnBrk="0" hangingPunct="0">
                        <a:spcBef>
                          <a:spcPct val="20000"/>
                        </a:spcBef>
                        <a:buFont typeface="Arial" charset="0"/>
                        <a:defRPr>
                          <a:solidFill>
                            <a:schemeClr val="tx1"/>
                          </a:solidFill>
                          <a:latin typeface="Arial" charset="0"/>
                          <a:ea typeface="標楷體" pitchFamily="65" charset="-120"/>
                          <a:cs typeface="Arial" charset="0"/>
                        </a:defRPr>
                      </a:lvl5pPr>
                      <a:lvl6pPr marL="25146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6pPr>
                      <a:lvl7pPr marL="29718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7pPr>
                      <a:lvl8pPr marL="34290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8pPr>
                      <a:lvl9pPr marL="3886200" indent="-228600" eaLnBrk="0" fontAlgn="base" hangingPunct="0">
                        <a:spcBef>
                          <a:spcPct val="20000"/>
                        </a:spcBef>
                        <a:spcAft>
                          <a:spcPct val="0"/>
                        </a:spcAft>
                        <a:buFont typeface="Arial" charset="0"/>
                        <a:defRPr>
                          <a:solidFill>
                            <a:schemeClr val="tx1"/>
                          </a:solidFill>
                          <a:latin typeface="Arial" charset="0"/>
                          <a:ea typeface="標楷體" pitchFamily="65" charset="-120"/>
                          <a:cs typeface="Arial" charset="0"/>
                        </a:defRPr>
                      </a:lvl9pPr>
                    </a:lstStyle>
                    <a:p>
                      <a:pPr marL="0" marR="0" lvl="0" indent="0" algn="ctr" defTabSz="914400" rtl="0" eaLnBrk="0" fontAlgn="ctr" latinLnBrk="0" hangingPunct="0">
                        <a:lnSpc>
                          <a:spcPct val="100000"/>
                        </a:lnSpc>
                        <a:spcBef>
                          <a:spcPts val="0"/>
                        </a:spcBef>
                        <a:spcAft>
                          <a:spcPct val="0"/>
                        </a:spcAft>
                        <a:buClr>
                          <a:schemeClr val="folHlink"/>
                        </a:buClr>
                        <a:buSzTx/>
                        <a:buFont typeface="Wingdings" pitchFamily="2" charset="2"/>
                        <a:buNone/>
                        <a:tabLst/>
                      </a:pPr>
                      <a:r>
                        <a:rPr kumimoji="1" lang="zh-TW" altLang="en-US"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本基金</a:t>
                      </a:r>
                      <a:r>
                        <a:rPr kumimoji="1" lang="en-US" altLang="zh-TW"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a:t>
                      </a:r>
                      <a:r>
                        <a:rPr kumimoji="1" lang="zh-TW" altLang="en-US"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日幣避險月配股</a:t>
                      </a:r>
                      <a:r>
                        <a:rPr kumimoji="1" lang="en-US" altLang="zh-TW" sz="900" b="1" i="0" u="none" strike="noStrike" cap="none" normalizeH="0" baseline="0" dirty="0">
                          <a:ln>
                            <a:noFill/>
                          </a:ln>
                          <a:solidFill>
                            <a:schemeClr val="tx1"/>
                          </a:solidFill>
                          <a:effectLst/>
                          <a:latin typeface="微軟正黑體" panose="020B0604030504040204" pitchFamily="34" charset="-120"/>
                          <a:ea typeface="微軟正黑體" panose="020B0604030504040204" pitchFamily="34" charset="-120"/>
                          <a:cs typeface="Arial" panose="020B0604020202020204" pitchFamily="34" charset="0"/>
                        </a:rPr>
                        <a:t>H1</a:t>
                      </a:r>
                    </a:p>
                  </a:txBody>
                  <a:tcPr marL="91453" marR="91453" marT="45710" marB="4571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rtl="0" fontAlgn="ctr"/>
                      <a:r>
                        <a:rPr lang="en-US" altLang="zh-TW" sz="1400" b="0" i="0" u="none" strike="noStrike"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-0.31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rtl="0" fontAlgn="ctr"/>
                      <a:r>
                        <a:rPr lang="en-US" altLang="zh-TW" sz="1400" b="0" i="0" u="none" strike="noStrike"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0.43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rtl="0" fontAlgn="ctr"/>
                      <a:r>
                        <a:rPr lang="en-US" altLang="zh-TW" sz="1400" b="0" i="0" u="none" strike="noStrike" dirty="0">
                          <a:solidFill>
                            <a:schemeClr val="tx1"/>
                          </a:solidFill>
                          <a:effectLst/>
                          <a:latin typeface="Arial" panose="020B0604020202020204" pitchFamily="34" charset="0"/>
                          <a:ea typeface="微軟正黑體" panose="020B0604030504040204" pitchFamily="34" charset="-120"/>
                          <a:cs typeface="Arial" panose="020B0604020202020204" pitchFamily="34" charset="0"/>
                        </a:rPr>
                        <a:t>4.40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n-US" altLang="zh-TW" sz="1400" b="0" i="0" u="none" strike="noStrike" dirty="0">
                          <a:solidFill>
                            <a:schemeClr val="tx1"/>
                          </a:solidFill>
                          <a:effectLst/>
                          <a:latin typeface="Arial" panose="020B0604020202020204" pitchFamily="34" charset="0"/>
                          <a:ea typeface="微軟正黑體" panose="020B0604030504040204" pitchFamily="34" charset="-120"/>
                          <a:cs typeface="Arial" panose="020B0604020202020204" pitchFamily="34" charset="0"/>
                        </a:rPr>
                        <a:t>5.30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rtl="0" fontAlgn="ctr"/>
                      <a:r>
                        <a:rPr lang="en-US" altLang="zh-TW" sz="1400" b="0" i="0" u="none" strike="noStrike" dirty="0">
                          <a:solidFill>
                            <a:srgbClr val="000000"/>
                          </a:solidFill>
                          <a:effectLst/>
                          <a:latin typeface="Arial" panose="020B0604020202020204" pitchFamily="34" charset="0"/>
                          <a:ea typeface="微軟正黑體" panose="020B0604030504040204" pitchFamily="34" charset="-120"/>
                          <a:cs typeface="Arial" panose="020B0604020202020204" pitchFamily="34" charset="0"/>
                        </a:rPr>
                        <a:t>2.87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3" name="矩形 2">
            <a:extLst>
              <a:ext uri="{FF2B5EF4-FFF2-40B4-BE49-F238E27FC236}">
                <a16:creationId xmlns:a16="http://schemas.microsoft.com/office/drawing/2014/main" id="{DFC29830-D096-FE99-B9C3-323CD3725BE9}"/>
              </a:ext>
            </a:extLst>
          </p:cNvPr>
          <p:cNvSpPr/>
          <p:nvPr/>
        </p:nvSpPr>
        <p:spPr>
          <a:xfrm>
            <a:off x="1663758" y="1634615"/>
            <a:ext cx="1595309" cy="261610"/>
          </a:xfrm>
          <a:prstGeom prst="rect">
            <a:avLst/>
          </a:prstGeom>
        </p:spPr>
        <p:txBody>
          <a:bodyPr wrap="none">
            <a:spAutoFit/>
          </a:bodyPr>
          <a:lstStyle/>
          <a:p>
            <a:pPr lvl="0" algn="ctr" defTabSz="914400" fontAlgn="auto">
              <a:spcBef>
                <a:spcPts val="0"/>
              </a:spcBef>
              <a:spcAft>
                <a:spcPts val="0"/>
              </a:spcAft>
              <a:defRPr/>
            </a:pPr>
            <a:r>
              <a:rPr lang="zh-TW" altLang="en-US" sz="1100" b="1" u="sng" dirty="0">
                <a:solidFill>
                  <a:srgbClr val="7030A0"/>
                </a:solidFill>
                <a:latin typeface="微軟正黑體" pitchFamily="34" charset="-120"/>
                <a:ea typeface="微軟正黑體" pitchFamily="34" charset="-120"/>
              </a:rPr>
              <a:t>本基金月配息級別列表</a:t>
            </a:r>
          </a:p>
        </p:txBody>
      </p:sp>
      <p:grpSp>
        <p:nvGrpSpPr>
          <p:cNvPr id="10" name="群組 9">
            <a:extLst>
              <a:ext uri="{FF2B5EF4-FFF2-40B4-BE49-F238E27FC236}">
                <a16:creationId xmlns:a16="http://schemas.microsoft.com/office/drawing/2014/main" id="{C9A6AC43-703A-E98F-BD50-AB886B70358E}"/>
              </a:ext>
            </a:extLst>
          </p:cNvPr>
          <p:cNvGrpSpPr/>
          <p:nvPr/>
        </p:nvGrpSpPr>
        <p:grpSpPr>
          <a:xfrm>
            <a:off x="72135" y="8716388"/>
            <a:ext cx="7416992" cy="1034129"/>
            <a:chOff x="11044" y="9057327"/>
            <a:chExt cx="8000689" cy="1034129"/>
          </a:xfrm>
        </p:grpSpPr>
        <p:sp>
          <p:nvSpPr>
            <p:cNvPr id="14" name="矩形 13">
              <a:extLst>
                <a:ext uri="{FF2B5EF4-FFF2-40B4-BE49-F238E27FC236}">
                  <a16:creationId xmlns:a16="http://schemas.microsoft.com/office/drawing/2014/main" id="{A6D8577D-947C-C49A-76C6-3DB6C79184B9}"/>
                </a:ext>
              </a:extLst>
            </p:cNvPr>
            <p:cNvSpPr/>
            <p:nvPr/>
          </p:nvSpPr>
          <p:spPr>
            <a:xfrm>
              <a:off x="11044" y="9057327"/>
              <a:ext cx="7972508" cy="1034129"/>
            </a:xfrm>
            <a:prstGeom prst="rect">
              <a:avLst/>
            </a:prstGeom>
          </p:spPr>
          <p:txBody>
            <a:bodyPr wrap="square">
              <a:spAutoFit/>
            </a:bodyPr>
            <a:lstStyle/>
            <a:p>
              <a:pPr>
                <a:lnSpc>
                  <a:spcPct val="90000"/>
                </a:lnSpc>
              </a:pPr>
              <a:r>
                <a:rPr lang="zh-TW" altLang="en-US" sz="850" b="1" dirty="0">
                  <a:solidFill>
                    <a:srgbClr val="7030A0"/>
                  </a:solidFill>
                  <a:latin typeface="微軟正黑體" panose="020B0604030504040204" pitchFamily="34" charset="-120"/>
                  <a:ea typeface="微軟正黑體" panose="020B0604030504040204" pitchFamily="34" charset="-120"/>
                </a:rPr>
                <a:t>由於非投資等級債券之信用評等未達投資等級或未經信用評等，且對利率變動的敏感度甚高，故本基金可能會因利率上升、市場流動性下降，或債券發行機構違約不支付本金、利息或破產而蒙受虧損。本基金不適合無法承擔相關風險之投資人。本基金較適合投資屬性中風險承受度較高之投資人，投資人投資以非投資等級債券為訴求之基金不宜占其投資組合過高之比重，投資人應審慎評估。基金的配息可能由基金的收益或本金中支付。任何涉及由本金支出的部份，可能導致原始投資金額減損。本基金進行配息前未先扣除應負擔之費用。由本金支付配息之相關資料已揭露於本公司網站，投資人可至本公司網站</a:t>
              </a:r>
              <a:r>
                <a:rPr lang="en-US" altLang="zh-TW" sz="850" b="1" dirty="0">
                  <a:solidFill>
                    <a:srgbClr val="7030A0"/>
                  </a:solidFill>
                  <a:latin typeface="微軟正黑體" panose="020B0604030504040204" pitchFamily="34" charset="-120"/>
                  <a:ea typeface="微軟正黑體" panose="020B0604030504040204" pitchFamily="34" charset="-120"/>
                </a:rPr>
                <a:t>(http://www.Franklin.com.tw)</a:t>
              </a:r>
              <a:r>
                <a:rPr lang="zh-TW" altLang="en-US" sz="850" b="1" dirty="0">
                  <a:solidFill>
                    <a:srgbClr val="7030A0"/>
                  </a:solidFill>
                  <a:latin typeface="微軟正黑體" panose="020B0604030504040204" pitchFamily="34" charset="-120"/>
                  <a:ea typeface="微軟正黑體" panose="020B0604030504040204" pitchFamily="34" charset="-120"/>
                </a:rPr>
                <a:t>查閱。</a:t>
              </a:r>
              <a:endParaRPr lang="en-US" altLang="zh-TW" sz="850" b="1" dirty="0">
                <a:solidFill>
                  <a:srgbClr val="7030A0"/>
                </a:solidFill>
                <a:latin typeface="微軟正黑體" panose="020B0604030504040204" pitchFamily="34" charset="-120"/>
                <a:ea typeface="微軟正黑體" panose="020B0604030504040204" pitchFamily="34" charset="-120"/>
              </a:endParaRPr>
            </a:p>
            <a:p>
              <a:pPr>
                <a:lnSpc>
                  <a:spcPct val="90000"/>
                </a:lnSpc>
              </a:pPr>
              <a:r>
                <a:rPr lang="zh-TW" altLang="en-US" sz="850" b="1" dirty="0">
                  <a:solidFill>
                    <a:srgbClr val="7030A0"/>
                  </a:solidFill>
                  <a:latin typeface="微軟正黑體" panose="020B0604030504040204" pitchFamily="34" charset="-120"/>
                  <a:ea typeface="微軟正黑體" panose="020B0604030504040204" pitchFamily="34" charset="-120"/>
                </a:rPr>
                <a:t>本基金主要投資於符合美國</a:t>
              </a:r>
              <a:r>
                <a:rPr lang="en-US" altLang="zh-TW" sz="850" b="1" dirty="0">
                  <a:solidFill>
                    <a:srgbClr val="7030A0"/>
                  </a:solidFill>
                  <a:latin typeface="微軟正黑體" panose="020B0604030504040204" pitchFamily="34" charset="-120"/>
                  <a:ea typeface="微軟正黑體" panose="020B0604030504040204" pitchFamily="34" charset="-120"/>
                </a:rPr>
                <a:t>Rule 144A</a:t>
              </a:r>
              <a:r>
                <a:rPr lang="zh-TW" altLang="en-US" sz="850" b="1" dirty="0">
                  <a:solidFill>
                    <a:srgbClr val="7030A0"/>
                  </a:solidFill>
                  <a:latin typeface="微軟正黑體" panose="020B0604030504040204" pitchFamily="34" charset="-120"/>
                  <a:ea typeface="微軟正黑體" panose="020B0604030504040204" pitchFamily="34" charset="-120"/>
                </a:rPr>
                <a:t>規定之私募性質債券，較可能發生流動性不足，財務訊息揭露不完整或因價格不透明導致波動性較大之風險，投資人須留意相關風險。</a:t>
              </a:r>
            </a:p>
            <a:p>
              <a:pPr>
                <a:lnSpc>
                  <a:spcPct val="90000"/>
                </a:lnSpc>
              </a:pPr>
              <a:endParaRPr lang="en-US" altLang="zh-TW" sz="850" b="1" dirty="0">
                <a:solidFill>
                  <a:srgbClr val="7030A0"/>
                </a:solidFill>
                <a:latin typeface="微軟正黑體" panose="020B0604030504040204" pitchFamily="34" charset="-120"/>
                <a:ea typeface="微軟正黑體" panose="020B0604030504040204" pitchFamily="34" charset="-120"/>
              </a:endParaRPr>
            </a:p>
          </p:txBody>
        </p:sp>
        <p:sp>
          <p:nvSpPr>
            <p:cNvPr id="15" name="矩形 14">
              <a:extLst>
                <a:ext uri="{FF2B5EF4-FFF2-40B4-BE49-F238E27FC236}">
                  <a16:creationId xmlns:a16="http://schemas.microsoft.com/office/drawing/2014/main" id="{A258461E-425B-51C1-E649-523EC9DF7023}"/>
                </a:ext>
              </a:extLst>
            </p:cNvPr>
            <p:cNvSpPr/>
            <p:nvPr/>
          </p:nvSpPr>
          <p:spPr>
            <a:xfrm>
              <a:off x="2905908" y="9758064"/>
              <a:ext cx="5105825" cy="223138"/>
            </a:xfrm>
            <a:prstGeom prst="rect">
              <a:avLst/>
            </a:prstGeom>
          </p:spPr>
          <p:txBody>
            <a:bodyPr wrap="square">
              <a:spAutoFit/>
            </a:bodyPr>
            <a:lstStyle/>
            <a:p>
              <a:r>
                <a:rPr lang="en-US" altLang="zh-TW" sz="850" b="1" dirty="0">
                  <a:latin typeface="微軟正黑體" panose="020B0604030504040204" pitchFamily="34" charset="-120"/>
                  <a:ea typeface="微軟正黑體" panose="020B0604030504040204" pitchFamily="34" charset="-120"/>
                </a:rPr>
                <a:t>&lt;</a:t>
              </a:r>
              <a:r>
                <a:rPr lang="zh-TW" altLang="en-US" sz="850" b="1" dirty="0">
                  <a:latin typeface="微軟正黑體" panose="020B0604030504040204" pitchFamily="34" charset="-120"/>
                  <a:ea typeface="微軟正黑體" panose="020B0604030504040204" pitchFamily="34" charset="-120"/>
                </a:rPr>
                <a:t>本文提及之經濟走勢預測不必然代表本基金之績效，本基金投資風險請詳閱基金公開說明書</a:t>
              </a:r>
              <a:r>
                <a:rPr lang="en-US" altLang="zh-TW" sz="850" b="1" dirty="0">
                  <a:latin typeface="微軟正黑體" panose="020B0604030504040204" pitchFamily="34" charset="-120"/>
                  <a:ea typeface="微軟正黑體" panose="020B0604030504040204" pitchFamily="34" charset="-120"/>
                </a:rPr>
                <a:t>&gt;</a:t>
              </a:r>
            </a:p>
          </p:txBody>
        </p:sp>
      </p:grpSp>
      <p:sp>
        <p:nvSpPr>
          <p:cNvPr id="16" name="矩形 15">
            <a:extLst>
              <a:ext uri="{FF2B5EF4-FFF2-40B4-BE49-F238E27FC236}">
                <a16:creationId xmlns:a16="http://schemas.microsoft.com/office/drawing/2014/main" id="{73B33ACD-2E50-F91A-BFC8-DF802BE30C2F}"/>
              </a:ext>
            </a:extLst>
          </p:cNvPr>
          <p:cNvSpPr/>
          <p:nvPr/>
        </p:nvSpPr>
        <p:spPr>
          <a:xfrm>
            <a:off x="57555" y="9599198"/>
            <a:ext cx="7441008" cy="1034129"/>
          </a:xfrm>
          <a:prstGeom prst="rect">
            <a:avLst/>
          </a:prstGeom>
        </p:spPr>
        <p:txBody>
          <a:bodyPr wrap="square">
            <a:spAutoFit/>
          </a:bodyPr>
          <a:lstStyle/>
          <a:p>
            <a:pPr>
              <a:lnSpc>
                <a:spcPct val="90000"/>
              </a:lnSpc>
            </a:pPr>
            <a:r>
              <a:rPr lang="zh-TW" altLang="en-US" sz="850" dirty="0">
                <a:latin typeface="微軟正黑體" panose="020B0604030504040204" pitchFamily="34" charset="-120"/>
                <a:ea typeface="微軟正黑體" panose="020B0604030504040204" pitchFamily="34" charset="-120"/>
              </a:rPr>
              <a:t>Ⓞ本公司所提供之資訊，僅供接收人之參考用途。本公司當盡力提供正確之資訊，所載資料均來自或本諸我們相信可靠之來源，但對其完整性、即時性和正確性不做任何擔保，如有錯漏或疏忽，本公司關係企業與其任何董事或受僱人，並不負任何法律責任。任何人因信賴此等資料而做出或改變投資決策，須自行承擔結果。Ⓞ</a:t>
            </a:r>
            <a:r>
              <a:rPr lang="zh-TW" altLang="en-US" sz="850" b="1" dirty="0">
                <a:latin typeface="微軟正黑體" panose="020B0604030504040204" pitchFamily="34" charset="-120"/>
                <a:ea typeface="微軟正黑體" panose="020B0604030504040204" pitchFamily="34" charset="-120"/>
              </a:rPr>
              <a:t>本境外基金經金融監督管理委員會核准或申報生效在國內募集及銷售，惟不表示絕無風險。基金經理公司以往之經理績效不保證基金之最低投資收益；基金經理公司除盡善良管理人之注意義務外，不負責本基金之盈虧，亦不保證最低之收益，投資人申購前應詳閱基金公開說明書</a:t>
            </a:r>
            <a:r>
              <a:rPr lang="zh-TW" altLang="en-US" sz="850" dirty="0">
                <a:latin typeface="微軟正黑體" panose="020B0604030504040204" pitchFamily="34" charset="-120"/>
                <a:ea typeface="微軟正黑體" panose="020B0604030504040204" pitchFamily="34" charset="-120"/>
              </a:rPr>
              <a:t>。</a:t>
            </a:r>
            <a:r>
              <a:rPr lang="zh-TW" altLang="en-US" sz="850" b="1" dirty="0">
                <a:latin typeface="微軟正黑體" panose="020B0604030504040204" pitchFamily="34" charset="-120"/>
                <a:ea typeface="微軟正黑體" panose="020B0604030504040204" pitchFamily="34" charset="-120"/>
              </a:rPr>
              <a:t>【富蘭克林證券投顧獨立經營管理】</a:t>
            </a:r>
            <a:r>
              <a:rPr lang="zh-TW" altLang="en-US" sz="850" dirty="0">
                <a:latin typeface="微軟正黑體" panose="020B0604030504040204" pitchFamily="34" charset="-120"/>
                <a:ea typeface="微軟正黑體" panose="020B0604030504040204" pitchFamily="34" charset="-120"/>
              </a:rPr>
              <a:t>。Ⓞ投資基金所應承擔之相關風險及應負擔之費用(含分銷費用)已揭露於基金公開說明書及投資人須知中，投資人可至境外基金資訊觀測站(http://www.fundclear.com.tw)下載，或逕向本公司網站( http://www.Franklin.com.tw )查閱。</a:t>
            </a:r>
            <a:r>
              <a:rPr lang="zh-TW" altLang="zh-TW" sz="850" b="1" dirty="0">
                <a:latin typeface="微軟正黑體" panose="020B0604030504040204" pitchFamily="34" charset="-120"/>
                <a:ea typeface="微軟正黑體" panose="020B0604030504040204" pitchFamily="34" charset="-120"/>
              </a:rPr>
              <a:t>富蘭克林證券投資顧問股份有限公司 主管機關核准之營業執照字號：</a:t>
            </a:r>
            <a:r>
              <a:rPr lang="en-US" altLang="zh-TW" sz="850" b="1" dirty="0">
                <a:latin typeface="微軟正黑體" panose="020B0604030504040204" pitchFamily="34" charset="-120"/>
                <a:ea typeface="微軟正黑體" panose="020B0604030504040204" pitchFamily="34" charset="-120"/>
              </a:rPr>
              <a:t>114</a:t>
            </a:r>
            <a:r>
              <a:rPr lang="zh-TW" altLang="zh-TW" sz="850" b="1" dirty="0">
                <a:latin typeface="微軟正黑體" panose="020B0604030504040204" pitchFamily="34" charset="-120"/>
                <a:ea typeface="微軟正黑體" panose="020B0604030504040204" pitchFamily="34" charset="-120"/>
              </a:rPr>
              <a:t>金管投顧新字第</a:t>
            </a:r>
            <a:r>
              <a:rPr lang="en-US" altLang="zh-TW" sz="850" b="1" dirty="0">
                <a:latin typeface="微軟正黑體" panose="020B0604030504040204" pitchFamily="34" charset="-120"/>
                <a:ea typeface="微軟正黑體" panose="020B0604030504040204" pitchFamily="34" charset="-120"/>
              </a:rPr>
              <a:t>018</a:t>
            </a:r>
            <a:r>
              <a:rPr lang="zh-TW" altLang="zh-TW" sz="850" b="1" dirty="0">
                <a:latin typeface="微軟正黑體" panose="020B0604030504040204" pitchFamily="34" charset="-120"/>
                <a:ea typeface="微軟正黑體" panose="020B0604030504040204" pitchFamily="34" charset="-120"/>
              </a:rPr>
              <a:t>號 台北市忠孝東路四段</a:t>
            </a:r>
            <a:r>
              <a:rPr lang="en-US" altLang="zh-TW" sz="850" b="1" dirty="0">
                <a:latin typeface="微軟正黑體" panose="020B0604030504040204" pitchFamily="34" charset="-120"/>
                <a:ea typeface="微軟正黑體" panose="020B0604030504040204" pitchFamily="34" charset="-120"/>
              </a:rPr>
              <a:t>87</a:t>
            </a:r>
            <a:r>
              <a:rPr lang="zh-TW" altLang="zh-TW" sz="850" b="1" dirty="0">
                <a:latin typeface="微軟正黑體" panose="020B0604030504040204" pitchFamily="34" charset="-120"/>
                <a:ea typeface="微軟正黑體" panose="020B0604030504040204" pitchFamily="34" charset="-120"/>
              </a:rPr>
              <a:t>號</a:t>
            </a:r>
            <a:r>
              <a:rPr lang="en-US" altLang="zh-TW" sz="850" b="1" dirty="0">
                <a:latin typeface="微軟正黑體" panose="020B0604030504040204" pitchFamily="34" charset="-120"/>
                <a:ea typeface="微軟正黑體" panose="020B0604030504040204" pitchFamily="34" charset="-120"/>
              </a:rPr>
              <a:t>8</a:t>
            </a:r>
            <a:r>
              <a:rPr lang="zh-TW" altLang="zh-TW" sz="850" b="1" dirty="0">
                <a:latin typeface="微軟正黑體" panose="020B0604030504040204" pitchFamily="34" charset="-120"/>
                <a:ea typeface="微軟正黑體" panose="020B0604030504040204" pitchFamily="34" charset="-120"/>
              </a:rPr>
              <a:t>樓 電話：﹝</a:t>
            </a:r>
            <a:r>
              <a:rPr lang="en-US" altLang="zh-TW" sz="850" b="1" dirty="0">
                <a:latin typeface="微軟正黑體" panose="020B0604030504040204" pitchFamily="34" charset="-120"/>
                <a:ea typeface="微軟正黑體" panose="020B0604030504040204" pitchFamily="34" charset="-120"/>
              </a:rPr>
              <a:t>02</a:t>
            </a:r>
            <a:r>
              <a:rPr lang="zh-TW" altLang="zh-TW" sz="850" b="1" dirty="0">
                <a:latin typeface="微軟正黑體" panose="020B0604030504040204" pitchFamily="34" charset="-120"/>
                <a:ea typeface="微軟正黑體" panose="020B0604030504040204" pitchFamily="34" charset="-120"/>
              </a:rPr>
              <a:t>﹞</a:t>
            </a:r>
            <a:r>
              <a:rPr lang="en-US" altLang="zh-TW" sz="850" b="1" dirty="0">
                <a:latin typeface="微軟正黑體" panose="020B0604030504040204" pitchFamily="34" charset="-120"/>
                <a:ea typeface="微軟正黑體" panose="020B0604030504040204" pitchFamily="34" charset="-120"/>
              </a:rPr>
              <a:t>2781-0088</a:t>
            </a:r>
            <a:r>
              <a:rPr lang="zh-TW" altLang="zh-TW" sz="850" b="1" dirty="0">
                <a:latin typeface="微軟正黑體" panose="020B0604030504040204" pitchFamily="34" charset="-120"/>
                <a:ea typeface="微軟正黑體" panose="020B0604030504040204" pitchFamily="34" charset="-120"/>
              </a:rPr>
              <a:t>　傳真：﹝</a:t>
            </a:r>
            <a:r>
              <a:rPr lang="en-US" altLang="zh-TW" sz="850" b="1" dirty="0">
                <a:latin typeface="微軟正黑體" panose="020B0604030504040204" pitchFamily="34" charset="-120"/>
                <a:ea typeface="微軟正黑體" panose="020B0604030504040204" pitchFamily="34" charset="-120"/>
              </a:rPr>
              <a:t>02</a:t>
            </a:r>
            <a:r>
              <a:rPr lang="zh-TW" altLang="zh-TW" sz="850" b="1" dirty="0">
                <a:latin typeface="微軟正黑體" panose="020B0604030504040204" pitchFamily="34" charset="-120"/>
                <a:ea typeface="微軟正黑體" panose="020B0604030504040204" pitchFamily="34" charset="-120"/>
              </a:rPr>
              <a:t>﹞</a:t>
            </a:r>
            <a:r>
              <a:rPr lang="en-US" altLang="zh-TW" sz="850" b="1" dirty="0">
                <a:latin typeface="微軟正黑體" panose="020B0604030504040204" pitchFamily="34" charset="-120"/>
                <a:ea typeface="微軟正黑體" panose="020B0604030504040204" pitchFamily="34" charset="-120"/>
              </a:rPr>
              <a:t>2781-7788  </a:t>
            </a:r>
            <a:r>
              <a:rPr lang="en-US" altLang="zh-TW" sz="850" b="1" u="sng" dirty="0">
                <a:latin typeface="微軟正黑體" panose="020B0604030504040204" pitchFamily="34" charset="-120"/>
                <a:ea typeface="微軟正黑體" panose="020B0604030504040204" pitchFamily="34" charset="-120"/>
                <a:hlinkClick r:id="rId4"/>
              </a:rPr>
              <a:t>http://www.Franklin.com.tw</a:t>
            </a:r>
            <a:endParaRPr lang="zh-TW" altLang="zh-TW" sz="850" b="1" dirty="0">
              <a:latin typeface="微軟正黑體" panose="020B0604030504040204" pitchFamily="34" charset="-120"/>
              <a:ea typeface="微軟正黑體" panose="020B0604030504040204" pitchFamily="34" charset="-120"/>
            </a:endParaRPr>
          </a:p>
        </p:txBody>
      </p:sp>
      <p:cxnSp>
        <p:nvCxnSpPr>
          <p:cNvPr id="17" name="Straight Connector 59">
            <a:extLst>
              <a:ext uri="{FF2B5EF4-FFF2-40B4-BE49-F238E27FC236}">
                <a16:creationId xmlns:a16="http://schemas.microsoft.com/office/drawing/2014/main" id="{A82A9034-8DCB-1A6F-B97C-F4E6C1F6B3A3}"/>
              </a:ext>
            </a:extLst>
          </p:cNvPr>
          <p:cNvCxnSpPr/>
          <p:nvPr/>
        </p:nvCxnSpPr>
        <p:spPr>
          <a:xfrm>
            <a:off x="59007" y="8730936"/>
            <a:ext cx="7362908" cy="7951"/>
          </a:xfrm>
          <a:prstGeom prst="line">
            <a:avLst/>
          </a:prstGeom>
          <a:ln w="63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59">
            <a:extLst>
              <a:ext uri="{FF2B5EF4-FFF2-40B4-BE49-F238E27FC236}">
                <a16:creationId xmlns:a16="http://schemas.microsoft.com/office/drawing/2014/main" id="{618DC4B6-4878-347D-8F94-0206F0E7397F}"/>
              </a:ext>
            </a:extLst>
          </p:cNvPr>
          <p:cNvCxnSpPr/>
          <p:nvPr/>
        </p:nvCxnSpPr>
        <p:spPr>
          <a:xfrm>
            <a:off x="16699" y="9588008"/>
            <a:ext cx="7362908" cy="7951"/>
          </a:xfrm>
          <a:prstGeom prst="line">
            <a:avLst/>
          </a:prstGeom>
          <a:ln w="63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4383732"/>
      </p:ext>
    </p:extLst>
  </p:cSld>
  <p:clrMapOvr>
    <a:masterClrMapping/>
  </p:clrMapOvr>
</p:sld>
</file>

<file path=ppt/theme/theme1.xml><?xml version="1.0" encoding="utf-8"?>
<a:theme xmlns:a="http://schemas.openxmlformats.org/drawingml/2006/main" name="Office Theme">
  <a:themeElements>
    <a:clrScheme name="LM Color">
      <a:dk1>
        <a:sysClr val="windowText" lastClr="000000"/>
      </a:dk1>
      <a:lt1>
        <a:sysClr val="window" lastClr="FFFFFF"/>
      </a:lt1>
      <a:dk2>
        <a:srgbClr val="00588A"/>
      </a:dk2>
      <a:lt2>
        <a:srgbClr val="DBDBDB"/>
      </a:lt2>
      <a:accent1>
        <a:srgbClr val="00588A"/>
      </a:accent1>
      <a:accent2>
        <a:srgbClr val="007DC1"/>
      </a:accent2>
      <a:accent3>
        <a:srgbClr val="94AA24"/>
      </a:accent3>
      <a:accent4>
        <a:srgbClr val="009C9E"/>
      </a:accent4>
      <a:accent5>
        <a:srgbClr val="808285"/>
      </a:accent5>
      <a:accent6>
        <a:srgbClr val="D3A809"/>
      </a:accent6>
      <a:hlink>
        <a:srgbClr val="409A3C"/>
      </a:hlink>
      <a:folHlink>
        <a:srgbClr val="A323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a:noFill/>
        </a:ln>
      </a:spPr>
      <a:bodyPr wrap="square" lIns="91455" tIns="0" rIns="91455" bIns="0" rtlCol="0">
        <a:spAutoFit/>
      </a:bodyPr>
      <a:lstStyle>
        <a:defPPr algn="l">
          <a:defRPr sz="12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61608</TotalTime>
  <Words>2152</Words>
  <Application>Microsoft Office PowerPoint</Application>
  <PresentationFormat>自訂</PresentationFormat>
  <Paragraphs>161</Paragraphs>
  <Slides>2</Slides>
  <Notes>1</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2</vt:i4>
      </vt:variant>
    </vt:vector>
  </HeadingPairs>
  <TitlesOfParts>
    <vt:vector size="8" baseType="lpstr">
      <vt:lpstr>微軟正黑體</vt:lpstr>
      <vt:lpstr>Arial</vt:lpstr>
      <vt:lpstr>Calibri</vt:lpstr>
      <vt:lpstr>Times New Roman</vt:lpstr>
      <vt:lpstr>Wingdings</vt:lpstr>
      <vt:lpstr>Office Theme</vt:lpstr>
      <vt:lpstr>PowerPoint 簡報</vt:lpstr>
      <vt:lpstr>PowerPoint 簡報</vt:lpstr>
    </vt:vector>
  </TitlesOfParts>
  <Company>Legg Mason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FT</dc:creator>
  <cp:lastModifiedBy>Chang, Ning</cp:lastModifiedBy>
  <cp:revision>3873</cp:revision>
  <cp:lastPrinted>2019-09-20T09:08:07Z</cp:lastPrinted>
  <dcterms:created xsi:type="dcterms:W3CDTF">2011-01-21T09:53:50Z</dcterms:created>
  <dcterms:modified xsi:type="dcterms:W3CDTF">2026-05-18T01:44:55Z</dcterms:modified>
</cp:coreProperties>
</file>