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2.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64" r:id="rId2"/>
    <p:sldId id="265" r:id="rId3"/>
  </p:sldIdLst>
  <p:sldSz cx="7561263" cy="10693400"/>
  <p:notesSz cx="6797675" cy="9928225"/>
  <p:kinsoku lang="zh-TW" invalStChars="" invalEndChars=""/>
  <p:defaultTextStyle>
    <a:defPPr>
      <a:defRPr lang="en-US"/>
    </a:defPPr>
    <a:lvl1pPr algn="l" defTabSz="995517" rtl="0" fontAlgn="base">
      <a:spcBef>
        <a:spcPct val="0"/>
      </a:spcBef>
      <a:spcAft>
        <a:spcPct val="0"/>
      </a:spcAft>
      <a:defRPr sz="2000" kern="1200">
        <a:solidFill>
          <a:schemeClr val="tx1"/>
        </a:solidFill>
        <a:latin typeface="Arial" pitchFamily="34" charset="0"/>
        <a:ea typeface="+mn-ea"/>
        <a:cs typeface="+mn-cs"/>
      </a:defRPr>
    </a:lvl1pPr>
    <a:lvl2pPr marL="496965" indent="-39694" algn="l" defTabSz="995517" rtl="0" fontAlgn="base">
      <a:spcBef>
        <a:spcPct val="0"/>
      </a:spcBef>
      <a:spcAft>
        <a:spcPct val="0"/>
      </a:spcAft>
      <a:defRPr sz="2000" kern="1200">
        <a:solidFill>
          <a:schemeClr val="tx1"/>
        </a:solidFill>
        <a:latin typeface="Arial" pitchFamily="34" charset="0"/>
        <a:ea typeface="+mn-ea"/>
        <a:cs typeface="+mn-cs"/>
      </a:defRPr>
    </a:lvl2pPr>
    <a:lvl3pPr marL="995517" indent="-80976" algn="l" defTabSz="995517" rtl="0" fontAlgn="base">
      <a:spcBef>
        <a:spcPct val="0"/>
      </a:spcBef>
      <a:spcAft>
        <a:spcPct val="0"/>
      </a:spcAft>
      <a:defRPr sz="2000" kern="1200">
        <a:solidFill>
          <a:schemeClr val="tx1"/>
        </a:solidFill>
        <a:latin typeface="Arial" pitchFamily="34" charset="0"/>
        <a:ea typeface="+mn-ea"/>
        <a:cs typeface="+mn-cs"/>
      </a:defRPr>
    </a:lvl3pPr>
    <a:lvl4pPr marL="1492481" indent="-120669" algn="l" defTabSz="995517" rtl="0" fontAlgn="base">
      <a:spcBef>
        <a:spcPct val="0"/>
      </a:spcBef>
      <a:spcAft>
        <a:spcPct val="0"/>
      </a:spcAft>
      <a:defRPr sz="2000" kern="1200">
        <a:solidFill>
          <a:schemeClr val="tx1"/>
        </a:solidFill>
        <a:latin typeface="Arial" pitchFamily="34" charset="0"/>
        <a:ea typeface="+mn-ea"/>
        <a:cs typeface="+mn-cs"/>
      </a:defRPr>
    </a:lvl4pPr>
    <a:lvl5pPr marL="1991033" indent="-161950" algn="l" defTabSz="995517" rtl="0" fontAlgn="base">
      <a:spcBef>
        <a:spcPct val="0"/>
      </a:spcBef>
      <a:spcAft>
        <a:spcPct val="0"/>
      </a:spcAft>
      <a:defRPr sz="2000" kern="1200">
        <a:solidFill>
          <a:schemeClr val="tx1"/>
        </a:solidFill>
        <a:latin typeface="Arial" pitchFamily="34" charset="0"/>
        <a:ea typeface="+mn-ea"/>
        <a:cs typeface="+mn-cs"/>
      </a:defRPr>
    </a:lvl5pPr>
    <a:lvl6pPr marL="2286354" algn="l" defTabSz="914541" rtl="0" eaLnBrk="1" latinLnBrk="0" hangingPunct="1">
      <a:defRPr sz="2000" kern="1200">
        <a:solidFill>
          <a:schemeClr val="tx1"/>
        </a:solidFill>
        <a:latin typeface="Arial" pitchFamily="34" charset="0"/>
        <a:ea typeface="+mn-ea"/>
        <a:cs typeface="+mn-cs"/>
      </a:defRPr>
    </a:lvl6pPr>
    <a:lvl7pPr marL="2743624" algn="l" defTabSz="914541" rtl="0" eaLnBrk="1" latinLnBrk="0" hangingPunct="1">
      <a:defRPr sz="2000" kern="1200">
        <a:solidFill>
          <a:schemeClr val="tx1"/>
        </a:solidFill>
        <a:latin typeface="Arial" pitchFamily="34" charset="0"/>
        <a:ea typeface="+mn-ea"/>
        <a:cs typeface="+mn-cs"/>
      </a:defRPr>
    </a:lvl7pPr>
    <a:lvl8pPr marL="3200895" algn="l" defTabSz="914541" rtl="0" eaLnBrk="1" latinLnBrk="0" hangingPunct="1">
      <a:defRPr sz="2000" kern="1200">
        <a:solidFill>
          <a:schemeClr val="tx1"/>
        </a:solidFill>
        <a:latin typeface="Arial" pitchFamily="34" charset="0"/>
        <a:ea typeface="+mn-ea"/>
        <a:cs typeface="+mn-cs"/>
      </a:defRPr>
    </a:lvl8pPr>
    <a:lvl9pPr marL="3658166" algn="l" defTabSz="914541" rtl="0" eaLnBrk="1" latinLnBrk="0" hangingPunct="1">
      <a:defRPr sz="20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6536" userDrawn="1">
          <p15:clr>
            <a:srgbClr val="A4A3A4"/>
          </p15:clr>
        </p15:guide>
        <p15:guide id="2" orient="horz" pos="296" userDrawn="1">
          <p15:clr>
            <a:srgbClr val="A4A3A4"/>
          </p15:clr>
        </p15:guide>
        <p15:guide id="3" pos="4494" userDrawn="1">
          <p15:clr>
            <a:srgbClr val="A4A3A4"/>
          </p15:clr>
        </p15:guide>
        <p15:guide id="5" pos="2478" userDrawn="1">
          <p15:clr>
            <a:srgbClr val="A4A3A4"/>
          </p15:clr>
        </p15:guide>
        <p15:guide id="6" orient="horz" pos="4616" userDrawn="1">
          <p15:clr>
            <a:srgbClr val="A4A3A4"/>
          </p15:clr>
        </p15:guide>
        <p15:guide id="8" pos="534" userDrawn="1">
          <p15:clr>
            <a:srgbClr val="A4A3A4"/>
          </p15:clr>
        </p15:guide>
        <p15:guide id="9" pos="2046" userDrawn="1">
          <p15:clr>
            <a:srgbClr val="A4A3A4"/>
          </p15:clr>
        </p15:guide>
        <p15:guide id="10" orient="horz" pos="1784" userDrawn="1">
          <p15:clr>
            <a:srgbClr val="A4A3A4"/>
          </p15:clr>
        </p15:guide>
        <p15:guide id="13" orient="horz" pos="6104" userDrawn="1">
          <p15:clr>
            <a:srgbClr val="A4A3A4"/>
          </p15:clr>
        </p15:guide>
        <p15:guide id="14" orient="horz" pos="3488" userDrawn="1">
          <p15:clr>
            <a:srgbClr val="A4A3A4"/>
          </p15:clr>
        </p15:guide>
        <p15:guide id="17" orient="horz" pos="3056" userDrawn="1">
          <p15:clr>
            <a:srgbClr val="A4A3A4"/>
          </p15:clr>
        </p15:guide>
        <p15:guide id="18" orient="horz" pos="4928" userDrawn="1">
          <p15:clr>
            <a:srgbClr val="A4A3A4"/>
          </p15:clr>
        </p15:guide>
        <p15:guide id="19" pos="2766" userDrawn="1">
          <p15:clr>
            <a:srgbClr val="A4A3A4"/>
          </p15:clr>
        </p15:guide>
        <p15:guide id="20" pos="233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ao, Felix" initials="LF" lastIdx="1" clrIdx="0">
    <p:extLst>
      <p:ext uri="{19B8F6BF-5375-455C-9EA6-DF929625EA0E}">
        <p15:presenceInfo xmlns:p15="http://schemas.microsoft.com/office/powerpoint/2012/main" userId="S-1-5-21-141307505-1238419977-2639880222-11061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A5EFF"/>
    <a:srgbClr val="65CEFF"/>
    <a:srgbClr val="CCFFFF"/>
    <a:srgbClr val="3333FF"/>
    <a:srgbClr val="007DC1"/>
    <a:srgbClr val="00588A"/>
    <a:srgbClr val="0000CC"/>
    <a:srgbClr val="000099"/>
    <a:srgbClr val="005598"/>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C89EF96-8CEA-46FF-86C4-4CE0E7609802}" styleName="淺色樣式 3 - 輔色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9145" autoAdjust="0"/>
  </p:normalViewPr>
  <p:slideViewPr>
    <p:cSldViewPr showGuides="1">
      <p:cViewPr>
        <p:scale>
          <a:sx n="66" d="100"/>
          <a:sy n="66" d="100"/>
        </p:scale>
        <p:origin x="2261" y="-806"/>
      </p:cViewPr>
      <p:guideLst>
        <p:guide orient="horz" pos="6536"/>
        <p:guide orient="horz" pos="296"/>
        <p:guide pos="4494"/>
        <p:guide pos="2478"/>
        <p:guide orient="horz" pos="4616"/>
        <p:guide pos="534"/>
        <p:guide pos="2046"/>
        <p:guide orient="horz" pos="1784"/>
        <p:guide orient="horz" pos="6104"/>
        <p:guide orient="horz" pos="3488"/>
        <p:guide orient="horz" pos="3056"/>
        <p:guide orient="horz" pos="4928"/>
        <p:guide pos="2766"/>
        <p:guide pos="2334"/>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showGuides="1">
      <p:cViewPr varScale="1">
        <p:scale>
          <a:sx n="72" d="100"/>
          <a:sy n="72" d="100"/>
        </p:scale>
        <p:origin x="2172"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orp.com.tw\p$\Users01\NChang\&#32654;&#22283;&#23567;&#22411;&#20844;&#21496;&#27231;&#26371;\&#32654;&#23567;&#27231;&#26371;&#22522;&#37329;&#24037;&#20316;&#34920;_202510.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orp.com.tw\p$\Users01\NChang\&#32654;&#22283;&#23567;&#22411;&#20844;&#21496;&#27231;&#26371;\&#32654;&#23567;&#27231;&#26371;&#22522;&#37329;&#24037;&#20316;&#34920;_202510.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orp.com.tw\p$\Users01\NChang\&#32654;&#22283;&#23567;&#22411;&#20844;&#21496;&#27231;&#26371;\&#32654;&#23567;&#27231;&#26371;&#22522;&#37329;&#24037;&#20316;&#34920;_202510.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orp.com.tw\p$\Users01\NChang\&#32654;&#22283;&#23567;&#22411;&#20844;&#21496;&#27231;&#26371;\&#32654;&#23567;&#27231;&#26371;&#22522;&#37329;&#24037;&#20316;&#34920;_202510.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22182570375348307"/>
          <c:w val="0.96046198067080468"/>
          <c:h val="0.58715752369018104"/>
        </c:manualLayout>
      </c:layout>
      <c:barChart>
        <c:barDir val="col"/>
        <c:grouping val="clustered"/>
        <c:varyColors val="0"/>
        <c:ser>
          <c:idx val="0"/>
          <c:order val="0"/>
          <c:tx>
            <c:strRef>
              <c:f>工作表1!$A$32</c:f>
              <c:strCache>
                <c:ptCount val="1"/>
                <c:pt idx="0">
                  <c:v>羅素2000指數</c:v>
                </c:pt>
              </c:strCache>
            </c:strRef>
          </c:tx>
          <c:spPr>
            <a:solidFill>
              <a:srgbClr val="2A5EFF"/>
            </a:solidFill>
            <a:ln>
              <a:noFill/>
            </a:ln>
            <a:effectLst/>
          </c:spPr>
          <c:invertIfNegative val="0"/>
          <c:dLbls>
            <c:dLbl>
              <c:idx val="2"/>
              <c:layout>
                <c:manualLayout>
                  <c:x val="-3.234928854206879E-2"/>
                  <c:y val="1.665843946712229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599-4DFC-9194-32EAF3C6A6E8}"/>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Noto Sans TC" panose="020B0200000000000000" pitchFamily="34" charset="-120"/>
                    <a:ea typeface="Noto Sans TC" panose="020B0200000000000000" pitchFamily="34" charset="-120"/>
                    <a:cs typeface="+mn-cs"/>
                  </a:defRPr>
                </a:pPr>
                <a:endParaRPr lang="zh-TW"/>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工作表1!$B$31:$C$31</c:f>
              <c:strCache>
                <c:ptCount val="2"/>
                <c:pt idx="0">
                  <c:v>今年以來</c:v>
                </c:pt>
                <c:pt idx="1">
                  <c:v>近一年</c:v>
                </c:pt>
              </c:strCache>
            </c:strRef>
          </c:cat>
          <c:val>
            <c:numRef>
              <c:f>工作表1!$B$32:$C$32</c:f>
              <c:numCache>
                <c:formatCode>0.0%</c:formatCode>
                <c:ptCount val="2"/>
                <c:pt idx="0">
                  <c:v>0.13300000000000001</c:v>
                </c:pt>
                <c:pt idx="1">
                  <c:v>0.44550000000000001</c:v>
                </c:pt>
              </c:numCache>
            </c:numRef>
          </c:val>
          <c:extLst>
            <c:ext xmlns:c16="http://schemas.microsoft.com/office/drawing/2014/chart" uri="{C3380CC4-5D6E-409C-BE32-E72D297353CC}">
              <c16:uniqueId val="{00000000-6599-4DFC-9194-32EAF3C6A6E8}"/>
            </c:ext>
          </c:extLst>
        </c:ser>
        <c:ser>
          <c:idx val="1"/>
          <c:order val="1"/>
          <c:tx>
            <c:strRef>
              <c:f>工作表1!$A$33</c:f>
              <c:strCache>
                <c:ptCount val="1"/>
                <c:pt idx="0">
                  <c:v>史坦普500指數</c:v>
                </c:pt>
              </c:strCache>
            </c:strRef>
          </c:tx>
          <c:spPr>
            <a:solidFill>
              <a:srgbClr val="65CEFF"/>
            </a:solidFill>
            <a:ln>
              <a:noFill/>
            </a:ln>
            <a:effectLst/>
          </c:spPr>
          <c:invertIfNegative val="0"/>
          <c:dLbls>
            <c:dLbl>
              <c:idx val="0"/>
              <c:layout>
                <c:manualLayout>
                  <c:x val="-1.6473984411624294E-17"/>
                  <c:y val="1.665843946712221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599-4DFC-9194-32EAF3C6A6E8}"/>
                </c:ext>
              </c:extLst>
            </c:dLbl>
            <c:dLbl>
              <c:idx val="2"/>
              <c:layout>
                <c:manualLayout>
                  <c:x val="1.0783096180689598E-2"/>
                  <c:y val="1.665843946712231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599-4DFC-9194-32EAF3C6A6E8}"/>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Noto Sans TC" panose="020B0200000000000000" pitchFamily="34" charset="-120"/>
                    <a:ea typeface="Noto Sans TC" panose="020B0200000000000000" pitchFamily="34" charset="-120"/>
                    <a:cs typeface="+mn-cs"/>
                  </a:defRPr>
                </a:pPr>
                <a:endParaRPr lang="zh-TW"/>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工作表1!$B$31:$C$31</c:f>
              <c:strCache>
                <c:ptCount val="2"/>
                <c:pt idx="0">
                  <c:v>今年以來</c:v>
                </c:pt>
                <c:pt idx="1">
                  <c:v>近一年</c:v>
                </c:pt>
              </c:strCache>
            </c:strRef>
          </c:cat>
          <c:val>
            <c:numRef>
              <c:f>工作表1!$B$33:$C$33</c:f>
              <c:numCache>
                <c:formatCode>0.0%</c:formatCode>
                <c:ptCount val="2"/>
                <c:pt idx="0">
                  <c:v>5.6899999999999999E-2</c:v>
                </c:pt>
                <c:pt idx="1">
                  <c:v>0.31019999999999998</c:v>
                </c:pt>
              </c:numCache>
            </c:numRef>
          </c:val>
          <c:extLst>
            <c:ext xmlns:c16="http://schemas.microsoft.com/office/drawing/2014/chart" uri="{C3380CC4-5D6E-409C-BE32-E72D297353CC}">
              <c16:uniqueId val="{00000001-6599-4DFC-9194-32EAF3C6A6E8}"/>
            </c:ext>
          </c:extLst>
        </c:ser>
        <c:dLbls>
          <c:showLegendKey val="0"/>
          <c:showVal val="0"/>
          <c:showCatName val="0"/>
          <c:showSerName val="0"/>
          <c:showPercent val="0"/>
          <c:showBubbleSize val="0"/>
        </c:dLbls>
        <c:gapWidth val="219"/>
        <c:overlap val="-27"/>
        <c:axId val="197448448"/>
        <c:axId val="197448864"/>
      </c:barChart>
      <c:catAx>
        <c:axId val="197448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Noto Sans TC" panose="020B0200000000000000" pitchFamily="34" charset="-120"/>
                <a:ea typeface="Noto Sans TC" panose="020B0200000000000000" pitchFamily="34" charset="-120"/>
                <a:cs typeface="+mn-cs"/>
              </a:defRPr>
            </a:pPr>
            <a:endParaRPr lang="zh-TW"/>
          </a:p>
        </c:txPr>
        <c:crossAx val="197448864"/>
        <c:crosses val="autoZero"/>
        <c:auto val="1"/>
        <c:lblAlgn val="ctr"/>
        <c:lblOffset val="100"/>
        <c:noMultiLvlLbl val="0"/>
      </c:catAx>
      <c:valAx>
        <c:axId val="197448864"/>
        <c:scaling>
          <c:orientation val="minMax"/>
        </c:scaling>
        <c:delete val="1"/>
        <c:axPos val="l"/>
        <c:majorGridlines>
          <c:spPr>
            <a:ln w="9525" cap="flat" cmpd="sng" algn="ctr">
              <a:noFill/>
              <a:round/>
            </a:ln>
            <a:effectLst/>
          </c:spPr>
        </c:majorGridlines>
        <c:numFmt formatCode="0.0%" sourceLinked="1"/>
        <c:majorTickMark val="none"/>
        <c:minorTickMark val="none"/>
        <c:tickLblPos val="nextTo"/>
        <c:crossAx val="197448448"/>
        <c:crosses val="autoZero"/>
        <c:crossBetween val="between"/>
      </c:valAx>
      <c:spPr>
        <a:noFill/>
        <a:ln>
          <a:noFill/>
        </a:ln>
        <a:effectLst/>
      </c:spPr>
    </c:plotArea>
    <c:legend>
      <c:legendPos val="b"/>
      <c:layout>
        <c:manualLayout>
          <c:xMode val="edge"/>
          <c:yMode val="edge"/>
          <c:x val="4.476881154996961E-2"/>
          <c:y val="3.4814389568756293E-2"/>
          <c:w val="0.85295253060304965"/>
          <c:h val="0.11526240977225161"/>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Noto Sans TC" panose="020B0200000000000000" pitchFamily="34" charset="-120"/>
              <a:ea typeface="Noto Sans TC" panose="020B0200000000000000" pitchFamily="34" charset="-120"/>
              <a:cs typeface="+mn-cs"/>
            </a:defRPr>
          </a:pPr>
          <a:endParaRPr lang="zh-TW"/>
        </a:p>
      </c:txPr>
    </c:legend>
    <c:plotVisOnly val="1"/>
    <c:dispBlanksAs val="gap"/>
    <c:showDLblsOverMax val="0"/>
  </c:chart>
  <c:spPr>
    <a:noFill/>
    <a:ln>
      <a:noFill/>
    </a:ln>
    <a:effectLst/>
  </c:spPr>
  <c:txPr>
    <a:bodyPr/>
    <a:lstStyle/>
    <a:p>
      <a:pPr>
        <a:defRPr/>
      </a:pPr>
      <a:endParaRPr lang="zh-TW"/>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8757582281487138E-2"/>
          <c:y val="0.2280843865340714"/>
          <c:w val="0.92248483543702575"/>
          <c:h val="0.57993294127400707"/>
        </c:manualLayout>
      </c:layout>
      <c:barChart>
        <c:barDir val="col"/>
        <c:grouping val="clustered"/>
        <c:varyColors val="0"/>
        <c:ser>
          <c:idx val="0"/>
          <c:order val="0"/>
          <c:tx>
            <c:strRef>
              <c:f>小型股獲利轉強!$K$2</c:f>
              <c:strCache>
                <c:ptCount val="1"/>
                <c:pt idx="0">
                  <c:v>羅素2000指數</c:v>
                </c:pt>
              </c:strCache>
            </c:strRef>
          </c:tx>
          <c:spPr>
            <a:solidFill>
              <a:srgbClr val="2A5EFF"/>
            </a:solidFill>
            <a:ln>
              <a:noFill/>
            </a:ln>
            <a:effectLst/>
          </c:spPr>
          <c:invertIfNegative val="0"/>
          <c:dLbls>
            <c:dLbl>
              <c:idx val="2"/>
              <c:layout>
                <c:manualLayout>
                  <c:x val="-6.8280542706656844E-3"/>
                  <c:y val="1.72607584132606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C1C-4851-9061-83B97E81A306}"/>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Noto Sans TC" panose="020B0200000000000000" pitchFamily="34" charset="-120"/>
                    <a:ea typeface="Noto Sans TC" panose="020B0200000000000000" pitchFamily="34" charset="-120"/>
                    <a:cs typeface="+mn-cs"/>
                  </a:defRPr>
                </a:pPr>
                <a:endParaRPr lang="zh-TW"/>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小型股獲利轉強!$L$1:$O$1</c:f>
              <c:strCache>
                <c:ptCount val="4"/>
                <c:pt idx="0">
                  <c:v>2026Q1</c:v>
                </c:pt>
                <c:pt idx="1">
                  <c:v>2026Q2</c:v>
                </c:pt>
                <c:pt idx="2">
                  <c:v>2026Q3</c:v>
                </c:pt>
                <c:pt idx="3">
                  <c:v>2026Q4</c:v>
                </c:pt>
              </c:strCache>
            </c:strRef>
          </c:cat>
          <c:val>
            <c:numRef>
              <c:f>小型股獲利轉強!$L$2:$O$2</c:f>
              <c:numCache>
                <c:formatCode>0.0%</c:formatCode>
                <c:ptCount val="4"/>
                <c:pt idx="0">
                  <c:v>0.38300000000000001</c:v>
                </c:pt>
                <c:pt idx="1">
                  <c:v>0.52400000000000002</c:v>
                </c:pt>
                <c:pt idx="2">
                  <c:v>1.677</c:v>
                </c:pt>
                <c:pt idx="3">
                  <c:v>0.64800000000000002</c:v>
                </c:pt>
              </c:numCache>
            </c:numRef>
          </c:val>
          <c:extLst>
            <c:ext xmlns:c16="http://schemas.microsoft.com/office/drawing/2014/chart" uri="{C3380CC4-5D6E-409C-BE32-E72D297353CC}">
              <c16:uniqueId val="{00000000-674E-49BB-9B43-8D1B5E32715F}"/>
            </c:ext>
          </c:extLst>
        </c:ser>
        <c:ser>
          <c:idx val="1"/>
          <c:order val="1"/>
          <c:tx>
            <c:strRef>
              <c:f>小型股獲利轉強!$K$3</c:f>
              <c:strCache>
                <c:ptCount val="1"/>
                <c:pt idx="0">
                  <c:v>史坦普500指數</c:v>
                </c:pt>
              </c:strCache>
            </c:strRef>
          </c:tx>
          <c:spPr>
            <a:solidFill>
              <a:srgbClr val="65CEFF"/>
            </a:solidFill>
            <a:ln>
              <a:noFill/>
            </a:ln>
            <a:effectLst/>
          </c:spPr>
          <c:invertIfNegative val="0"/>
          <c:dLbls>
            <c:dLbl>
              <c:idx val="0"/>
              <c:layout>
                <c:manualLayout>
                  <c:x val="2.4663915997309979E-2"/>
                  <c:y val="1.88590287600188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74E-49BB-9B43-8D1B5E32715F}"/>
                </c:ext>
              </c:extLst>
            </c:dLbl>
            <c:dLbl>
              <c:idx val="1"/>
              <c:layout>
                <c:manualLayout>
                  <c:x val="2.8187332568354217E-2"/>
                  <c:y val="4.714757190004715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74E-49BB-9B43-8D1B5E32715F}"/>
                </c:ext>
              </c:extLst>
            </c:dLbl>
            <c:dLbl>
              <c:idx val="2"/>
              <c:layout>
                <c:manualLayout>
                  <c:x val="2.4663915997309868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74E-49BB-9B43-8D1B5E32715F}"/>
                </c:ext>
              </c:extLst>
            </c:dLbl>
            <c:dLbl>
              <c:idx val="3"/>
              <c:layout>
                <c:manualLayout>
                  <c:x val="2.4663915997309997E-2"/>
                  <c:y val="4.714757190004628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74E-49BB-9B43-8D1B5E32715F}"/>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Noto Sans TC" panose="020B0200000000000000" pitchFamily="34" charset="-120"/>
                    <a:ea typeface="Noto Sans TC" panose="020B0200000000000000" pitchFamily="34" charset="-120"/>
                    <a:cs typeface="+mn-cs"/>
                  </a:defRPr>
                </a:pPr>
                <a:endParaRPr lang="zh-TW"/>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小型股獲利轉強!$L$1:$O$1</c:f>
              <c:strCache>
                <c:ptCount val="4"/>
                <c:pt idx="0">
                  <c:v>2026Q1</c:v>
                </c:pt>
                <c:pt idx="1">
                  <c:v>2026Q2</c:v>
                </c:pt>
                <c:pt idx="2">
                  <c:v>2026Q3</c:v>
                </c:pt>
                <c:pt idx="3">
                  <c:v>2026Q4</c:v>
                </c:pt>
              </c:strCache>
            </c:strRef>
          </c:cat>
          <c:val>
            <c:numRef>
              <c:f>小型股獲利轉強!$L$3:$O$3</c:f>
              <c:numCache>
                <c:formatCode>0.0%</c:formatCode>
                <c:ptCount val="4"/>
                <c:pt idx="0">
                  <c:v>0.27800000000000002</c:v>
                </c:pt>
                <c:pt idx="1">
                  <c:v>0.22</c:v>
                </c:pt>
                <c:pt idx="2">
                  <c:v>0.23499999999999999</c:v>
                </c:pt>
                <c:pt idx="3">
                  <c:v>0.21</c:v>
                </c:pt>
              </c:numCache>
            </c:numRef>
          </c:val>
          <c:extLst>
            <c:ext xmlns:c16="http://schemas.microsoft.com/office/drawing/2014/chart" uri="{C3380CC4-5D6E-409C-BE32-E72D297353CC}">
              <c16:uniqueId val="{00000001-674E-49BB-9B43-8D1B5E32715F}"/>
            </c:ext>
          </c:extLst>
        </c:ser>
        <c:dLbls>
          <c:showLegendKey val="0"/>
          <c:showVal val="0"/>
          <c:showCatName val="0"/>
          <c:showSerName val="0"/>
          <c:showPercent val="0"/>
          <c:showBubbleSize val="0"/>
        </c:dLbls>
        <c:gapWidth val="219"/>
        <c:overlap val="-27"/>
        <c:axId val="1698510272"/>
        <c:axId val="1698509856"/>
      </c:barChart>
      <c:catAx>
        <c:axId val="16985102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Noto Sans TC" panose="020B0200000000000000" pitchFamily="34" charset="-120"/>
                <a:ea typeface="Noto Sans TC" panose="020B0200000000000000" pitchFamily="34" charset="-120"/>
                <a:cs typeface="+mn-cs"/>
              </a:defRPr>
            </a:pPr>
            <a:endParaRPr lang="zh-TW"/>
          </a:p>
        </c:txPr>
        <c:crossAx val="1698509856"/>
        <c:crosses val="autoZero"/>
        <c:auto val="1"/>
        <c:lblAlgn val="ctr"/>
        <c:lblOffset val="100"/>
        <c:noMultiLvlLbl val="0"/>
      </c:catAx>
      <c:valAx>
        <c:axId val="1698509856"/>
        <c:scaling>
          <c:orientation val="minMax"/>
        </c:scaling>
        <c:delete val="1"/>
        <c:axPos val="l"/>
        <c:majorGridlines>
          <c:spPr>
            <a:ln w="9525" cap="flat" cmpd="sng" algn="ctr">
              <a:noFill/>
              <a:round/>
            </a:ln>
            <a:effectLst/>
          </c:spPr>
        </c:majorGridlines>
        <c:numFmt formatCode="0.0%" sourceLinked="1"/>
        <c:majorTickMark val="none"/>
        <c:minorTickMark val="none"/>
        <c:tickLblPos val="nextTo"/>
        <c:crossAx val="1698510272"/>
        <c:crosses val="autoZero"/>
        <c:crossBetween val="between"/>
      </c:valAx>
      <c:spPr>
        <a:noFill/>
        <a:ln>
          <a:noFill/>
        </a:ln>
        <a:effectLst/>
      </c:spPr>
    </c:plotArea>
    <c:legend>
      <c:legendPos val="b"/>
      <c:layout>
        <c:manualLayout>
          <c:xMode val="edge"/>
          <c:yMode val="edge"/>
          <c:x val="1.1598698943751854E-2"/>
          <c:y val="1.9919292266684551E-2"/>
          <c:w val="0.78301469070506058"/>
          <c:h val="7.9562084442414999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Noto Sans TC" panose="020B0200000000000000" pitchFamily="34" charset="-120"/>
              <a:ea typeface="Noto Sans TC" panose="020B0200000000000000" pitchFamily="34" charset="-120"/>
              <a:cs typeface="+mn-cs"/>
            </a:defRPr>
          </a:pPr>
          <a:endParaRPr lang="zh-TW"/>
        </a:p>
      </c:txPr>
    </c:legend>
    <c:plotVisOnly val="1"/>
    <c:dispBlanksAs val="gap"/>
    <c:showDLblsOverMax val="0"/>
  </c:chart>
  <c:spPr>
    <a:noFill/>
    <a:ln>
      <a:noFill/>
    </a:ln>
    <a:effectLst/>
  </c:spPr>
  <c:txPr>
    <a:bodyPr/>
    <a:lstStyle/>
    <a:p>
      <a:pPr>
        <a:defRPr/>
      </a:pPr>
      <a:endParaRPr lang="zh-TW"/>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387226607006247E-2"/>
          <c:y val="0.15409649973103892"/>
          <c:w val="0.9122554678598751"/>
          <c:h val="0.54013654325015537"/>
        </c:manualLayout>
      </c:layout>
      <c:barChart>
        <c:barDir val="col"/>
        <c:grouping val="clustered"/>
        <c:varyColors val="0"/>
        <c:ser>
          <c:idx val="0"/>
          <c:order val="0"/>
          <c:spPr>
            <a:solidFill>
              <a:srgbClr val="2A5EF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zh-TW"/>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小型股研究覆蓋率!$D$7:$D$9</c:f>
              <c:strCache>
                <c:ptCount val="3"/>
                <c:pt idx="0">
                  <c:v>大型股</c:v>
                </c:pt>
                <c:pt idx="1">
                  <c:v>中型股</c:v>
                </c:pt>
                <c:pt idx="2">
                  <c:v>小型股</c:v>
                </c:pt>
              </c:strCache>
            </c:strRef>
          </c:cat>
          <c:val>
            <c:numRef>
              <c:f>小型股研究覆蓋率!$E$7:$E$9</c:f>
              <c:numCache>
                <c:formatCode>General</c:formatCode>
                <c:ptCount val="3"/>
                <c:pt idx="0">
                  <c:v>26</c:v>
                </c:pt>
                <c:pt idx="1">
                  <c:v>18</c:v>
                </c:pt>
                <c:pt idx="2">
                  <c:v>7</c:v>
                </c:pt>
              </c:numCache>
            </c:numRef>
          </c:val>
          <c:extLst>
            <c:ext xmlns:c16="http://schemas.microsoft.com/office/drawing/2014/chart" uri="{C3380CC4-5D6E-409C-BE32-E72D297353CC}">
              <c16:uniqueId val="{00000000-69EE-47C2-8621-59A2BED2D81B}"/>
            </c:ext>
          </c:extLst>
        </c:ser>
        <c:dLbls>
          <c:showLegendKey val="0"/>
          <c:showVal val="0"/>
          <c:showCatName val="0"/>
          <c:showSerName val="0"/>
          <c:showPercent val="0"/>
          <c:showBubbleSize val="0"/>
        </c:dLbls>
        <c:gapWidth val="219"/>
        <c:overlap val="-27"/>
        <c:axId val="1358367999"/>
        <c:axId val="1358353119"/>
      </c:barChart>
      <c:catAx>
        <c:axId val="135836799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Noto Sans TC" panose="020B0200000000000000" pitchFamily="34" charset="-120"/>
                <a:ea typeface="Noto Sans TC" panose="020B0200000000000000" pitchFamily="34" charset="-120"/>
                <a:cs typeface="+mn-cs"/>
              </a:defRPr>
            </a:pPr>
            <a:endParaRPr lang="zh-TW"/>
          </a:p>
        </c:txPr>
        <c:crossAx val="1358353119"/>
        <c:crosses val="autoZero"/>
        <c:auto val="1"/>
        <c:lblAlgn val="ctr"/>
        <c:lblOffset val="100"/>
        <c:noMultiLvlLbl val="0"/>
      </c:catAx>
      <c:valAx>
        <c:axId val="1358353119"/>
        <c:scaling>
          <c:orientation val="minMax"/>
        </c:scaling>
        <c:delete val="1"/>
        <c:axPos val="l"/>
        <c:majorGridlines>
          <c:spPr>
            <a:ln w="9525" cap="flat" cmpd="sng" algn="ctr">
              <a:noFill/>
              <a:round/>
            </a:ln>
            <a:effectLst/>
          </c:spPr>
        </c:majorGridlines>
        <c:numFmt formatCode="General" sourceLinked="1"/>
        <c:majorTickMark val="none"/>
        <c:minorTickMark val="none"/>
        <c:tickLblPos val="nextTo"/>
        <c:crossAx val="135836799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zh-TW"/>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2A5EF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zh-TW"/>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市值!$A$2:$A$7</c:f>
              <c:strCache>
                <c:ptCount val="6"/>
                <c:pt idx="0">
                  <c:v>&lt;7.5億</c:v>
                </c:pt>
                <c:pt idx="1">
                  <c:v>7.5-10億</c:v>
                </c:pt>
                <c:pt idx="2">
                  <c:v>10-25億</c:v>
                </c:pt>
                <c:pt idx="3">
                  <c:v>25-50億</c:v>
                </c:pt>
                <c:pt idx="4">
                  <c:v>50-100億</c:v>
                </c:pt>
                <c:pt idx="5">
                  <c:v>100億以上</c:v>
                </c:pt>
              </c:strCache>
            </c:strRef>
          </c:cat>
          <c:val>
            <c:numRef>
              <c:f>市值!$B$2:$B$7</c:f>
              <c:numCache>
                <c:formatCode>0.00%</c:formatCode>
                <c:ptCount val="6"/>
                <c:pt idx="0">
                  <c:v>0.27789999999999998</c:v>
                </c:pt>
                <c:pt idx="1">
                  <c:v>6.9000000000000006E-2</c:v>
                </c:pt>
                <c:pt idx="2">
                  <c:v>0.28389999999999999</c:v>
                </c:pt>
                <c:pt idx="3">
                  <c:v>0.23169999999999999</c:v>
                </c:pt>
                <c:pt idx="4">
                  <c:v>9.3299999999999994E-2</c:v>
                </c:pt>
                <c:pt idx="5">
                  <c:v>4.4200000000000003E-2</c:v>
                </c:pt>
              </c:numCache>
            </c:numRef>
          </c:val>
          <c:extLst>
            <c:ext xmlns:c16="http://schemas.microsoft.com/office/drawing/2014/chart" uri="{C3380CC4-5D6E-409C-BE32-E72D297353CC}">
              <c16:uniqueId val="{00000000-0210-4AF4-92CC-8533C74766A2}"/>
            </c:ext>
          </c:extLst>
        </c:ser>
        <c:dLbls>
          <c:showLegendKey val="0"/>
          <c:showVal val="0"/>
          <c:showCatName val="0"/>
          <c:showSerName val="0"/>
          <c:showPercent val="0"/>
          <c:showBubbleSize val="0"/>
        </c:dLbls>
        <c:gapWidth val="95"/>
        <c:overlap val="-27"/>
        <c:axId val="647363375"/>
        <c:axId val="647347151"/>
      </c:barChart>
      <c:catAx>
        <c:axId val="64736337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Noto Sans TC" panose="020B0200000000000000" pitchFamily="34" charset="-120"/>
                <a:ea typeface="Noto Sans TC" panose="020B0200000000000000" pitchFamily="34" charset="-120"/>
                <a:cs typeface="+mn-cs"/>
              </a:defRPr>
            </a:pPr>
            <a:endParaRPr lang="zh-TW"/>
          </a:p>
        </c:txPr>
        <c:crossAx val="647347151"/>
        <c:crosses val="autoZero"/>
        <c:auto val="1"/>
        <c:lblAlgn val="ctr"/>
        <c:lblOffset val="100"/>
        <c:noMultiLvlLbl val="0"/>
      </c:catAx>
      <c:valAx>
        <c:axId val="647347151"/>
        <c:scaling>
          <c:orientation val="minMax"/>
        </c:scaling>
        <c:delete val="1"/>
        <c:axPos val="l"/>
        <c:majorGridlines>
          <c:spPr>
            <a:ln w="9525" cap="flat" cmpd="sng" algn="ctr">
              <a:noFill/>
              <a:round/>
            </a:ln>
            <a:effectLst/>
          </c:spPr>
        </c:majorGridlines>
        <c:numFmt formatCode="0.00%" sourceLinked="1"/>
        <c:majorTickMark val="none"/>
        <c:minorTickMark val="none"/>
        <c:tickLblPos val="nextTo"/>
        <c:crossAx val="64736337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zh-TW"/>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9E4D00E-E6ED-4188-A3AD-B56CBA400772}"/>
              </a:ext>
            </a:extLst>
          </p:cNvPr>
          <p:cNvSpPr>
            <a:spLocks noGrp="1"/>
          </p:cNvSpPr>
          <p:nvPr>
            <p:ph type="hdr" sz="quarter"/>
          </p:nvPr>
        </p:nvSpPr>
        <p:spPr>
          <a:xfrm>
            <a:off x="2" y="1"/>
            <a:ext cx="2946189" cy="497671"/>
          </a:xfrm>
          <a:prstGeom prst="rect">
            <a:avLst/>
          </a:prstGeom>
        </p:spPr>
        <p:txBody>
          <a:bodyPr vert="horz" lIns="91012" tIns="45507" rIns="91012" bIns="45507" rtlCol="0"/>
          <a:lstStyle>
            <a:lvl1pPr algn="l">
              <a:defRPr sz="1200"/>
            </a:lvl1pPr>
          </a:lstStyle>
          <a:p>
            <a:endParaRPr lang="en-HK"/>
          </a:p>
        </p:txBody>
      </p:sp>
      <p:sp>
        <p:nvSpPr>
          <p:cNvPr id="3" name="Date Placeholder 2">
            <a:extLst>
              <a:ext uri="{FF2B5EF4-FFF2-40B4-BE49-F238E27FC236}">
                <a16:creationId xmlns:a16="http://schemas.microsoft.com/office/drawing/2014/main" id="{97A35D6B-2977-4319-BDC5-46784FAA5EB2}"/>
              </a:ext>
            </a:extLst>
          </p:cNvPr>
          <p:cNvSpPr>
            <a:spLocks noGrp="1"/>
          </p:cNvSpPr>
          <p:nvPr>
            <p:ph type="dt" sz="quarter" idx="1"/>
          </p:nvPr>
        </p:nvSpPr>
        <p:spPr>
          <a:xfrm>
            <a:off x="3849900" y="1"/>
            <a:ext cx="2946189" cy="497671"/>
          </a:xfrm>
          <a:prstGeom prst="rect">
            <a:avLst/>
          </a:prstGeom>
        </p:spPr>
        <p:txBody>
          <a:bodyPr vert="horz" lIns="91012" tIns="45507" rIns="91012" bIns="45507" rtlCol="0"/>
          <a:lstStyle>
            <a:lvl1pPr algn="r">
              <a:defRPr sz="1200"/>
            </a:lvl1pPr>
          </a:lstStyle>
          <a:p>
            <a:fld id="{549BEC2D-239B-44DF-B085-453270F52D7C}" type="datetimeFigureOut">
              <a:rPr lang="en-HK" smtClean="0"/>
              <a:t>6/5/2026</a:t>
            </a:fld>
            <a:endParaRPr lang="en-HK" dirty="0"/>
          </a:p>
        </p:txBody>
      </p:sp>
      <p:sp>
        <p:nvSpPr>
          <p:cNvPr id="4" name="Footer Placeholder 3">
            <a:extLst>
              <a:ext uri="{FF2B5EF4-FFF2-40B4-BE49-F238E27FC236}">
                <a16:creationId xmlns:a16="http://schemas.microsoft.com/office/drawing/2014/main" id="{2441B7C6-FA01-465D-B221-EB925BAF87C0}"/>
              </a:ext>
            </a:extLst>
          </p:cNvPr>
          <p:cNvSpPr>
            <a:spLocks noGrp="1"/>
          </p:cNvSpPr>
          <p:nvPr>
            <p:ph type="ftr" sz="quarter" idx="2"/>
          </p:nvPr>
        </p:nvSpPr>
        <p:spPr>
          <a:xfrm>
            <a:off x="2" y="9430556"/>
            <a:ext cx="2946189" cy="497671"/>
          </a:xfrm>
          <a:prstGeom prst="rect">
            <a:avLst/>
          </a:prstGeom>
        </p:spPr>
        <p:txBody>
          <a:bodyPr vert="horz" lIns="91012" tIns="45507" rIns="91012" bIns="45507" rtlCol="0" anchor="b"/>
          <a:lstStyle>
            <a:lvl1pPr algn="l">
              <a:defRPr sz="1200"/>
            </a:lvl1pPr>
          </a:lstStyle>
          <a:p>
            <a:endParaRPr lang="en-HK"/>
          </a:p>
        </p:txBody>
      </p:sp>
      <p:sp>
        <p:nvSpPr>
          <p:cNvPr id="5" name="Slide Number Placeholder 4">
            <a:extLst>
              <a:ext uri="{FF2B5EF4-FFF2-40B4-BE49-F238E27FC236}">
                <a16:creationId xmlns:a16="http://schemas.microsoft.com/office/drawing/2014/main" id="{6BD6DBB1-C6AD-4DAD-998C-589354F61D25}"/>
              </a:ext>
            </a:extLst>
          </p:cNvPr>
          <p:cNvSpPr>
            <a:spLocks noGrp="1"/>
          </p:cNvSpPr>
          <p:nvPr>
            <p:ph type="sldNum" sz="quarter" idx="3"/>
          </p:nvPr>
        </p:nvSpPr>
        <p:spPr>
          <a:xfrm>
            <a:off x="3849900" y="9430556"/>
            <a:ext cx="2946189" cy="497671"/>
          </a:xfrm>
          <a:prstGeom prst="rect">
            <a:avLst/>
          </a:prstGeom>
        </p:spPr>
        <p:txBody>
          <a:bodyPr vert="horz" lIns="91012" tIns="45507" rIns="91012" bIns="45507" rtlCol="0" anchor="b"/>
          <a:lstStyle>
            <a:lvl1pPr algn="r">
              <a:defRPr sz="1200"/>
            </a:lvl1pPr>
          </a:lstStyle>
          <a:p>
            <a:fld id="{6451D2A3-E680-43EC-A72D-772C412B6561}" type="slidenum">
              <a:rPr lang="en-HK" smtClean="0"/>
              <a:t>‹#›</a:t>
            </a:fld>
            <a:endParaRPr lang="en-HK" dirty="0"/>
          </a:p>
        </p:txBody>
      </p:sp>
    </p:spTree>
    <p:extLst>
      <p:ext uri="{BB962C8B-B14F-4D97-AF65-F5344CB8AC3E}">
        <p14:creationId xmlns:p14="http://schemas.microsoft.com/office/powerpoint/2010/main" val="10894916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1" y="24"/>
            <a:ext cx="2946400" cy="495299"/>
          </a:xfrm>
          <a:prstGeom prst="rect">
            <a:avLst/>
          </a:prstGeom>
        </p:spPr>
        <p:txBody>
          <a:bodyPr vert="horz" lIns="88166" tIns="44083" rIns="88166" bIns="44083" rtlCol="0"/>
          <a:lstStyle>
            <a:lvl1pPr algn="l">
              <a:defRPr sz="1200">
                <a:latin typeface="Arial" pitchFamily="34" charset="0"/>
              </a:defRPr>
            </a:lvl1pPr>
          </a:lstStyle>
          <a:p>
            <a:pPr>
              <a:defRPr/>
            </a:pPr>
            <a:endParaRPr lang="en-US"/>
          </a:p>
        </p:txBody>
      </p:sp>
      <p:sp>
        <p:nvSpPr>
          <p:cNvPr id="3" name="Date Placeholder 2"/>
          <p:cNvSpPr>
            <a:spLocks noGrp="1"/>
          </p:cNvSpPr>
          <p:nvPr>
            <p:ph type="dt" idx="1"/>
          </p:nvPr>
        </p:nvSpPr>
        <p:spPr>
          <a:xfrm>
            <a:off x="3849707" y="24"/>
            <a:ext cx="2946400" cy="495299"/>
          </a:xfrm>
          <a:prstGeom prst="rect">
            <a:avLst/>
          </a:prstGeom>
        </p:spPr>
        <p:txBody>
          <a:bodyPr vert="horz" lIns="88166" tIns="44083" rIns="88166" bIns="44083" rtlCol="0"/>
          <a:lstStyle>
            <a:lvl1pPr algn="r">
              <a:defRPr sz="1200">
                <a:latin typeface="Arial" pitchFamily="34" charset="0"/>
              </a:defRPr>
            </a:lvl1pPr>
          </a:lstStyle>
          <a:p>
            <a:pPr>
              <a:defRPr/>
            </a:pPr>
            <a:fld id="{FFA2D6AF-5837-4B75-88E2-0C83DBA29F4F}" type="datetimeFigureOut">
              <a:rPr lang="en-US"/>
              <a:pPr>
                <a:defRPr/>
              </a:pPr>
              <a:t>5/6/2026</a:t>
            </a:fld>
            <a:endParaRPr lang="en-US" dirty="0"/>
          </a:p>
        </p:txBody>
      </p:sp>
      <p:sp>
        <p:nvSpPr>
          <p:cNvPr id="4" name="Slide Image Placeholder 3"/>
          <p:cNvSpPr>
            <a:spLocks noGrp="1" noRot="1" noChangeAspect="1"/>
          </p:cNvSpPr>
          <p:nvPr>
            <p:ph type="sldImg" idx="2"/>
          </p:nvPr>
        </p:nvSpPr>
        <p:spPr>
          <a:xfrm>
            <a:off x="2084388" y="746125"/>
            <a:ext cx="2628900" cy="3717925"/>
          </a:xfrm>
          <a:prstGeom prst="rect">
            <a:avLst/>
          </a:prstGeom>
          <a:noFill/>
          <a:ln w="12700">
            <a:solidFill>
              <a:prstClr val="black"/>
            </a:solidFill>
          </a:ln>
        </p:spPr>
        <p:txBody>
          <a:bodyPr vert="horz" lIns="88166" tIns="44083" rIns="88166" bIns="44083" rtlCol="0" anchor="ctr"/>
          <a:lstStyle/>
          <a:p>
            <a:pPr lvl="0"/>
            <a:endParaRPr lang="en-US" noProof="0"/>
          </a:p>
        </p:txBody>
      </p:sp>
      <p:sp>
        <p:nvSpPr>
          <p:cNvPr id="5" name="Notes Placeholder 4"/>
          <p:cNvSpPr>
            <a:spLocks noGrp="1"/>
          </p:cNvSpPr>
          <p:nvPr>
            <p:ph type="body" sz="quarter" idx="3"/>
          </p:nvPr>
        </p:nvSpPr>
        <p:spPr>
          <a:xfrm>
            <a:off x="679470" y="4714902"/>
            <a:ext cx="5438777" cy="4467225"/>
          </a:xfrm>
          <a:prstGeom prst="rect">
            <a:avLst/>
          </a:prstGeom>
        </p:spPr>
        <p:txBody>
          <a:bodyPr vert="horz" lIns="88166" tIns="44083" rIns="88166" bIns="44083"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21" y="9431364"/>
            <a:ext cx="2946400" cy="495299"/>
          </a:xfrm>
          <a:prstGeom prst="rect">
            <a:avLst/>
          </a:prstGeom>
        </p:spPr>
        <p:txBody>
          <a:bodyPr vert="horz" lIns="88166" tIns="44083" rIns="88166" bIns="44083" rtlCol="0" anchor="b"/>
          <a:lstStyle>
            <a:lvl1pPr algn="l">
              <a:defRPr sz="1200">
                <a:latin typeface="Arial" pitchFamily="34" charset="0"/>
              </a:defRPr>
            </a:lvl1pPr>
          </a:lstStyle>
          <a:p>
            <a:pPr>
              <a:defRPr/>
            </a:pPr>
            <a:endParaRPr lang="en-US"/>
          </a:p>
        </p:txBody>
      </p:sp>
      <p:sp>
        <p:nvSpPr>
          <p:cNvPr id="7" name="Slide Number Placeholder 6"/>
          <p:cNvSpPr>
            <a:spLocks noGrp="1"/>
          </p:cNvSpPr>
          <p:nvPr>
            <p:ph type="sldNum" sz="quarter" idx="5"/>
          </p:nvPr>
        </p:nvSpPr>
        <p:spPr>
          <a:xfrm>
            <a:off x="3849707" y="9431364"/>
            <a:ext cx="2946400" cy="495299"/>
          </a:xfrm>
          <a:prstGeom prst="rect">
            <a:avLst/>
          </a:prstGeom>
        </p:spPr>
        <p:txBody>
          <a:bodyPr vert="horz" lIns="88166" tIns="44083" rIns="88166" bIns="44083" rtlCol="0" anchor="b"/>
          <a:lstStyle>
            <a:lvl1pPr algn="r">
              <a:defRPr sz="1200">
                <a:latin typeface="Arial" pitchFamily="34" charset="0"/>
              </a:defRPr>
            </a:lvl1pPr>
          </a:lstStyle>
          <a:p>
            <a:pPr>
              <a:defRPr/>
            </a:pPr>
            <a:fld id="{58DA6EC2-BC25-44A9-9608-2A77F4838CEC}" type="slidenum">
              <a:rPr lang="en-US"/>
              <a:pPr>
                <a:defRPr/>
              </a:pPr>
              <a:t>‹#›</a:t>
            </a:fld>
            <a:endParaRPr lang="en-US" dirty="0"/>
          </a:p>
        </p:txBody>
      </p:sp>
    </p:spTree>
    <p:extLst>
      <p:ext uri="{BB962C8B-B14F-4D97-AF65-F5344CB8AC3E}">
        <p14:creationId xmlns:p14="http://schemas.microsoft.com/office/powerpoint/2010/main" val="9999514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70" algn="l" rtl="0" eaLnBrk="0" fontAlgn="base" hangingPunct="0">
      <a:spcBef>
        <a:spcPct val="30000"/>
      </a:spcBef>
      <a:spcAft>
        <a:spcPct val="0"/>
      </a:spcAft>
      <a:defRPr sz="1200" kern="1200">
        <a:solidFill>
          <a:schemeClr val="tx1"/>
        </a:solidFill>
        <a:latin typeface="+mn-lt"/>
        <a:ea typeface="+mn-ea"/>
        <a:cs typeface="+mn-cs"/>
      </a:defRPr>
    </a:lvl2pPr>
    <a:lvl3pPr marL="914541" algn="l" rtl="0" eaLnBrk="0" fontAlgn="base" hangingPunct="0">
      <a:spcBef>
        <a:spcPct val="30000"/>
      </a:spcBef>
      <a:spcAft>
        <a:spcPct val="0"/>
      </a:spcAft>
      <a:defRPr sz="1200" kern="1200">
        <a:solidFill>
          <a:schemeClr val="tx1"/>
        </a:solidFill>
        <a:latin typeface="+mn-lt"/>
        <a:ea typeface="+mn-ea"/>
        <a:cs typeface="+mn-cs"/>
      </a:defRPr>
    </a:lvl3pPr>
    <a:lvl4pPr marL="1371813" algn="l" rtl="0" eaLnBrk="0" fontAlgn="base" hangingPunct="0">
      <a:spcBef>
        <a:spcPct val="30000"/>
      </a:spcBef>
      <a:spcAft>
        <a:spcPct val="0"/>
      </a:spcAft>
      <a:defRPr sz="1200" kern="1200">
        <a:solidFill>
          <a:schemeClr val="tx1"/>
        </a:solidFill>
        <a:latin typeface="+mn-lt"/>
        <a:ea typeface="+mn-ea"/>
        <a:cs typeface="+mn-cs"/>
      </a:defRPr>
    </a:lvl4pPr>
    <a:lvl5pPr marL="1829083" algn="l" rtl="0" eaLnBrk="0" fontAlgn="base" hangingPunct="0">
      <a:spcBef>
        <a:spcPct val="30000"/>
      </a:spcBef>
      <a:spcAft>
        <a:spcPct val="0"/>
      </a:spcAft>
      <a:defRPr sz="1200" kern="1200">
        <a:solidFill>
          <a:schemeClr val="tx1"/>
        </a:solidFill>
        <a:latin typeface="+mn-lt"/>
        <a:ea typeface="+mn-ea"/>
        <a:cs typeface="+mn-cs"/>
      </a:defRPr>
    </a:lvl5pPr>
    <a:lvl6pPr marL="2286354" algn="l" defTabSz="914541" rtl="0" eaLnBrk="1" latinLnBrk="0" hangingPunct="1">
      <a:defRPr sz="1200" kern="1200">
        <a:solidFill>
          <a:schemeClr val="tx1"/>
        </a:solidFill>
        <a:latin typeface="+mn-lt"/>
        <a:ea typeface="+mn-ea"/>
        <a:cs typeface="+mn-cs"/>
      </a:defRPr>
    </a:lvl6pPr>
    <a:lvl7pPr marL="2743624" algn="l" defTabSz="914541" rtl="0" eaLnBrk="1" latinLnBrk="0" hangingPunct="1">
      <a:defRPr sz="1200" kern="1200">
        <a:solidFill>
          <a:schemeClr val="tx1"/>
        </a:solidFill>
        <a:latin typeface="+mn-lt"/>
        <a:ea typeface="+mn-ea"/>
        <a:cs typeface="+mn-cs"/>
      </a:defRPr>
    </a:lvl7pPr>
    <a:lvl8pPr marL="3200895" algn="l" defTabSz="914541" rtl="0" eaLnBrk="1" latinLnBrk="0" hangingPunct="1">
      <a:defRPr sz="1200" kern="1200">
        <a:solidFill>
          <a:schemeClr val="tx1"/>
        </a:solidFill>
        <a:latin typeface="+mn-lt"/>
        <a:ea typeface="+mn-ea"/>
        <a:cs typeface="+mn-cs"/>
      </a:defRPr>
    </a:lvl8pPr>
    <a:lvl9pPr marL="3658166" algn="l" defTabSz="914541"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84388" y="746125"/>
            <a:ext cx="2628900" cy="3717925"/>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8DA6EC2-BC25-44A9-9608-2A77F4838CEC}" type="slidenum">
              <a:rPr lang="en-US" smtClean="0"/>
              <a:pPr>
                <a:defRPr/>
              </a:pPr>
              <a:t>1</a:t>
            </a:fld>
            <a:endParaRPr lang="en-US" dirty="0"/>
          </a:p>
        </p:txBody>
      </p:sp>
    </p:spTree>
    <p:extLst>
      <p:ext uri="{BB962C8B-B14F-4D97-AF65-F5344CB8AC3E}">
        <p14:creationId xmlns:p14="http://schemas.microsoft.com/office/powerpoint/2010/main" val="25589764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2084388" y="746125"/>
            <a:ext cx="2628900" cy="3717925"/>
          </a:xfrm>
          <a:noFill/>
          <a:ln>
            <a:solidFill>
              <a:srgbClr val="000000"/>
            </a:solidFill>
            <a:miter lim="800000"/>
            <a:headEnd/>
            <a:tailEnd/>
          </a:ln>
        </p:spPr>
      </p:sp>
      <p:sp>
        <p:nvSpPr>
          <p:cNvPr id="6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61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9142B75-A3F4-4CBF-BE42-DFACF1C22CB4}" type="slidenum">
              <a:rPr lang="en-US" smtClean="0"/>
              <a:pPr/>
              <a:t>2</a:t>
            </a:fld>
            <a:endParaRPr lang="en-US" dirty="0"/>
          </a:p>
        </p:txBody>
      </p:sp>
    </p:spTree>
    <p:extLst>
      <p:ext uri="{BB962C8B-B14F-4D97-AF65-F5344CB8AC3E}">
        <p14:creationId xmlns:p14="http://schemas.microsoft.com/office/powerpoint/2010/main" val="29949059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6876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圖片 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449903" y="-5283"/>
            <a:ext cx="5111361" cy="1287983"/>
          </a:xfrm>
          <a:prstGeom prst="rect">
            <a:avLst/>
          </a:prstGeom>
        </p:spPr>
      </p:pic>
      <p:sp>
        <p:nvSpPr>
          <p:cNvPr id="3075" name="Text Placeholder 2"/>
          <p:cNvSpPr>
            <a:spLocks noGrp="1"/>
          </p:cNvSpPr>
          <p:nvPr>
            <p:ph type="body" idx="1"/>
          </p:nvPr>
        </p:nvSpPr>
        <p:spPr bwMode="auto">
          <a:xfrm>
            <a:off x="266700" y="1536700"/>
            <a:ext cx="7010400" cy="8016367"/>
          </a:xfrm>
          <a:prstGeom prst="rect">
            <a:avLst/>
          </a:prstGeom>
          <a:noFill/>
          <a:ln w="9525">
            <a:noFill/>
            <a:miter lim="800000"/>
            <a:headEnd/>
            <a:tailEnd/>
          </a:ln>
        </p:spPr>
        <p:txBody>
          <a:bodyPr vert="horz" wrap="square" lIns="99567" tIns="49782" rIns="99567" bIns="49782"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7745" y="9910414"/>
            <a:ext cx="1764930" cy="570167"/>
          </a:xfrm>
          <a:prstGeom prst="rect">
            <a:avLst/>
          </a:prstGeom>
        </p:spPr>
        <p:txBody>
          <a:bodyPr vert="horz" lIns="99567" tIns="49782" rIns="99567" bIns="49782" rtlCol="0" anchor="ctr"/>
          <a:lstStyle>
            <a:lvl1pPr algn="l" defTabSz="995661" fontAlgn="auto">
              <a:spcBef>
                <a:spcPts val="0"/>
              </a:spcBef>
              <a:spcAft>
                <a:spcPts val="0"/>
              </a:spcAft>
              <a:defRPr sz="1300">
                <a:solidFill>
                  <a:schemeClr val="tx1">
                    <a:tint val="75000"/>
                  </a:schemeClr>
                </a:solidFill>
                <a:latin typeface="+mn-lt"/>
              </a:defRPr>
            </a:lvl1pPr>
          </a:lstStyle>
          <a:p>
            <a:pPr>
              <a:defRPr/>
            </a:pPr>
            <a:fld id="{E650C96C-A607-4449-87D2-E53599E72D4D}" type="datetimeFigureOut">
              <a:rPr lang="en-US"/>
              <a:pPr>
                <a:defRPr/>
              </a:pPr>
              <a:t>5/6/2026</a:t>
            </a:fld>
            <a:endParaRPr lang="en-US" dirty="0"/>
          </a:p>
        </p:txBody>
      </p:sp>
      <p:sp>
        <p:nvSpPr>
          <p:cNvPr id="5" name="Footer Placeholder 4"/>
          <p:cNvSpPr>
            <a:spLocks noGrp="1"/>
          </p:cNvSpPr>
          <p:nvPr>
            <p:ph type="ftr" sz="quarter" idx="3"/>
          </p:nvPr>
        </p:nvSpPr>
        <p:spPr>
          <a:xfrm>
            <a:off x="2583908" y="9910414"/>
            <a:ext cx="2393447" cy="570167"/>
          </a:xfrm>
          <a:prstGeom prst="rect">
            <a:avLst/>
          </a:prstGeom>
        </p:spPr>
        <p:txBody>
          <a:bodyPr vert="horz" lIns="99567" tIns="49782" rIns="99567" bIns="49782" rtlCol="0" anchor="ctr"/>
          <a:lstStyle>
            <a:lvl1pPr algn="ctr" defTabSz="995661" fontAlgn="auto">
              <a:spcBef>
                <a:spcPts val="0"/>
              </a:spcBef>
              <a:spcAft>
                <a:spcPts val="0"/>
              </a:spcAft>
              <a:defRPr sz="13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5418588" y="9910414"/>
            <a:ext cx="1764930" cy="570167"/>
          </a:xfrm>
          <a:prstGeom prst="rect">
            <a:avLst/>
          </a:prstGeom>
        </p:spPr>
        <p:txBody>
          <a:bodyPr vert="horz" lIns="99567" tIns="49782" rIns="99567" bIns="49782" rtlCol="0" anchor="ctr"/>
          <a:lstStyle>
            <a:lvl1pPr algn="r" defTabSz="995661" fontAlgn="auto">
              <a:spcBef>
                <a:spcPts val="0"/>
              </a:spcBef>
              <a:spcAft>
                <a:spcPts val="0"/>
              </a:spcAft>
              <a:defRPr sz="1300">
                <a:solidFill>
                  <a:schemeClr val="tx1">
                    <a:tint val="75000"/>
                  </a:schemeClr>
                </a:solidFill>
                <a:latin typeface="+mn-lt"/>
              </a:defRPr>
            </a:lvl1pPr>
          </a:lstStyle>
          <a:p>
            <a:pPr>
              <a:defRPr/>
            </a:pPr>
            <a:fld id="{6B83FC2B-BE40-4231-929D-9458888251A0}" type="slidenum">
              <a:rPr lang="en-US"/>
              <a:pPr>
                <a:defRPr/>
              </a:pPr>
              <a:t>‹#›</a:t>
            </a:fld>
            <a:endParaRPr lang="en-US" dirty="0"/>
          </a:p>
        </p:txBody>
      </p:sp>
      <p:sp>
        <p:nvSpPr>
          <p:cNvPr id="12" name="Text Box 22"/>
          <p:cNvSpPr txBox="1">
            <a:spLocks noChangeArrowheads="1"/>
          </p:cNvSpPr>
          <p:nvPr userDrawn="1"/>
        </p:nvSpPr>
        <p:spPr bwMode="auto">
          <a:xfrm>
            <a:off x="3111500" y="880145"/>
            <a:ext cx="3606800" cy="326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indent="177800" algn="ctr">
              <a:lnSpc>
                <a:spcPct val="110000"/>
              </a:lnSpc>
              <a:spcAft>
                <a:spcPts val="0"/>
              </a:spcAft>
            </a:pPr>
            <a:r>
              <a:rPr lang="zh-TW" sz="1600" b="1" kern="100" dirty="0">
                <a:solidFill>
                  <a:schemeClr val="bg1"/>
                </a:solidFill>
                <a:effectLst/>
                <a:latin typeface="Noto Sans TC" panose="020B0200000000000000" pitchFamily="34" charset="-120"/>
                <a:ea typeface="Noto Sans TC" panose="020B0200000000000000" pitchFamily="34" charset="-120"/>
                <a:cs typeface="Arial" panose="020B0604020202020204" pitchFamily="34" charset="0"/>
              </a:rPr>
              <a:t>基金理財快訊</a:t>
            </a:r>
            <a:r>
              <a:rPr lang="en-US" altLang="zh-TW" sz="1600" b="1" kern="100" dirty="0">
                <a:solidFill>
                  <a:schemeClr val="bg1"/>
                </a:solidFill>
                <a:effectLst/>
                <a:latin typeface="Noto Sans TC" panose="020B0200000000000000" pitchFamily="34" charset="-120"/>
                <a:ea typeface="Noto Sans TC" panose="020B0200000000000000" pitchFamily="34" charset="-120"/>
                <a:cs typeface="Arial" panose="020B0604020202020204" pitchFamily="34" charset="0"/>
              </a:rPr>
              <a:t>  2026/5/6</a:t>
            </a:r>
            <a:endParaRPr lang="zh-TW" sz="1100" b="0" kern="100" dirty="0">
              <a:solidFill>
                <a:schemeClr val="bg1"/>
              </a:solidFill>
              <a:effectLst/>
              <a:latin typeface="Noto Sans TC" panose="020B0200000000000000" pitchFamily="34" charset="-120"/>
              <a:ea typeface="Noto Sans TC" panose="020B0200000000000000" pitchFamily="34" charset="-120"/>
              <a:cs typeface="新細明體" panose="02020500000000000000" pitchFamily="18" charset="-120"/>
            </a:endParaRPr>
          </a:p>
        </p:txBody>
      </p:sp>
      <p:sp>
        <p:nvSpPr>
          <p:cNvPr id="13" name="Text Box 22"/>
          <p:cNvSpPr txBox="1">
            <a:spLocks noChangeArrowheads="1"/>
          </p:cNvSpPr>
          <p:nvPr userDrawn="1"/>
        </p:nvSpPr>
        <p:spPr bwMode="auto">
          <a:xfrm>
            <a:off x="101600" y="943644"/>
            <a:ext cx="2449903" cy="380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lnSpc>
                <a:spcPct val="110000"/>
              </a:lnSpc>
              <a:spcAft>
                <a:spcPts val="0"/>
              </a:spcAft>
            </a:pPr>
            <a:r>
              <a:rPr lang="zh-TW" sz="1600" b="1" kern="100" baseline="0" dirty="0">
                <a:solidFill>
                  <a:srgbClr val="3769FF"/>
                </a:solidFill>
                <a:effectLst/>
                <a:latin typeface="微軟正黑體" panose="020B0604030504040204" pitchFamily="34" charset="-120"/>
                <a:ea typeface="微軟正黑體" panose="020B0604030504040204" pitchFamily="34" charset="-120"/>
                <a:cs typeface="Arial" panose="020B0604020202020204" pitchFamily="34" charset="0"/>
              </a:rPr>
              <a:t>富蘭克林</a:t>
            </a:r>
            <a:r>
              <a:rPr lang="zh-TW" altLang="en-US" sz="1600" b="1" kern="100" baseline="0" dirty="0">
                <a:solidFill>
                  <a:srgbClr val="3769FF"/>
                </a:solidFill>
                <a:effectLst/>
                <a:latin typeface="微軟正黑體" panose="020B0604030504040204" pitchFamily="34" charset="-120"/>
                <a:ea typeface="微軟正黑體" panose="020B0604030504040204" pitchFamily="34" charset="-120"/>
                <a:cs typeface="Arial" panose="020B0604020202020204" pitchFamily="34" charset="0"/>
              </a:rPr>
              <a:t>．</a:t>
            </a:r>
            <a:r>
              <a:rPr lang="zh-TW" sz="1600" b="1" kern="100" baseline="0" dirty="0">
                <a:solidFill>
                  <a:srgbClr val="3769FF"/>
                </a:solidFill>
                <a:effectLst/>
                <a:latin typeface="微軟正黑體" panose="020B0604030504040204" pitchFamily="34" charset="-120"/>
                <a:ea typeface="微軟正黑體" panose="020B0604030504040204" pitchFamily="34" charset="-120"/>
                <a:cs typeface="Arial" panose="020B0604020202020204" pitchFamily="34" charset="0"/>
              </a:rPr>
              <a:t>國民的基金</a:t>
            </a:r>
            <a:endParaRPr lang="zh-TW" sz="1600" b="0" kern="100" baseline="0" dirty="0">
              <a:solidFill>
                <a:srgbClr val="3769FF"/>
              </a:solidFill>
              <a:effectLst/>
              <a:latin typeface="微軟正黑體" panose="020B0604030504040204" pitchFamily="34" charset="-120"/>
              <a:ea typeface="微軟正黑體" panose="020B0604030504040204" pitchFamily="34" charset="-120"/>
              <a:cs typeface="新細明體" panose="02020500000000000000" pitchFamily="18" charset="-120"/>
            </a:endParaRPr>
          </a:p>
        </p:txBody>
      </p:sp>
      <p:pic>
        <p:nvPicPr>
          <p:cNvPr id="2" name="圖片 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38992" y="97167"/>
            <a:ext cx="2207393" cy="832826"/>
          </a:xfrm>
          <a:prstGeom prst="rect">
            <a:avLst/>
          </a:prstGeom>
        </p:spPr>
      </p:pic>
    </p:spTree>
  </p:cSld>
  <p:clrMap bg1="lt1" tx1="dk1" bg2="lt2" tx2="dk2" accent1="accent1" accent2="accent2" accent3="accent3" accent4="accent4" accent5="accent5" accent6="accent6" hlink="hlink" folHlink="folHlink"/>
  <p:sldLayoutIdLst>
    <p:sldLayoutId id="2147483657" r:id="rId1"/>
    <p:sldLayoutId id="2147483658" r:id="rId2"/>
  </p:sldLayoutIdLst>
  <p:txStyles>
    <p:titleStyle>
      <a:lvl1pPr algn="ctr" defTabSz="995517" rtl="0" eaLnBrk="0" fontAlgn="base" hangingPunct="0">
        <a:spcBef>
          <a:spcPct val="0"/>
        </a:spcBef>
        <a:spcAft>
          <a:spcPct val="0"/>
        </a:spcAft>
        <a:defRPr sz="2800" kern="1200">
          <a:solidFill>
            <a:schemeClr val="tx1"/>
          </a:solidFill>
          <a:latin typeface="微軟正黑體" panose="020B0604030504040204" pitchFamily="34" charset="-120"/>
          <a:ea typeface="微軟正黑體" panose="020B0604030504040204" pitchFamily="34" charset="-120"/>
          <a:cs typeface="+mj-cs"/>
        </a:defRPr>
      </a:lvl1pPr>
      <a:lvl2pPr algn="ctr" defTabSz="995517" rtl="0" eaLnBrk="0" fontAlgn="base" hangingPunct="0">
        <a:spcBef>
          <a:spcPct val="0"/>
        </a:spcBef>
        <a:spcAft>
          <a:spcPct val="0"/>
        </a:spcAft>
        <a:defRPr sz="4800">
          <a:solidFill>
            <a:schemeClr val="tx1"/>
          </a:solidFill>
          <a:latin typeface="Calibri" pitchFamily="34" charset="0"/>
        </a:defRPr>
      </a:lvl2pPr>
      <a:lvl3pPr algn="ctr" defTabSz="995517" rtl="0" eaLnBrk="0" fontAlgn="base" hangingPunct="0">
        <a:spcBef>
          <a:spcPct val="0"/>
        </a:spcBef>
        <a:spcAft>
          <a:spcPct val="0"/>
        </a:spcAft>
        <a:defRPr sz="4800">
          <a:solidFill>
            <a:schemeClr val="tx1"/>
          </a:solidFill>
          <a:latin typeface="Calibri" pitchFamily="34" charset="0"/>
        </a:defRPr>
      </a:lvl3pPr>
      <a:lvl4pPr algn="ctr" defTabSz="995517" rtl="0" eaLnBrk="0" fontAlgn="base" hangingPunct="0">
        <a:spcBef>
          <a:spcPct val="0"/>
        </a:spcBef>
        <a:spcAft>
          <a:spcPct val="0"/>
        </a:spcAft>
        <a:defRPr sz="4800">
          <a:solidFill>
            <a:schemeClr val="tx1"/>
          </a:solidFill>
          <a:latin typeface="Calibri" pitchFamily="34" charset="0"/>
        </a:defRPr>
      </a:lvl4pPr>
      <a:lvl5pPr algn="ctr" defTabSz="995517" rtl="0" eaLnBrk="0" fontAlgn="base" hangingPunct="0">
        <a:spcBef>
          <a:spcPct val="0"/>
        </a:spcBef>
        <a:spcAft>
          <a:spcPct val="0"/>
        </a:spcAft>
        <a:defRPr sz="4800">
          <a:solidFill>
            <a:schemeClr val="tx1"/>
          </a:solidFill>
          <a:latin typeface="Calibri" pitchFamily="34" charset="0"/>
        </a:defRPr>
      </a:lvl5pPr>
      <a:lvl6pPr marL="457270" algn="ctr" defTabSz="995517" rtl="0" fontAlgn="base">
        <a:spcBef>
          <a:spcPct val="0"/>
        </a:spcBef>
        <a:spcAft>
          <a:spcPct val="0"/>
        </a:spcAft>
        <a:defRPr sz="4800">
          <a:solidFill>
            <a:schemeClr val="tx1"/>
          </a:solidFill>
          <a:latin typeface="Calibri" pitchFamily="34" charset="0"/>
        </a:defRPr>
      </a:lvl6pPr>
      <a:lvl7pPr marL="914541" algn="ctr" defTabSz="995517" rtl="0" fontAlgn="base">
        <a:spcBef>
          <a:spcPct val="0"/>
        </a:spcBef>
        <a:spcAft>
          <a:spcPct val="0"/>
        </a:spcAft>
        <a:defRPr sz="4800">
          <a:solidFill>
            <a:schemeClr val="tx1"/>
          </a:solidFill>
          <a:latin typeface="Calibri" pitchFamily="34" charset="0"/>
        </a:defRPr>
      </a:lvl7pPr>
      <a:lvl8pPr marL="1371813" algn="ctr" defTabSz="995517" rtl="0" fontAlgn="base">
        <a:spcBef>
          <a:spcPct val="0"/>
        </a:spcBef>
        <a:spcAft>
          <a:spcPct val="0"/>
        </a:spcAft>
        <a:defRPr sz="4800">
          <a:solidFill>
            <a:schemeClr val="tx1"/>
          </a:solidFill>
          <a:latin typeface="Calibri" pitchFamily="34" charset="0"/>
        </a:defRPr>
      </a:lvl8pPr>
      <a:lvl9pPr marL="1829083" algn="ctr" defTabSz="995517" rtl="0" fontAlgn="base">
        <a:spcBef>
          <a:spcPct val="0"/>
        </a:spcBef>
        <a:spcAft>
          <a:spcPct val="0"/>
        </a:spcAft>
        <a:defRPr sz="4800">
          <a:solidFill>
            <a:schemeClr val="tx1"/>
          </a:solidFill>
          <a:latin typeface="Calibri" pitchFamily="34" charset="0"/>
        </a:defRPr>
      </a:lvl9pPr>
    </p:titleStyle>
    <p:bodyStyle>
      <a:lvl1pPr marL="373120" indent="-373120" algn="l" defTabSz="995517" rtl="0" eaLnBrk="0" fontAlgn="base" hangingPunct="0">
        <a:spcBef>
          <a:spcPct val="20000"/>
        </a:spcBef>
        <a:spcAft>
          <a:spcPct val="0"/>
        </a:spcAft>
        <a:buFont typeface="Arial" pitchFamily="34" charset="0"/>
        <a:buChar char="•"/>
        <a:defRPr sz="32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1pPr>
      <a:lvl2pPr marL="808163" indent="-309611" algn="l" defTabSz="995517" rtl="0" eaLnBrk="0" fontAlgn="base" hangingPunct="0">
        <a:spcBef>
          <a:spcPct val="20000"/>
        </a:spcBef>
        <a:spcAft>
          <a:spcPct val="0"/>
        </a:spcAft>
        <a:buFont typeface="Arial" pitchFamily="34" charset="0"/>
        <a:buChar char="–"/>
        <a:defRPr sz="28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2pPr>
      <a:lvl3pPr marL="1243205" indent="-247689" algn="l" defTabSz="995517" rtl="0" eaLnBrk="0" fontAlgn="base" hangingPunct="0">
        <a:spcBef>
          <a:spcPct val="20000"/>
        </a:spcBef>
        <a:spcAft>
          <a:spcPct val="0"/>
        </a:spcAft>
        <a:buFont typeface="Arial" pitchFamily="34" charset="0"/>
        <a:buChar char="•"/>
        <a:defRPr sz="24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3pPr>
      <a:lvl4pPr marL="1741758" indent="-247689" algn="l" defTabSz="995517" rtl="0" eaLnBrk="0" fontAlgn="base" hangingPunct="0">
        <a:spcBef>
          <a:spcPct val="20000"/>
        </a:spcBef>
        <a:spcAft>
          <a:spcPct val="0"/>
        </a:spcAft>
        <a:buFont typeface="Arial" pitchFamily="34" charset="0"/>
        <a:buChar char="–"/>
        <a:defRPr sz="20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4pPr>
      <a:lvl5pPr marL="2238721" indent="-247689" algn="l" defTabSz="995517" rtl="0" eaLnBrk="0" fontAlgn="base" hangingPunct="0">
        <a:spcBef>
          <a:spcPct val="20000"/>
        </a:spcBef>
        <a:spcAft>
          <a:spcPct val="0"/>
        </a:spcAft>
        <a:buFont typeface="Arial" pitchFamily="34" charset="0"/>
        <a:buChar char="»"/>
        <a:defRPr sz="20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5pPr>
      <a:lvl6pPr marL="2738068"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35899"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33729"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31560"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995661" rtl="0" eaLnBrk="1" latinLnBrk="0" hangingPunct="1">
        <a:defRPr sz="2000" kern="1200">
          <a:solidFill>
            <a:schemeClr val="tx1"/>
          </a:solidFill>
          <a:latin typeface="+mn-lt"/>
          <a:ea typeface="+mn-ea"/>
          <a:cs typeface="+mn-cs"/>
        </a:defRPr>
      </a:lvl1pPr>
      <a:lvl2pPr marL="497831" algn="l" defTabSz="995661" rtl="0" eaLnBrk="1" latinLnBrk="0" hangingPunct="1">
        <a:defRPr sz="2000" kern="1200">
          <a:solidFill>
            <a:schemeClr val="tx1"/>
          </a:solidFill>
          <a:latin typeface="+mn-lt"/>
          <a:ea typeface="+mn-ea"/>
          <a:cs typeface="+mn-cs"/>
        </a:defRPr>
      </a:lvl2pPr>
      <a:lvl3pPr marL="995661" algn="l" defTabSz="995661" rtl="0" eaLnBrk="1" latinLnBrk="0" hangingPunct="1">
        <a:defRPr sz="2000" kern="1200">
          <a:solidFill>
            <a:schemeClr val="tx1"/>
          </a:solidFill>
          <a:latin typeface="+mn-lt"/>
          <a:ea typeface="+mn-ea"/>
          <a:cs typeface="+mn-cs"/>
        </a:defRPr>
      </a:lvl3pPr>
      <a:lvl4pPr marL="1493492" algn="l" defTabSz="995661" rtl="0" eaLnBrk="1" latinLnBrk="0" hangingPunct="1">
        <a:defRPr sz="2000" kern="1200">
          <a:solidFill>
            <a:schemeClr val="tx1"/>
          </a:solidFill>
          <a:latin typeface="+mn-lt"/>
          <a:ea typeface="+mn-ea"/>
          <a:cs typeface="+mn-cs"/>
        </a:defRPr>
      </a:lvl4pPr>
      <a:lvl5pPr marL="1991323" algn="l" defTabSz="995661" rtl="0" eaLnBrk="1" latinLnBrk="0" hangingPunct="1">
        <a:defRPr sz="2000" kern="1200">
          <a:solidFill>
            <a:schemeClr val="tx1"/>
          </a:solidFill>
          <a:latin typeface="+mn-lt"/>
          <a:ea typeface="+mn-ea"/>
          <a:cs typeface="+mn-cs"/>
        </a:defRPr>
      </a:lvl5pPr>
      <a:lvl6pPr marL="2489152" algn="l" defTabSz="995661" rtl="0" eaLnBrk="1" latinLnBrk="0" hangingPunct="1">
        <a:defRPr sz="2000" kern="1200">
          <a:solidFill>
            <a:schemeClr val="tx1"/>
          </a:solidFill>
          <a:latin typeface="+mn-lt"/>
          <a:ea typeface="+mn-ea"/>
          <a:cs typeface="+mn-cs"/>
        </a:defRPr>
      </a:lvl6pPr>
      <a:lvl7pPr marL="2986983" algn="l" defTabSz="995661" rtl="0" eaLnBrk="1" latinLnBrk="0" hangingPunct="1">
        <a:defRPr sz="2000" kern="1200">
          <a:solidFill>
            <a:schemeClr val="tx1"/>
          </a:solidFill>
          <a:latin typeface="+mn-lt"/>
          <a:ea typeface="+mn-ea"/>
          <a:cs typeface="+mn-cs"/>
        </a:defRPr>
      </a:lvl7pPr>
      <a:lvl8pPr marL="3484814" algn="l" defTabSz="995661" rtl="0" eaLnBrk="1" latinLnBrk="0" hangingPunct="1">
        <a:defRPr sz="2000" kern="1200">
          <a:solidFill>
            <a:schemeClr val="tx1"/>
          </a:solidFill>
          <a:latin typeface="+mn-lt"/>
          <a:ea typeface="+mn-ea"/>
          <a:cs typeface="+mn-cs"/>
        </a:defRPr>
      </a:lvl8pPr>
      <a:lvl9pPr marL="3982645" algn="l" defTabSz="995661"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3.png"/><Relationship Id="rId7"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hart" Target="../charts/chart1.xml"/><Relationship Id="rId5" Type="http://schemas.openxmlformats.org/officeDocument/2006/relationships/image" Target="../media/image5.png"/><Relationship Id="rId10" Type="http://schemas.openxmlformats.org/officeDocument/2006/relationships/image" Target="../media/image7.png"/><Relationship Id="rId4" Type="http://schemas.openxmlformats.org/officeDocument/2006/relationships/image" Target="../media/image4.png"/><Relationship Id="rId9" Type="http://schemas.openxmlformats.org/officeDocument/2006/relationships/chart" Target="../charts/chart3.xml"/></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3.png"/><Relationship Id="rId7" Type="http://schemas.openxmlformats.org/officeDocument/2006/relationships/image" Target="../media/image9.png"/><Relationship Id="rId12" Type="http://schemas.openxmlformats.org/officeDocument/2006/relationships/chart" Target="../charts/chart4.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5.png"/><Relationship Id="rId10" Type="http://schemas.openxmlformats.org/officeDocument/2006/relationships/image" Target="../media/image12.png"/><Relationship Id="rId4" Type="http://schemas.openxmlformats.org/officeDocument/2006/relationships/image" Target="../media/image4.png"/><Relationship Id="rId9"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4" name="群組 63"/>
          <p:cNvGrpSpPr/>
          <p:nvPr/>
        </p:nvGrpSpPr>
        <p:grpSpPr>
          <a:xfrm>
            <a:off x="0" y="1300448"/>
            <a:ext cx="6876217" cy="340799"/>
            <a:chOff x="0" y="2235129"/>
            <a:chExt cx="6245130" cy="340799"/>
          </a:xfrm>
        </p:grpSpPr>
        <p:pic>
          <p:nvPicPr>
            <p:cNvPr id="65" name="Picture 15">
              <a:extLst>
                <a:ext uri="{FF2B5EF4-FFF2-40B4-BE49-F238E27FC236}">
                  <a16:creationId xmlns:a16="http://schemas.microsoft.com/office/drawing/2014/main" id="{1504468A-1E0D-417D-ADF1-B41EA7FE708E}"/>
                </a:ext>
              </a:extLst>
            </p:cNvPr>
            <p:cNvPicPr>
              <a:picLocks/>
            </p:cNvPicPr>
            <p:nvPr/>
          </p:nvPicPr>
          <p:blipFill>
            <a:blip r:embed="rId3" cstate="screen">
              <a:extLst>
                <a:ext uri="{28A0092B-C50C-407E-A947-70E740481C1C}">
                  <a14:useLocalDpi xmlns:a14="http://schemas.microsoft.com/office/drawing/2010/main"/>
                </a:ext>
              </a:extLst>
            </a:blip>
            <a:stretch>
              <a:fillRect/>
            </a:stretch>
          </p:blipFill>
          <p:spPr>
            <a:xfrm>
              <a:off x="0" y="2257304"/>
              <a:ext cx="6245130" cy="278611"/>
            </a:xfrm>
            <a:prstGeom prst="rect">
              <a:avLst/>
            </a:prstGeom>
          </p:spPr>
        </p:pic>
        <p:sp>
          <p:nvSpPr>
            <p:cNvPr id="66" name="TextBox 190">
              <a:extLst>
                <a:ext uri="{FF2B5EF4-FFF2-40B4-BE49-F238E27FC236}">
                  <a16:creationId xmlns:a16="http://schemas.microsoft.com/office/drawing/2014/main" id="{9FCC5596-4A15-4AE2-90B7-1806A9FD9B76}"/>
                </a:ext>
              </a:extLst>
            </p:cNvPr>
            <p:cNvSpPr txBox="1"/>
            <p:nvPr/>
          </p:nvSpPr>
          <p:spPr>
            <a:xfrm>
              <a:off x="260092" y="2235129"/>
              <a:ext cx="5885712" cy="340799"/>
            </a:xfrm>
            <a:prstGeom prst="rect">
              <a:avLst/>
            </a:prstGeom>
            <a:noFill/>
          </p:spPr>
          <p:txBody>
            <a:bodyPr wrap="square" lIns="0" rIns="0" rtlCol="0">
              <a:spAutoFit/>
            </a:bodyPr>
            <a:lstStyle/>
            <a:p>
              <a:pPr algn="just" defTabSz="995661" fontAlgn="auto">
                <a:lnSpc>
                  <a:spcPct val="108000"/>
                </a:lnSpc>
                <a:spcBef>
                  <a:spcPts val="0"/>
                </a:spcBef>
                <a:spcAft>
                  <a:spcPts val="0"/>
                </a:spcAft>
                <a:defRPr/>
              </a:pPr>
              <a:r>
                <a:rPr lang="zh-TW" altLang="en-US" sz="1600" b="1" dirty="0">
                  <a:solidFill>
                    <a:schemeClr val="bg1"/>
                  </a:solidFill>
                  <a:latin typeface="Noto Sans TC" panose="020B0200000000000000" pitchFamily="34" charset="-120"/>
                  <a:ea typeface="Noto Sans TC" panose="020B0200000000000000" pitchFamily="34" charset="-120"/>
                  <a:cs typeface="Arial" panose="020B0604020202020204" pitchFamily="34" charset="0"/>
                </a:rPr>
                <a:t>獲利基本面領頭，小型股衝勁十足</a:t>
              </a:r>
            </a:p>
          </p:txBody>
        </p:sp>
      </p:grpSp>
      <p:sp>
        <p:nvSpPr>
          <p:cNvPr id="51" name="文字方塊 50"/>
          <p:cNvSpPr txBox="1"/>
          <p:nvPr/>
        </p:nvSpPr>
        <p:spPr>
          <a:xfrm>
            <a:off x="139522" y="4375939"/>
            <a:ext cx="7221365" cy="461665"/>
          </a:xfrm>
          <a:prstGeom prst="rect">
            <a:avLst/>
          </a:prstGeom>
          <a:noFill/>
        </p:spPr>
        <p:txBody>
          <a:bodyPr wrap="square" rtlCol="0">
            <a:spAutoFit/>
          </a:bodyPr>
          <a:lstStyle/>
          <a:p>
            <a:r>
              <a:rPr lang="zh-TW" altLang="en-US" sz="800" dirty="0">
                <a:latin typeface="Noto Sans TC" panose="020B0200000000000000" pitchFamily="34" charset="-120"/>
                <a:ea typeface="Noto Sans TC" panose="020B0200000000000000" pitchFamily="34" charset="-120"/>
              </a:rPr>
              <a:t>資料來源：</a:t>
            </a:r>
            <a:r>
              <a:rPr lang="en-US" altLang="zh-TW" sz="800" dirty="0">
                <a:latin typeface="Noto Sans TC" panose="020B0200000000000000" pitchFamily="34" charset="-120"/>
                <a:ea typeface="Noto Sans TC" panose="020B0200000000000000" pitchFamily="34" charset="-120"/>
              </a:rPr>
              <a:t>(</a:t>
            </a:r>
            <a:r>
              <a:rPr lang="zh-TW" altLang="en-US" sz="800" dirty="0">
                <a:latin typeface="Noto Sans TC" panose="020B0200000000000000" pitchFamily="34" charset="-120"/>
                <a:ea typeface="Noto Sans TC" panose="020B0200000000000000" pitchFamily="34" charset="-120"/>
              </a:rPr>
              <a:t>左圖</a:t>
            </a:r>
            <a:r>
              <a:rPr lang="en-US" altLang="zh-TW" sz="800" dirty="0">
                <a:latin typeface="Noto Sans TC" panose="020B0200000000000000" pitchFamily="34" charset="-120"/>
                <a:ea typeface="Noto Sans TC" panose="020B0200000000000000" pitchFamily="34" charset="-120"/>
              </a:rPr>
              <a:t>) ) LSEG I/B/E/S </a:t>
            </a:r>
            <a:r>
              <a:rPr lang="zh-TW" altLang="en-US" sz="800" dirty="0">
                <a:latin typeface="Noto Sans TC" panose="020B0200000000000000" pitchFamily="34" charset="-120"/>
                <a:ea typeface="Noto Sans TC" panose="020B0200000000000000" pitchFamily="34" charset="-120"/>
              </a:rPr>
              <a:t>，資料日期：</a:t>
            </a:r>
            <a:r>
              <a:rPr lang="en-US" altLang="zh-TW" sz="800" dirty="0">
                <a:latin typeface="Noto Sans TC" panose="020B0200000000000000" pitchFamily="34" charset="-120"/>
                <a:ea typeface="Noto Sans TC" panose="020B0200000000000000" pitchFamily="34" charset="-120"/>
              </a:rPr>
              <a:t>2026/5/1</a:t>
            </a:r>
            <a:r>
              <a:rPr lang="zh-TW" altLang="en-US" sz="800" dirty="0">
                <a:latin typeface="Noto Sans TC" panose="020B0200000000000000" pitchFamily="34" charset="-120"/>
                <a:ea typeface="Noto Sans TC" panose="020B0200000000000000" pitchFamily="34" charset="-120"/>
              </a:rPr>
              <a:t>。</a:t>
            </a:r>
            <a:r>
              <a:rPr lang="en-US" altLang="zh-TW" sz="800" dirty="0">
                <a:latin typeface="Noto Sans TC" panose="020B0200000000000000" pitchFamily="34" charset="-120"/>
                <a:ea typeface="Noto Sans TC" panose="020B0200000000000000" pitchFamily="34" charset="-120"/>
              </a:rPr>
              <a:t>(</a:t>
            </a:r>
            <a:r>
              <a:rPr lang="zh-TW" altLang="en-US" sz="800" dirty="0">
                <a:latin typeface="Noto Sans TC" panose="020B0200000000000000" pitchFamily="34" charset="-120"/>
                <a:ea typeface="Noto Sans TC" panose="020B0200000000000000" pitchFamily="34" charset="-120"/>
              </a:rPr>
              <a:t>右圖</a:t>
            </a:r>
            <a:r>
              <a:rPr lang="en-US" altLang="zh-TW" sz="800" dirty="0">
                <a:latin typeface="Noto Sans TC" panose="020B0200000000000000" pitchFamily="34" charset="-120"/>
                <a:ea typeface="Noto Sans TC" panose="020B0200000000000000" pitchFamily="34" charset="-120"/>
              </a:rPr>
              <a:t>)</a:t>
            </a:r>
            <a:r>
              <a:rPr lang="zh-TW" altLang="en-US" sz="800" dirty="0">
                <a:latin typeface="Noto Sans TC" panose="020B0200000000000000" pitchFamily="34" charset="-120"/>
                <a:ea typeface="Noto Sans TC" panose="020B0200000000000000" pitchFamily="34" charset="-120"/>
              </a:rPr>
              <a:t>彭博資訊，資料日期：</a:t>
            </a:r>
            <a:r>
              <a:rPr lang="en-US" altLang="zh-TW" sz="800" dirty="0">
                <a:latin typeface="Noto Sans TC" panose="020B0200000000000000" pitchFamily="34" charset="-120"/>
                <a:ea typeface="Noto Sans TC" panose="020B0200000000000000" pitchFamily="34" charset="-120"/>
              </a:rPr>
              <a:t>2026/4/30</a:t>
            </a:r>
            <a:r>
              <a:rPr lang="zh-TW" altLang="en-US" sz="800" dirty="0">
                <a:latin typeface="Noto Sans TC" panose="020B0200000000000000" pitchFamily="34" charset="-120"/>
                <a:ea typeface="Noto Sans TC" panose="020B0200000000000000" pitchFamily="34" charset="-120"/>
              </a:rPr>
              <a:t>。</a:t>
            </a:r>
            <a:r>
              <a:rPr lang="zh-TW" altLang="en-US" sz="800" b="1" dirty="0">
                <a:latin typeface="Noto Sans TC" panose="020B0200000000000000" pitchFamily="34" charset="-120"/>
                <a:ea typeface="Noto Sans TC" panose="020B0200000000000000" pitchFamily="34" charset="-120"/>
              </a:rPr>
              <a:t>指數不代表特定基金之投資成果，亦不代表對特定基金之買賣建議，基金不同於指數，基金可能會有中途清算或合併等情形，投資人無法直接投資指數。</a:t>
            </a:r>
            <a:r>
              <a:rPr lang="en-US" altLang="zh-TW" sz="800" b="1" dirty="0">
                <a:latin typeface="Noto Sans TC" panose="020B0200000000000000" pitchFamily="34" charset="-120"/>
                <a:ea typeface="Noto Sans TC" panose="020B0200000000000000" pitchFamily="34" charset="-120"/>
              </a:rPr>
              <a:t>&lt;</a:t>
            </a:r>
            <a:r>
              <a:rPr lang="zh-TW" altLang="en-US" sz="800" b="1" dirty="0">
                <a:latin typeface="Noto Sans TC" panose="020B0200000000000000" pitchFamily="34" charset="-120"/>
                <a:ea typeface="Noto Sans TC" panose="020B0200000000000000" pitchFamily="34" charset="-120"/>
              </a:rPr>
              <a:t>本文提及之經濟走勢預測，不必然代表基金之績效，本基金投資風險請詳閱基金公開說明書</a:t>
            </a:r>
            <a:r>
              <a:rPr lang="en-US" altLang="zh-TW" sz="800" b="1" dirty="0">
                <a:latin typeface="Noto Sans TC" panose="020B0200000000000000" pitchFamily="34" charset="-120"/>
                <a:ea typeface="Noto Sans TC" panose="020B0200000000000000" pitchFamily="34" charset="-120"/>
              </a:rPr>
              <a:t>&gt;</a:t>
            </a:r>
          </a:p>
        </p:txBody>
      </p:sp>
      <p:grpSp>
        <p:nvGrpSpPr>
          <p:cNvPr id="128" name="群組 127"/>
          <p:cNvGrpSpPr/>
          <p:nvPr/>
        </p:nvGrpSpPr>
        <p:grpSpPr>
          <a:xfrm>
            <a:off x="17806" y="4853566"/>
            <a:ext cx="6876217" cy="340734"/>
            <a:chOff x="2904" y="728669"/>
            <a:chExt cx="6245130" cy="340734"/>
          </a:xfrm>
        </p:grpSpPr>
        <p:pic>
          <p:nvPicPr>
            <p:cNvPr id="129" name="Picture 15">
              <a:extLst>
                <a:ext uri="{FF2B5EF4-FFF2-40B4-BE49-F238E27FC236}">
                  <a16:creationId xmlns:a16="http://schemas.microsoft.com/office/drawing/2014/main" id="{1504468A-1E0D-417D-ADF1-B41EA7FE708E}"/>
                </a:ext>
              </a:extLst>
            </p:cNvPr>
            <p:cNvPicPr>
              <a:picLocks/>
            </p:cNvPicPr>
            <p:nvPr/>
          </p:nvPicPr>
          <p:blipFill>
            <a:blip r:embed="rId3" cstate="screen">
              <a:extLst>
                <a:ext uri="{28A0092B-C50C-407E-A947-70E740481C1C}">
                  <a14:useLocalDpi xmlns:a14="http://schemas.microsoft.com/office/drawing/2010/main"/>
                </a:ext>
              </a:extLst>
            </a:blip>
            <a:stretch>
              <a:fillRect/>
            </a:stretch>
          </p:blipFill>
          <p:spPr>
            <a:xfrm>
              <a:off x="2904" y="751632"/>
              <a:ext cx="6245130" cy="278611"/>
            </a:xfrm>
            <a:prstGeom prst="rect">
              <a:avLst/>
            </a:prstGeom>
          </p:spPr>
        </p:pic>
        <p:sp>
          <p:nvSpPr>
            <p:cNvPr id="130" name="TextBox 190">
              <a:extLst>
                <a:ext uri="{FF2B5EF4-FFF2-40B4-BE49-F238E27FC236}">
                  <a16:creationId xmlns:a16="http://schemas.microsoft.com/office/drawing/2014/main" id="{9FCC5596-4A15-4AE2-90B7-1806A9FD9B76}"/>
                </a:ext>
              </a:extLst>
            </p:cNvPr>
            <p:cNvSpPr txBox="1"/>
            <p:nvPr/>
          </p:nvSpPr>
          <p:spPr>
            <a:xfrm>
              <a:off x="232801" y="728669"/>
              <a:ext cx="5885712" cy="340734"/>
            </a:xfrm>
            <a:prstGeom prst="rect">
              <a:avLst/>
            </a:prstGeom>
            <a:noFill/>
          </p:spPr>
          <p:txBody>
            <a:bodyPr wrap="square" lIns="0" rIns="0" rtlCol="0">
              <a:spAutoFit/>
            </a:bodyPr>
            <a:lstStyle/>
            <a:p>
              <a:pPr algn="just" defTabSz="995661" fontAlgn="auto">
                <a:lnSpc>
                  <a:spcPct val="108000"/>
                </a:lnSpc>
                <a:spcBef>
                  <a:spcPts val="0"/>
                </a:spcBef>
                <a:spcAft>
                  <a:spcPts val="0"/>
                </a:spcAft>
                <a:defRPr/>
              </a:pPr>
              <a:endParaRPr lang="zh-TW" altLang="en-US" sz="1600" b="1" dirty="0">
                <a:solidFill>
                  <a:schemeClr val="bg1"/>
                </a:solidFill>
                <a:latin typeface="Noto Sans TC" panose="020B0200000000000000" pitchFamily="34" charset="-120"/>
                <a:ea typeface="Noto Sans TC" panose="020B0200000000000000" pitchFamily="34" charset="-120"/>
                <a:cs typeface="Arial" panose="020B0604020202020204" pitchFamily="34" charset="0"/>
              </a:endParaRPr>
            </a:p>
          </p:txBody>
        </p:sp>
      </p:grpSp>
      <p:sp>
        <p:nvSpPr>
          <p:cNvPr id="131" name="文字方塊 130"/>
          <p:cNvSpPr txBox="1"/>
          <p:nvPr/>
        </p:nvSpPr>
        <p:spPr>
          <a:xfrm>
            <a:off x="174456" y="10161879"/>
            <a:ext cx="7103071" cy="461665"/>
          </a:xfrm>
          <a:prstGeom prst="rect">
            <a:avLst/>
          </a:prstGeom>
          <a:noFill/>
        </p:spPr>
        <p:txBody>
          <a:bodyPr wrap="square" rtlCol="0">
            <a:spAutoFit/>
          </a:bodyPr>
          <a:lstStyle/>
          <a:p>
            <a:r>
              <a:rPr lang="zh-TW" altLang="en-US" sz="800" dirty="0">
                <a:latin typeface="Noto Sans TC" panose="020B0200000000000000" pitchFamily="34" charset="-120"/>
                <a:ea typeface="Noto Sans TC" panose="020B0200000000000000" pitchFamily="34" charset="-120"/>
              </a:rPr>
              <a:t>資料來源</a:t>
            </a:r>
            <a:r>
              <a:rPr lang="zh-TW" altLang="en-US" sz="800" dirty="0">
                <a:latin typeface="Noto Sans TC" panose="020B0200000000000000" pitchFamily="34" charset="-120"/>
                <a:ea typeface="Noto Sans TC" panose="020B0200000000000000" pitchFamily="34" charset="-120"/>
                <a:sym typeface="Wingdings" panose="05000000000000000000" pitchFamily="2" charset="2"/>
              </a:rPr>
              <a:t>：</a:t>
            </a:r>
            <a:r>
              <a:rPr lang="en-US" altLang="zh-TW" sz="800" dirty="0">
                <a:latin typeface="Noto Sans TC" panose="020B0200000000000000" pitchFamily="34" charset="-120"/>
                <a:ea typeface="Noto Sans TC" panose="020B0200000000000000" pitchFamily="34" charset="-120"/>
                <a:sym typeface="Wingdings" panose="05000000000000000000" pitchFamily="2" charset="2"/>
              </a:rPr>
              <a:t>(</a:t>
            </a:r>
            <a:r>
              <a:rPr lang="zh-TW" altLang="en-US" sz="800" dirty="0">
                <a:latin typeface="Noto Sans TC" panose="020B0200000000000000" pitchFamily="34" charset="-120"/>
                <a:ea typeface="Noto Sans TC" panose="020B0200000000000000" pitchFamily="34" charset="-120"/>
                <a:sym typeface="Wingdings" panose="05000000000000000000" pitchFamily="2" charset="2"/>
              </a:rPr>
              <a:t>左圖</a:t>
            </a:r>
            <a:r>
              <a:rPr lang="en-US" altLang="zh-TW" sz="800" dirty="0">
                <a:latin typeface="Noto Sans TC" panose="020B0200000000000000" pitchFamily="34" charset="-120"/>
                <a:ea typeface="Noto Sans TC" panose="020B0200000000000000" pitchFamily="34" charset="-120"/>
                <a:sym typeface="Wingdings" panose="05000000000000000000" pitchFamily="2" charset="2"/>
              </a:rPr>
              <a:t>)FactSet, </a:t>
            </a:r>
            <a:r>
              <a:rPr lang="en-US" altLang="zh-TW" sz="800" dirty="0" err="1">
                <a:latin typeface="Noto Sans TC" panose="020B0200000000000000" pitchFamily="34" charset="-120"/>
                <a:ea typeface="Noto Sans TC" panose="020B0200000000000000" pitchFamily="34" charset="-120"/>
                <a:sym typeface="Wingdings" panose="05000000000000000000" pitchFamily="2" charset="2"/>
              </a:rPr>
              <a:t>Compustat</a:t>
            </a:r>
            <a:r>
              <a:rPr lang="en-US" altLang="zh-TW" sz="800" dirty="0">
                <a:latin typeface="Noto Sans TC" panose="020B0200000000000000" pitchFamily="34" charset="-120"/>
                <a:ea typeface="Noto Sans TC" panose="020B0200000000000000" pitchFamily="34" charset="-120"/>
                <a:sym typeface="Wingdings" panose="05000000000000000000" pitchFamily="2" charset="2"/>
              </a:rPr>
              <a:t>,  </a:t>
            </a:r>
            <a:r>
              <a:rPr lang="zh-TW" altLang="en-US" sz="800" dirty="0">
                <a:latin typeface="Noto Sans TC" panose="020B0200000000000000" pitchFamily="34" charset="-120"/>
                <a:ea typeface="Noto Sans TC" panose="020B0200000000000000" pitchFamily="34" charset="-120"/>
                <a:sym typeface="Wingdings" panose="05000000000000000000" pitchFamily="2" charset="2"/>
              </a:rPr>
              <a:t>摩根大通，資料日期：</a:t>
            </a:r>
            <a:r>
              <a:rPr lang="en-US" altLang="zh-TW" sz="800" dirty="0">
                <a:latin typeface="Noto Sans TC" panose="020B0200000000000000" pitchFamily="34" charset="-120"/>
                <a:ea typeface="Noto Sans TC" panose="020B0200000000000000" pitchFamily="34" charset="-120"/>
                <a:sym typeface="Wingdings" panose="05000000000000000000" pitchFamily="2" charset="2"/>
              </a:rPr>
              <a:t>2026/4/30</a:t>
            </a:r>
            <a:r>
              <a:rPr lang="zh-TW" altLang="en-US" sz="800" dirty="0">
                <a:latin typeface="Noto Sans TC" panose="020B0200000000000000" pitchFamily="34" charset="-120"/>
                <a:ea typeface="Noto Sans TC" panose="020B0200000000000000" pitchFamily="34" charset="-120"/>
                <a:sym typeface="Wingdings" panose="05000000000000000000" pitchFamily="2" charset="2"/>
              </a:rPr>
              <a:t>。</a:t>
            </a:r>
            <a:r>
              <a:rPr lang="en-US" altLang="zh-TW" sz="800" dirty="0">
                <a:latin typeface="Noto Sans TC" panose="020B0200000000000000" pitchFamily="34" charset="-120"/>
                <a:ea typeface="Noto Sans TC" panose="020B0200000000000000" pitchFamily="34" charset="-120"/>
                <a:sym typeface="Wingdings" panose="05000000000000000000" pitchFamily="2" charset="2"/>
              </a:rPr>
              <a:t>(</a:t>
            </a:r>
            <a:r>
              <a:rPr lang="zh-TW" altLang="en-US" sz="800" dirty="0">
                <a:latin typeface="Noto Sans TC" panose="020B0200000000000000" pitchFamily="34" charset="-120"/>
                <a:ea typeface="Noto Sans TC" panose="020B0200000000000000" pitchFamily="34" charset="-120"/>
                <a:sym typeface="Wingdings" panose="05000000000000000000" pitchFamily="2" charset="2"/>
              </a:rPr>
              <a:t>右圖</a:t>
            </a:r>
            <a:r>
              <a:rPr lang="en-US" altLang="zh-TW" sz="800" dirty="0">
                <a:latin typeface="Noto Sans TC" panose="020B0200000000000000" pitchFamily="34" charset="-120"/>
                <a:ea typeface="Noto Sans TC" panose="020B0200000000000000" pitchFamily="34" charset="-120"/>
                <a:sym typeface="Wingdings" panose="05000000000000000000" pitchFamily="2" charset="2"/>
              </a:rPr>
              <a:t>)</a:t>
            </a:r>
            <a:r>
              <a:rPr lang="zh-TW" altLang="en-US" sz="800" dirty="0">
                <a:latin typeface="Noto Sans TC" panose="020B0200000000000000" pitchFamily="34" charset="-120"/>
                <a:ea typeface="Noto Sans TC" panose="020B0200000000000000" pitchFamily="34" charset="-120"/>
              </a:rPr>
              <a:t> </a:t>
            </a:r>
            <a:r>
              <a:rPr lang="en-US" altLang="zh-TW" sz="800" dirty="0">
                <a:latin typeface="Noto Sans TC" panose="020B0200000000000000" pitchFamily="34" charset="-120"/>
                <a:ea typeface="Noto Sans TC" panose="020B0200000000000000" pitchFamily="34" charset="-120"/>
              </a:rPr>
              <a:t>Carson Investment </a:t>
            </a:r>
            <a:r>
              <a:rPr lang="zh-TW" altLang="en-US" sz="800" dirty="0">
                <a:latin typeface="Noto Sans TC" panose="020B0200000000000000" pitchFamily="34" charset="-120"/>
                <a:ea typeface="Noto Sans TC" panose="020B0200000000000000" pitchFamily="34" charset="-120"/>
              </a:rPr>
              <a:t>，資料日期：</a:t>
            </a:r>
            <a:r>
              <a:rPr lang="en-US" altLang="zh-TW" sz="800" dirty="0">
                <a:latin typeface="Noto Sans TC" panose="020B0200000000000000" pitchFamily="34" charset="-120"/>
                <a:ea typeface="Noto Sans TC" panose="020B0200000000000000" pitchFamily="34" charset="-120"/>
              </a:rPr>
              <a:t>2026/4/27</a:t>
            </a:r>
            <a:r>
              <a:rPr lang="zh-TW" altLang="en-US" sz="800" b="1" dirty="0">
                <a:latin typeface="Noto Sans TC" panose="020B0200000000000000" pitchFamily="34" charset="-120"/>
                <a:ea typeface="Noto Sans TC" panose="020B0200000000000000" pitchFamily="34" charset="-120"/>
              </a:rPr>
              <a:t>。指數不代表特定基金之投資成果，亦不代表對特定基金之買賣建議，基金不同於指數，基金可能會有中途清算或合併等情形，投資人無法直接投資指數。</a:t>
            </a:r>
            <a:r>
              <a:rPr lang="en-US" altLang="zh-TW" sz="800" b="1" dirty="0">
                <a:latin typeface="Noto Sans TC" panose="020B0200000000000000" pitchFamily="34" charset="-120"/>
                <a:ea typeface="Noto Sans TC" panose="020B0200000000000000" pitchFamily="34" charset="-120"/>
              </a:rPr>
              <a:t>&lt;</a:t>
            </a:r>
            <a:r>
              <a:rPr lang="zh-TW" altLang="en-US" sz="800" b="1" dirty="0">
                <a:latin typeface="Noto Sans TC" panose="020B0200000000000000" pitchFamily="34" charset="-120"/>
                <a:ea typeface="Noto Sans TC" panose="020B0200000000000000" pitchFamily="34" charset="-120"/>
              </a:rPr>
              <a:t>本文提及之經濟走勢預測，不必然代表基金之績效，本基金投資風險請詳閱基金公開說明書</a:t>
            </a:r>
            <a:r>
              <a:rPr lang="en-US" altLang="zh-TW" sz="800" b="1" dirty="0">
                <a:latin typeface="Noto Sans TC" panose="020B0200000000000000" pitchFamily="34" charset="-120"/>
                <a:ea typeface="Noto Sans TC" panose="020B0200000000000000" pitchFamily="34" charset="-120"/>
              </a:rPr>
              <a:t>&gt; </a:t>
            </a:r>
          </a:p>
        </p:txBody>
      </p:sp>
      <p:sp>
        <p:nvSpPr>
          <p:cNvPr id="132" name="TextBox 50">
            <a:extLst>
              <a:ext uri="{FF2B5EF4-FFF2-40B4-BE49-F238E27FC236}">
                <a16:creationId xmlns:a16="http://schemas.microsoft.com/office/drawing/2014/main" id="{501D395E-246D-4390-BFFE-4F1FACFA255F}"/>
              </a:ext>
            </a:extLst>
          </p:cNvPr>
          <p:cNvSpPr txBox="1"/>
          <p:nvPr/>
        </p:nvSpPr>
        <p:spPr>
          <a:xfrm>
            <a:off x="3553125" y="312106"/>
            <a:ext cx="3418056" cy="353950"/>
          </a:xfrm>
          <a:prstGeom prst="rect">
            <a:avLst/>
          </a:prstGeom>
          <a:noFill/>
        </p:spPr>
        <p:txBody>
          <a:bodyPr wrap="square" lIns="0" tIns="45727" rIns="91455" bIns="0">
            <a:spAutoFit/>
          </a:bodyPr>
          <a:lstStyle/>
          <a:p>
            <a:pPr lvl="0"/>
            <a:r>
              <a:rPr lang="zh-TW" altLang="en-US" b="1">
                <a:solidFill>
                  <a:prstClr val="white"/>
                </a:solidFill>
                <a:latin typeface="Noto Sans TC" panose="020B0200000000000000" pitchFamily="34" charset="-120"/>
                <a:ea typeface="Noto Sans TC" panose="020B0200000000000000" pitchFamily="34" charset="-120"/>
                <a:cs typeface="Arial" panose="020B0604020202020204" pitchFamily="34" charset="0"/>
              </a:rPr>
              <a:t>美股加速輪動，小型股喊衝</a:t>
            </a:r>
            <a:endParaRPr lang="zh-TW" altLang="en-US" b="1" dirty="0">
              <a:solidFill>
                <a:prstClr val="white"/>
              </a:solidFill>
              <a:latin typeface="Noto Sans TC" panose="020B0200000000000000" pitchFamily="34" charset="-120"/>
              <a:ea typeface="Noto Sans TC" panose="020B0200000000000000" pitchFamily="34" charset="-120"/>
              <a:cs typeface="Arial" panose="020B0604020202020204" pitchFamily="34" charset="0"/>
            </a:endParaRPr>
          </a:p>
        </p:txBody>
      </p:sp>
      <p:sp>
        <p:nvSpPr>
          <p:cNvPr id="26" name="文字方塊 2">
            <a:extLst>
              <a:ext uri="{FF2B5EF4-FFF2-40B4-BE49-F238E27FC236}">
                <a16:creationId xmlns:a16="http://schemas.microsoft.com/office/drawing/2014/main" id="{474E06F8-DAC3-4C68-986D-B8D3069DC260}"/>
              </a:ext>
            </a:extLst>
          </p:cNvPr>
          <p:cNvSpPr txBox="1">
            <a:spLocks noChangeArrowheads="1"/>
          </p:cNvSpPr>
          <p:nvPr/>
        </p:nvSpPr>
        <p:spPr bwMode="auto">
          <a:xfrm>
            <a:off x="4055222" y="1950917"/>
            <a:ext cx="3026554" cy="276999"/>
          </a:xfrm>
          <a:prstGeom prst="rect">
            <a:avLst/>
          </a:prstGeom>
          <a:solidFill>
            <a:srgbClr val="2A5EFF"/>
          </a:solidFill>
          <a:ln>
            <a:noFill/>
          </a:ln>
        </p:spPr>
        <p:txBody>
          <a:bodyPr wrap="square">
            <a:spAutoFit/>
          </a:bodyPr>
          <a:lstStyle>
            <a:lvl1pPr eaLnBrk="0" hangingPunct="0">
              <a:buBlip>
                <a:blip r:embed="rId4"/>
              </a:buBlip>
              <a:defRPr kumimoji="1" sz="3200">
                <a:solidFill>
                  <a:schemeClr val="tx1"/>
                </a:solidFill>
                <a:latin typeface="Arial" charset="0"/>
                <a:ea typeface="標楷體" pitchFamily="65" charset="-120"/>
              </a:defRPr>
            </a:lvl1pPr>
            <a:lvl2pPr marL="742950" indent="-285750" eaLnBrk="0" hangingPunct="0">
              <a:buBlip>
                <a:blip r:embed="rId5"/>
              </a:buBlip>
              <a:defRPr kumimoji="1" sz="2800">
                <a:solidFill>
                  <a:schemeClr val="tx1"/>
                </a:solidFill>
                <a:latin typeface="Arial" charset="0"/>
                <a:ea typeface="標楷體" pitchFamily="65" charset="-120"/>
              </a:defRPr>
            </a:lvl2pPr>
            <a:lvl3pPr marL="1143000" indent="-228600" eaLnBrk="0" hangingPunct="0">
              <a:buBlip>
                <a:blip r:embed="rId5"/>
              </a:buBlip>
              <a:defRPr kumimoji="1" sz="2400">
                <a:solidFill>
                  <a:schemeClr val="tx1"/>
                </a:solidFill>
                <a:latin typeface="Arial" charset="0"/>
                <a:ea typeface="標楷體" pitchFamily="65" charset="-120"/>
              </a:defRPr>
            </a:lvl3pPr>
            <a:lvl4pPr marL="1600200" indent="-228600" eaLnBrk="0" hangingPunct="0">
              <a:buBlip>
                <a:blip r:embed="rId5"/>
              </a:buBlip>
              <a:defRPr kumimoji="1" sz="2000">
                <a:solidFill>
                  <a:schemeClr val="tx1"/>
                </a:solidFill>
                <a:latin typeface="Arial" charset="0"/>
                <a:ea typeface="標楷體" pitchFamily="65" charset="-120"/>
              </a:defRPr>
            </a:lvl4pPr>
            <a:lvl5pPr marL="2057400" indent="-228600" eaLnBrk="0" hangingPunct="0">
              <a:buBlip>
                <a:blip r:embed="rId5"/>
              </a:buBlip>
              <a:defRPr kumimoji="1" sz="2000">
                <a:solidFill>
                  <a:schemeClr val="tx1"/>
                </a:solidFill>
                <a:latin typeface="Arial" charset="0"/>
                <a:ea typeface="標楷體" pitchFamily="65" charset="-120"/>
              </a:defRPr>
            </a:lvl5pPr>
            <a:lvl6pPr marL="25146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6pPr>
            <a:lvl7pPr marL="29718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7pPr>
            <a:lvl8pPr marL="34290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8pPr>
            <a:lvl9pPr marL="38862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9pPr>
          </a:lstStyle>
          <a:p>
            <a:pPr algn="ctr">
              <a:buFontTx/>
              <a:buNone/>
            </a:pPr>
            <a:r>
              <a:rPr lang="zh-TW" altLang="en-US" sz="1200" b="1" dirty="0">
                <a:solidFill>
                  <a:prstClr val="white"/>
                </a:solidFill>
                <a:latin typeface="Noto Sans TC" panose="020B0200000000000000" pitchFamily="34" charset="-120"/>
                <a:ea typeface="Noto Sans TC" panose="020B0200000000000000" pitchFamily="34" charset="-120"/>
              </a:rPr>
              <a:t>小型股驅動美股輪動</a:t>
            </a:r>
          </a:p>
        </p:txBody>
      </p:sp>
      <p:graphicFrame>
        <p:nvGraphicFramePr>
          <p:cNvPr id="23" name="圖表 22"/>
          <p:cNvGraphicFramePr>
            <a:graphicFrameLocks/>
          </p:cNvGraphicFramePr>
          <p:nvPr>
            <p:extLst>
              <p:ext uri="{D42A27DB-BD31-4B8C-83A1-F6EECF244321}">
                <p14:modId xmlns:p14="http://schemas.microsoft.com/office/powerpoint/2010/main" val="1907103862"/>
              </p:ext>
            </p:extLst>
          </p:nvPr>
        </p:nvGraphicFramePr>
        <p:xfrm>
          <a:off x="3859471" y="2230267"/>
          <a:ext cx="3418056" cy="2199818"/>
        </p:xfrm>
        <a:graphic>
          <a:graphicData uri="http://schemas.openxmlformats.org/drawingml/2006/chart">
            <c:chart xmlns:c="http://schemas.openxmlformats.org/drawingml/2006/chart" xmlns:r="http://schemas.openxmlformats.org/officeDocument/2006/relationships" r:id="rId6"/>
          </a:graphicData>
        </a:graphic>
      </p:graphicFrame>
      <p:sp>
        <p:nvSpPr>
          <p:cNvPr id="7" name="TextBox 190">
            <a:extLst>
              <a:ext uri="{FF2B5EF4-FFF2-40B4-BE49-F238E27FC236}">
                <a16:creationId xmlns:a16="http://schemas.microsoft.com/office/drawing/2014/main" id="{44D1C58C-5BFD-2507-D842-077DF503C8BC}"/>
              </a:ext>
            </a:extLst>
          </p:cNvPr>
          <p:cNvSpPr txBox="1"/>
          <p:nvPr/>
        </p:nvSpPr>
        <p:spPr>
          <a:xfrm>
            <a:off x="251219" y="4850579"/>
            <a:ext cx="6480479" cy="340799"/>
          </a:xfrm>
          <a:prstGeom prst="rect">
            <a:avLst/>
          </a:prstGeom>
          <a:noFill/>
        </p:spPr>
        <p:txBody>
          <a:bodyPr wrap="square" lIns="0" rIns="0" rtlCol="0">
            <a:spAutoFit/>
          </a:bodyPr>
          <a:lstStyle/>
          <a:p>
            <a:pPr algn="just" defTabSz="995661" fontAlgn="auto">
              <a:lnSpc>
                <a:spcPct val="108000"/>
              </a:lnSpc>
              <a:spcBef>
                <a:spcPts val="0"/>
              </a:spcBef>
              <a:spcAft>
                <a:spcPts val="0"/>
              </a:spcAft>
              <a:defRPr/>
            </a:pPr>
            <a:r>
              <a:rPr lang="zh-TW" altLang="en-US" sz="1600" b="1" dirty="0">
                <a:solidFill>
                  <a:schemeClr val="bg1"/>
                </a:solidFill>
                <a:latin typeface="Noto Sans TC" panose="020B0200000000000000" pitchFamily="34" charset="-120"/>
                <a:ea typeface="Noto Sans TC" panose="020B0200000000000000" pitchFamily="34" charset="-120"/>
                <a:cs typeface="Arial" panose="020B0604020202020204" pitchFamily="34" charset="0"/>
              </a:rPr>
              <a:t>估值深具吸引力，小型股長線潛力</a:t>
            </a:r>
          </a:p>
        </p:txBody>
      </p:sp>
      <p:grpSp>
        <p:nvGrpSpPr>
          <p:cNvPr id="8" name="群組 7">
            <a:extLst>
              <a:ext uri="{FF2B5EF4-FFF2-40B4-BE49-F238E27FC236}">
                <a16:creationId xmlns:a16="http://schemas.microsoft.com/office/drawing/2014/main" id="{59D0DDC4-9BF0-4EC0-A437-3C86F1AE3C18}"/>
              </a:ext>
            </a:extLst>
          </p:cNvPr>
          <p:cNvGrpSpPr/>
          <p:nvPr/>
        </p:nvGrpSpPr>
        <p:grpSpPr>
          <a:xfrm>
            <a:off x="7756" y="7737833"/>
            <a:ext cx="6876217" cy="340734"/>
            <a:chOff x="2904" y="728669"/>
            <a:chExt cx="6245130" cy="340734"/>
          </a:xfrm>
        </p:grpSpPr>
        <p:pic>
          <p:nvPicPr>
            <p:cNvPr id="9" name="Picture 15">
              <a:extLst>
                <a:ext uri="{FF2B5EF4-FFF2-40B4-BE49-F238E27FC236}">
                  <a16:creationId xmlns:a16="http://schemas.microsoft.com/office/drawing/2014/main" id="{AE72CB57-1AFB-F6B2-0B12-0FF2FF5FBCE0}"/>
                </a:ext>
              </a:extLst>
            </p:cNvPr>
            <p:cNvPicPr>
              <a:picLocks/>
            </p:cNvPicPr>
            <p:nvPr/>
          </p:nvPicPr>
          <p:blipFill>
            <a:blip r:embed="rId3" cstate="screen">
              <a:extLst>
                <a:ext uri="{28A0092B-C50C-407E-A947-70E740481C1C}">
                  <a14:useLocalDpi xmlns:a14="http://schemas.microsoft.com/office/drawing/2010/main"/>
                </a:ext>
              </a:extLst>
            </a:blip>
            <a:stretch>
              <a:fillRect/>
            </a:stretch>
          </p:blipFill>
          <p:spPr>
            <a:xfrm>
              <a:off x="2904" y="751632"/>
              <a:ext cx="6245130" cy="278611"/>
            </a:xfrm>
            <a:prstGeom prst="rect">
              <a:avLst/>
            </a:prstGeom>
          </p:spPr>
        </p:pic>
        <p:sp>
          <p:nvSpPr>
            <p:cNvPr id="10" name="TextBox 190">
              <a:extLst>
                <a:ext uri="{FF2B5EF4-FFF2-40B4-BE49-F238E27FC236}">
                  <a16:creationId xmlns:a16="http://schemas.microsoft.com/office/drawing/2014/main" id="{D7EE45B1-5D0A-EA95-7BC1-0A0067E913F9}"/>
                </a:ext>
              </a:extLst>
            </p:cNvPr>
            <p:cNvSpPr txBox="1"/>
            <p:nvPr/>
          </p:nvSpPr>
          <p:spPr>
            <a:xfrm>
              <a:off x="232801" y="728669"/>
              <a:ext cx="5885712" cy="340734"/>
            </a:xfrm>
            <a:prstGeom prst="rect">
              <a:avLst/>
            </a:prstGeom>
            <a:noFill/>
          </p:spPr>
          <p:txBody>
            <a:bodyPr wrap="square" lIns="0" rIns="0" rtlCol="0">
              <a:spAutoFit/>
            </a:bodyPr>
            <a:lstStyle/>
            <a:p>
              <a:pPr algn="just" defTabSz="995661" fontAlgn="auto">
                <a:lnSpc>
                  <a:spcPct val="108000"/>
                </a:lnSpc>
                <a:spcBef>
                  <a:spcPts val="0"/>
                </a:spcBef>
                <a:spcAft>
                  <a:spcPts val="0"/>
                </a:spcAft>
                <a:defRPr/>
              </a:pPr>
              <a:endParaRPr lang="zh-TW" altLang="en-US" sz="1600" b="1" dirty="0">
                <a:solidFill>
                  <a:schemeClr val="bg1"/>
                </a:solidFill>
                <a:latin typeface="Noto Sans TC" panose="020B0200000000000000" pitchFamily="34" charset="-120"/>
                <a:ea typeface="Noto Sans TC" panose="020B0200000000000000" pitchFamily="34" charset="-120"/>
                <a:cs typeface="Arial" panose="020B0604020202020204" pitchFamily="34" charset="0"/>
              </a:endParaRPr>
            </a:p>
          </p:txBody>
        </p:sp>
      </p:grpSp>
      <p:sp>
        <p:nvSpPr>
          <p:cNvPr id="11" name="TextBox 190">
            <a:extLst>
              <a:ext uri="{FF2B5EF4-FFF2-40B4-BE49-F238E27FC236}">
                <a16:creationId xmlns:a16="http://schemas.microsoft.com/office/drawing/2014/main" id="{4485EF88-9221-6288-3C4F-621687BDD85A}"/>
              </a:ext>
            </a:extLst>
          </p:cNvPr>
          <p:cNvSpPr txBox="1"/>
          <p:nvPr/>
        </p:nvSpPr>
        <p:spPr>
          <a:xfrm>
            <a:off x="241169" y="7734846"/>
            <a:ext cx="6480479" cy="340799"/>
          </a:xfrm>
          <a:prstGeom prst="rect">
            <a:avLst/>
          </a:prstGeom>
          <a:noFill/>
        </p:spPr>
        <p:txBody>
          <a:bodyPr wrap="square" lIns="0" rIns="0" rtlCol="0">
            <a:spAutoFit/>
          </a:bodyPr>
          <a:lstStyle/>
          <a:p>
            <a:pPr algn="just" defTabSz="995661" fontAlgn="auto">
              <a:lnSpc>
                <a:spcPct val="108000"/>
              </a:lnSpc>
              <a:spcBef>
                <a:spcPts val="0"/>
              </a:spcBef>
              <a:spcAft>
                <a:spcPts val="0"/>
              </a:spcAft>
              <a:defRPr/>
            </a:pPr>
            <a:r>
              <a:rPr lang="zh-TW" altLang="en-US" sz="1600" b="1" dirty="0">
                <a:solidFill>
                  <a:schemeClr val="bg1"/>
                </a:solidFill>
                <a:latin typeface="Noto Sans TC" panose="020B0200000000000000" pitchFamily="34" charset="-120"/>
                <a:ea typeface="Noto Sans TC" panose="020B0200000000000000" pitchFamily="34" charset="-120"/>
                <a:cs typeface="Arial" panose="020B0604020202020204" pitchFamily="34" charset="0"/>
              </a:rPr>
              <a:t>研究覆蓋率偏低，小型股更要主動</a:t>
            </a:r>
          </a:p>
        </p:txBody>
      </p:sp>
      <p:sp>
        <p:nvSpPr>
          <p:cNvPr id="16" name="文字方塊 2">
            <a:extLst>
              <a:ext uri="{FF2B5EF4-FFF2-40B4-BE49-F238E27FC236}">
                <a16:creationId xmlns:a16="http://schemas.microsoft.com/office/drawing/2014/main" id="{5A2539B7-0ACB-E68C-C68E-D01EF030040F}"/>
              </a:ext>
            </a:extLst>
          </p:cNvPr>
          <p:cNvSpPr txBox="1">
            <a:spLocks noChangeArrowheads="1"/>
          </p:cNvSpPr>
          <p:nvPr/>
        </p:nvSpPr>
        <p:spPr bwMode="auto">
          <a:xfrm>
            <a:off x="398859" y="1964330"/>
            <a:ext cx="3026554" cy="276999"/>
          </a:xfrm>
          <a:prstGeom prst="rect">
            <a:avLst/>
          </a:prstGeom>
          <a:solidFill>
            <a:srgbClr val="2A5EFF"/>
          </a:solidFill>
          <a:ln>
            <a:noFill/>
          </a:ln>
        </p:spPr>
        <p:txBody>
          <a:bodyPr wrap="square">
            <a:spAutoFit/>
          </a:bodyPr>
          <a:lstStyle>
            <a:lvl1pPr eaLnBrk="0" hangingPunct="0">
              <a:buBlip>
                <a:blip r:embed="rId4"/>
              </a:buBlip>
              <a:defRPr kumimoji="1" sz="3200">
                <a:solidFill>
                  <a:schemeClr val="tx1"/>
                </a:solidFill>
                <a:latin typeface="Arial" charset="0"/>
                <a:ea typeface="標楷體" pitchFamily="65" charset="-120"/>
              </a:defRPr>
            </a:lvl1pPr>
            <a:lvl2pPr marL="742950" indent="-285750" eaLnBrk="0" hangingPunct="0">
              <a:buBlip>
                <a:blip r:embed="rId5"/>
              </a:buBlip>
              <a:defRPr kumimoji="1" sz="2800">
                <a:solidFill>
                  <a:schemeClr val="tx1"/>
                </a:solidFill>
                <a:latin typeface="Arial" charset="0"/>
                <a:ea typeface="標楷體" pitchFamily="65" charset="-120"/>
              </a:defRPr>
            </a:lvl2pPr>
            <a:lvl3pPr marL="1143000" indent="-228600" eaLnBrk="0" hangingPunct="0">
              <a:buBlip>
                <a:blip r:embed="rId5"/>
              </a:buBlip>
              <a:defRPr kumimoji="1" sz="2400">
                <a:solidFill>
                  <a:schemeClr val="tx1"/>
                </a:solidFill>
                <a:latin typeface="Arial" charset="0"/>
                <a:ea typeface="標楷體" pitchFamily="65" charset="-120"/>
              </a:defRPr>
            </a:lvl3pPr>
            <a:lvl4pPr marL="1600200" indent="-228600" eaLnBrk="0" hangingPunct="0">
              <a:buBlip>
                <a:blip r:embed="rId5"/>
              </a:buBlip>
              <a:defRPr kumimoji="1" sz="2000">
                <a:solidFill>
                  <a:schemeClr val="tx1"/>
                </a:solidFill>
                <a:latin typeface="Arial" charset="0"/>
                <a:ea typeface="標楷體" pitchFamily="65" charset="-120"/>
              </a:defRPr>
            </a:lvl4pPr>
            <a:lvl5pPr marL="2057400" indent="-228600" eaLnBrk="0" hangingPunct="0">
              <a:buBlip>
                <a:blip r:embed="rId5"/>
              </a:buBlip>
              <a:defRPr kumimoji="1" sz="2000">
                <a:solidFill>
                  <a:schemeClr val="tx1"/>
                </a:solidFill>
                <a:latin typeface="Arial" charset="0"/>
                <a:ea typeface="標楷體" pitchFamily="65" charset="-120"/>
              </a:defRPr>
            </a:lvl5pPr>
            <a:lvl6pPr marL="25146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6pPr>
            <a:lvl7pPr marL="29718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7pPr>
            <a:lvl8pPr marL="34290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8pPr>
            <a:lvl9pPr marL="38862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9pPr>
          </a:lstStyle>
          <a:p>
            <a:pPr algn="ctr">
              <a:buFontTx/>
              <a:buNone/>
            </a:pPr>
            <a:r>
              <a:rPr lang="en-US" altLang="zh-TW" sz="1200" b="1" dirty="0">
                <a:solidFill>
                  <a:prstClr val="white"/>
                </a:solidFill>
                <a:latin typeface="Noto Sans TC" panose="020B0200000000000000" pitchFamily="34" charset="-120"/>
                <a:ea typeface="Noto Sans TC" panose="020B0200000000000000" pitchFamily="34" charset="-120"/>
              </a:rPr>
              <a:t>2026</a:t>
            </a:r>
            <a:r>
              <a:rPr lang="zh-TW" altLang="en-US" sz="1200" b="1" dirty="0">
                <a:solidFill>
                  <a:prstClr val="white"/>
                </a:solidFill>
                <a:latin typeface="Noto Sans TC" panose="020B0200000000000000" pitchFamily="34" charset="-120"/>
                <a:ea typeface="Noto Sans TC" panose="020B0200000000000000" pitchFamily="34" charset="-120"/>
              </a:rPr>
              <a:t>年小型股獲利預估領先大型股</a:t>
            </a:r>
          </a:p>
        </p:txBody>
      </p:sp>
      <p:graphicFrame>
        <p:nvGraphicFramePr>
          <p:cNvPr id="17" name="圖表 16">
            <a:extLst>
              <a:ext uri="{FF2B5EF4-FFF2-40B4-BE49-F238E27FC236}">
                <a16:creationId xmlns:a16="http://schemas.microsoft.com/office/drawing/2014/main" id="{00000000-0008-0000-0300-000002000000}"/>
              </a:ext>
            </a:extLst>
          </p:cNvPr>
          <p:cNvGraphicFramePr>
            <a:graphicFrameLocks/>
          </p:cNvGraphicFramePr>
          <p:nvPr>
            <p:extLst>
              <p:ext uri="{D42A27DB-BD31-4B8C-83A1-F6EECF244321}">
                <p14:modId xmlns:p14="http://schemas.microsoft.com/office/powerpoint/2010/main" val="903741862"/>
              </p:ext>
            </p:extLst>
          </p:nvPr>
        </p:nvGraphicFramePr>
        <p:xfrm>
          <a:off x="143689" y="2268796"/>
          <a:ext cx="3719947" cy="2207319"/>
        </p:xfrm>
        <a:graphic>
          <a:graphicData uri="http://schemas.openxmlformats.org/drawingml/2006/chart">
            <c:chart xmlns:c="http://schemas.openxmlformats.org/drawingml/2006/chart" xmlns:r="http://schemas.openxmlformats.org/officeDocument/2006/relationships" r:id="rId7"/>
          </a:graphicData>
        </a:graphic>
      </p:graphicFrame>
      <p:sp>
        <p:nvSpPr>
          <p:cNvPr id="18" name="文字方塊 2">
            <a:extLst>
              <a:ext uri="{FF2B5EF4-FFF2-40B4-BE49-F238E27FC236}">
                <a16:creationId xmlns:a16="http://schemas.microsoft.com/office/drawing/2014/main" id="{8E5FFEC9-F3C4-388C-D557-8377475FD9CC}"/>
              </a:ext>
            </a:extLst>
          </p:cNvPr>
          <p:cNvSpPr txBox="1">
            <a:spLocks noChangeArrowheads="1"/>
          </p:cNvSpPr>
          <p:nvPr/>
        </p:nvSpPr>
        <p:spPr bwMode="auto">
          <a:xfrm>
            <a:off x="1571925" y="5578225"/>
            <a:ext cx="3962400" cy="276999"/>
          </a:xfrm>
          <a:prstGeom prst="rect">
            <a:avLst/>
          </a:prstGeom>
          <a:solidFill>
            <a:srgbClr val="2A5EFF"/>
          </a:solidFill>
          <a:ln>
            <a:noFill/>
          </a:ln>
        </p:spPr>
        <p:txBody>
          <a:bodyPr wrap="square">
            <a:spAutoFit/>
          </a:bodyPr>
          <a:lstStyle>
            <a:lvl1pPr eaLnBrk="0" hangingPunct="0">
              <a:buBlip>
                <a:blip r:embed="rId4"/>
              </a:buBlip>
              <a:defRPr kumimoji="1" sz="3200">
                <a:solidFill>
                  <a:schemeClr val="tx1"/>
                </a:solidFill>
                <a:latin typeface="Arial" charset="0"/>
                <a:ea typeface="標楷體" pitchFamily="65" charset="-120"/>
              </a:defRPr>
            </a:lvl1pPr>
            <a:lvl2pPr marL="742950" indent="-285750" eaLnBrk="0" hangingPunct="0">
              <a:buBlip>
                <a:blip r:embed="rId5"/>
              </a:buBlip>
              <a:defRPr kumimoji="1" sz="2800">
                <a:solidFill>
                  <a:schemeClr val="tx1"/>
                </a:solidFill>
                <a:latin typeface="Arial" charset="0"/>
                <a:ea typeface="標楷體" pitchFamily="65" charset="-120"/>
              </a:defRPr>
            </a:lvl2pPr>
            <a:lvl3pPr marL="1143000" indent="-228600" eaLnBrk="0" hangingPunct="0">
              <a:buBlip>
                <a:blip r:embed="rId5"/>
              </a:buBlip>
              <a:defRPr kumimoji="1" sz="2400">
                <a:solidFill>
                  <a:schemeClr val="tx1"/>
                </a:solidFill>
                <a:latin typeface="Arial" charset="0"/>
                <a:ea typeface="標楷體" pitchFamily="65" charset="-120"/>
              </a:defRPr>
            </a:lvl3pPr>
            <a:lvl4pPr marL="1600200" indent="-228600" eaLnBrk="0" hangingPunct="0">
              <a:buBlip>
                <a:blip r:embed="rId5"/>
              </a:buBlip>
              <a:defRPr kumimoji="1" sz="2000">
                <a:solidFill>
                  <a:schemeClr val="tx1"/>
                </a:solidFill>
                <a:latin typeface="Arial" charset="0"/>
                <a:ea typeface="標楷體" pitchFamily="65" charset="-120"/>
              </a:defRPr>
            </a:lvl4pPr>
            <a:lvl5pPr marL="2057400" indent="-228600" eaLnBrk="0" hangingPunct="0">
              <a:buBlip>
                <a:blip r:embed="rId5"/>
              </a:buBlip>
              <a:defRPr kumimoji="1" sz="2000">
                <a:solidFill>
                  <a:schemeClr val="tx1"/>
                </a:solidFill>
                <a:latin typeface="Arial" charset="0"/>
                <a:ea typeface="標楷體" pitchFamily="65" charset="-120"/>
              </a:defRPr>
            </a:lvl5pPr>
            <a:lvl6pPr marL="25146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6pPr>
            <a:lvl7pPr marL="29718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7pPr>
            <a:lvl8pPr marL="34290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8pPr>
            <a:lvl9pPr marL="38862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9pPr>
          </a:lstStyle>
          <a:p>
            <a:pPr algn="ctr">
              <a:buFontTx/>
              <a:buNone/>
            </a:pPr>
            <a:r>
              <a:rPr lang="zh-TW" altLang="en-US" sz="1200" b="1" dirty="0">
                <a:solidFill>
                  <a:prstClr val="white"/>
                </a:solidFill>
                <a:latin typeface="Noto Sans TC" panose="020B0200000000000000" pitchFamily="34" charset="-120"/>
                <a:ea typeface="Noto Sans TC" panose="020B0200000000000000" pitchFamily="34" charset="-120"/>
              </a:rPr>
              <a:t>羅素</a:t>
            </a:r>
            <a:r>
              <a:rPr lang="en-US" altLang="zh-TW" sz="1200" b="1" dirty="0">
                <a:solidFill>
                  <a:prstClr val="white"/>
                </a:solidFill>
                <a:latin typeface="Noto Sans TC" panose="020B0200000000000000" pitchFamily="34" charset="-120"/>
                <a:ea typeface="Noto Sans TC" panose="020B0200000000000000" pitchFamily="34" charset="-120"/>
              </a:rPr>
              <a:t>2000</a:t>
            </a:r>
            <a:r>
              <a:rPr lang="zh-TW" altLang="en-US" sz="1200" b="1" dirty="0">
                <a:solidFill>
                  <a:prstClr val="white"/>
                </a:solidFill>
                <a:latin typeface="Noto Sans TC" panose="020B0200000000000000" pitchFamily="34" charset="-120"/>
                <a:ea typeface="Noto Sans TC" panose="020B0200000000000000" pitchFamily="34" charset="-120"/>
              </a:rPr>
              <a:t>指數相對史坦普</a:t>
            </a:r>
            <a:r>
              <a:rPr lang="en-US" altLang="zh-TW" sz="1200" b="1" dirty="0">
                <a:solidFill>
                  <a:prstClr val="white"/>
                </a:solidFill>
                <a:latin typeface="Noto Sans TC" panose="020B0200000000000000" pitchFamily="34" charset="-120"/>
                <a:ea typeface="Noto Sans TC" panose="020B0200000000000000" pitchFamily="34" charset="-120"/>
              </a:rPr>
              <a:t>500</a:t>
            </a:r>
            <a:r>
              <a:rPr lang="zh-TW" altLang="en-US" sz="1200" b="1" dirty="0">
                <a:solidFill>
                  <a:prstClr val="white"/>
                </a:solidFill>
                <a:latin typeface="Noto Sans TC" panose="020B0200000000000000" pitchFamily="34" charset="-120"/>
                <a:ea typeface="Noto Sans TC" panose="020B0200000000000000" pitchFamily="34" charset="-120"/>
              </a:rPr>
              <a:t>指數相對股價營收比</a:t>
            </a:r>
          </a:p>
        </p:txBody>
      </p:sp>
      <p:pic>
        <p:nvPicPr>
          <p:cNvPr id="20" name="圖片 19">
            <a:extLst>
              <a:ext uri="{FF2B5EF4-FFF2-40B4-BE49-F238E27FC236}">
                <a16:creationId xmlns:a16="http://schemas.microsoft.com/office/drawing/2014/main" id="{E85C54E5-D27E-69FF-6353-7FC517B18B57}"/>
              </a:ext>
            </a:extLst>
          </p:cNvPr>
          <p:cNvPicPr>
            <a:picLocks noChangeAspect="1"/>
          </p:cNvPicPr>
          <p:nvPr/>
        </p:nvPicPr>
        <p:blipFill>
          <a:blip r:embed="rId8" cstate="print">
            <a:extLst>
              <a:ext uri="{28A0092B-C50C-407E-A947-70E740481C1C}">
                <a14:useLocalDpi xmlns:a14="http://schemas.microsoft.com/office/drawing/2010/main" val="0"/>
              </a:ext>
            </a:extLst>
          </a:blip>
          <a:srcRect t="17825" b="10656"/>
          <a:stretch>
            <a:fillRect/>
          </a:stretch>
        </p:blipFill>
        <p:spPr>
          <a:xfrm>
            <a:off x="586596" y="5860541"/>
            <a:ext cx="5829055" cy="1515260"/>
          </a:xfrm>
          <a:prstGeom prst="rect">
            <a:avLst/>
          </a:prstGeom>
        </p:spPr>
      </p:pic>
      <p:cxnSp>
        <p:nvCxnSpPr>
          <p:cNvPr id="29" name="直線接點 28">
            <a:extLst>
              <a:ext uri="{FF2B5EF4-FFF2-40B4-BE49-F238E27FC236}">
                <a16:creationId xmlns:a16="http://schemas.microsoft.com/office/drawing/2014/main" id="{B39B19AA-5033-D8D5-BAF1-DC72015E91D8}"/>
              </a:ext>
            </a:extLst>
          </p:cNvPr>
          <p:cNvCxnSpPr/>
          <p:nvPr/>
        </p:nvCxnSpPr>
        <p:spPr>
          <a:xfrm>
            <a:off x="698090" y="6489700"/>
            <a:ext cx="5480035" cy="0"/>
          </a:xfrm>
          <a:prstGeom prst="line">
            <a:avLst/>
          </a:prstGeom>
          <a:ln w="25400">
            <a:solidFill>
              <a:srgbClr val="2A5EFF"/>
            </a:solidFill>
            <a:prstDash val="sysDash"/>
          </a:ln>
        </p:spPr>
        <p:style>
          <a:lnRef idx="1">
            <a:schemeClr val="accent1"/>
          </a:lnRef>
          <a:fillRef idx="0">
            <a:schemeClr val="accent1"/>
          </a:fillRef>
          <a:effectRef idx="0">
            <a:schemeClr val="accent1"/>
          </a:effectRef>
          <a:fontRef idx="minor">
            <a:schemeClr val="tx1"/>
          </a:fontRef>
        </p:style>
      </p:cxnSp>
      <p:sp>
        <p:nvSpPr>
          <p:cNvPr id="31" name="矩形 30">
            <a:extLst>
              <a:ext uri="{FF2B5EF4-FFF2-40B4-BE49-F238E27FC236}">
                <a16:creationId xmlns:a16="http://schemas.microsoft.com/office/drawing/2014/main" id="{6A5BEC31-D4CB-1F46-B182-4D6889C444B9}"/>
              </a:ext>
            </a:extLst>
          </p:cNvPr>
          <p:cNvSpPr/>
          <p:nvPr/>
        </p:nvSpPr>
        <p:spPr>
          <a:xfrm>
            <a:off x="5111299" y="6241222"/>
            <a:ext cx="914400" cy="2315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sz="1200" dirty="0">
                <a:solidFill>
                  <a:schemeClr val="tx1"/>
                </a:solidFill>
                <a:latin typeface="Noto Sans TC" panose="020B0200000000000000" pitchFamily="34" charset="-120"/>
                <a:ea typeface="Noto Sans TC" panose="020B0200000000000000" pitchFamily="34" charset="-120"/>
              </a:rPr>
              <a:t>20</a:t>
            </a:r>
            <a:r>
              <a:rPr lang="zh-TW" altLang="en-US" sz="1200" dirty="0">
                <a:solidFill>
                  <a:schemeClr val="tx1"/>
                </a:solidFill>
                <a:latin typeface="Noto Sans TC" panose="020B0200000000000000" pitchFamily="34" charset="-120"/>
                <a:ea typeface="Noto Sans TC" panose="020B0200000000000000" pitchFamily="34" charset="-120"/>
              </a:rPr>
              <a:t>年平均</a:t>
            </a:r>
          </a:p>
        </p:txBody>
      </p:sp>
      <p:sp>
        <p:nvSpPr>
          <p:cNvPr id="2" name="文字方塊 1">
            <a:extLst>
              <a:ext uri="{FF2B5EF4-FFF2-40B4-BE49-F238E27FC236}">
                <a16:creationId xmlns:a16="http://schemas.microsoft.com/office/drawing/2014/main" id="{AFAF04ED-55C1-AFAA-B09A-5104AF9569AF}"/>
              </a:ext>
            </a:extLst>
          </p:cNvPr>
          <p:cNvSpPr txBox="1"/>
          <p:nvPr/>
        </p:nvSpPr>
        <p:spPr>
          <a:xfrm>
            <a:off x="125393" y="7404100"/>
            <a:ext cx="7221365" cy="338554"/>
          </a:xfrm>
          <a:prstGeom prst="rect">
            <a:avLst/>
          </a:prstGeom>
          <a:noFill/>
        </p:spPr>
        <p:txBody>
          <a:bodyPr wrap="square" rtlCol="0">
            <a:spAutoFit/>
          </a:bodyPr>
          <a:lstStyle/>
          <a:p>
            <a:r>
              <a:rPr lang="zh-TW" altLang="en-US" sz="800" dirty="0">
                <a:latin typeface="Noto Sans TC" panose="020B0200000000000000" pitchFamily="34" charset="-120"/>
                <a:ea typeface="Noto Sans TC" panose="020B0200000000000000" pitchFamily="34" charset="-120"/>
              </a:rPr>
              <a:t>資料來源：彭博資訊，資料日期：</a:t>
            </a:r>
            <a:r>
              <a:rPr lang="en-US" altLang="zh-TW" sz="800" dirty="0">
                <a:latin typeface="Noto Sans TC" panose="020B0200000000000000" pitchFamily="34" charset="-120"/>
                <a:ea typeface="Noto Sans TC" panose="020B0200000000000000" pitchFamily="34" charset="-120"/>
              </a:rPr>
              <a:t>2025/4/30</a:t>
            </a:r>
            <a:r>
              <a:rPr lang="zh-TW" altLang="en-US" sz="800" dirty="0">
                <a:latin typeface="Noto Sans TC" panose="020B0200000000000000" pitchFamily="34" charset="-120"/>
                <a:ea typeface="Noto Sans TC" panose="020B0200000000000000" pitchFamily="34" charset="-120"/>
              </a:rPr>
              <a:t>。</a:t>
            </a:r>
            <a:r>
              <a:rPr lang="zh-TW" altLang="en-US" sz="800" b="1" dirty="0">
                <a:latin typeface="Noto Sans TC" panose="020B0200000000000000" pitchFamily="34" charset="-120"/>
                <a:ea typeface="Noto Sans TC" panose="020B0200000000000000" pitchFamily="34" charset="-120"/>
              </a:rPr>
              <a:t>指數不代表特定基金之投資成果，亦不代表對特定基金之買賣建議，基金不同於指數，基金可能會有中途清算或合併等情形，投資人無法直接投資指數。</a:t>
            </a:r>
            <a:r>
              <a:rPr lang="en-US" altLang="zh-TW" sz="800" b="1" dirty="0">
                <a:latin typeface="Noto Sans TC" panose="020B0200000000000000" pitchFamily="34" charset="-120"/>
                <a:ea typeface="Noto Sans TC" panose="020B0200000000000000" pitchFamily="34" charset="-120"/>
              </a:rPr>
              <a:t>&lt;</a:t>
            </a:r>
            <a:r>
              <a:rPr lang="zh-TW" altLang="en-US" sz="800" b="1" dirty="0">
                <a:latin typeface="Noto Sans TC" panose="020B0200000000000000" pitchFamily="34" charset="-120"/>
                <a:ea typeface="Noto Sans TC" panose="020B0200000000000000" pitchFamily="34" charset="-120"/>
              </a:rPr>
              <a:t>本文提及之經濟走勢預測，不必然代表基金之績效，本基金投資風險請詳閱基金公開說明書</a:t>
            </a:r>
            <a:r>
              <a:rPr lang="en-US" altLang="zh-TW" sz="800" b="1" dirty="0">
                <a:latin typeface="Noto Sans TC" panose="020B0200000000000000" pitchFamily="34" charset="-120"/>
                <a:ea typeface="Noto Sans TC" panose="020B0200000000000000" pitchFamily="34" charset="-120"/>
              </a:rPr>
              <a:t>&gt;</a:t>
            </a:r>
          </a:p>
        </p:txBody>
      </p:sp>
      <p:graphicFrame>
        <p:nvGraphicFramePr>
          <p:cNvPr id="3" name="圖表 2">
            <a:extLst>
              <a:ext uri="{FF2B5EF4-FFF2-40B4-BE49-F238E27FC236}">
                <a16:creationId xmlns:a16="http://schemas.microsoft.com/office/drawing/2014/main" id="{94611A98-D6EB-1B47-9BE9-EC297FCFC0A4}"/>
              </a:ext>
            </a:extLst>
          </p:cNvPr>
          <p:cNvGraphicFramePr>
            <a:graphicFrameLocks/>
          </p:cNvGraphicFramePr>
          <p:nvPr>
            <p:extLst>
              <p:ext uri="{D42A27DB-BD31-4B8C-83A1-F6EECF244321}">
                <p14:modId xmlns:p14="http://schemas.microsoft.com/office/powerpoint/2010/main" val="2547340112"/>
              </p:ext>
            </p:extLst>
          </p:nvPr>
        </p:nvGraphicFramePr>
        <p:xfrm>
          <a:off x="241169" y="8914818"/>
          <a:ext cx="3184244" cy="1268168"/>
        </p:xfrm>
        <a:graphic>
          <a:graphicData uri="http://schemas.openxmlformats.org/drawingml/2006/chart">
            <c:chart xmlns:c="http://schemas.openxmlformats.org/drawingml/2006/chart" xmlns:r="http://schemas.openxmlformats.org/officeDocument/2006/relationships" r:id="rId9"/>
          </a:graphicData>
        </a:graphic>
      </p:graphicFrame>
      <p:sp>
        <p:nvSpPr>
          <p:cNvPr id="4" name="文字方塊 2">
            <a:extLst>
              <a:ext uri="{FF2B5EF4-FFF2-40B4-BE49-F238E27FC236}">
                <a16:creationId xmlns:a16="http://schemas.microsoft.com/office/drawing/2014/main" id="{FDE91820-FDF2-A4B4-4523-E7EC68C8B579}"/>
              </a:ext>
            </a:extLst>
          </p:cNvPr>
          <p:cNvSpPr txBox="1">
            <a:spLocks noChangeArrowheads="1"/>
          </p:cNvSpPr>
          <p:nvPr/>
        </p:nvSpPr>
        <p:spPr bwMode="auto">
          <a:xfrm>
            <a:off x="698090" y="8553510"/>
            <a:ext cx="2438400" cy="276999"/>
          </a:xfrm>
          <a:prstGeom prst="rect">
            <a:avLst/>
          </a:prstGeom>
          <a:solidFill>
            <a:srgbClr val="2A5EFF"/>
          </a:solidFill>
          <a:ln>
            <a:noFill/>
          </a:ln>
        </p:spPr>
        <p:txBody>
          <a:bodyPr wrap="square">
            <a:spAutoFit/>
          </a:bodyPr>
          <a:lstStyle>
            <a:lvl1pPr eaLnBrk="0" hangingPunct="0">
              <a:buBlip>
                <a:blip r:embed="rId4"/>
              </a:buBlip>
              <a:defRPr kumimoji="1" sz="3200">
                <a:solidFill>
                  <a:schemeClr val="tx1"/>
                </a:solidFill>
                <a:latin typeface="Arial" charset="0"/>
                <a:ea typeface="標楷體" pitchFamily="65" charset="-120"/>
              </a:defRPr>
            </a:lvl1pPr>
            <a:lvl2pPr marL="742950" indent="-285750" eaLnBrk="0" hangingPunct="0">
              <a:buBlip>
                <a:blip r:embed="rId5"/>
              </a:buBlip>
              <a:defRPr kumimoji="1" sz="2800">
                <a:solidFill>
                  <a:schemeClr val="tx1"/>
                </a:solidFill>
                <a:latin typeface="Arial" charset="0"/>
                <a:ea typeface="標楷體" pitchFamily="65" charset="-120"/>
              </a:defRPr>
            </a:lvl2pPr>
            <a:lvl3pPr marL="1143000" indent="-228600" eaLnBrk="0" hangingPunct="0">
              <a:buBlip>
                <a:blip r:embed="rId5"/>
              </a:buBlip>
              <a:defRPr kumimoji="1" sz="2400">
                <a:solidFill>
                  <a:schemeClr val="tx1"/>
                </a:solidFill>
                <a:latin typeface="Arial" charset="0"/>
                <a:ea typeface="標楷體" pitchFamily="65" charset="-120"/>
              </a:defRPr>
            </a:lvl3pPr>
            <a:lvl4pPr marL="1600200" indent="-228600" eaLnBrk="0" hangingPunct="0">
              <a:buBlip>
                <a:blip r:embed="rId5"/>
              </a:buBlip>
              <a:defRPr kumimoji="1" sz="2000">
                <a:solidFill>
                  <a:schemeClr val="tx1"/>
                </a:solidFill>
                <a:latin typeface="Arial" charset="0"/>
                <a:ea typeface="標楷體" pitchFamily="65" charset="-120"/>
              </a:defRPr>
            </a:lvl4pPr>
            <a:lvl5pPr marL="2057400" indent="-228600" eaLnBrk="0" hangingPunct="0">
              <a:buBlip>
                <a:blip r:embed="rId5"/>
              </a:buBlip>
              <a:defRPr kumimoji="1" sz="2000">
                <a:solidFill>
                  <a:schemeClr val="tx1"/>
                </a:solidFill>
                <a:latin typeface="Arial" charset="0"/>
                <a:ea typeface="標楷體" pitchFamily="65" charset="-120"/>
              </a:defRPr>
            </a:lvl5pPr>
            <a:lvl6pPr marL="25146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6pPr>
            <a:lvl7pPr marL="29718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7pPr>
            <a:lvl8pPr marL="34290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8pPr>
            <a:lvl9pPr marL="38862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9pPr>
          </a:lstStyle>
          <a:p>
            <a:pPr algn="ctr">
              <a:buFontTx/>
              <a:buNone/>
            </a:pPr>
            <a:r>
              <a:rPr lang="zh-TW" altLang="en-US" sz="1200" b="1" dirty="0">
                <a:solidFill>
                  <a:prstClr val="white"/>
                </a:solidFill>
                <a:latin typeface="Noto Sans TC" panose="020B0200000000000000" pitchFamily="34" charset="-120"/>
                <a:ea typeface="Noto Sans TC" panose="020B0200000000000000" pitchFamily="34" charset="-120"/>
              </a:rPr>
              <a:t>每家公司平均分析師人數</a:t>
            </a:r>
          </a:p>
        </p:txBody>
      </p:sp>
      <p:pic>
        <p:nvPicPr>
          <p:cNvPr id="12" name="圖片 11">
            <a:extLst>
              <a:ext uri="{FF2B5EF4-FFF2-40B4-BE49-F238E27FC236}">
                <a16:creationId xmlns:a16="http://schemas.microsoft.com/office/drawing/2014/main" id="{F96353A8-CCC0-0C80-62CA-D1AD278C0C83}"/>
              </a:ext>
            </a:extLst>
          </p:cNvPr>
          <p:cNvPicPr>
            <a:picLocks noChangeAspect="1"/>
          </p:cNvPicPr>
          <p:nvPr/>
        </p:nvPicPr>
        <p:blipFill>
          <a:blip r:embed="rId10"/>
          <a:stretch>
            <a:fillRect/>
          </a:stretch>
        </p:blipFill>
        <p:spPr>
          <a:xfrm>
            <a:off x="3745584" y="8424604"/>
            <a:ext cx="3184244" cy="1765873"/>
          </a:xfrm>
          <a:prstGeom prst="rect">
            <a:avLst/>
          </a:prstGeom>
        </p:spPr>
      </p:pic>
      <p:sp>
        <p:nvSpPr>
          <p:cNvPr id="13" name="文字方塊 2">
            <a:extLst>
              <a:ext uri="{FF2B5EF4-FFF2-40B4-BE49-F238E27FC236}">
                <a16:creationId xmlns:a16="http://schemas.microsoft.com/office/drawing/2014/main" id="{BA1942C5-7411-B870-613A-6B13EC38AF0C}"/>
              </a:ext>
            </a:extLst>
          </p:cNvPr>
          <p:cNvSpPr txBox="1">
            <a:spLocks noChangeArrowheads="1"/>
          </p:cNvSpPr>
          <p:nvPr/>
        </p:nvSpPr>
        <p:spPr bwMode="auto">
          <a:xfrm>
            <a:off x="3908187" y="8512329"/>
            <a:ext cx="2707932" cy="276999"/>
          </a:xfrm>
          <a:prstGeom prst="rect">
            <a:avLst/>
          </a:prstGeom>
          <a:solidFill>
            <a:srgbClr val="2A5EFF"/>
          </a:solidFill>
          <a:ln>
            <a:noFill/>
          </a:ln>
        </p:spPr>
        <p:txBody>
          <a:bodyPr wrap="square">
            <a:spAutoFit/>
          </a:bodyPr>
          <a:lstStyle>
            <a:lvl1pPr eaLnBrk="0" hangingPunct="0">
              <a:buBlip>
                <a:blip r:embed="rId4"/>
              </a:buBlip>
              <a:defRPr kumimoji="1" sz="3200">
                <a:solidFill>
                  <a:schemeClr val="tx1"/>
                </a:solidFill>
                <a:latin typeface="Arial" charset="0"/>
                <a:ea typeface="標楷體" pitchFamily="65" charset="-120"/>
              </a:defRPr>
            </a:lvl1pPr>
            <a:lvl2pPr marL="742950" indent="-285750" eaLnBrk="0" hangingPunct="0">
              <a:buBlip>
                <a:blip r:embed="rId5"/>
              </a:buBlip>
              <a:defRPr kumimoji="1" sz="2800">
                <a:solidFill>
                  <a:schemeClr val="tx1"/>
                </a:solidFill>
                <a:latin typeface="Arial" charset="0"/>
                <a:ea typeface="標楷體" pitchFamily="65" charset="-120"/>
              </a:defRPr>
            </a:lvl2pPr>
            <a:lvl3pPr marL="1143000" indent="-228600" eaLnBrk="0" hangingPunct="0">
              <a:buBlip>
                <a:blip r:embed="rId5"/>
              </a:buBlip>
              <a:defRPr kumimoji="1" sz="2400">
                <a:solidFill>
                  <a:schemeClr val="tx1"/>
                </a:solidFill>
                <a:latin typeface="Arial" charset="0"/>
                <a:ea typeface="標楷體" pitchFamily="65" charset="-120"/>
              </a:defRPr>
            </a:lvl3pPr>
            <a:lvl4pPr marL="1600200" indent="-228600" eaLnBrk="0" hangingPunct="0">
              <a:buBlip>
                <a:blip r:embed="rId5"/>
              </a:buBlip>
              <a:defRPr kumimoji="1" sz="2000">
                <a:solidFill>
                  <a:schemeClr val="tx1"/>
                </a:solidFill>
                <a:latin typeface="Arial" charset="0"/>
                <a:ea typeface="標楷體" pitchFamily="65" charset="-120"/>
              </a:defRPr>
            </a:lvl4pPr>
            <a:lvl5pPr marL="2057400" indent="-228600" eaLnBrk="0" hangingPunct="0">
              <a:buBlip>
                <a:blip r:embed="rId5"/>
              </a:buBlip>
              <a:defRPr kumimoji="1" sz="2000">
                <a:solidFill>
                  <a:schemeClr val="tx1"/>
                </a:solidFill>
                <a:latin typeface="Arial" charset="0"/>
                <a:ea typeface="標楷體" pitchFamily="65" charset="-120"/>
              </a:defRPr>
            </a:lvl5pPr>
            <a:lvl6pPr marL="25146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6pPr>
            <a:lvl7pPr marL="29718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7pPr>
            <a:lvl8pPr marL="34290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8pPr>
            <a:lvl9pPr marL="38862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9pPr>
          </a:lstStyle>
          <a:p>
            <a:pPr algn="ctr">
              <a:buFontTx/>
              <a:buNone/>
            </a:pPr>
            <a:r>
              <a:rPr lang="zh-TW" altLang="en-US" sz="1200" b="1" dirty="0">
                <a:solidFill>
                  <a:prstClr val="white"/>
                </a:solidFill>
                <a:latin typeface="Noto Sans TC" panose="020B0200000000000000" pitchFamily="34" charset="-120"/>
                <a:ea typeface="Noto Sans TC" panose="020B0200000000000000" pitchFamily="34" charset="-120"/>
              </a:rPr>
              <a:t>羅素</a:t>
            </a:r>
            <a:r>
              <a:rPr lang="en-US" altLang="zh-TW" sz="1200" b="1" dirty="0">
                <a:solidFill>
                  <a:prstClr val="white"/>
                </a:solidFill>
                <a:latin typeface="Noto Sans TC" panose="020B0200000000000000" pitchFamily="34" charset="-120"/>
                <a:ea typeface="Noto Sans TC" panose="020B0200000000000000" pitchFamily="34" charset="-120"/>
              </a:rPr>
              <a:t>2000</a:t>
            </a:r>
            <a:r>
              <a:rPr lang="zh-TW" altLang="en-US" sz="1200" b="1" dirty="0">
                <a:solidFill>
                  <a:prstClr val="white"/>
                </a:solidFill>
                <a:latin typeface="Noto Sans TC" panose="020B0200000000000000" pitchFamily="34" charset="-120"/>
                <a:ea typeface="Noto Sans TC" panose="020B0200000000000000" pitchFamily="34" charset="-120"/>
              </a:rPr>
              <a:t>指數今年以來個股報酬分布</a:t>
            </a:r>
          </a:p>
        </p:txBody>
      </p:sp>
      <p:sp>
        <p:nvSpPr>
          <p:cNvPr id="14" name="矩形 13">
            <a:extLst>
              <a:ext uri="{FF2B5EF4-FFF2-40B4-BE49-F238E27FC236}">
                <a16:creationId xmlns:a16="http://schemas.microsoft.com/office/drawing/2014/main" id="{B84317E6-09C7-3FEE-BCC0-B6F7F1D5DCE8}"/>
              </a:ext>
            </a:extLst>
          </p:cNvPr>
          <p:cNvSpPr/>
          <p:nvPr/>
        </p:nvSpPr>
        <p:spPr>
          <a:xfrm>
            <a:off x="0" y="1679375"/>
            <a:ext cx="7289978" cy="276999"/>
          </a:xfrm>
          <a:prstGeom prst="rect">
            <a:avLst/>
          </a:prstGeom>
        </p:spPr>
        <p:txBody>
          <a:bodyPr wrap="square">
            <a:spAutoFit/>
          </a:bodyPr>
          <a:lstStyle/>
          <a:p>
            <a:pPr marL="285750" lvl="0" indent="-285750">
              <a:spcBef>
                <a:spcPts val="300"/>
              </a:spcBef>
              <a:spcAft>
                <a:spcPts val="300"/>
              </a:spcAft>
              <a:buFont typeface="Wingdings" panose="05000000000000000000" pitchFamily="2" charset="2"/>
              <a:buChar char="ü"/>
            </a:pPr>
            <a:r>
              <a:rPr lang="zh-TW" altLang="en-US" sz="1200" b="1" dirty="0">
                <a:latin typeface="Noto Sans TC" panose="020B0200000000000000" pitchFamily="34" charset="-120"/>
                <a:ea typeface="Noto Sans TC" panose="020B0200000000000000" pitchFamily="34" charset="-120"/>
                <a:cs typeface="Arial" panose="020B0604020202020204" pitchFamily="34" charset="0"/>
              </a:rPr>
              <a:t>小型股，獲利領航</a:t>
            </a:r>
            <a:r>
              <a:rPr lang="zh-TW" altLang="en-US" sz="1200" dirty="0">
                <a:latin typeface="Noto Sans TC" panose="020B0200000000000000" pitchFamily="34" charset="-120"/>
                <a:ea typeface="Noto Sans TC" panose="020B0200000000000000" pitchFamily="34" charset="-120"/>
                <a:cs typeface="Arial" panose="020B0604020202020204" pitchFamily="34" charset="0"/>
              </a:rPr>
              <a:t>：小型股</a:t>
            </a:r>
            <a:r>
              <a:rPr lang="en-US" altLang="zh-TW" sz="1200" dirty="0">
                <a:latin typeface="Noto Sans TC" panose="020B0200000000000000" pitchFamily="34" charset="-120"/>
                <a:ea typeface="Noto Sans TC" panose="020B0200000000000000" pitchFamily="34" charset="-120"/>
                <a:cs typeface="Arial" panose="020B0604020202020204" pitchFamily="34" charset="0"/>
              </a:rPr>
              <a:t>2026</a:t>
            </a:r>
            <a:r>
              <a:rPr lang="zh-TW" altLang="en-US" sz="1200" dirty="0">
                <a:latin typeface="Noto Sans TC" panose="020B0200000000000000" pitchFamily="34" charset="-120"/>
                <a:ea typeface="Noto Sans TC" panose="020B0200000000000000" pitchFamily="34" charset="-120"/>
                <a:cs typeface="Arial" panose="020B0604020202020204" pitchFamily="34" charset="0"/>
              </a:rPr>
              <a:t>年各季度獲利增速預估均領先大型股，帶動近一年漲幅勢頭超前</a:t>
            </a:r>
          </a:p>
        </p:txBody>
      </p:sp>
      <p:sp>
        <p:nvSpPr>
          <p:cNvPr id="15" name="矩形 14">
            <a:extLst>
              <a:ext uri="{FF2B5EF4-FFF2-40B4-BE49-F238E27FC236}">
                <a16:creationId xmlns:a16="http://schemas.microsoft.com/office/drawing/2014/main" id="{3F69BEDE-D17B-9BF0-5828-2E25E1B25D71}"/>
              </a:ext>
            </a:extLst>
          </p:cNvPr>
          <p:cNvSpPr/>
          <p:nvPr/>
        </p:nvSpPr>
        <p:spPr>
          <a:xfrm>
            <a:off x="56780" y="5201192"/>
            <a:ext cx="7289978" cy="276999"/>
          </a:xfrm>
          <a:prstGeom prst="rect">
            <a:avLst/>
          </a:prstGeom>
        </p:spPr>
        <p:txBody>
          <a:bodyPr wrap="square">
            <a:spAutoFit/>
          </a:bodyPr>
          <a:lstStyle/>
          <a:p>
            <a:pPr marL="285750" lvl="0" indent="-285750">
              <a:spcBef>
                <a:spcPts val="300"/>
              </a:spcBef>
              <a:spcAft>
                <a:spcPts val="300"/>
              </a:spcAft>
              <a:buFont typeface="Wingdings" panose="05000000000000000000" pitchFamily="2" charset="2"/>
              <a:buChar char="ü"/>
            </a:pPr>
            <a:r>
              <a:rPr lang="zh-TW" altLang="en-US" sz="1200" b="1" dirty="0">
                <a:latin typeface="Noto Sans TC" panose="020B0200000000000000" pitchFamily="34" charset="-120"/>
                <a:ea typeface="Noto Sans TC" panose="020B0200000000000000" pitchFamily="34" charset="-120"/>
                <a:cs typeface="Arial" panose="020B0604020202020204" pitchFamily="34" charset="0"/>
              </a:rPr>
              <a:t>小型股，估值吸睛</a:t>
            </a:r>
            <a:r>
              <a:rPr lang="zh-TW" altLang="en-US" sz="1200" dirty="0">
                <a:latin typeface="Noto Sans TC" panose="020B0200000000000000" pitchFamily="34" charset="-120"/>
                <a:ea typeface="Noto Sans TC" panose="020B0200000000000000" pitchFamily="34" charset="-120"/>
                <a:cs typeface="Arial" panose="020B0604020202020204" pitchFamily="34" charset="0"/>
              </a:rPr>
              <a:t>：</a:t>
            </a:r>
            <a:r>
              <a:rPr lang="zh-TW" altLang="en-US" sz="1200">
                <a:latin typeface="Noto Sans TC" panose="020B0200000000000000" pitchFamily="34" charset="-120"/>
                <a:ea typeface="Noto Sans TC" panose="020B0200000000000000" pitchFamily="34" charset="-120"/>
                <a:cs typeface="Arial" panose="020B0604020202020204" pitchFamily="34" charset="0"/>
              </a:rPr>
              <a:t>小型股相</a:t>
            </a:r>
            <a:r>
              <a:rPr lang="zh-TW" altLang="en-US" sz="1200" dirty="0">
                <a:latin typeface="Noto Sans TC" panose="020B0200000000000000" pitchFamily="34" charset="-120"/>
                <a:ea typeface="Noto Sans TC" panose="020B0200000000000000" pitchFamily="34" charset="-120"/>
                <a:cs typeface="Arial" panose="020B0604020202020204" pitchFamily="34" charset="0"/>
              </a:rPr>
              <a:t>較大型股仍處於顯著的歷史性折價水平</a:t>
            </a:r>
          </a:p>
        </p:txBody>
      </p:sp>
      <p:sp>
        <p:nvSpPr>
          <p:cNvPr id="19" name="矩形 18">
            <a:extLst>
              <a:ext uri="{FF2B5EF4-FFF2-40B4-BE49-F238E27FC236}">
                <a16:creationId xmlns:a16="http://schemas.microsoft.com/office/drawing/2014/main" id="{DBE7AD1A-D8B7-CD7B-E7C5-41E9670A0FED}"/>
              </a:ext>
            </a:extLst>
          </p:cNvPr>
          <p:cNvSpPr/>
          <p:nvPr/>
        </p:nvSpPr>
        <p:spPr>
          <a:xfrm>
            <a:off x="6741364" y="8485740"/>
            <a:ext cx="508635" cy="170473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zh-TW" sz="700" dirty="0">
                <a:solidFill>
                  <a:schemeClr val="tx1"/>
                </a:solidFill>
                <a:latin typeface="Noto Sans TC" panose="020B0200000000000000" pitchFamily="34" charset="-120"/>
                <a:ea typeface="Noto Sans TC" panose="020B0200000000000000" pitchFamily="34" charset="-120"/>
              </a:rPr>
              <a:t>300%</a:t>
            </a:r>
          </a:p>
          <a:p>
            <a:endParaRPr lang="en-US" altLang="zh-TW" sz="500" dirty="0">
              <a:solidFill>
                <a:schemeClr val="tx1"/>
              </a:solidFill>
              <a:latin typeface="Noto Sans TC" panose="020B0200000000000000" pitchFamily="34" charset="-120"/>
              <a:ea typeface="Noto Sans TC" panose="020B0200000000000000" pitchFamily="34" charset="-120"/>
            </a:endParaRPr>
          </a:p>
          <a:p>
            <a:r>
              <a:rPr lang="en-US" altLang="zh-TW" sz="700" dirty="0">
                <a:solidFill>
                  <a:schemeClr val="tx1"/>
                </a:solidFill>
                <a:latin typeface="Noto Sans TC" panose="020B0200000000000000" pitchFamily="34" charset="-120"/>
                <a:ea typeface="Noto Sans TC" panose="020B0200000000000000" pitchFamily="34" charset="-120"/>
              </a:rPr>
              <a:t>250%</a:t>
            </a:r>
          </a:p>
          <a:p>
            <a:endParaRPr lang="en-US" altLang="zh-TW" sz="500" dirty="0">
              <a:solidFill>
                <a:schemeClr val="tx1"/>
              </a:solidFill>
              <a:latin typeface="Noto Sans TC" panose="020B0200000000000000" pitchFamily="34" charset="-120"/>
              <a:ea typeface="Noto Sans TC" panose="020B0200000000000000" pitchFamily="34" charset="-120"/>
            </a:endParaRPr>
          </a:p>
          <a:p>
            <a:r>
              <a:rPr lang="en-US" altLang="zh-TW" sz="700" dirty="0">
                <a:solidFill>
                  <a:schemeClr val="tx1"/>
                </a:solidFill>
                <a:latin typeface="Noto Sans TC" panose="020B0200000000000000" pitchFamily="34" charset="-120"/>
                <a:ea typeface="Noto Sans TC" panose="020B0200000000000000" pitchFamily="34" charset="-120"/>
              </a:rPr>
              <a:t>200%</a:t>
            </a:r>
          </a:p>
          <a:p>
            <a:endParaRPr lang="en-US" altLang="zh-TW" sz="500" dirty="0">
              <a:solidFill>
                <a:schemeClr val="tx1"/>
              </a:solidFill>
              <a:latin typeface="Noto Sans TC" panose="020B0200000000000000" pitchFamily="34" charset="-120"/>
              <a:ea typeface="Noto Sans TC" panose="020B0200000000000000" pitchFamily="34" charset="-120"/>
            </a:endParaRPr>
          </a:p>
          <a:p>
            <a:r>
              <a:rPr lang="en-US" altLang="zh-TW" sz="700" dirty="0">
                <a:solidFill>
                  <a:schemeClr val="tx1"/>
                </a:solidFill>
                <a:latin typeface="Noto Sans TC" panose="020B0200000000000000" pitchFamily="34" charset="-120"/>
                <a:ea typeface="Noto Sans TC" panose="020B0200000000000000" pitchFamily="34" charset="-120"/>
              </a:rPr>
              <a:t>150%</a:t>
            </a:r>
          </a:p>
          <a:p>
            <a:endParaRPr lang="en-US" altLang="zh-TW" sz="500" dirty="0">
              <a:solidFill>
                <a:schemeClr val="tx1"/>
              </a:solidFill>
              <a:latin typeface="Noto Sans TC" panose="020B0200000000000000" pitchFamily="34" charset="-120"/>
              <a:ea typeface="Noto Sans TC" panose="020B0200000000000000" pitchFamily="34" charset="-120"/>
            </a:endParaRPr>
          </a:p>
          <a:p>
            <a:r>
              <a:rPr lang="en-US" altLang="zh-TW" sz="700" dirty="0">
                <a:solidFill>
                  <a:schemeClr val="tx1"/>
                </a:solidFill>
                <a:latin typeface="Noto Sans TC" panose="020B0200000000000000" pitchFamily="34" charset="-120"/>
                <a:ea typeface="Noto Sans TC" panose="020B0200000000000000" pitchFamily="34" charset="-120"/>
              </a:rPr>
              <a:t>100%</a:t>
            </a:r>
          </a:p>
          <a:p>
            <a:endParaRPr lang="en-US" altLang="zh-TW" sz="500" dirty="0">
              <a:solidFill>
                <a:schemeClr val="tx1"/>
              </a:solidFill>
              <a:latin typeface="Noto Sans TC" panose="020B0200000000000000" pitchFamily="34" charset="-120"/>
              <a:ea typeface="Noto Sans TC" panose="020B0200000000000000" pitchFamily="34" charset="-120"/>
            </a:endParaRPr>
          </a:p>
          <a:p>
            <a:r>
              <a:rPr lang="en-US" altLang="zh-TW" sz="700" dirty="0">
                <a:solidFill>
                  <a:schemeClr val="tx1"/>
                </a:solidFill>
                <a:latin typeface="Noto Sans TC" panose="020B0200000000000000" pitchFamily="34" charset="-120"/>
                <a:ea typeface="Noto Sans TC" panose="020B0200000000000000" pitchFamily="34" charset="-120"/>
              </a:rPr>
              <a:t>50%</a:t>
            </a:r>
          </a:p>
          <a:p>
            <a:endParaRPr lang="en-US" altLang="zh-TW" sz="500" dirty="0">
              <a:solidFill>
                <a:schemeClr val="tx1"/>
              </a:solidFill>
              <a:latin typeface="Noto Sans TC" panose="020B0200000000000000" pitchFamily="34" charset="-120"/>
              <a:ea typeface="Noto Sans TC" panose="020B0200000000000000" pitchFamily="34" charset="-120"/>
            </a:endParaRPr>
          </a:p>
          <a:p>
            <a:r>
              <a:rPr lang="en-US" altLang="zh-TW" sz="700" dirty="0">
                <a:solidFill>
                  <a:schemeClr val="tx1"/>
                </a:solidFill>
                <a:latin typeface="Noto Sans TC" panose="020B0200000000000000" pitchFamily="34" charset="-120"/>
                <a:ea typeface="Noto Sans TC" panose="020B0200000000000000" pitchFamily="34" charset="-120"/>
              </a:rPr>
              <a:t>0%</a:t>
            </a:r>
          </a:p>
          <a:p>
            <a:endParaRPr lang="en-US" altLang="zh-TW" sz="500" dirty="0">
              <a:solidFill>
                <a:schemeClr val="tx1"/>
              </a:solidFill>
              <a:latin typeface="Noto Sans TC" panose="020B0200000000000000" pitchFamily="34" charset="-120"/>
              <a:ea typeface="Noto Sans TC" panose="020B0200000000000000" pitchFamily="34" charset="-120"/>
            </a:endParaRPr>
          </a:p>
          <a:p>
            <a:r>
              <a:rPr lang="en-US" altLang="zh-TW" sz="700" dirty="0">
                <a:solidFill>
                  <a:schemeClr val="tx1"/>
                </a:solidFill>
                <a:latin typeface="Noto Sans TC" panose="020B0200000000000000" pitchFamily="34" charset="-120"/>
                <a:ea typeface="Noto Sans TC" panose="020B0200000000000000" pitchFamily="34" charset="-120"/>
              </a:rPr>
              <a:t>-50%</a:t>
            </a:r>
          </a:p>
          <a:p>
            <a:endParaRPr lang="en-US" altLang="zh-TW" sz="500" dirty="0">
              <a:solidFill>
                <a:schemeClr val="tx1"/>
              </a:solidFill>
              <a:latin typeface="Noto Sans TC" panose="020B0200000000000000" pitchFamily="34" charset="-120"/>
              <a:ea typeface="Noto Sans TC" panose="020B0200000000000000" pitchFamily="34" charset="-120"/>
            </a:endParaRPr>
          </a:p>
          <a:p>
            <a:r>
              <a:rPr lang="en-US" altLang="zh-TW" sz="700" dirty="0">
                <a:solidFill>
                  <a:schemeClr val="tx1"/>
                </a:solidFill>
                <a:latin typeface="Noto Sans TC" panose="020B0200000000000000" pitchFamily="34" charset="-120"/>
                <a:ea typeface="Noto Sans TC" panose="020B0200000000000000" pitchFamily="34" charset="-120"/>
              </a:rPr>
              <a:t>-100%</a:t>
            </a:r>
          </a:p>
          <a:p>
            <a:endParaRPr lang="zh-TW" altLang="en-US" sz="700" dirty="0">
              <a:solidFill>
                <a:schemeClr val="tx1"/>
              </a:solidFill>
              <a:latin typeface="Noto Sans TC" panose="020B0200000000000000" pitchFamily="34" charset="-120"/>
              <a:ea typeface="Noto Sans TC" panose="020B0200000000000000" pitchFamily="34" charset="-120"/>
            </a:endParaRPr>
          </a:p>
        </p:txBody>
      </p:sp>
      <p:sp>
        <p:nvSpPr>
          <p:cNvPr id="21" name="矩形 20">
            <a:extLst>
              <a:ext uri="{FF2B5EF4-FFF2-40B4-BE49-F238E27FC236}">
                <a16:creationId xmlns:a16="http://schemas.microsoft.com/office/drawing/2014/main" id="{A778D863-075F-6B6D-6029-A9875FE26353}"/>
              </a:ext>
            </a:extLst>
          </p:cNvPr>
          <p:cNvSpPr/>
          <p:nvPr/>
        </p:nvSpPr>
        <p:spPr>
          <a:xfrm>
            <a:off x="4880506" y="9117639"/>
            <a:ext cx="1297619" cy="25313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TW" altLang="en-US" sz="1000" dirty="0">
                <a:solidFill>
                  <a:schemeClr val="tx1"/>
                </a:solidFill>
                <a:latin typeface="Noto Sans TC" panose="020B0200000000000000" pitchFamily="34" charset="-120"/>
                <a:ea typeface="Noto Sans TC" panose="020B0200000000000000" pitchFamily="34" charset="-120"/>
              </a:rPr>
              <a:t>羅素</a:t>
            </a:r>
            <a:r>
              <a:rPr lang="en-US" altLang="zh-TW" sz="1000" dirty="0">
                <a:solidFill>
                  <a:schemeClr val="tx1"/>
                </a:solidFill>
                <a:latin typeface="Noto Sans TC" panose="020B0200000000000000" pitchFamily="34" charset="-120"/>
                <a:ea typeface="Noto Sans TC" panose="020B0200000000000000" pitchFamily="34" charset="-120"/>
              </a:rPr>
              <a:t>2000</a:t>
            </a:r>
            <a:r>
              <a:rPr lang="zh-TW" altLang="en-US" sz="1000" dirty="0">
                <a:solidFill>
                  <a:schemeClr val="tx1"/>
                </a:solidFill>
                <a:latin typeface="Noto Sans TC" panose="020B0200000000000000" pitchFamily="34" charset="-120"/>
                <a:ea typeface="Noto Sans TC" panose="020B0200000000000000" pitchFamily="34" charset="-120"/>
              </a:rPr>
              <a:t>指數</a:t>
            </a:r>
            <a:endParaRPr lang="en-US" altLang="zh-TW" sz="1000" dirty="0">
              <a:solidFill>
                <a:schemeClr val="tx1"/>
              </a:solidFill>
              <a:latin typeface="Noto Sans TC" panose="020B0200000000000000" pitchFamily="34" charset="-120"/>
              <a:ea typeface="Noto Sans TC" panose="020B0200000000000000" pitchFamily="34" charset="-120"/>
            </a:endParaRPr>
          </a:p>
          <a:p>
            <a:pPr algn="ctr"/>
            <a:r>
              <a:rPr lang="zh-TW" altLang="en-US" sz="1000" dirty="0">
                <a:solidFill>
                  <a:schemeClr val="tx1"/>
                </a:solidFill>
                <a:latin typeface="Noto Sans TC" panose="020B0200000000000000" pitchFamily="34" charset="-120"/>
                <a:ea typeface="Noto Sans TC" panose="020B0200000000000000" pitchFamily="34" charset="-120"/>
              </a:rPr>
              <a:t>今年以來漲幅</a:t>
            </a:r>
          </a:p>
        </p:txBody>
      </p:sp>
      <p:sp>
        <p:nvSpPr>
          <p:cNvPr id="22" name="矩形 21">
            <a:extLst>
              <a:ext uri="{FF2B5EF4-FFF2-40B4-BE49-F238E27FC236}">
                <a16:creationId xmlns:a16="http://schemas.microsoft.com/office/drawing/2014/main" id="{8029800B-B7CB-8BDE-2544-893F5A7EF101}"/>
              </a:ext>
            </a:extLst>
          </p:cNvPr>
          <p:cNvSpPr/>
          <p:nvPr/>
        </p:nvSpPr>
        <p:spPr>
          <a:xfrm>
            <a:off x="111264" y="8096709"/>
            <a:ext cx="7289978" cy="461665"/>
          </a:xfrm>
          <a:prstGeom prst="rect">
            <a:avLst/>
          </a:prstGeom>
        </p:spPr>
        <p:txBody>
          <a:bodyPr wrap="square">
            <a:spAutoFit/>
          </a:bodyPr>
          <a:lstStyle/>
          <a:p>
            <a:pPr marL="285750" lvl="0" indent="-285750">
              <a:spcBef>
                <a:spcPts val="300"/>
              </a:spcBef>
              <a:spcAft>
                <a:spcPts val="300"/>
              </a:spcAft>
              <a:buFont typeface="Wingdings" panose="05000000000000000000" pitchFamily="2" charset="2"/>
              <a:buChar char="ü"/>
            </a:pPr>
            <a:r>
              <a:rPr lang="zh-TW" altLang="en-US" sz="1200" b="1" dirty="0">
                <a:latin typeface="Noto Sans TC" panose="020B0200000000000000" pitchFamily="34" charset="-120"/>
                <a:ea typeface="Noto Sans TC" panose="020B0200000000000000" pitchFamily="34" charset="-120"/>
                <a:cs typeface="Arial" panose="020B0604020202020204" pitchFamily="34" charset="0"/>
              </a:rPr>
              <a:t>小型股，主動決勝：</a:t>
            </a:r>
            <a:r>
              <a:rPr lang="zh-TW" altLang="en-US" sz="1200" dirty="0">
                <a:latin typeface="Noto Sans TC" panose="020B0200000000000000" pitchFamily="34" charset="-120"/>
                <a:ea typeface="Noto Sans TC" panose="020B0200000000000000" pitchFamily="34" charset="-120"/>
                <a:cs typeface="Arial" panose="020B0604020202020204" pitchFamily="34" charset="0"/>
              </a:rPr>
              <a:t>追蹤小型股的分析師數量偏低，且指數中約四成公司仍未獲利，個股表現差距極大，更需仰賴經驗豐富的主動式操作團隊</a:t>
            </a:r>
          </a:p>
        </p:txBody>
      </p:sp>
    </p:spTree>
    <p:extLst>
      <p:ext uri="{BB962C8B-B14F-4D97-AF65-F5344CB8AC3E}">
        <p14:creationId xmlns:p14="http://schemas.microsoft.com/office/powerpoint/2010/main" val="1654481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矩形 33"/>
          <p:cNvSpPr/>
          <p:nvPr/>
        </p:nvSpPr>
        <p:spPr>
          <a:xfrm>
            <a:off x="123031" y="9004300"/>
            <a:ext cx="7366690" cy="1338828"/>
          </a:xfrm>
          <a:prstGeom prst="rect">
            <a:avLst/>
          </a:prstGeom>
        </p:spPr>
        <p:txBody>
          <a:bodyPr wrap="square">
            <a:spAutoFit/>
          </a:bodyPr>
          <a:lstStyle/>
          <a:p>
            <a:pPr marL="0" marR="0" lvl="0" indent="0" algn="l" defTabSz="995517" rtl="0" eaLnBrk="1" fontAlgn="base" latinLnBrk="0" hangingPunct="1">
              <a:lnSpc>
                <a:spcPct val="90000"/>
              </a:lnSpc>
              <a:spcBef>
                <a:spcPct val="0"/>
              </a:spcBef>
              <a:spcAft>
                <a:spcPct val="0"/>
              </a:spcAft>
              <a:buClrTx/>
              <a:buSzTx/>
              <a:buFontTx/>
              <a:buNone/>
              <a:tabLst/>
              <a:defRPr/>
            </a:pPr>
            <a:r>
              <a:rPr kumimoji="0" lang="en-US" altLang="zh-TW" sz="900" b="1" i="0" u="none" strike="noStrike" kern="1200" cap="none" spc="0" normalizeH="0" baseline="0" noProof="0" dirty="0">
                <a:ln>
                  <a:noFill/>
                </a:ln>
                <a:solidFill>
                  <a:srgbClr val="000000"/>
                </a:solidFill>
                <a:effectLst/>
                <a:uLnTx/>
                <a:uFillTx/>
                <a:latin typeface="Noto Sans TC" panose="020B0200000000000000" pitchFamily="34" charset="-120"/>
                <a:ea typeface="Noto Sans TC" panose="020B0200000000000000" pitchFamily="34" charset="-120"/>
                <a:cs typeface="Arial" panose="020B0604020202020204" pitchFamily="34" charset="0"/>
                <a:sym typeface="Wingdings" panose="05000000000000000000" pitchFamily="2" charset="2"/>
              </a:rPr>
              <a:t>&lt;</a:t>
            </a:r>
            <a:r>
              <a:rPr kumimoji="0" lang="zh-TW" altLang="en-US" sz="900" b="1" i="0" u="none" strike="noStrike" kern="1200" cap="none" spc="0" normalizeH="0" baseline="0" noProof="0" dirty="0">
                <a:ln>
                  <a:noFill/>
                </a:ln>
                <a:solidFill>
                  <a:srgbClr val="000000"/>
                </a:solidFill>
                <a:effectLst/>
                <a:uLnTx/>
                <a:uFillTx/>
                <a:latin typeface="Noto Sans TC" panose="020B0200000000000000" pitchFamily="34" charset="-120"/>
                <a:ea typeface="Noto Sans TC" panose="020B0200000000000000" pitchFamily="34" charset="-120"/>
                <a:cs typeface="Arial" panose="020B0604020202020204" pitchFamily="34" charset="0"/>
                <a:sym typeface="Wingdings" panose="05000000000000000000" pitchFamily="2" charset="2"/>
              </a:rPr>
              <a:t>本頁不代表對任一個股的買賣建議</a:t>
            </a:r>
            <a:r>
              <a:rPr kumimoji="0" lang="en-US" altLang="zh-TW" sz="900" b="1" i="0" u="none" strike="noStrike" kern="1200" cap="none" spc="0" normalizeH="0" baseline="0" noProof="0" dirty="0">
                <a:ln>
                  <a:noFill/>
                </a:ln>
                <a:solidFill>
                  <a:srgbClr val="000000"/>
                </a:solidFill>
                <a:effectLst/>
                <a:uLnTx/>
                <a:uFillTx/>
                <a:latin typeface="Noto Sans TC" panose="020B0200000000000000" pitchFamily="34" charset="-120"/>
                <a:ea typeface="Noto Sans TC" panose="020B0200000000000000" pitchFamily="34" charset="-120"/>
                <a:cs typeface="Arial" panose="020B0604020202020204" pitchFamily="34" charset="0"/>
                <a:sym typeface="Wingdings" panose="05000000000000000000" pitchFamily="2" charset="2"/>
              </a:rPr>
              <a:t>&gt;</a:t>
            </a:r>
            <a:r>
              <a:rPr kumimoji="0" lang="en-US" altLang="zh-TW" sz="900" b="1" i="0" u="none" strike="noStrike" kern="120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rPr>
              <a:t>&lt;</a:t>
            </a:r>
            <a:r>
              <a:rPr kumimoji="0" lang="zh-TW" altLang="en-US" sz="900" b="1" i="0" u="none" strike="noStrike" kern="120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rPr>
              <a:t>投資人申購本基金係持有基金受益憑證，而非本文提及之投資資產或標的</a:t>
            </a:r>
            <a:r>
              <a:rPr kumimoji="0" lang="en-US" altLang="zh-TW" sz="900" b="1" i="0" u="none" strike="noStrike" kern="120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rPr>
              <a:t>&gt;&lt;</a:t>
            </a:r>
            <a:r>
              <a:rPr kumimoji="0" lang="zh-TW" altLang="en-US" sz="900" b="1" i="0" u="none" strike="noStrike" kern="120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rPr>
              <a:t>本文提及之經濟走勢不必然代表本基金之績效，本基金投資風險請詳閱基金公開說明書</a:t>
            </a:r>
            <a:r>
              <a:rPr kumimoji="0" lang="en-US" altLang="zh-TW" sz="900" b="1" i="0" u="none" strike="noStrike" kern="1200" cap="none" spc="0" normalizeH="0" baseline="0" noProof="0">
                <a:ln>
                  <a:noFill/>
                </a:ln>
                <a:solidFill>
                  <a:prstClr val="black"/>
                </a:solidFill>
                <a:effectLst/>
                <a:uLnTx/>
                <a:uFillTx/>
                <a:latin typeface="Noto Sans TC" panose="020B0200000000000000" pitchFamily="34" charset="-120"/>
                <a:ea typeface="Noto Sans TC" panose="020B0200000000000000" pitchFamily="34" charset="-120"/>
              </a:rPr>
              <a:t>&gt;</a:t>
            </a:r>
            <a:r>
              <a:rPr kumimoji="0" lang="zh-TW" altLang="en-US" sz="900" b="0" i="0" u="none" strike="noStrike" kern="1200" cap="none" spc="0" normalizeH="0" baseline="0" noProof="0">
                <a:ln>
                  <a:noFill/>
                </a:ln>
                <a:solidFill>
                  <a:prstClr val="black"/>
                </a:solidFill>
                <a:effectLst/>
                <a:uLnTx/>
                <a:uFillTx/>
                <a:latin typeface="Noto Sans TC" panose="020B0200000000000000" pitchFamily="34" charset="-120"/>
                <a:ea typeface="Noto Sans TC" panose="020B0200000000000000" pitchFamily="34" charset="-120"/>
              </a:rPr>
              <a:t>Ⓞ</a:t>
            </a:r>
            <a:r>
              <a:rPr kumimoji="0" lang="zh-TW" altLang="en-US" sz="900" b="0" i="0" u="none" strike="noStrike" kern="120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rPr>
              <a:t>本公司所提供之資訊，僅供接收人之參考用途。本公司當盡力提供正確之資訊，所載資料均來自或本諸我們相信可靠之來源，但對其完整性、即時性和正確性不做任何擔保，如有錯漏或疏忽，本公司關係企業與其任何董事或受僱人，並不負任何法律責任。任何人因信賴此等資料而做出或改變投資決策，須自行承擔結果。Ⓞ</a:t>
            </a:r>
            <a:r>
              <a:rPr kumimoji="0" lang="zh-TW" altLang="en-US" sz="900" b="1" i="0" u="none" strike="noStrike" kern="120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rPr>
              <a:t>本境外基金經金融監督管理委員會核准或申報生效在國內募集及銷售，惟不表示絕無風險。基金經理公司以往之經理績效不保證基金之最低投資收益；基金經理公司除盡善良管理人之注意義務外，不負責本基金之盈虧，亦不保證最低之收益，投資人申購前應詳閱基金公開說明書。</a:t>
            </a:r>
            <a:r>
              <a:rPr kumimoji="0" lang="zh-TW" altLang="en-US" sz="900" b="0" i="0" u="none" strike="noStrike" kern="120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rPr>
              <a:t>【富蘭克林證券投顧獨立經營管理】。Ⓞ投資基金所應承擔之相關風險及應負擔之費用(含分銷費用)已揭露於基金公開說明書及投資人須知中，投資人可至境外基金資訊觀測站(http://www.fundclear.com.tw)下載，或逕向本公司網站( http://www.Franklin.com.tw )查閱。</a:t>
            </a:r>
            <a:r>
              <a:rPr kumimoji="0" lang="zh-TW" altLang="zh-TW" sz="900" b="1" i="0" u="none" strike="noStrike" kern="120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rPr>
              <a:t>富蘭克林證券投資顧問股份有限公司 主管機關核准之營業執照字號：</a:t>
            </a:r>
            <a:r>
              <a:rPr kumimoji="0" lang="en-US" altLang="zh-TW" sz="900" b="1" i="0" u="none" strike="noStrike" kern="120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rPr>
              <a:t>114</a:t>
            </a:r>
            <a:r>
              <a:rPr kumimoji="0" lang="zh-TW" altLang="zh-TW" sz="900" b="1" i="0" u="none" strike="noStrike" kern="120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rPr>
              <a:t>金管投顧新字第</a:t>
            </a:r>
            <a:r>
              <a:rPr kumimoji="0" lang="en-US" altLang="zh-TW" sz="900" b="1" i="0" u="none" strike="noStrike" kern="120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rPr>
              <a:t>018</a:t>
            </a:r>
            <a:r>
              <a:rPr kumimoji="0" lang="zh-TW" altLang="zh-TW" sz="900" b="1" i="0" u="none" strike="noStrike" kern="120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rPr>
              <a:t>號 台北市忠孝東路四段</a:t>
            </a:r>
            <a:r>
              <a:rPr kumimoji="0" lang="en-US" altLang="zh-TW" sz="900" b="1" i="0" u="none" strike="noStrike" kern="120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rPr>
              <a:t>87</a:t>
            </a:r>
            <a:r>
              <a:rPr kumimoji="0" lang="zh-TW" altLang="zh-TW" sz="900" b="1" i="0" u="none" strike="noStrike" kern="120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rPr>
              <a:t>號</a:t>
            </a:r>
            <a:r>
              <a:rPr kumimoji="0" lang="en-US" altLang="zh-TW" sz="900" b="1" i="0" u="none" strike="noStrike" kern="120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rPr>
              <a:t>8</a:t>
            </a:r>
            <a:r>
              <a:rPr kumimoji="0" lang="zh-TW" altLang="zh-TW" sz="900" b="1" i="0" u="none" strike="noStrike" kern="120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rPr>
              <a:t>樓 電話：﹝</a:t>
            </a:r>
            <a:r>
              <a:rPr kumimoji="0" lang="en-US" altLang="zh-TW" sz="900" b="1" i="0" u="none" strike="noStrike" kern="120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rPr>
              <a:t>02</a:t>
            </a:r>
            <a:r>
              <a:rPr kumimoji="0" lang="zh-TW" altLang="zh-TW" sz="900" b="1" i="0" u="none" strike="noStrike" kern="120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rPr>
              <a:t>﹞</a:t>
            </a:r>
            <a:r>
              <a:rPr kumimoji="0" lang="en-US" altLang="zh-TW" sz="900" b="1" i="0" u="none" strike="noStrike" kern="120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rPr>
              <a:t>2781-0088</a:t>
            </a:r>
            <a:r>
              <a:rPr kumimoji="0" lang="zh-TW" altLang="zh-TW" sz="900" b="1" i="0" u="none" strike="noStrike" kern="120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rPr>
              <a:t>　傳真：﹝</a:t>
            </a:r>
            <a:r>
              <a:rPr kumimoji="0" lang="en-US" altLang="zh-TW" sz="900" b="1" i="0" u="none" strike="noStrike" kern="120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rPr>
              <a:t>02</a:t>
            </a:r>
            <a:r>
              <a:rPr kumimoji="0" lang="zh-TW" altLang="zh-TW" sz="900" b="1" i="0" u="none" strike="noStrike" kern="120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rPr>
              <a:t>﹞</a:t>
            </a:r>
            <a:r>
              <a:rPr kumimoji="0" lang="en-US" altLang="zh-TW" sz="900" b="1" i="0" u="none" strike="noStrike" kern="120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rPr>
              <a:t>2781-7788  </a:t>
            </a:r>
            <a:r>
              <a:rPr kumimoji="0" lang="en-US" altLang="zh-TW" sz="900" b="1" i="0" u="sng" strike="noStrike" kern="120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rPr>
              <a:t>http://www.Franklin.com.tw</a:t>
            </a:r>
            <a:endParaRPr kumimoji="0" lang="zh-TW" altLang="zh-TW" sz="900" b="1" i="0" u="none" strike="noStrike" kern="120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endParaRPr>
          </a:p>
        </p:txBody>
      </p:sp>
      <p:cxnSp>
        <p:nvCxnSpPr>
          <p:cNvPr id="35" name="Straight Connector 59">
            <a:extLst>
              <a:ext uri="{FF2B5EF4-FFF2-40B4-BE49-F238E27FC236}">
                <a16:creationId xmlns:a16="http://schemas.microsoft.com/office/drawing/2014/main" id="{8BD37CD3-C145-4905-B7F3-FA41AF3FF2D8}"/>
              </a:ext>
            </a:extLst>
          </p:cNvPr>
          <p:cNvCxnSpPr/>
          <p:nvPr/>
        </p:nvCxnSpPr>
        <p:spPr>
          <a:xfrm>
            <a:off x="288131" y="8985250"/>
            <a:ext cx="6937543" cy="8175"/>
          </a:xfrm>
          <a:prstGeom prst="line">
            <a:avLst/>
          </a:prstGeom>
          <a:ln w="63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grpSp>
        <p:nvGrpSpPr>
          <p:cNvPr id="117" name="群組 116"/>
          <p:cNvGrpSpPr/>
          <p:nvPr/>
        </p:nvGrpSpPr>
        <p:grpSpPr>
          <a:xfrm>
            <a:off x="0" y="1231900"/>
            <a:ext cx="7383527" cy="340799"/>
            <a:chOff x="0" y="2235129"/>
            <a:chExt cx="6338554" cy="340799"/>
          </a:xfrm>
        </p:grpSpPr>
        <p:pic>
          <p:nvPicPr>
            <p:cNvPr id="118" name="Picture 15">
              <a:extLst>
                <a:ext uri="{FF2B5EF4-FFF2-40B4-BE49-F238E27FC236}">
                  <a16:creationId xmlns:a16="http://schemas.microsoft.com/office/drawing/2014/main" id="{1504468A-1E0D-417D-ADF1-B41EA7FE708E}"/>
                </a:ext>
              </a:extLst>
            </p:cNvPr>
            <p:cNvPicPr>
              <a:picLocks/>
            </p:cNvPicPr>
            <p:nvPr/>
          </p:nvPicPr>
          <p:blipFill>
            <a:blip r:embed="rId3" cstate="screen">
              <a:extLst>
                <a:ext uri="{28A0092B-C50C-407E-A947-70E740481C1C}">
                  <a14:useLocalDpi xmlns:a14="http://schemas.microsoft.com/office/drawing/2010/main"/>
                </a:ext>
              </a:extLst>
            </a:blip>
            <a:stretch>
              <a:fillRect/>
            </a:stretch>
          </p:blipFill>
          <p:spPr>
            <a:xfrm>
              <a:off x="0" y="2257304"/>
              <a:ext cx="6245130" cy="278611"/>
            </a:xfrm>
            <a:prstGeom prst="rect">
              <a:avLst/>
            </a:prstGeom>
          </p:spPr>
        </p:pic>
        <p:sp>
          <p:nvSpPr>
            <p:cNvPr id="119" name="TextBox 190">
              <a:extLst>
                <a:ext uri="{FF2B5EF4-FFF2-40B4-BE49-F238E27FC236}">
                  <a16:creationId xmlns:a16="http://schemas.microsoft.com/office/drawing/2014/main" id="{9FCC5596-4A15-4AE2-90B7-1806A9FD9B76}"/>
                </a:ext>
              </a:extLst>
            </p:cNvPr>
            <p:cNvSpPr txBox="1"/>
            <p:nvPr/>
          </p:nvSpPr>
          <p:spPr>
            <a:xfrm>
              <a:off x="260093" y="2235129"/>
              <a:ext cx="6078461" cy="340799"/>
            </a:xfrm>
            <a:prstGeom prst="rect">
              <a:avLst/>
            </a:prstGeom>
            <a:noFill/>
          </p:spPr>
          <p:txBody>
            <a:bodyPr wrap="square" lIns="0" rIns="0" rtlCol="0">
              <a:spAutoFit/>
            </a:bodyPr>
            <a:lstStyle/>
            <a:p>
              <a:pPr algn="just" defTabSz="995661" fontAlgn="auto">
                <a:lnSpc>
                  <a:spcPct val="108000"/>
                </a:lnSpc>
                <a:spcBef>
                  <a:spcPts val="0"/>
                </a:spcBef>
                <a:spcAft>
                  <a:spcPts val="0"/>
                </a:spcAft>
                <a:defRPr/>
              </a:pPr>
              <a:r>
                <a:rPr lang="zh-TW" altLang="en-US" sz="1600" b="1" dirty="0">
                  <a:solidFill>
                    <a:schemeClr val="bg1"/>
                  </a:solidFill>
                  <a:latin typeface="Noto Sans TC" panose="020B0200000000000000" pitchFamily="34" charset="-120"/>
                  <a:ea typeface="Noto Sans TC" panose="020B0200000000000000" pitchFamily="34" charset="-120"/>
                  <a:cs typeface="Arial" panose="020B0604020202020204" pitchFamily="34" charset="0"/>
                </a:rPr>
                <a:t>經理團隊投資小型股超過</a:t>
              </a:r>
              <a:r>
                <a:rPr lang="en-US" altLang="zh-TW" sz="1600" b="1" dirty="0">
                  <a:solidFill>
                    <a:schemeClr val="bg1"/>
                  </a:solidFill>
                  <a:latin typeface="Noto Sans TC" panose="020B0200000000000000" pitchFamily="34" charset="-120"/>
                  <a:ea typeface="Noto Sans TC" panose="020B0200000000000000" pitchFamily="34" charset="-120"/>
                  <a:cs typeface="Arial" panose="020B0604020202020204" pitchFamily="34" charset="0"/>
                </a:rPr>
                <a:t>50</a:t>
              </a:r>
              <a:r>
                <a:rPr lang="zh-TW" altLang="en-US" sz="1600" b="1" dirty="0">
                  <a:solidFill>
                    <a:schemeClr val="bg1"/>
                  </a:solidFill>
                  <a:latin typeface="Noto Sans TC" panose="020B0200000000000000" pitchFamily="34" charset="-120"/>
                  <a:ea typeface="Noto Sans TC" panose="020B0200000000000000" pitchFamily="34" charset="-120"/>
                  <a:cs typeface="Arial" panose="020B0604020202020204" pitchFamily="34" charset="0"/>
                </a:rPr>
                <a:t>年，經驗豐富，擅於尋找潛力股</a:t>
              </a:r>
            </a:p>
          </p:txBody>
        </p:sp>
      </p:grpSp>
      <p:sp>
        <p:nvSpPr>
          <p:cNvPr id="43" name="矩形 42"/>
          <p:cNvSpPr/>
          <p:nvPr/>
        </p:nvSpPr>
        <p:spPr>
          <a:xfrm>
            <a:off x="133036" y="8647390"/>
            <a:ext cx="7247731" cy="301621"/>
          </a:xfrm>
          <a:prstGeom prst="rect">
            <a:avLst/>
          </a:prstGeom>
        </p:spPr>
        <p:txBody>
          <a:bodyPr wrap="square">
            <a:spAutoFit/>
          </a:bodyPr>
          <a:lstStyle/>
          <a:p>
            <a:pPr>
              <a:lnSpc>
                <a:spcPct val="85000"/>
              </a:lnSpc>
              <a:defRPr/>
            </a:pPr>
            <a:r>
              <a:rPr kumimoji="0" lang="zh-TW" altLang="en-US" sz="800" b="0" i="0" u="none" strike="noStrike" kern="1200" cap="none" spc="0" normalizeH="0" baseline="0" noProof="0" dirty="0">
                <a:ln>
                  <a:noFill/>
                </a:ln>
                <a:solidFill>
                  <a:srgbClr val="000000"/>
                </a:solidFill>
                <a:effectLst/>
                <a:uLnTx/>
                <a:uFillTx/>
                <a:latin typeface="Noto Sans TC" panose="020B0200000000000000" pitchFamily="34" charset="-120"/>
                <a:ea typeface="Noto Sans TC" panose="020B0200000000000000" pitchFamily="34" charset="-120"/>
                <a:cs typeface="Arial" panose="020B0604020202020204" pitchFamily="34" charset="0"/>
              </a:rPr>
              <a:t>資料來源</a:t>
            </a:r>
            <a:r>
              <a:rPr kumimoji="0" lang="zh-TW" altLang="en-US" sz="800" b="0" i="0" u="none" strike="noStrike" kern="1200" cap="none" spc="0" normalizeH="0" baseline="0" noProof="0" dirty="0">
                <a:ln>
                  <a:noFill/>
                </a:ln>
                <a:solidFill>
                  <a:srgbClr val="000000"/>
                </a:solidFill>
                <a:effectLst/>
                <a:uLnTx/>
                <a:uFillTx/>
                <a:latin typeface="Noto Sans TC" panose="020B0200000000000000" pitchFamily="34" charset="-120"/>
                <a:ea typeface="Noto Sans TC" panose="020B0200000000000000" pitchFamily="34" charset="-120"/>
                <a:cs typeface="Arial" panose="020B0604020202020204" pitchFamily="34" charset="0"/>
                <a:sym typeface="Wingdings" panose="05000000000000000000" pitchFamily="2" charset="2"/>
              </a:rPr>
              <a:t>：</a:t>
            </a:r>
            <a:r>
              <a:rPr lang="zh-TW" altLang="en-US" sz="800" dirty="0">
                <a:solidFill>
                  <a:prstClr val="black"/>
                </a:solidFill>
                <a:latin typeface="Noto Sans TC" panose="020B0200000000000000" pitchFamily="34" charset="-120"/>
                <a:ea typeface="Noto Sans TC" panose="020B0200000000000000" pitchFamily="34" charset="-120"/>
                <a:sym typeface="Wingdings" panose="05000000000000000000" pitchFamily="2" charset="2"/>
              </a:rPr>
              <a:t>左上與</a:t>
            </a:r>
            <a:r>
              <a:rPr lang="zh-TW" altLang="en-US" sz="800" noProof="0" dirty="0">
                <a:solidFill>
                  <a:prstClr val="black"/>
                </a:solidFill>
                <a:latin typeface="Noto Sans TC" panose="020B0200000000000000" pitchFamily="34" charset="-120"/>
                <a:ea typeface="Noto Sans TC" panose="020B0200000000000000" pitchFamily="34" charset="-120"/>
                <a:sym typeface="Wingdings" panose="05000000000000000000" pitchFamily="2" charset="2"/>
              </a:rPr>
              <a:t>上右圖：</a:t>
            </a:r>
            <a:r>
              <a:rPr lang="zh-TW" altLang="en-US" sz="800" dirty="0">
                <a:solidFill>
                  <a:prstClr val="black"/>
                </a:solidFill>
                <a:latin typeface="Noto Sans TC" panose="020B0200000000000000" pitchFamily="34" charset="-120"/>
                <a:ea typeface="Noto Sans TC" panose="020B0200000000000000" pitchFamily="34" charset="-120"/>
              </a:rPr>
              <a:t>富蘭克林坦伯頓基金集團，截至</a:t>
            </a:r>
            <a:r>
              <a:rPr lang="en-US" altLang="zh-TW" sz="800" dirty="0">
                <a:solidFill>
                  <a:prstClr val="black"/>
                </a:solidFill>
                <a:latin typeface="Noto Sans TC" panose="020B0200000000000000" pitchFamily="34" charset="-120"/>
                <a:ea typeface="Noto Sans TC" panose="020B0200000000000000" pitchFamily="34" charset="-120"/>
              </a:rPr>
              <a:t>2026</a:t>
            </a:r>
            <a:r>
              <a:rPr lang="zh-TW" altLang="en-US" sz="800" dirty="0">
                <a:solidFill>
                  <a:prstClr val="black"/>
                </a:solidFill>
                <a:latin typeface="Noto Sans TC" panose="020B0200000000000000" pitchFamily="34" charset="-120"/>
                <a:ea typeface="Noto Sans TC" panose="020B0200000000000000" pitchFamily="34" charset="-120"/>
              </a:rPr>
              <a:t>年</a:t>
            </a:r>
            <a:r>
              <a:rPr lang="en-US" altLang="zh-TW" sz="800" dirty="0">
                <a:solidFill>
                  <a:prstClr val="black"/>
                </a:solidFill>
                <a:latin typeface="Noto Sans TC" panose="020B0200000000000000" pitchFamily="34" charset="-120"/>
                <a:ea typeface="Noto Sans TC" panose="020B0200000000000000" pitchFamily="34" charset="-120"/>
              </a:rPr>
              <a:t>3</a:t>
            </a:r>
            <a:r>
              <a:rPr lang="zh-TW" altLang="en-US" sz="800" dirty="0">
                <a:solidFill>
                  <a:prstClr val="black"/>
                </a:solidFill>
                <a:latin typeface="Noto Sans TC" panose="020B0200000000000000" pitchFamily="34" charset="-120"/>
                <a:ea typeface="Noto Sans TC" panose="020B0200000000000000" pitchFamily="34" charset="-120"/>
              </a:rPr>
              <a:t>月</a:t>
            </a:r>
            <a:r>
              <a:rPr lang="en-US" altLang="zh-TW" sz="800" dirty="0">
                <a:solidFill>
                  <a:prstClr val="black"/>
                </a:solidFill>
                <a:latin typeface="Noto Sans TC" panose="020B0200000000000000" pitchFamily="34" charset="-120"/>
                <a:ea typeface="Noto Sans TC" panose="020B0200000000000000" pitchFamily="34" charset="-120"/>
              </a:rPr>
              <a:t>31</a:t>
            </a:r>
            <a:r>
              <a:rPr lang="zh-TW" altLang="en-US" sz="800" dirty="0">
                <a:solidFill>
                  <a:prstClr val="black"/>
                </a:solidFill>
                <a:latin typeface="Noto Sans TC" panose="020B0200000000000000" pitchFamily="34" charset="-120"/>
                <a:ea typeface="Noto Sans TC" panose="020B0200000000000000" pitchFamily="34" charset="-120"/>
              </a:rPr>
              <a:t>日止，*參考指標為羅素</a:t>
            </a:r>
            <a:r>
              <a:rPr lang="en-US" altLang="zh-TW" sz="800" dirty="0">
                <a:solidFill>
                  <a:prstClr val="black"/>
                </a:solidFill>
                <a:latin typeface="Noto Sans TC" panose="020B0200000000000000" pitchFamily="34" charset="-120"/>
                <a:ea typeface="Noto Sans TC" panose="020B0200000000000000" pitchFamily="34" charset="-120"/>
              </a:rPr>
              <a:t>2000</a:t>
            </a:r>
            <a:r>
              <a:rPr lang="zh-TW" altLang="en-US" sz="800" dirty="0">
                <a:solidFill>
                  <a:prstClr val="black"/>
                </a:solidFill>
                <a:latin typeface="Noto Sans TC" panose="020B0200000000000000" pitchFamily="34" charset="-120"/>
                <a:ea typeface="Noto Sans TC" panose="020B0200000000000000" pitchFamily="34" charset="-120"/>
              </a:rPr>
              <a:t>價值指數。下表：理柏資訊，以</a:t>
            </a:r>
            <a:r>
              <a:rPr lang="en-US" altLang="zh-TW" sz="800" dirty="0">
                <a:solidFill>
                  <a:prstClr val="black"/>
                </a:solidFill>
                <a:latin typeface="Noto Sans TC" panose="020B0200000000000000" pitchFamily="34" charset="-120"/>
                <a:ea typeface="Noto Sans TC" panose="020B0200000000000000" pitchFamily="34" charset="-120"/>
              </a:rPr>
              <a:t>A</a:t>
            </a:r>
            <a:r>
              <a:rPr lang="zh-TW" altLang="en-US" sz="800" dirty="0">
                <a:solidFill>
                  <a:prstClr val="black"/>
                </a:solidFill>
                <a:latin typeface="Noto Sans TC" panose="020B0200000000000000" pitchFamily="34" charset="-120"/>
                <a:ea typeface="Noto Sans TC" panose="020B0200000000000000" pitchFamily="34" charset="-120"/>
              </a:rPr>
              <a:t>類股美元配息型</a:t>
            </a:r>
            <a:r>
              <a:rPr lang="en-US" altLang="zh-TW" sz="800" dirty="0">
                <a:solidFill>
                  <a:prstClr val="black"/>
                </a:solidFill>
                <a:latin typeface="Noto Sans TC" panose="020B0200000000000000" pitchFamily="34" charset="-120"/>
                <a:ea typeface="Noto Sans TC" panose="020B0200000000000000" pitchFamily="34" charset="-120"/>
              </a:rPr>
              <a:t>(A)</a:t>
            </a:r>
            <a:r>
              <a:rPr lang="zh-TW" altLang="en-US" sz="800" dirty="0">
                <a:solidFill>
                  <a:prstClr val="black"/>
                </a:solidFill>
                <a:latin typeface="Noto Sans TC" panose="020B0200000000000000" pitchFamily="34" charset="-120"/>
                <a:ea typeface="Noto Sans TC" panose="020B0200000000000000" pitchFamily="34" charset="-120"/>
              </a:rPr>
              <a:t>為準，報酬率為原幣美元計價至</a:t>
            </a:r>
            <a:r>
              <a:rPr lang="en-US" altLang="zh-TW" sz="800" dirty="0">
                <a:solidFill>
                  <a:prstClr val="black"/>
                </a:solidFill>
                <a:latin typeface="Noto Sans TC" panose="020B0200000000000000" pitchFamily="34" charset="-120"/>
                <a:ea typeface="Noto Sans TC" panose="020B0200000000000000" pitchFamily="34" charset="-120"/>
              </a:rPr>
              <a:t>2026</a:t>
            </a:r>
            <a:r>
              <a:rPr lang="zh-TW" altLang="en-US" sz="800" dirty="0">
                <a:solidFill>
                  <a:prstClr val="black"/>
                </a:solidFill>
                <a:latin typeface="Noto Sans TC" panose="020B0200000000000000" pitchFamily="34" charset="-120"/>
                <a:ea typeface="Noto Sans TC" panose="020B0200000000000000" pitchFamily="34" charset="-120"/>
              </a:rPr>
              <a:t>年</a:t>
            </a:r>
            <a:r>
              <a:rPr lang="en-US" altLang="zh-TW" sz="800" dirty="0">
                <a:solidFill>
                  <a:prstClr val="black"/>
                </a:solidFill>
                <a:latin typeface="Noto Sans TC" panose="020B0200000000000000" pitchFamily="34" charset="-120"/>
                <a:ea typeface="Noto Sans TC" panose="020B0200000000000000" pitchFamily="34" charset="-120"/>
              </a:rPr>
              <a:t>4</a:t>
            </a:r>
            <a:r>
              <a:rPr lang="zh-TW" altLang="en-US" sz="800" dirty="0">
                <a:solidFill>
                  <a:prstClr val="black"/>
                </a:solidFill>
                <a:latin typeface="Noto Sans TC" panose="020B0200000000000000" pitchFamily="34" charset="-120"/>
                <a:ea typeface="Noto Sans TC" panose="020B0200000000000000" pitchFamily="34" charset="-120"/>
              </a:rPr>
              <a:t>月</a:t>
            </a:r>
            <a:r>
              <a:rPr lang="en-US" altLang="zh-TW" sz="800" dirty="0">
                <a:solidFill>
                  <a:prstClr val="black"/>
                </a:solidFill>
                <a:latin typeface="Noto Sans TC" panose="020B0200000000000000" pitchFamily="34" charset="-120"/>
                <a:ea typeface="Noto Sans TC" panose="020B0200000000000000" pitchFamily="34" charset="-120"/>
              </a:rPr>
              <a:t>30</a:t>
            </a:r>
            <a:r>
              <a:rPr lang="zh-TW" altLang="en-US" sz="800" dirty="0">
                <a:solidFill>
                  <a:prstClr val="black"/>
                </a:solidFill>
                <a:latin typeface="Noto Sans TC" panose="020B0200000000000000" pitchFamily="34" charset="-120"/>
                <a:ea typeface="Noto Sans TC" panose="020B0200000000000000" pitchFamily="34" charset="-120"/>
              </a:rPr>
              <a:t>日，同類型為理柏環球分類美國中小型股票。波動度為三年年化波動度。</a:t>
            </a:r>
            <a:r>
              <a:rPr lang="zh-TW" altLang="en-US" sz="800" b="1" dirty="0">
                <a:solidFill>
                  <a:prstClr val="black"/>
                </a:solidFill>
                <a:latin typeface="Noto Sans TC" panose="020B0200000000000000" pitchFamily="34" charset="-120"/>
                <a:ea typeface="Noto Sans TC" panose="020B0200000000000000" pitchFamily="34" charset="-120"/>
              </a:rPr>
              <a:t>基金過去績效不代表未來績效之保證。</a:t>
            </a:r>
            <a:endParaRPr lang="en-US" altLang="zh-TW" sz="800" b="1" dirty="0">
              <a:solidFill>
                <a:prstClr val="black"/>
              </a:solidFill>
              <a:latin typeface="Noto Sans TC" panose="020B0200000000000000" pitchFamily="34" charset="-120"/>
              <a:ea typeface="Noto Sans TC" panose="020B0200000000000000" pitchFamily="34" charset="-120"/>
            </a:endParaRPr>
          </a:p>
        </p:txBody>
      </p:sp>
      <p:grpSp>
        <p:nvGrpSpPr>
          <p:cNvPr id="108" name="群組 107"/>
          <p:cNvGrpSpPr/>
          <p:nvPr/>
        </p:nvGrpSpPr>
        <p:grpSpPr>
          <a:xfrm>
            <a:off x="55829" y="4279900"/>
            <a:ext cx="7274700" cy="338554"/>
            <a:chOff x="0" y="2235129"/>
            <a:chExt cx="6245130" cy="338554"/>
          </a:xfrm>
        </p:grpSpPr>
        <p:pic>
          <p:nvPicPr>
            <p:cNvPr id="110" name="Picture 15">
              <a:extLst>
                <a:ext uri="{FF2B5EF4-FFF2-40B4-BE49-F238E27FC236}">
                  <a16:creationId xmlns:a16="http://schemas.microsoft.com/office/drawing/2014/main" id="{1504468A-1E0D-417D-ADF1-B41EA7FE708E}"/>
                </a:ext>
              </a:extLst>
            </p:cNvPr>
            <p:cNvPicPr>
              <a:picLocks/>
            </p:cNvPicPr>
            <p:nvPr/>
          </p:nvPicPr>
          <p:blipFill>
            <a:blip r:embed="rId3" cstate="screen">
              <a:extLst>
                <a:ext uri="{28A0092B-C50C-407E-A947-70E740481C1C}">
                  <a14:useLocalDpi xmlns:a14="http://schemas.microsoft.com/office/drawing/2010/main"/>
                </a:ext>
              </a:extLst>
            </a:blip>
            <a:stretch>
              <a:fillRect/>
            </a:stretch>
          </p:blipFill>
          <p:spPr>
            <a:xfrm>
              <a:off x="0" y="2257304"/>
              <a:ext cx="6245130" cy="278611"/>
            </a:xfrm>
            <a:prstGeom prst="rect">
              <a:avLst/>
            </a:prstGeom>
          </p:spPr>
        </p:pic>
        <p:sp>
          <p:nvSpPr>
            <p:cNvPr id="114" name="TextBox 190">
              <a:extLst>
                <a:ext uri="{FF2B5EF4-FFF2-40B4-BE49-F238E27FC236}">
                  <a16:creationId xmlns:a16="http://schemas.microsoft.com/office/drawing/2014/main" id="{9FCC5596-4A15-4AE2-90B7-1806A9FD9B76}"/>
                </a:ext>
              </a:extLst>
            </p:cNvPr>
            <p:cNvSpPr txBox="1"/>
            <p:nvPr/>
          </p:nvSpPr>
          <p:spPr>
            <a:xfrm>
              <a:off x="260093" y="2235129"/>
              <a:ext cx="5522815" cy="338554"/>
            </a:xfrm>
            <a:prstGeom prst="rect">
              <a:avLst/>
            </a:prstGeom>
            <a:noFill/>
          </p:spPr>
          <p:txBody>
            <a:bodyPr wrap="square" lIns="0" rIns="0" rtlCol="0">
              <a:spAutoFit/>
            </a:bodyPr>
            <a:lstStyle/>
            <a:p>
              <a:r>
                <a:rPr lang="zh-TW" altLang="en-US" sz="1600" b="1" dirty="0">
                  <a:solidFill>
                    <a:schemeClr val="bg1"/>
                  </a:solidFill>
                  <a:latin typeface="Noto Sans TC" panose="020B0200000000000000" pitchFamily="34" charset="-120"/>
                  <a:ea typeface="Noto Sans TC" panose="020B0200000000000000" pitchFamily="34" charset="-120"/>
                </a:rPr>
                <a:t>美盛銳思美國小型公司機會基金特色</a:t>
              </a:r>
            </a:p>
          </p:txBody>
        </p:sp>
      </p:grpSp>
      <p:graphicFrame>
        <p:nvGraphicFramePr>
          <p:cNvPr id="5" name="表格 4"/>
          <p:cNvGraphicFramePr>
            <a:graphicFrameLocks noGrp="1"/>
          </p:cNvGraphicFramePr>
          <p:nvPr>
            <p:extLst>
              <p:ext uri="{D42A27DB-BD31-4B8C-83A1-F6EECF244321}">
                <p14:modId xmlns:p14="http://schemas.microsoft.com/office/powerpoint/2010/main" val="188676153"/>
              </p:ext>
            </p:extLst>
          </p:nvPr>
        </p:nvGraphicFramePr>
        <p:xfrm>
          <a:off x="199230" y="7578604"/>
          <a:ext cx="7075467" cy="1013498"/>
        </p:xfrm>
        <a:graphic>
          <a:graphicData uri="http://schemas.openxmlformats.org/drawingml/2006/table">
            <a:tbl>
              <a:tblPr firstRow="1">
                <a:tableStyleId>{5C22544A-7EE6-4342-B048-85BDC9FD1C3A}</a:tableStyleId>
              </a:tblPr>
              <a:tblGrid>
                <a:gridCol w="1668355">
                  <a:extLst>
                    <a:ext uri="{9D8B030D-6E8A-4147-A177-3AD203B41FA5}">
                      <a16:colId xmlns:a16="http://schemas.microsoft.com/office/drawing/2014/main" val="658173220"/>
                    </a:ext>
                  </a:extLst>
                </a:gridCol>
                <a:gridCol w="675889">
                  <a:extLst>
                    <a:ext uri="{9D8B030D-6E8A-4147-A177-3AD203B41FA5}">
                      <a16:colId xmlns:a16="http://schemas.microsoft.com/office/drawing/2014/main" val="3683874630"/>
                    </a:ext>
                  </a:extLst>
                </a:gridCol>
                <a:gridCol w="675889">
                  <a:extLst>
                    <a:ext uri="{9D8B030D-6E8A-4147-A177-3AD203B41FA5}">
                      <a16:colId xmlns:a16="http://schemas.microsoft.com/office/drawing/2014/main" val="1136302529"/>
                    </a:ext>
                  </a:extLst>
                </a:gridCol>
                <a:gridCol w="675889">
                  <a:extLst>
                    <a:ext uri="{9D8B030D-6E8A-4147-A177-3AD203B41FA5}">
                      <a16:colId xmlns:a16="http://schemas.microsoft.com/office/drawing/2014/main" val="4115883149"/>
                    </a:ext>
                  </a:extLst>
                </a:gridCol>
                <a:gridCol w="675889">
                  <a:extLst>
                    <a:ext uri="{9D8B030D-6E8A-4147-A177-3AD203B41FA5}">
                      <a16:colId xmlns:a16="http://schemas.microsoft.com/office/drawing/2014/main" val="1903936727"/>
                    </a:ext>
                  </a:extLst>
                </a:gridCol>
                <a:gridCol w="675889">
                  <a:extLst>
                    <a:ext uri="{9D8B030D-6E8A-4147-A177-3AD203B41FA5}">
                      <a16:colId xmlns:a16="http://schemas.microsoft.com/office/drawing/2014/main" val="1515036581"/>
                    </a:ext>
                  </a:extLst>
                </a:gridCol>
                <a:gridCol w="675889">
                  <a:extLst>
                    <a:ext uri="{9D8B030D-6E8A-4147-A177-3AD203B41FA5}">
                      <a16:colId xmlns:a16="http://schemas.microsoft.com/office/drawing/2014/main" val="2336036391"/>
                    </a:ext>
                  </a:extLst>
                </a:gridCol>
                <a:gridCol w="675889">
                  <a:extLst>
                    <a:ext uri="{9D8B030D-6E8A-4147-A177-3AD203B41FA5}">
                      <a16:colId xmlns:a16="http://schemas.microsoft.com/office/drawing/2014/main" val="2588450769"/>
                    </a:ext>
                  </a:extLst>
                </a:gridCol>
                <a:gridCol w="675889">
                  <a:extLst>
                    <a:ext uri="{9D8B030D-6E8A-4147-A177-3AD203B41FA5}">
                      <a16:colId xmlns:a16="http://schemas.microsoft.com/office/drawing/2014/main" val="1097244135"/>
                    </a:ext>
                  </a:extLst>
                </a:gridCol>
              </a:tblGrid>
              <a:tr h="259160">
                <a:tc>
                  <a:txBody>
                    <a:bodyPr/>
                    <a:lstStyle>
                      <a:lvl1pPr marL="0" algn="l" defTabSz="914400" rtl="0" eaLnBrk="0" latinLnBrk="0" hangingPunct="0">
                        <a:spcBef>
                          <a:spcPct val="20000"/>
                        </a:spcBef>
                        <a:buFont typeface="Arial" charset="0"/>
                        <a:defRPr sz="2800" b="1" kern="1200">
                          <a:solidFill>
                            <a:schemeClr val="tx1"/>
                          </a:solidFill>
                          <a:latin typeface="Arial" charset="0"/>
                          <a:ea typeface="標楷體" pitchFamily="65" charset="-120"/>
                          <a:cs typeface="Arial" charset="0"/>
                        </a:defRPr>
                      </a:lvl1pPr>
                      <a:lvl2pPr marL="742950" indent="-285750" algn="l" defTabSz="914400" rtl="0" eaLnBrk="0" latinLnBrk="0" hangingPunct="0">
                        <a:spcBef>
                          <a:spcPct val="20000"/>
                        </a:spcBef>
                        <a:buFont typeface="Arial" charset="0"/>
                        <a:defRPr sz="2400" b="1" kern="1200">
                          <a:solidFill>
                            <a:schemeClr val="tx1"/>
                          </a:solidFill>
                          <a:latin typeface="Arial" charset="0"/>
                          <a:ea typeface="標楷體" pitchFamily="65" charset="-120"/>
                          <a:cs typeface="Arial" charset="0"/>
                        </a:defRPr>
                      </a:lvl2pPr>
                      <a:lvl3pPr marL="1143000" indent="-228600" algn="l" defTabSz="914400" rtl="0" eaLnBrk="0" latinLnBrk="0" hangingPunct="0">
                        <a:spcBef>
                          <a:spcPct val="20000"/>
                        </a:spcBef>
                        <a:buFont typeface="Arial" charset="0"/>
                        <a:defRPr sz="2000" b="1" kern="1200">
                          <a:solidFill>
                            <a:schemeClr val="tx1"/>
                          </a:solidFill>
                          <a:latin typeface="Arial" charset="0"/>
                          <a:ea typeface="標楷體" pitchFamily="65" charset="-120"/>
                          <a:cs typeface="Arial" charset="0"/>
                        </a:defRPr>
                      </a:lvl3pPr>
                      <a:lvl4pPr marL="1600200" indent="-228600" algn="l" defTabSz="914400" rtl="0" eaLnBrk="0" latinLnBrk="0" hangingPunct="0">
                        <a:spcBef>
                          <a:spcPct val="20000"/>
                        </a:spcBef>
                        <a:buFont typeface="Arial" charset="0"/>
                        <a:defRPr sz="1800" b="1" kern="1200">
                          <a:solidFill>
                            <a:schemeClr val="tx1"/>
                          </a:solidFill>
                          <a:latin typeface="Arial" charset="0"/>
                          <a:ea typeface="標楷體" pitchFamily="65" charset="-120"/>
                          <a:cs typeface="Arial" charset="0"/>
                        </a:defRPr>
                      </a:lvl4pPr>
                      <a:lvl5pPr marL="2057400" indent="-228600" algn="l" defTabSz="914400" rtl="0" eaLnBrk="0" latinLnBrk="0" hangingPunct="0">
                        <a:spcBef>
                          <a:spcPct val="20000"/>
                        </a:spcBef>
                        <a:buFont typeface="Arial" charset="0"/>
                        <a:defRPr sz="1800" b="1" kern="1200">
                          <a:solidFill>
                            <a:schemeClr val="tx1"/>
                          </a:solidFill>
                          <a:latin typeface="Arial" charset="0"/>
                          <a:ea typeface="標楷體" pitchFamily="65" charset="-120"/>
                          <a:cs typeface="Arial" charset="0"/>
                        </a:defRPr>
                      </a:lvl5pPr>
                      <a:lvl6pPr marL="2514600" indent="-228600" algn="l" defTabSz="914400" rtl="0" eaLnBrk="0" fontAlgn="base" latinLnBrk="0" hangingPunct="0">
                        <a:spcBef>
                          <a:spcPct val="20000"/>
                        </a:spcBef>
                        <a:spcAft>
                          <a:spcPct val="0"/>
                        </a:spcAft>
                        <a:buFont typeface="Arial" charset="0"/>
                        <a:defRPr sz="1800" b="1" kern="1200">
                          <a:solidFill>
                            <a:schemeClr val="tx1"/>
                          </a:solidFill>
                          <a:latin typeface="Arial" charset="0"/>
                          <a:ea typeface="標楷體" pitchFamily="65" charset="-120"/>
                          <a:cs typeface="Arial" charset="0"/>
                        </a:defRPr>
                      </a:lvl6pPr>
                      <a:lvl7pPr marL="2971800" indent="-228600" algn="l" defTabSz="914400" rtl="0" eaLnBrk="0" fontAlgn="base" latinLnBrk="0" hangingPunct="0">
                        <a:spcBef>
                          <a:spcPct val="20000"/>
                        </a:spcBef>
                        <a:spcAft>
                          <a:spcPct val="0"/>
                        </a:spcAft>
                        <a:buFont typeface="Arial" charset="0"/>
                        <a:defRPr sz="1800" b="1" kern="1200">
                          <a:solidFill>
                            <a:schemeClr val="tx1"/>
                          </a:solidFill>
                          <a:latin typeface="Arial" charset="0"/>
                          <a:ea typeface="標楷體" pitchFamily="65" charset="-120"/>
                          <a:cs typeface="Arial" charset="0"/>
                        </a:defRPr>
                      </a:lvl7pPr>
                      <a:lvl8pPr marL="3429000" indent="-228600" algn="l" defTabSz="914400" rtl="0" eaLnBrk="0" fontAlgn="base" latinLnBrk="0" hangingPunct="0">
                        <a:spcBef>
                          <a:spcPct val="20000"/>
                        </a:spcBef>
                        <a:spcAft>
                          <a:spcPct val="0"/>
                        </a:spcAft>
                        <a:buFont typeface="Arial" charset="0"/>
                        <a:defRPr sz="1800" b="1" kern="1200">
                          <a:solidFill>
                            <a:schemeClr val="tx1"/>
                          </a:solidFill>
                          <a:latin typeface="Arial" charset="0"/>
                          <a:ea typeface="標楷體" pitchFamily="65" charset="-120"/>
                          <a:cs typeface="Arial" charset="0"/>
                        </a:defRPr>
                      </a:lvl8pPr>
                      <a:lvl9pPr marL="3886200" indent="-228600" algn="l" defTabSz="914400" rtl="0" eaLnBrk="0" fontAlgn="base" latinLnBrk="0" hangingPunct="0">
                        <a:spcBef>
                          <a:spcPct val="20000"/>
                        </a:spcBef>
                        <a:spcAft>
                          <a:spcPct val="0"/>
                        </a:spcAft>
                        <a:buFont typeface="Arial" charset="0"/>
                        <a:defRPr sz="1800" b="1" kern="1200">
                          <a:solidFill>
                            <a:schemeClr val="tx1"/>
                          </a:solidFill>
                          <a:latin typeface="Arial" charset="0"/>
                          <a:ea typeface="標楷體" pitchFamily="65" charset="-120"/>
                          <a:cs typeface="Arial" charset="0"/>
                        </a:defRPr>
                      </a:lvl9pPr>
                    </a:lstStyle>
                    <a:p>
                      <a:pPr marL="0" marR="0" lvl="0" indent="0" algn="ctr" defTabSz="914400" rtl="0" eaLnBrk="0" fontAlgn="ctr" latinLnBrk="0" hangingPunct="0">
                        <a:lnSpc>
                          <a:spcPct val="100000"/>
                        </a:lnSpc>
                        <a:spcBef>
                          <a:spcPct val="50000"/>
                        </a:spcBef>
                        <a:spcAft>
                          <a:spcPct val="0"/>
                        </a:spcAft>
                        <a:buClr>
                          <a:schemeClr val="folHlink"/>
                        </a:buClr>
                        <a:buSzTx/>
                        <a:buFont typeface="Wingdings" pitchFamily="2" charset="2"/>
                        <a:buNone/>
                        <a:tabLst/>
                      </a:pPr>
                      <a:r>
                        <a:rPr kumimoji="1" lang="zh-TW" altLang="en-US" sz="1200" b="1" u="none" strike="noStrike" cap="none" normalizeH="0" baseline="0" dirty="0">
                          <a:ln>
                            <a:noFill/>
                          </a:ln>
                          <a:solidFill>
                            <a:schemeClr val="bg1"/>
                          </a:solidFill>
                          <a:effectLst/>
                          <a:latin typeface="Noto Sans TC" panose="020B0200000000000000" pitchFamily="34" charset="-120"/>
                          <a:ea typeface="Noto Sans TC" panose="020B0200000000000000" pitchFamily="34" charset="-120"/>
                        </a:rPr>
                        <a:t>基金名稱</a:t>
                      </a:r>
                      <a:r>
                        <a:rPr kumimoji="1" lang="en-US" altLang="zh-TW" sz="1200" b="1" u="none" strike="noStrike" cap="none" normalizeH="0" baseline="0" dirty="0">
                          <a:ln>
                            <a:noFill/>
                          </a:ln>
                          <a:solidFill>
                            <a:schemeClr val="bg1"/>
                          </a:solidFill>
                          <a:effectLst/>
                          <a:latin typeface="Noto Sans TC" panose="020B0200000000000000" pitchFamily="34" charset="-120"/>
                          <a:ea typeface="Noto Sans TC" panose="020B0200000000000000" pitchFamily="34" charset="-120"/>
                        </a:rPr>
                        <a:t>/</a:t>
                      </a:r>
                      <a:r>
                        <a:rPr kumimoji="1" lang="zh-TW" altLang="en-US" sz="1200" b="1" u="none" strike="noStrike" cap="none" normalizeH="0" baseline="0" dirty="0">
                          <a:ln>
                            <a:noFill/>
                          </a:ln>
                          <a:solidFill>
                            <a:schemeClr val="bg1"/>
                          </a:solidFill>
                          <a:effectLst/>
                          <a:latin typeface="Noto Sans TC" panose="020B0200000000000000" pitchFamily="34" charset="-120"/>
                          <a:ea typeface="Noto Sans TC" panose="020B0200000000000000" pitchFamily="34" charset="-120"/>
                        </a:rPr>
                        <a:t>績效</a:t>
                      </a:r>
                      <a:r>
                        <a:rPr kumimoji="1" lang="en-US" altLang="zh-TW" sz="1200" b="1" u="none" strike="noStrike" cap="none" normalizeH="0" baseline="0" dirty="0">
                          <a:ln>
                            <a:noFill/>
                          </a:ln>
                          <a:solidFill>
                            <a:schemeClr val="bg1"/>
                          </a:solidFill>
                          <a:effectLst/>
                          <a:latin typeface="Noto Sans TC" panose="020B0200000000000000" pitchFamily="34" charset="-120"/>
                          <a:ea typeface="Noto Sans TC" panose="020B0200000000000000" pitchFamily="34" charset="-120"/>
                        </a:rPr>
                        <a:t>(%)</a:t>
                      </a:r>
                      <a:endParaRPr kumimoji="1" lang="en-US" altLang="zh-TW" sz="1200" b="1" i="0" u="none" strike="noStrike" cap="none" normalizeH="0" baseline="0" dirty="0">
                        <a:ln>
                          <a:noFill/>
                        </a:ln>
                        <a:solidFill>
                          <a:schemeClr val="bg1"/>
                        </a:solidFill>
                        <a:effectLst/>
                        <a:latin typeface="Noto Sans TC" panose="020B0200000000000000" pitchFamily="34" charset="-120"/>
                        <a:ea typeface="Noto Sans TC" panose="020B0200000000000000" pitchFamily="34" charset="-120"/>
                        <a:cs typeface="Arial" panose="020B0604020202020204" pitchFamily="34" charset="0"/>
                      </a:endParaRPr>
                    </a:p>
                  </a:txBody>
                  <a:tcPr marL="68590" marR="68590" marT="34283" marB="34283" anchor="ctr" horzOverflow="overflow">
                    <a:solidFill>
                      <a:srgbClr val="2A5EFF"/>
                    </a:solidFill>
                  </a:tcPr>
                </a:tc>
                <a:tc>
                  <a:txBody>
                    <a:bodyPr/>
                    <a:lstStyle/>
                    <a:p>
                      <a:pPr algn="ctr" fontAlgn="b"/>
                      <a:r>
                        <a:rPr kumimoji="0" lang="zh-TW" altLang="en-US" sz="1200" b="1" u="none" strike="noStrike" kern="1200" cap="none" normalizeH="0" baseline="0" dirty="0">
                          <a:ln>
                            <a:noFill/>
                          </a:ln>
                          <a:solidFill>
                            <a:schemeClr val="bg1"/>
                          </a:solidFill>
                          <a:effectLst/>
                          <a:latin typeface="Noto Sans TC" panose="020B0200000000000000" pitchFamily="34" charset="-120"/>
                          <a:ea typeface="Noto Sans TC" panose="020B0200000000000000" pitchFamily="34" charset="-120"/>
                          <a:cs typeface="Arial" panose="020B0604020202020204" pitchFamily="34" charset="0"/>
                        </a:rPr>
                        <a:t>今年來</a:t>
                      </a:r>
                    </a:p>
                  </a:txBody>
                  <a:tcPr marL="9525" marR="9525" marT="9525" marB="0" anchor="ctr">
                    <a:solidFill>
                      <a:srgbClr val="2A5EFF"/>
                    </a:solidFill>
                  </a:tcPr>
                </a:tc>
                <a:tc>
                  <a:txBody>
                    <a:bodyPr/>
                    <a:lstStyle>
                      <a:lvl1pPr marL="0" algn="l" defTabSz="995661" rtl="0" eaLnBrk="1" latinLnBrk="0" hangingPunct="1">
                        <a:defRPr sz="2000" b="1" kern="1200">
                          <a:solidFill>
                            <a:schemeClr val="lt1"/>
                          </a:solidFill>
                          <a:latin typeface="Arial"/>
                          <a:ea typeface="微軟正黑體"/>
                        </a:defRPr>
                      </a:lvl1pPr>
                      <a:lvl2pPr marL="497831" algn="l" defTabSz="995661" rtl="0" eaLnBrk="1" latinLnBrk="0" hangingPunct="1">
                        <a:defRPr sz="2000" b="1" kern="1200">
                          <a:solidFill>
                            <a:schemeClr val="lt1"/>
                          </a:solidFill>
                          <a:latin typeface="Arial"/>
                          <a:ea typeface="微軟正黑體"/>
                        </a:defRPr>
                      </a:lvl2pPr>
                      <a:lvl3pPr marL="995661" algn="l" defTabSz="995661" rtl="0" eaLnBrk="1" latinLnBrk="0" hangingPunct="1">
                        <a:defRPr sz="2000" b="1" kern="1200">
                          <a:solidFill>
                            <a:schemeClr val="lt1"/>
                          </a:solidFill>
                          <a:latin typeface="Arial"/>
                          <a:ea typeface="微軟正黑體"/>
                        </a:defRPr>
                      </a:lvl3pPr>
                      <a:lvl4pPr marL="1493492" algn="l" defTabSz="995661" rtl="0" eaLnBrk="1" latinLnBrk="0" hangingPunct="1">
                        <a:defRPr sz="2000" b="1" kern="1200">
                          <a:solidFill>
                            <a:schemeClr val="lt1"/>
                          </a:solidFill>
                          <a:latin typeface="Arial"/>
                          <a:ea typeface="微軟正黑體"/>
                        </a:defRPr>
                      </a:lvl4pPr>
                      <a:lvl5pPr marL="1991323" algn="l" defTabSz="995661" rtl="0" eaLnBrk="1" latinLnBrk="0" hangingPunct="1">
                        <a:defRPr sz="2000" b="1" kern="1200">
                          <a:solidFill>
                            <a:schemeClr val="lt1"/>
                          </a:solidFill>
                          <a:latin typeface="Arial"/>
                          <a:ea typeface="微軟正黑體"/>
                        </a:defRPr>
                      </a:lvl5pPr>
                      <a:lvl6pPr marL="2489152" algn="l" defTabSz="995661" rtl="0" eaLnBrk="1" latinLnBrk="0" hangingPunct="1">
                        <a:defRPr sz="2000" b="1" kern="1200">
                          <a:solidFill>
                            <a:schemeClr val="lt1"/>
                          </a:solidFill>
                          <a:latin typeface="Arial"/>
                          <a:ea typeface="微軟正黑體"/>
                        </a:defRPr>
                      </a:lvl6pPr>
                      <a:lvl7pPr marL="2986983" algn="l" defTabSz="995661" rtl="0" eaLnBrk="1" latinLnBrk="0" hangingPunct="1">
                        <a:defRPr sz="2000" b="1" kern="1200">
                          <a:solidFill>
                            <a:schemeClr val="lt1"/>
                          </a:solidFill>
                          <a:latin typeface="Arial"/>
                          <a:ea typeface="微軟正黑體"/>
                        </a:defRPr>
                      </a:lvl7pPr>
                      <a:lvl8pPr marL="3484814" algn="l" defTabSz="995661" rtl="0" eaLnBrk="1" latinLnBrk="0" hangingPunct="1">
                        <a:defRPr sz="2000" b="1" kern="1200">
                          <a:solidFill>
                            <a:schemeClr val="lt1"/>
                          </a:solidFill>
                          <a:latin typeface="Arial"/>
                          <a:ea typeface="微軟正黑體"/>
                        </a:defRPr>
                      </a:lvl8pPr>
                      <a:lvl9pPr marL="3982645" algn="l" defTabSz="995661" rtl="0" eaLnBrk="1" latinLnBrk="0" hangingPunct="1">
                        <a:defRPr sz="2000" b="1" kern="1200">
                          <a:solidFill>
                            <a:schemeClr val="lt1"/>
                          </a:solidFill>
                          <a:latin typeface="Arial"/>
                          <a:ea typeface="微軟正黑體"/>
                        </a:defRPr>
                      </a:lvl9pPr>
                    </a:lstStyle>
                    <a:p>
                      <a:pPr algn="ctr" fontAlgn="b"/>
                      <a:r>
                        <a:rPr kumimoji="0" lang="en-US" altLang="zh-TW" sz="1200" b="1" u="none" strike="noStrike" kern="1200" cap="none" normalizeH="0" baseline="0" dirty="0">
                          <a:ln>
                            <a:noFill/>
                          </a:ln>
                          <a:effectLst/>
                          <a:latin typeface="Noto Sans TC" panose="020B0200000000000000" pitchFamily="34" charset="-120"/>
                          <a:ea typeface="Noto Sans TC" panose="020B0200000000000000" pitchFamily="34" charset="-120"/>
                        </a:rPr>
                        <a:t>3</a:t>
                      </a:r>
                      <a:r>
                        <a:rPr kumimoji="0" lang="zh-TW" altLang="en-US" sz="1200" b="1" u="none" strike="noStrike" kern="1200" cap="none" normalizeH="0" baseline="0" dirty="0">
                          <a:ln>
                            <a:noFill/>
                          </a:ln>
                          <a:effectLst/>
                          <a:latin typeface="Noto Sans TC" panose="020B0200000000000000" pitchFamily="34" charset="-120"/>
                          <a:ea typeface="Noto Sans TC" panose="020B0200000000000000" pitchFamily="34" charset="-120"/>
                        </a:rPr>
                        <a:t>個月</a:t>
                      </a:r>
                      <a:endParaRPr kumimoji="0" lang="zh-TW" altLang="en-US" sz="1200" b="1" u="none" strike="noStrike" kern="1200" cap="none" normalizeH="0" baseline="0" dirty="0">
                        <a:ln>
                          <a:noFill/>
                        </a:ln>
                        <a:solidFill>
                          <a:schemeClr val="bg1"/>
                        </a:solidFill>
                        <a:effectLst/>
                        <a:latin typeface="Noto Sans TC" panose="020B0200000000000000" pitchFamily="34" charset="-120"/>
                        <a:ea typeface="Noto Sans TC" panose="020B0200000000000000" pitchFamily="34" charset="-120"/>
                        <a:cs typeface="Arial" panose="020B0604020202020204" pitchFamily="34" charset="0"/>
                      </a:endParaRPr>
                    </a:p>
                  </a:txBody>
                  <a:tcPr marL="9525" marR="9525" marT="9525" marB="0" anchor="ctr">
                    <a:solidFill>
                      <a:srgbClr val="2A5EFF"/>
                    </a:solidFill>
                  </a:tcPr>
                </a:tc>
                <a:tc>
                  <a:txBody>
                    <a:bodyPr/>
                    <a:lstStyle>
                      <a:lvl1pPr marL="0" algn="l" defTabSz="995661" rtl="0" eaLnBrk="1" latinLnBrk="0" hangingPunct="1">
                        <a:defRPr sz="2000" b="1" kern="1200">
                          <a:solidFill>
                            <a:schemeClr val="lt1"/>
                          </a:solidFill>
                          <a:latin typeface="Arial"/>
                          <a:ea typeface="微軟正黑體"/>
                        </a:defRPr>
                      </a:lvl1pPr>
                      <a:lvl2pPr marL="497831" algn="l" defTabSz="995661" rtl="0" eaLnBrk="1" latinLnBrk="0" hangingPunct="1">
                        <a:defRPr sz="2000" b="1" kern="1200">
                          <a:solidFill>
                            <a:schemeClr val="lt1"/>
                          </a:solidFill>
                          <a:latin typeface="Arial"/>
                          <a:ea typeface="微軟正黑體"/>
                        </a:defRPr>
                      </a:lvl2pPr>
                      <a:lvl3pPr marL="995661" algn="l" defTabSz="995661" rtl="0" eaLnBrk="1" latinLnBrk="0" hangingPunct="1">
                        <a:defRPr sz="2000" b="1" kern="1200">
                          <a:solidFill>
                            <a:schemeClr val="lt1"/>
                          </a:solidFill>
                          <a:latin typeface="Arial"/>
                          <a:ea typeface="微軟正黑體"/>
                        </a:defRPr>
                      </a:lvl3pPr>
                      <a:lvl4pPr marL="1493492" algn="l" defTabSz="995661" rtl="0" eaLnBrk="1" latinLnBrk="0" hangingPunct="1">
                        <a:defRPr sz="2000" b="1" kern="1200">
                          <a:solidFill>
                            <a:schemeClr val="lt1"/>
                          </a:solidFill>
                          <a:latin typeface="Arial"/>
                          <a:ea typeface="微軟正黑體"/>
                        </a:defRPr>
                      </a:lvl4pPr>
                      <a:lvl5pPr marL="1991323" algn="l" defTabSz="995661" rtl="0" eaLnBrk="1" latinLnBrk="0" hangingPunct="1">
                        <a:defRPr sz="2000" b="1" kern="1200">
                          <a:solidFill>
                            <a:schemeClr val="lt1"/>
                          </a:solidFill>
                          <a:latin typeface="Arial"/>
                          <a:ea typeface="微軟正黑體"/>
                        </a:defRPr>
                      </a:lvl5pPr>
                      <a:lvl6pPr marL="2489152" algn="l" defTabSz="995661" rtl="0" eaLnBrk="1" latinLnBrk="0" hangingPunct="1">
                        <a:defRPr sz="2000" b="1" kern="1200">
                          <a:solidFill>
                            <a:schemeClr val="lt1"/>
                          </a:solidFill>
                          <a:latin typeface="Arial"/>
                          <a:ea typeface="微軟正黑體"/>
                        </a:defRPr>
                      </a:lvl6pPr>
                      <a:lvl7pPr marL="2986983" algn="l" defTabSz="995661" rtl="0" eaLnBrk="1" latinLnBrk="0" hangingPunct="1">
                        <a:defRPr sz="2000" b="1" kern="1200">
                          <a:solidFill>
                            <a:schemeClr val="lt1"/>
                          </a:solidFill>
                          <a:latin typeface="Arial"/>
                          <a:ea typeface="微軟正黑體"/>
                        </a:defRPr>
                      </a:lvl7pPr>
                      <a:lvl8pPr marL="3484814" algn="l" defTabSz="995661" rtl="0" eaLnBrk="1" latinLnBrk="0" hangingPunct="1">
                        <a:defRPr sz="2000" b="1" kern="1200">
                          <a:solidFill>
                            <a:schemeClr val="lt1"/>
                          </a:solidFill>
                          <a:latin typeface="Arial"/>
                          <a:ea typeface="微軟正黑體"/>
                        </a:defRPr>
                      </a:lvl8pPr>
                      <a:lvl9pPr marL="3982645" algn="l" defTabSz="995661" rtl="0" eaLnBrk="1" latinLnBrk="0" hangingPunct="1">
                        <a:defRPr sz="2000" b="1" kern="1200">
                          <a:solidFill>
                            <a:schemeClr val="lt1"/>
                          </a:solidFill>
                          <a:latin typeface="Arial"/>
                          <a:ea typeface="微軟正黑體"/>
                        </a:defRPr>
                      </a:lvl9pPr>
                    </a:lstStyle>
                    <a:p>
                      <a:pPr algn="ctr" fontAlgn="b"/>
                      <a:r>
                        <a:rPr kumimoji="0" lang="en-US" altLang="zh-TW" sz="1200" b="1" u="none" strike="noStrike" kern="1200" cap="none" normalizeH="0" baseline="0" dirty="0">
                          <a:ln>
                            <a:noFill/>
                          </a:ln>
                          <a:effectLst/>
                          <a:latin typeface="Noto Sans TC" panose="020B0200000000000000" pitchFamily="34" charset="-120"/>
                          <a:ea typeface="Noto Sans TC" panose="020B0200000000000000" pitchFamily="34" charset="-120"/>
                        </a:rPr>
                        <a:t>6</a:t>
                      </a:r>
                      <a:r>
                        <a:rPr kumimoji="0" lang="zh-TW" altLang="en-US" sz="1200" b="1" u="none" strike="noStrike" kern="1200" cap="none" normalizeH="0" baseline="0" dirty="0">
                          <a:ln>
                            <a:noFill/>
                          </a:ln>
                          <a:effectLst/>
                          <a:latin typeface="Noto Sans TC" panose="020B0200000000000000" pitchFamily="34" charset="-120"/>
                          <a:ea typeface="Noto Sans TC" panose="020B0200000000000000" pitchFamily="34" charset="-120"/>
                        </a:rPr>
                        <a:t>個月</a:t>
                      </a:r>
                      <a:endParaRPr kumimoji="0" lang="zh-TW" altLang="en-US" sz="1200" b="1" u="none" strike="noStrike" kern="1200" cap="none" normalizeH="0" baseline="0" dirty="0">
                        <a:ln>
                          <a:noFill/>
                        </a:ln>
                        <a:solidFill>
                          <a:schemeClr val="bg1"/>
                        </a:solidFill>
                        <a:effectLst/>
                        <a:latin typeface="Noto Sans TC" panose="020B0200000000000000" pitchFamily="34" charset="-120"/>
                        <a:ea typeface="Noto Sans TC" panose="020B0200000000000000" pitchFamily="34" charset="-120"/>
                        <a:cs typeface="Arial" panose="020B0604020202020204" pitchFamily="34" charset="0"/>
                      </a:endParaRPr>
                    </a:p>
                  </a:txBody>
                  <a:tcPr marL="9525" marR="9525" marT="9525" marB="0" anchor="ctr">
                    <a:solidFill>
                      <a:srgbClr val="2A5EFF"/>
                    </a:solidFill>
                  </a:tcPr>
                </a:tc>
                <a:tc>
                  <a:txBody>
                    <a:bodyPr/>
                    <a:lstStyle>
                      <a:lvl1pPr marL="0" algn="l" defTabSz="995661" rtl="0" eaLnBrk="1" latinLnBrk="0" hangingPunct="1">
                        <a:defRPr sz="2000" b="1" kern="1200">
                          <a:solidFill>
                            <a:schemeClr val="lt1"/>
                          </a:solidFill>
                          <a:latin typeface="Arial"/>
                          <a:ea typeface="微軟正黑體"/>
                        </a:defRPr>
                      </a:lvl1pPr>
                      <a:lvl2pPr marL="497831" algn="l" defTabSz="995661" rtl="0" eaLnBrk="1" latinLnBrk="0" hangingPunct="1">
                        <a:defRPr sz="2000" b="1" kern="1200">
                          <a:solidFill>
                            <a:schemeClr val="lt1"/>
                          </a:solidFill>
                          <a:latin typeface="Arial"/>
                          <a:ea typeface="微軟正黑體"/>
                        </a:defRPr>
                      </a:lvl2pPr>
                      <a:lvl3pPr marL="995661" algn="l" defTabSz="995661" rtl="0" eaLnBrk="1" latinLnBrk="0" hangingPunct="1">
                        <a:defRPr sz="2000" b="1" kern="1200">
                          <a:solidFill>
                            <a:schemeClr val="lt1"/>
                          </a:solidFill>
                          <a:latin typeface="Arial"/>
                          <a:ea typeface="微軟正黑體"/>
                        </a:defRPr>
                      </a:lvl3pPr>
                      <a:lvl4pPr marL="1493492" algn="l" defTabSz="995661" rtl="0" eaLnBrk="1" latinLnBrk="0" hangingPunct="1">
                        <a:defRPr sz="2000" b="1" kern="1200">
                          <a:solidFill>
                            <a:schemeClr val="lt1"/>
                          </a:solidFill>
                          <a:latin typeface="Arial"/>
                          <a:ea typeface="微軟正黑體"/>
                        </a:defRPr>
                      </a:lvl4pPr>
                      <a:lvl5pPr marL="1991323" algn="l" defTabSz="995661" rtl="0" eaLnBrk="1" latinLnBrk="0" hangingPunct="1">
                        <a:defRPr sz="2000" b="1" kern="1200">
                          <a:solidFill>
                            <a:schemeClr val="lt1"/>
                          </a:solidFill>
                          <a:latin typeface="Arial"/>
                          <a:ea typeface="微軟正黑體"/>
                        </a:defRPr>
                      </a:lvl5pPr>
                      <a:lvl6pPr marL="2489152" algn="l" defTabSz="995661" rtl="0" eaLnBrk="1" latinLnBrk="0" hangingPunct="1">
                        <a:defRPr sz="2000" b="1" kern="1200">
                          <a:solidFill>
                            <a:schemeClr val="lt1"/>
                          </a:solidFill>
                          <a:latin typeface="Arial"/>
                          <a:ea typeface="微軟正黑體"/>
                        </a:defRPr>
                      </a:lvl6pPr>
                      <a:lvl7pPr marL="2986983" algn="l" defTabSz="995661" rtl="0" eaLnBrk="1" latinLnBrk="0" hangingPunct="1">
                        <a:defRPr sz="2000" b="1" kern="1200">
                          <a:solidFill>
                            <a:schemeClr val="lt1"/>
                          </a:solidFill>
                          <a:latin typeface="Arial"/>
                          <a:ea typeface="微軟正黑體"/>
                        </a:defRPr>
                      </a:lvl7pPr>
                      <a:lvl8pPr marL="3484814" algn="l" defTabSz="995661" rtl="0" eaLnBrk="1" latinLnBrk="0" hangingPunct="1">
                        <a:defRPr sz="2000" b="1" kern="1200">
                          <a:solidFill>
                            <a:schemeClr val="lt1"/>
                          </a:solidFill>
                          <a:latin typeface="Arial"/>
                          <a:ea typeface="微軟正黑體"/>
                        </a:defRPr>
                      </a:lvl8pPr>
                      <a:lvl9pPr marL="3982645" algn="l" defTabSz="995661" rtl="0" eaLnBrk="1" latinLnBrk="0" hangingPunct="1">
                        <a:defRPr sz="2000" b="1" kern="1200">
                          <a:solidFill>
                            <a:schemeClr val="lt1"/>
                          </a:solidFill>
                          <a:latin typeface="Arial"/>
                          <a:ea typeface="微軟正黑體"/>
                        </a:defRPr>
                      </a:lvl9pPr>
                    </a:lstStyle>
                    <a:p>
                      <a:pPr algn="ctr" fontAlgn="b"/>
                      <a:r>
                        <a:rPr kumimoji="0" lang="en-US" altLang="zh-TW" sz="1200" b="1" u="none" strike="noStrike" kern="1200" cap="none" normalizeH="0" baseline="0" dirty="0">
                          <a:ln>
                            <a:noFill/>
                          </a:ln>
                          <a:effectLst/>
                          <a:latin typeface="Noto Sans TC" panose="020B0200000000000000" pitchFamily="34" charset="-120"/>
                          <a:ea typeface="Noto Sans TC" panose="020B0200000000000000" pitchFamily="34" charset="-120"/>
                        </a:rPr>
                        <a:t>1</a:t>
                      </a:r>
                      <a:r>
                        <a:rPr kumimoji="0" lang="zh-TW" altLang="en-US" sz="1200" b="1" u="none" strike="noStrike" kern="1200" cap="none" normalizeH="0" baseline="0" dirty="0">
                          <a:ln>
                            <a:noFill/>
                          </a:ln>
                          <a:effectLst/>
                          <a:latin typeface="Noto Sans TC" panose="020B0200000000000000" pitchFamily="34" charset="-120"/>
                          <a:ea typeface="Noto Sans TC" panose="020B0200000000000000" pitchFamily="34" charset="-120"/>
                        </a:rPr>
                        <a:t>年</a:t>
                      </a:r>
                      <a:endParaRPr kumimoji="0" lang="zh-TW" altLang="en-US" sz="1200" b="1" u="none" strike="noStrike" kern="1200" cap="none" normalizeH="0" baseline="0" dirty="0">
                        <a:ln>
                          <a:noFill/>
                        </a:ln>
                        <a:solidFill>
                          <a:schemeClr val="bg1"/>
                        </a:solidFill>
                        <a:effectLst/>
                        <a:latin typeface="Noto Sans TC" panose="020B0200000000000000" pitchFamily="34" charset="-120"/>
                        <a:ea typeface="Noto Sans TC" panose="020B0200000000000000" pitchFamily="34" charset="-120"/>
                        <a:cs typeface="Arial" panose="020B0604020202020204" pitchFamily="34" charset="0"/>
                      </a:endParaRPr>
                    </a:p>
                  </a:txBody>
                  <a:tcPr marL="9525" marR="9525" marT="9525" marB="0" anchor="ctr">
                    <a:solidFill>
                      <a:srgbClr val="2A5EFF"/>
                    </a:solidFill>
                  </a:tcPr>
                </a:tc>
                <a:tc>
                  <a:txBody>
                    <a:bodyPr/>
                    <a:lstStyle>
                      <a:lvl1pPr marL="0" algn="l" defTabSz="995661" rtl="0" eaLnBrk="1" latinLnBrk="0" hangingPunct="1">
                        <a:defRPr sz="2000" b="1" kern="1200">
                          <a:solidFill>
                            <a:schemeClr val="lt1"/>
                          </a:solidFill>
                          <a:latin typeface="Arial"/>
                          <a:ea typeface="微軟正黑體"/>
                        </a:defRPr>
                      </a:lvl1pPr>
                      <a:lvl2pPr marL="497831" algn="l" defTabSz="995661" rtl="0" eaLnBrk="1" latinLnBrk="0" hangingPunct="1">
                        <a:defRPr sz="2000" b="1" kern="1200">
                          <a:solidFill>
                            <a:schemeClr val="lt1"/>
                          </a:solidFill>
                          <a:latin typeface="Arial"/>
                          <a:ea typeface="微軟正黑體"/>
                        </a:defRPr>
                      </a:lvl2pPr>
                      <a:lvl3pPr marL="995661" algn="l" defTabSz="995661" rtl="0" eaLnBrk="1" latinLnBrk="0" hangingPunct="1">
                        <a:defRPr sz="2000" b="1" kern="1200">
                          <a:solidFill>
                            <a:schemeClr val="lt1"/>
                          </a:solidFill>
                          <a:latin typeface="Arial"/>
                          <a:ea typeface="微軟正黑體"/>
                        </a:defRPr>
                      </a:lvl3pPr>
                      <a:lvl4pPr marL="1493492" algn="l" defTabSz="995661" rtl="0" eaLnBrk="1" latinLnBrk="0" hangingPunct="1">
                        <a:defRPr sz="2000" b="1" kern="1200">
                          <a:solidFill>
                            <a:schemeClr val="lt1"/>
                          </a:solidFill>
                          <a:latin typeface="Arial"/>
                          <a:ea typeface="微軟正黑體"/>
                        </a:defRPr>
                      </a:lvl4pPr>
                      <a:lvl5pPr marL="1991323" algn="l" defTabSz="995661" rtl="0" eaLnBrk="1" latinLnBrk="0" hangingPunct="1">
                        <a:defRPr sz="2000" b="1" kern="1200">
                          <a:solidFill>
                            <a:schemeClr val="lt1"/>
                          </a:solidFill>
                          <a:latin typeface="Arial"/>
                          <a:ea typeface="微軟正黑體"/>
                        </a:defRPr>
                      </a:lvl5pPr>
                      <a:lvl6pPr marL="2489152" algn="l" defTabSz="995661" rtl="0" eaLnBrk="1" latinLnBrk="0" hangingPunct="1">
                        <a:defRPr sz="2000" b="1" kern="1200">
                          <a:solidFill>
                            <a:schemeClr val="lt1"/>
                          </a:solidFill>
                          <a:latin typeface="Arial"/>
                          <a:ea typeface="微軟正黑體"/>
                        </a:defRPr>
                      </a:lvl6pPr>
                      <a:lvl7pPr marL="2986983" algn="l" defTabSz="995661" rtl="0" eaLnBrk="1" latinLnBrk="0" hangingPunct="1">
                        <a:defRPr sz="2000" b="1" kern="1200">
                          <a:solidFill>
                            <a:schemeClr val="lt1"/>
                          </a:solidFill>
                          <a:latin typeface="Arial"/>
                          <a:ea typeface="微軟正黑體"/>
                        </a:defRPr>
                      </a:lvl7pPr>
                      <a:lvl8pPr marL="3484814" algn="l" defTabSz="995661" rtl="0" eaLnBrk="1" latinLnBrk="0" hangingPunct="1">
                        <a:defRPr sz="2000" b="1" kern="1200">
                          <a:solidFill>
                            <a:schemeClr val="lt1"/>
                          </a:solidFill>
                          <a:latin typeface="Arial"/>
                          <a:ea typeface="微軟正黑體"/>
                        </a:defRPr>
                      </a:lvl8pPr>
                      <a:lvl9pPr marL="3982645" algn="l" defTabSz="995661" rtl="0" eaLnBrk="1" latinLnBrk="0" hangingPunct="1">
                        <a:defRPr sz="2000" b="1" kern="1200">
                          <a:solidFill>
                            <a:schemeClr val="lt1"/>
                          </a:solidFill>
                          <a:latin typeface="Arial"/>
                          <a:ea typeface="微軟正黑體"/>
                        </a:defRPr>
                      </a:lvl9pPr>
                    </a:lstStyle>
                    <a:p>
                      <a:pPr algn="ctr" fontAlgn="b"/>
                      <a:r>
                        <a:rPr kumimoji="0" lang="en-US" altLang="zh-TW" sz="1200" b="1" u="none" strike="noStrike" kern="1200" cap="none" normalizeH="0" baseline="0" dirty="0">
                          <a:ln>
                            <a:noFill/>
                          </a:ln>
                          <a:effectLst/>
                          <a:latin typeface="Noto Sans TC" panose="020B0200000000000000" pitchFamily="34" charset="-120"/>
                          <a:ea typeface="Noto Sans TC" panose="020B0200000000000000" pitchFamily="34" charset="-120"/>
                        </a:rPr>
                        <a:t>2</a:t>
                      </a:r>
                      <a:r>
                        <a:rPr kumimoji="0" lang="zh-TW" altLang="en-US" sz="1200" b="1" u="none" strike="noStrike" kern="1200" cap="none" normalizeH="0" baseline="0" dirty="0">
                          <a:ln>
                            <a:noFill/>
                          </a:ln>
                          <a:effectLst/>
                          <a:latin typeface="Noto Sans TC" panose="020B0200000000000000" pitchFamily="34" charset="-120"/>
                          <a:ea typeface="Noto Sans TC" panose="020B0200000000000000" pitchFamily="34" charset="-120"/>
                        </a:rPr>
                        <a:t>年</a:t>
                      </a:r>
                      <a:endParaRPr kumimoji="0" lang="zh-TW" altLang="en-US" sz="1200" b="1" u="none" strike="noStrike" kern="1200" cap="none" normalizeH="0" baseline="0" dirty="0">
                        <a:ln>
                          <a:noFill/>
                        </a:ln>
                        <a:solidFill>
                          <a:schemeClr val="bg1"/>
                        </a:solidFill>
                        <a:effectLst/>
                        <a:latin typeface="Noto Sans TC" panose="020B0200000000000000" pitchFamily="34" charset="-120"/>
                        <a:ea typeface="Noto Sans TC" panose="020B0200000000000000" pitchFamily="34" charset="-120"/>
                        <a:cs typeface="Arial" panose="020B0604020202020204" pitchFamily="34" charset="0"/>
                      </a:endParaRPr>
                    </a:p>
                  </a:txBody>
                  <a:tcPr marL="9525" marR="9525" marT="9525" marB="0" anchor="ctr">
                    <a:solidFill>
                      <a:srgbClr val="2A5EFF"/>
                    </a:solidFill>
                  </a:tcPr>
                </a:tc>
                <a:tc>
                  <a:txBody>
                    <a:bodyPr/>
                    <a:lstStyle>
                      <a:lvl1pPr marL="0" algn="l" defTabSz="995661" rtl="0" eaLnBrk="1" latinLnBrk="0" hangingPunct="1">
                        <a:defRPr sz="2000" b="1" kern="1200">
                          <a:solidFill>
                            <a:schemeClr val="lt1"/>
                          </a:solidFill>
                          <a:latin typeface="Arial"/>
                          <a:ea typeface="微軟正黑體"/>
                        </a:defRPr>
                      </a:lvl1pPr>
                      <a:lvl2pPr marL="497831" algn="l" defTabSz="995661" rtl="0" eaLnBrk="1" latinLnBrk="0" hangingPunct="1">
                        <a:defRPr sz="2000" b="1" kern="1200">
                          <a:solidFill>
                            <a:schemeClr val="lt1"/>
                          </a:solidFill>
                          <a:latin typeface="Arial"/>
                          <a:ea typeface="微軟正黑體"/>
                        </a:defRPr>
                      </a:lvl2pPr>
                      <a:lvl3pPr marL="995661" algn="l" defTabSz="995661" rtl="0" eaLnBrk="1" latinLnBrk="0" hangingPunct="1">
                        <a:defRPr sz="2000" b="1" kern="1200">
                          <a:solidFill>
                            <a:schemeClr val="lt1"/>
                          </a:solidFill>
                          <a:latin typeface="Arial"/>
                          <a:ea typeface="微軟正黑體"/>
                        </a:defRPr>
                      </a:lvl3pPr>
                      <a:lvl4pPr marL="1493492" algn="l" defTabSz="995661" rtl="0" eaLnBrk="1" latinLnBrk="0" hangingPunct="1">
                        <a:defRPr sz="2000" b="1" kern="1200">
                          <a:solidFill>
                            <a:schemeClr val="lt1"/>
                          </a:solidFill>
                          <a:latin typeface="Arial"/>
                          <a:ea typeface="微軟正黑體"/>
                        </a:defRPr>
                      </a:lvl4pPr>
                      <a:lvl5pPr marL="1991323" algn="l" defTabSz="995661" rtl="0" eaLnBrk="1" latinLnBrk="0" hangingPunct="1">
                        <a:defRPr sz="2000" b="1" kern="1200">
                          <a:solidFill>
                            <a:schemeClr val="lt1"/>
                          </a:solidFill>
                          <a:latin typeface="Arial"/>
                          <a:ea typeface="微軟正黑體"/>
                        </a:defRPr>
                      </a:lvl5pPr>
                      <a:lvl6pPr marL="2489152" algn="l" defTabSz="995661" rtl="0" eaLnBrk="1" latinLnBrk="0" hangingPunct="1">
                        <a:defRPr sz="2000" b="1" kern="1200">
                          <a:solidFill>
                            <a:schemeClr val="lt1"/>
                          </a:solidFill>
                          <a:latin typeface="Arial"/>
                          <a:ea typeface="微軟正黑體"/>
                        </a:defRPr>
                      </a:lvl6pPr>
                      <a:lvl7pPr marL="2986983" algn="l" defTabSz="995661" rtl="0" eaLnBrk="1" latinLnBrk="0" hangingPunct="1">
                        <a:defRPr sz="2000" b="1" kern="1200">
                          <a:solidFill>
                            <a:schemeClr val="lt1"/>
                          </a:solidFill>
                          <a:latin typeface="Arial"/>
                          <a:ea typeface="微軟正黑體"/>
                        </a:defRPr>
                      </a:lvl7pPr>
                      <a:lvl8pPr marL="3484814" algn="l" defTabSz="995661" rtl="0" eaLnBrk="1" latinLnBrk="0" hangingPunct="1">
                        <a:defRPr sz="2000" b="1" kern="1200">
                          <a:solidFill>
                            <a:schemeClr val="lt1"/>
                          </a:solidFill>
                          <a:latin typeface="Arial"/>
                          <a:ea typeface="微軟正黑體"/>
                        </a:defRPr>
                      </a:lvl8pPr>
                      <a:lvl9pPr marL="3982645" algn="l" defTabSz="995661" rtl="0" eaLnBrk="1" latinLnBrk="0" hangingPunct="1">
                        <a:defRPr sz="2000" b="1" kern="1200">
                          <a:solidFill>
                            <a:schemeClr val="lt1"/>
                          </a:solidFill>
                          <a:latin typeface="Arial"/>
                          <a:ea typeface="微軟正黑體"/>
                        </a:defRPr>
                      </a:lvl9pPr>
                    </a:lstStyle>
                    <a:p>
                      <a:pPr algn="ctr" fontAlgn="b"/>
                      <a:r>
                        <a:rPr kumimoji="0" lang="en-US" altLang="zh-TW" sz="1200" b="1" u="none" strike="noStrike" kern="1200" cap="none" normalizeH="0" baseline="0" dirty="0">
                          <a:ln>
                            <a:noFill/>
                          </a:ln>
                          <a:effectLst/>
                          <a:latin typeface="Noto Sans TC" panose="020B0200000000000000" pitchFamily="34" charset="-120"/>
                          <a:ea typeface="Noto Sans TC" panose="020B0200000000000000" pitchFamily="34" charset="-120"/>
                        </a:rPr>
                        <a:t>3</a:t>
                      </a:r>
                      <a:r>
                        <a:rPr kumimoji="0" lang="zh-TW" altLang="en-US" sz="1200" b="1" u="none" strike="noStrike" kern="1200" cap="none" normalizeH="0" baseline="0" dirty="0">
                          <a:ln>
                            <a:noFill/>
                          </a:ln>
                          <a:effectLst/>
                          <a:latin typeface="Noto Sans TC" panose="020B0200000000000000" pitchFamily="34" charset="-120"/>
                          <a:ea typeface="Noto Sans TC" panose="020B0200000000000000" pitchFamily="34" charset="-120"/>
                        </a:rPr>
                        <a:t>年</a:t>
                      </a:r>
                      <a:endParaRPr kumimoji="0" lang="zh-TW" altLang="en-US" sz="1200" b="1" u="none" strike="noStrike" kern="1200" cap="none" normalizeH="0" baseline="0" dirty="0">
                        <a:ln>
                          <a:noFill/>
                        </a:ln>
                        <a:solidFill>
                          <a:schemeClr val="bg1"/>
                        </a:solidFill>
                        <a:effectLst/>
                        <a:latin typeface="Noto Sans TC" panose="020B0200000000000000" pitchFamily="34" charset="-120"/>
                        <a:ea typeface="Noto Sans TC" panose="020B0200000000000000" pitchFamily="34" charset="-120"/>
                        <a:cs typeface="Arial" panose="020B0604020202020204" pitchFamily="34" charset="0"/>
                      </a:endParaRPr>
                    </a:p>
                  </a:txBody>
                  <a:tcPr marL="9525" marR="9525" marT="9525" marB="0" anchor="ctr">
                    <a:solidFill>
                      <a:srgbClr val="2A5EFF"/>
                    </a:solidFill>
                  </a:tcPr>
                </a:tc>
                <a:tc>
                  <a:txBody>
                    <a:bodyPr/>
                    <a:lstStyle>
                      <a:lvl1pPr marL="0" algn="l" defTabSz="995661" rtl="0" eaLnBrk="1" latinLnBrk="0" hangingPunct="1">
                        <a:defRPr sz="2000" b="1" kern="1200">
                          <a:solidFill>
                            <a:schemeClr val="lt1"/>
                          </a:solidFill>
                          <a:latin typeface="Arial"/>
                          <a:ea typeface="微軟正黑體"/>
                        </a:defRPr>
                      </a:lvl1pPr>
                      <a:lvl2pPr marL="497831" algn="l" defTabSz="995661" rtl="0" eaLnBrk="1" latinLnBrk="0" hangingPunct="1">
                        <a:defRPr sz="2000" b="1" kern="1200">
                          <a:solidFill>
                            <a:schemeClr val="lt1"/>
                          </a:solidFill>
                          <a:latin typeface="Arial"/>
                          <a:ea typeface="微軟正黑體"/>
                        </a:defRPr>
                      </a:lvl2pPr>
                      <a:lvl3pPr marL="995661" algn="l" defTabSz="995661" rtl="0" eaLnBrk="1" latinLnBrk="0" hangingPunct="1">
                        <a:defRPr sz="2000" b="1" kern="1200">
                          <a:solidFill>
                            <a:schemeClr val="lt1"/>
                          </a:solidFill>
                          <a:latin typeface="Arial"/>
                          <a:ea typeface="微軟正黑體"/>
                        </a:defRPr>
                      </a:lvl3pPr>
                      <a:lvl4pPr marL="1493492" algn="l" defTabSz="995661" rtl="0" eaLnBrk="1" latinLnBrk="0" hangingPunct="1">
                        <a:defRPr sz="2000" b="1" kern="1200">
                          <a:solidFill>
                            <a:schemeClr val="lt1"/>
                          </a:solidFill>
                          <a:latin typeface="Arial"/>
                          <a:ea typeface="微軟正黑體"/>
                        </a:defRPr>
                      </a:lvl4pPr>
                      <a:lvl5pPr marL="1991323" algn="l" defTabSz="995661" rtl="0" eaLnBrk="1" latinLnBrk="0" hangingPunct="1">
                        <a:defRPr sz="2000" b="1" kern="1200">
                          <a:solidFill>
                            <a:schemeClr val="lt1"/>
                          </a:solidFill>
                          <a:latin typeface="Arial"/>
                          <a:ea typeface="微軟正黑體"/>
                        </a:defRPr>
                      </a:lvl5pPr>
                      <a:lvl6pPr marL="2489152" algn="l" defTabSz="995661" rtl="0" eaLnBrk="1" latinLnBrk="0" hangingPunct="1">
                        <a:defRPr sz="2000" b="1" kern="1200">
                          <a:solidFill>
                            <a:schemeClr val="lt1"/>
                          </a:solidFill>
                          <a:latin typeface="Arial"/>
                          <a:ea typeface="微軟正黑體"/>
                        </a:defRPr>
                      </a:lvl6pPr>
                      <a:lvl7pPr marL="2986983" algn="l" defTabSz="995661" rtl="0" eaLnBrk="1" latinLnBrk="0" hangingPunct="1">
                        <a:defRPr sz="2000" b="1" kern="1200">
                          <a:solidFill>
                            <a:schemeClr val="lt1"/>
                          </a:solidFill>
                          <a:latin typeface="Arial"/>
                          <a:ea typeface="微軟正黑體"/>
                        </a:defRPr>
                      </a:lvl7pPr>
                      <a:lvl8pPr marL="3484814" algn="l" defTabSz="995661" rtl="0" eaLnBrk="1" latinLnBrk="0" hangingPunct="1">
                        <a:defRPr sz="2000" b="1" kern="1200">
                          <a:solidFill>
                            <a:schemeClr val="lt1"/>
                          </a:solidFill>
                          <a:latin typeface="Arial"/>
                          <a:ea typeface="微軟正黑體"/>
                        </a:defRPr>
                      </a:lvl8pPr>
                      <a:lvl9pPr marL="3982645" algn="l" defTabSz="995661" rtl="0" eaLnBrk="1" latinLnBrk="0" hangingPunct="1">
                        <a:defRPr sz="2000" b="1" kern="1200">
                          <a:solidFill>
                            <a:schemeClr val="lt1"/>
                          </a:solidFill>
                          <a:latin typeface="Arial"/>
                          <a:ea typeface="微軟正黑體"/>
                        </a:defRPr>
                      </a:lvl9pPr>
                    </a:lstStyle>
                    <a:p>
                      <a:pPr algn="ctr" fontAlgn="b"/>
                      <a:r>
                        <a:rPr kumimoji="0" lang="en-US" altLang="zh-TW" sz="1200" b="1" u="none" strike="noStrike" kern="1200" cap="none" normalizeH="0" baseline="0" dirty="0">
                          <a:ln>
                            <a:noFill/>
                          </a:ln>
                          <a:effectLst/>
                          <a:latin typeface="Noto Sans TC" panose="020B0200000000000000" pitchFamily="34" charset="-120"/>
                          <a:ea typeface="Noto Sans TC" panose="020B0200000000000000" pitchFamily="34" charset="-120"/>
                        </a:rPr>
                        <a:t>5</a:t>
                      </a:r>
                      <a:r>
                        <a:rPr kumimoji="0" lang="zh-TW" altLang="en-US" sz="1200" b="1" u="none" strike="noStrike" kern="1200" cap="none" normalizeH="0" baseline="0" dirty="0">
                          <a:ln>
                            <a:noFill/>
                          </a:ln>
                          <a:effectLst/>
                          <a:latin typeface="Noto Sans TC" panose="020B0200000000000000" pitchFamily="34" charset="-120"/>
                          <a:ea typeface="Noto Sans TC" panose="020B0200000000000000" pitchFamily="34" charset="-120"/>
                        </a:rPr>
                        <a:t>年</a:t>
                      </a:r>
                      <a:endParaRPr kumimoji="0" lang="zh-TW" altLang="en-US" sz="1200" b="1" u="none" strike="noStrike" kern="1200" cap="none" normalizeH="0" baseline="0" dirty="0">
                        <a:ln>
                          <a:noFill/>
                        </a:ln>
                        <a:solidFill>
                          <a:schemeClr val="bg1"/>
                        </a:solidFill>
                        <a:effectLst/>
                        <a:latin typeface="Noto Sans TC" panose="020B0200000000000000" pitchFamily="34" charset="-120"/>
                        <a:ea typeface="Noto Sans TC" panose="020B0200000000000000" pitchFamily="34" charset="-120"/>
                        <a:cs typeface="Arial" panose="020B0604020202020204" pitchFamily="34" charset="0"/>
                      </a:endParaRPr>
                    </a:p>
                  </a:txBody>
                  <a:tcPr marL="9525" marR="9525" marT="9525" marB="0" anchor="ctr">
                    <a:solidFill>
                      <a:srgbClr val="2A5EFF"/>
                    </a:solidFill>
                  </a:tcPr>
                </a:tc>
                <a:tc>
                  <a:txBody>
                    <a:bodyPr/>
                    <a:lstStyle/>
                    <a:p>
                      <a:pPr algn="ctr" fontAlgn="b"/>
                      <a:r>
                        <a:rPr kumimoji="0" lang="zh-TW" altLang="en-US" sz="1200" b="1" u="none" strike="noStrike" kern="1200" cap="none" normalizeH="0" baseline="0" dirty="0">
                          <a:ln>
                            <a:noFill/>
                          </a:ln>
                          <a:effectLst/>
                          <a:latin typeface="Noto Sans TC" panose="020B0200000000000000" pitchFamily="34" charset="-120"/>
                          <a:ea typeface="Noto Sans TC" panose="020B0200000000000000" pitchFamily="34" charset="-120"/>
                        </a:rPr>
                        <a:t>波動度</a:t>
                      </a:r>
                      <a:endParaRPr kumimoji="0" lang="zh-TW" altLang="en-US" sz="1200" b="1" u="none" strike="noStrike" kern="1200" cap="none" normalizeH="0" baseline="0" dirty="0">
                        <a:ln>
                          <a:noFill/>
                        </a:ln>
                        <a:solidFill>
                          <a:schemeClr val="bg1"/>
                        </a:solidFill>
                        <a:effectLst/>
                        <a:latin typeface="Noto Sans TC" panose="020B0200000000000000" pitchFamily="34" charset="-120"/>
                        <a:ea typeface="Noto Sans TC" panose="020B0200000000000000" pitchFamily="34" charset="-120"/>
                        <a:cs typeface="Arial" panose="020B0604020202020204" pitchFamily="34" charset="0"/>
                      </a:endParaRPr>
                    </a:p>
                  </a:txBody>
                  <a:tcPr marL="9525" marR="9525" marT="9525" marB="0" anchor="ctr">
                    <a:solidFill>
                      <a:srgbClr val="2A5EFF"/>
                    </a:solidFill>
                  </a:tcPr>
                </a:tc>
                <a:extLst>
                  <a:ext uri="{0D108BD9-81ED-4DB2-BD59-A6C34878D82A}">
                    <a16:rowId xmlns:a16="http://schemas.microsoft.com/office/drawing/2014/main" val="1154712539"/>
                  </a:ext>
                </a:extLst>
              </a:tr>
              <a:tr h="250800">
                <a:tc>
                  <a:txBody>
                    <a:bodyPr/>
                    <a:lstStyle>
                      <a:lvl1pPr marL="0" algn="l" defTabSz="914400" rtl="0" eaLnBrk="0" latinLnBrk="0" hangingPunct="0">
                        <a:spcBef>
                          <a:spcPct val="20000"/>
                        </a:spcBef>
                        <a:buFont typeface="Arial" charset="0"/>
                        <a:defRPr sz="2800" kern="1200">
                          <a:solidFill>
                            <a:schemeClr val="tx1"/>
                          </a:solidFill>
                          <a:latin typeface="Arial" charset="0"/>
                          <a:ea typeface="標楷體" pitchFamily="65" charset="-120"/>
                          <a:cs typeface="Arial" charset="0"/>
                        </a:defRPr>
                      </a:lvl1pPr>
                      <a:lvl2pPr marL="742950" indent="-285750" algn="l" defTabSz="914400" rtl="0" eaLnBrk="0" latinLnBrk="0" hangingPunct="0">
                        <a:spcBef>
                          <a:spcPct val="20000"/>
                        </a:spcBef>
                        <a:buFont typeface="Arial" charset="0"/>
                        <a:defRPr sz="2400" kern="1200">
                          <a:solidFill>
                            <a:schemeClr val="tx1"/>
                          </a:solidFill>
                          <a:latin typeface="Arial" charset="0"/>
                          <a:ea typeface="標楷體" pitchFamily="65" charset="-120"/>
                          <a:cs typeface="Arial" charset="0"/>
                        </a:defRPr>
                      </a:lvl2pPr>
                      <a:lvl3pPr marL="1143000" indent="-228600" algn="l" defTabSz="914400" rtl="0" eaLnBrk="0" latinLnBrk="0" hangingPunct="0">
                        <a:spcBef>
                          <a:spcPct val="20000"/>
                        </a:spcBef>
                        <a:buFont typeface="Arial" charset="0"/>
                        <a:defRPr sz="2000" kern="1200">
                          <a:solidFill>
                            <a:schemeClr val="tx1"/>
                          </a:solidFill>
                          <a:latin typeface="Arial" charset="0"/>
                          <a:ea typeface="標楷體" pitchFamily="65" charset="-120"/>
                          <a:cs typeface="Arial" charset="0"/>
                        </a:defRPr>
                      </a:lvl3pPr>
                      <a:lvl4pPr marL="1600200" indent="-228600" algn="l" defTabSz="914400" rtl="0" eaLnBrk="0" latinLnBrk="0" hangingPunct="0">
                        <a:spcBef>
                          <a:spcPct val="20000"/>
                        </a:spcBef>
                        <a:buFont typeface="Arial" charset="0"/>
                        <a:defRPr sz="1800" kern="1200">
                          <a:solidFill>
                            <a:schemeClr val="tx1"/>
                          </a:solidFill>
                          <a:latin typeface="Arial" charset="0"/>
                          <a:ea typeface="標楷體" pitchFamily="65" charset="-120"/>
                          <a:cs typeface="Arial" charset="0"/>
                        </a:defRPr>
                      </a:lvl4pPr>
                      <a:lvl5pPr marL="2057400" indent="-228600" algn="l" defTabSz="914400" rtl="0" eaLnBrk="0" latinLnBrk="0" hangingPunct="0">
                        <a:spcBef>
                          <a:spcPct val="20000"/>
                        </a:spcBef>
                        <a:buFont typeface="Arial" charset="0"/>
                        <a:defRPr sz="1800" kern="1200">
                          <a:solidFill>
                            <a:schemeClr val="tx1"/>
                          </a:solidFill>
                          <a:latin typeface="Arial" charset="0"/>
                          <a:ea typeface="標楷體" pitchFamily="65" charset="-12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標楷體" pitchFamily="65" charset="-12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標楷體" pitchFamily="65" charset="-12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標楷體" pitchFamily="65" charset="-12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標楷體" pitchFamily="65" charset="-120"/>
                          <a:cs typeface="Arial" charset="0"/>
                        </a:defRPr>
                      </a:lvl9pPr>
                    </a:lstStyle>
                    <a:p>
                      <a:pPr marL="0" marR="0" lvl="0" indent="0" algn="ctr" defTabSz="914400" rtl="0" eaLnBrk="0" fontAlgn="ctr" latinLnBrk="0" hangingPunct="0">
                        <a:lnSpc>
                          <a:spcPct val="100000"/>
                        </a:lnSpc>
                        <a:spcBef>
                          <a:spcPts val="0"/>
                        </a:spcBef>
                        <a:spcAft>
                          <a:spcPct val="0"/>
                        </a:spcAft>
                        <a:buClr>
                          <a:schemeClr val="folHlink"/>
                        </a:buClr>
                        <a:buSzTx/>
                        <a:buFont typeface="Wingdings" pitchFamily="2" charset="2"/>
                        <a:buNone/>
                        <a:tabLst/>
                      </a:pPr>
                      <a:r>
                        <a:rPr kumimoji="1" lang="zh-TW" altLang="en-US" sz="1200" b="0" i="0" u="none" strike="noStrike" kern="1200" cap="none" normalizeH="0" baseline="0" dirty="0">
                          <a:ln>
                            <a:noFill/>
                          </a:ln>
                          <a:solidFill>
                            <a:schemeClr val="tx1"/>
                          </a:solidFill>
                          <a:effectLst/>
                          <a:latin typeface="Noto Sans TC" panose="020B0200000000000000" pitchFamily="34" charset="-120"/>
                          <a:ea typeface="Noto Sans TC" panose="020B0200000000000000" pitchFamily="34" charset="-120"/>
                          <a:cs typeface="Arial" charset="0"/>
                        </a:rPr>
                        <a:t>本基金</a:t>
                      </a:r>
                      <a:endParaRPr kumimoji="1" lang="en-US" altLang="zh-TW" sz="1200" b="0" i="0" u="none" strike="noStrike" kern="1200" cap="none" normalizeH="0" baseline="0" dirty="0">
                        <a:ln>
                          <a:noFill/>
                        </a:ln>
                        <a:solidFill>
                          <a:schemeClr val="tx1"/>
                        </a:solidFill>
                        <a:effectLst/>
                        <a:latin typeface="Noto Sans TC" panose="020B0200000000000000" pitchFamily="34" charset="-120"/>
                        <a:ea typeface="Noto Sans TC" panose="020B0200000000000000" pitchFamily="34" charset="-120"/>
                        <a:cs typeface="Arial" panose="020B0604020202020204" pitchFamily="34" charset="0"/>
                      </a:endParaRPr>
                    </a:p>
                  </a:txBody>
                  <a:tcPr marL="68590" marR="68590" marT="34283" marB="34283" horzOverflow="overflow"/>
                </a:tc>
                <a:tc>
                  <a:txBody>
                    <a:bodyPr/>
                    <a:lstStyle/>
                    <a:p>
                      <a:pPr algn="ctr" fontAlgn="ctr">
                        <a:buNone/>
                      </a:pPr>
                      <a:r>
                        <a:rPr lang="en-US" altLang="zh-TW" sz="1200" b="0" i="0" u="none" strike="noStrike" dirty="0">
                          <a:solidFill>
                            <a:srgbClr val="000000"/>
                          </a:solidFill>
                          <a:effectLst/>
                          <a:latin typeface="Noto Sans TC" panose="020B0200000000000000" pitchFamily="34" charset="-120"/>
                          <a:ea typeface="Noto Sans TC" panose="020B0200000000000000" pitchFamily="34" charset="-120"/>
                        </a:rPr>
                        <a:t>21.82</a:t>
                      </a:r>
                    </a:p>
                  </a:txBody>
                  <a:tcPr marL="7620" marR="7620" marT="7620" marB="0"/>
                </a:tc>
                <a:tc>
                  <a:txBody>
                    <a:bodyPr/>
                    <a:lstStyle/>
                    <a:p>
                      <a:pPr algn="ctr" fontAlgn="ctr">
                        <a:buNone/>
                      </a:pPr>
                      <a:r>
                        <a:rPr lang="en-US" altLang="zh-TW" sz="1200" b="0" i="0" u="none" strike="noStrike" dirty="0">
                          <a:solidFill>
                            <a:srgbClr val="000000"/>
                          </a:solidFill>
                          <a:effectLst/>
                          <a:latin typeface="Noto Sans TC" panose="020B0200000000000000" pitchFamily="34" charset="-120"/>
                          <a:ea typeface="Noto Sans TC" panose="020B0200000000000000" pitchFamily="34" charset="-120"/>
                        </a:rPr>
                        <a:t>11.66</a:t>
                      </a:r>
                    </a:p>
                  </a:txBody>
                  <a:tcPr marL="7620" marR="7620" marT="7620" marB="0"/>
                </a:tc>
                <a:tc>
                  <a:txBody>
                    <a:bodyPr/>
                    <a:lstStyle/>
                    <a:p>
                      <a:pPr algn="ctr" fontAlgn="ctr">
                        <a:buNone/>
                      </a:pPr>
                      <a:r>
                        <a:rPr lang="en-US" altLang="zh-TW" sz="1200" b="0" i="0" u="none" strike="noStrike">
                          <a:solidFill>
                            <a:srgbClr val="000000"/>
                          </a:solidFill>
                          <a:effectLst/>
                          <a:latin typeface="Noto Sans TC" panose="020B0200000000000000" pitchFamily="34" charset="-120"/>
                          <a:ea typeface="Noto Sans TC" panose="020B0200000000000000" pitchFamily="34" charset="-120"/>
                        </a:rPr>
                        <a:t>21.67</a:t>
                      </a:r>
                    </a:p>
                  </a:txBody>
                  <a:tcPr marL="7620" marR="7620" marT="7620" marB="0"/>
                </a:tc>
                <a:tc>
                  <a:txBody>
                    <a:bodyPr/>
                    <a:lstStyle/>
                    <a:p>
                      <a:pPr algn="ctr" fontAlgn="ctr">
                        <a:buNone/>
                      </a:pPr>
                      <a:r>
                        <a:rPr lang="en-US" altLang="zh-TW" sz="1200" b="0" i="0" u="none" strike="noStrike">
                          <a:solidFill>
                            <a:srgbClr val="000000"/>
                          </a:solidFill>
                          <a:effectLst/>
                          <a:latin typeface="Noto Sans TC" panose="020B0200000000000000" pitchFamily="34" charset="-120"/>
                          <a:ea typeface="Noto Sans TC" panose="020B0200000000000000" pitchFamily="34" charset="-120"/>
                        </a:rPr>
                        <a:t>62.49</a:t>
                      </a:r>
                    </a:p>
                  </a:txBody>
                  <a:tcPr marL="7620" marR="7620" marT="7620" marB="0"/>
                </a:tc>
                <a:tc>
                  <a:txBody>
                    <a:bodyPr/>
                    <a:lstStyle/>
                    <a:p>
                      <a:pPr algn="ctr" fontAlgn="ctr">
                        <a:buNone/>
                      </a:pPr>
                      <a:r>
                        <a:rPr lang="en-US" altLang="zh-TW" sz="1200" b="0" i="0" u="none" strike="noStrike">
                          <a:solidFill>
                            <a:srgbClr val="000000"/>
                          </a:solidFill>
                          <a:effectLst/>
                          <a:latin typeface="Noto Sans TC" panose="020B0200000000000000" pitchFamily="34" charset="-120"/>
                          <a:ea typeface="Noto Sans TC" panose="020B0200000000000000" pitchFamily="34" charset="-120"/>
                        </a:rPr>
                        <a:t>51.78</a:t>
                      </a:r>
                    </a:p>
                  </a:txBody>
                  <a:tcPr marL="7620" marR="7620" marT="7620" marB="0"/>
                </a:tc>
                <a:tc>
                  <a:txBody>
                    <a:bodyPr/>
                    <a:lstStyle/>
                    <a:p>
                      <a:pPr algn="ctr" fontAlgn="ctr">
                        <a:buNone/>
                      </a:pPr>
                      <a:r>
                        <a:rPr lang="en-US" altLang="zh-TW" sz="1200" b="0" i="0" u="none" strike="noStrike">
                          <a:solidFill>
                            <a:srgbClr val="000000"/>
                          </a:solidFill>
                          <a:effectLst/>
                          <a:latin typeface="Noto Sans TC" panose="020B0200000000000000" pitchFamily="34" charset="-120"/>
                          <a:ea typeface="Noto Sans TC" panose="020B0200000000000000" pitchFamily="34" charset="-120"/>
                        </a:rPr>
                        <a:t>71.53</a:t>
                      </a:r>
                    </a:p>
                  </a:txBody>
                  <a:tcPr marL="7620" marR="7620" marT="7620" marB="0"/>
                </a:tc>
                <a:tc>
                  <a:txBody>
                    <a:bodyPr/>
                    <a:lstStyle/>
                    <a:p>
                      <a:pPr algn="ctr" fontAlgn="ctr">
                        <a:buNone/>
                      </a:pPr>
                      <a:r>
                        <a:rPr lang="en-US" altLang="zh-TW" sz="1200" b="0" i="0" u="none" strike="noStrike">
                          <a:solidFill>
                            <a:srgbClr val="000000"/>
                          </a:solidFill>
                          <a:effectLst/>
                          <a:latin typeface="Noto Sans TC" panose="020B0200000000000000" pitchFamily="34" charset="-120"/>
                          <a:ea typeface="Noto Sans TC" panose="020B0200000000000000" pitchFamily="34" charset="-120"/>
                        </a:rPr>
                        <a:t>47.39</a:t>
                      </a:r>
                    </a:p>
                  </a:txBody>
                  <a:tcPr marL="7620" marR="7620" marT="7620" marB="0"/>
                </a:tc>
                <a:tc>
                  <a:txBody>
                    <a:bodyPr/>
                    <a:lstStyle/>
                    <a:p>
                      <a:pPr algn="ctr" fontAlgn="ctr">
                        <a:buNone/>
                      </a:pPr>
                      <a:r>
                        <a:rPr lang="en-US" altLang="zh-TW" sz="1200" b="0" i="0" u="none" strike="noStrike">
                          <a:solidFill>
                            <a:srgbClr val="000000"/>
                          </a:solidFill>
                          <a:effectLst/>
                          <a:latin typeface="Noto Sans TC" panose="020B0200000000000000" pitchFamily="34" charset="-120"/>
                          <a:ea typeface="Noto Sans TC" panose="020B0200000000000000" pitchFamily="34" charset="-120"/>
                        </a:rPr>
                        <a:t>22.94</a:t>
                      </a:r>
                    </a:p>
                  </a:txBody>
                  <a:tcPr marL="7620" marR="7620" marT="7620" marB="0"/>
                </a:tc>
                <a:extLst>
                  <a:ext uri="{0D108BD9-81ED-4DB2-BD59-A6C34878D82A}">
                    <a16:rowId xmlns:a16="http://schemas.microsoft.com/office/drawing/2014/main" val="1602599963"/>
                  </a:ext>
                </a:extLst>
              </a:tr>
              <a:tr h="250800">
                <a:tc>
                  <a:txBody>
                    <a:bodyPr/>
                    <a:lstStyle>
                      <a:lvl1pPr marL="0" algn="l" defTabSz="914400" rtl="0" eaLnBrk="0" latinLnBrk="0" hangingPunct="0">
                        <a:spcBef>
                          <a:spcPct val="20000"/>
                        </a:spcBef>
                        <a:buFont typeface="Arial" charset="0"/>
                        <a:defRPr sz="2800" kern="1200">
                          <a:solidFill>
                            <a:schemeClr val="tx1"/>
                          </a:solidFill>
                          <a:latin typeface="Arial" charset="0"/>
                          <a:ea typeface="標楷體" pitchFamily="65" charset="-120"/>
                          <a:cs typeface="Arial" charset="0"/>
                        </a:defRPr>
                      </a:lvl1pPr>
                      <a:lvl2pPr marL="742950" indent="-285750" algn="l" defTabSz="914400" rtl="0" eaLnBrk="0" latinLnBrk="0" hangingPunct="0">
                        <a:spcBef>
                          <a:spcPct val="20000"/>
                        </a:spcBef>
                        <a:buFont typeface="Arial" charset="0"/>
                        <a:defRPr sz="2400" kern="1200">
                          <a:solidFill>
                            <a:schemeClr val="tx1"/>
                          </a:solidFill>
                          <a:latin typeface="Arial" charset="0"/>
                          <a:ea typeface="標楷體" pitchFamily="65" charset="-120"/>
                          <a:cs typeface="Arial" charset="0"/>
                        </a:defRPr>
                      </a:lvl2pPr>
                      <a:lvl3pPr marL="1143000" indent="-228600" algn="l" defTabSz="914400" rtl="0" eaLnBrk="0" latinLnBrk="0" hangingPunct="0">
                        <a:spcBef>
                          <a:spcPct val="20000"/>
                        </a:spcBef>
                        <a:buFont typeface="Arial" charset="0"/>
                        <a:defRPr sz="2000" kern="1200">
                          <a:solidFill>
                            <a:schemeClr val="tx1"/>
                          </a:solidFill>
                          <a:latin typeface="Arial" charset="0"/>
                          <a:ea typeface="標楷體" pitchFamily="65" charset="-120"/>
                          <a:cs typeface="Arial" charset="0"/>
                        </a:defRPr>
                      </a:lvl3pPr>
                      <a:lvl4pPr marL="1600200" indent="-228600" algn="l" defTabSz="914400" rtl="0" eaLnBrk="0" latinLnBrk="0" hangingPunct="0">
                        <a:spcBef>
                          <a:spcPct val="20000"/>
                        </a:spcBef>
                        <a:buFont typeface="Arial" charset="0"/>
                        <a:defRPr sz="1800" kern="1200">
                          <a:solidFill>
                            <a:schemeClr val="tx1"/>
                          </a:solidFill>
                          <a:latin typeface="Arial" charset="0"/>
                          <a:ea typeface="標楷體" pitchFamily="65" charset="-120"/>
                          <a:cs typeface="Arial" charset="0"/>
                        </a:defRPr>
                      </a:lvl4pPr>
                      <a:lvl5pPr marL="2057400" indent="-228600" algn="l" defTabSz="914400" rtl="0" eaLnBrk="0" latinLnBrk="0" hangingPunct="0">
                        <a:spcBef>
                          <a:spcPct val="20000"/>
                        </a:spcBef>
                        <a:buFont typeface="Arial" charset="0"/>
                        <a:defRPr sz="1800" kern="1200">
                          <a:solidFill>
                            <a:schemeClr val="tx1"/>
                          </a:solidFill>
                          <a:latin typeface="Arial" charset="0"/>
                          <a:ea typeface="標楷體" pitchFamily="65" charset="-120"/>
                          <a:cs typeface="Arial" charset="0"/>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標楷體" pitchFamily="65" charset="-120"/>
                          <a:cs typeface="Arial" charset="0"/>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標楷體" pitchFamily="65" charset="-120"/>
                          <a:cs typeface="Arial" charset="0"/>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標楷體" pitchFamily="65" charset="-120"/>
                          <a:cs typeface="Arial" charset="0"/>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標楷體" pitchFamily="65" charset="-120"/>
                          <a:cs typeface="Arial" charset="0"/>
                        </a:defRPr>
                      </a:lvl9pPr>
                    </a:lstStyle>
                    <a:p>
                      <a:pPr marL="0" marR="0" lvl="0" indent="0" algn="ctr" defTabSz="914400" rtl="0" eaLnBrk="0" fontAlgn="ctr" latinLnBrk="0" hangingPunct="0">
                        <a:lnSpc>
                          <a:spcPct val="100000"/>
                        </a:lnSpc>
                        <a:spcBef>
                          <a:spcPts val="0"/>
                        </a:spcBef>
                        <a:spcAft>
                          <a:spcPct val="0"/>
                        </a:spcAft>
                        <a:buClr>
                          <a:schemeClr val="folHlink"/>
                        </a:buClr>
                        <a:buSzTx/>
                        <a:buFont typeface="Wingdings" pitchFamily="2" charset="2"/>
                        <a:buNone/>
                        <a:tabLst/>
                      </a:pPr>
                      <a:r>
                        <a:rPr kumimoji="1" lang="zh-TW" altLang="en-US" sz="1200" b="0" i="0" u="none" strike="noStrike" kern="1200" cap="none" normalizeH="0" baseline="0" dirty="0">
                          <a:ln>
                            <a:noFill/>
                          </a:ln>
                          <a:solidFill>
                            <a:schemeClr val="tx1"/>
                          </a:solidFill>
                          <a:effectLst/>
                          <a:latin typeface="Noto Sans TC" panose="020B0200000000000000" pitchFamily="34" charset="-120"/>
                          <a:ea typeface="Noto Sans TC" panose="020B0200000000000000" pitchFamily="34" charset="-120"/>
                          <a:cs typeface="Arial" charset="0"/>
                        </a:rPr>
                        <a:t>同類型基金平均</a:t>
                      </a:r>
                      <a:r>
                        <a:rPr kumimoji="1" lang="en-US" altLang="zh-TW" sz="1200" b="0" i="0" u="none" strike="noStrike" kern="1200" cap="none" normalizeH="0" baseline="0" dirty="0">
                          <a:ln>
                            <a:noFill/>
                          </a:ln>
                          <a:solidFill>
                            <a:schemeClr val="tx1"/>
                          </a:solidFill>
                          <a:effectLst/>
                          <a:latin typeface="Noto Sans TC" panose="020B0200000000000000" pitchFamily="34" charset="-120"/>
                          <a:ea typeface="Noto Sans TC" panose="020B0200000000000000" pitchFamily="34" charset="-120"/>
                          <a:cs typeface="Arial" charset="0"/>
                        </a:rPr>
                        <a:t>(16</a:t>
                      </a:r>
                      <a:r>
                        <a:rPr kumimoji="1" lang="zh-TW" altLang="en-US" sz="1200" b="0" i="0" u="none" strike="noStrike" kern="1200" cap="none" normalizeH="0" baseline="0" dirty="0">
                          <a:ln>
                            <a:noFill/>
                          </a:ln>
                          <a:solidFill>
                            <a:schemeClr val="tx1"/>
                          </a:solidFill>
                          <a:effectLst/>
                          <a:latin typeface="Noto Sans TC" panose="020B0200000000000000" pitchFamily="34" charset="-120"/>
                          <a:ea typeface="Noto Sans TC" panose="020B0200000000000000" pitchFamily="34" charset="-120"/>
                          <a:cs typeface="Arial" charset="0"/>
                        </a:rPr>
                        <a:t>檔</a:t>
                      </a:r>
                      <a:r>
                        <a:rPr kumimoji="1" lang="en-US" altLang="zh-TW" sz="1200" b="0" i="0" u="none" strike="noStrike" kern="1200" cap="none" normalizeH="0" baseline="0" dirty="0">
                          <a:ln>
                            <a:noFill/>
                          </a:ln>
                          <a:solidFill>
                            <a:schemeClr val="tx1"/>
                          </a:solidFill>
                          <a:effectLst/>
                          <a:latin typeface="Noto Sans TC" panose="020B0200000000000000" pitchFamily="34" charset="-120"/>
                          <a:ea typeface="Noto Sans TC" panose="020B0200000000000000" pitchFamily="34" charset="-120"/>
                          <a:cs typeface="Arial" charset="0"/>
                        </a:rPr>
                        <a:t>)</a:t>
                      </a:r>
                      <a:endParaRPr kumimoji="1" lang="en-US" altLang="zh-TW" sz="1200" b="0" i="0" u="none" strike="noStrike" kern="1200" cap="none" normalizeH="0" baseline="0" dirty="0">
                        <a:ln>
                          <a:noFill/>
                        </a:ln>
                        <a:solidFill>
                          <a:schemeClr val="tx1"/>
                        </a:solidFill>
                        <a:effectLst/>
                        <a:latin typeface="Noto Sans TC" panose="020B0200000000000000" pitchFamily="34" charset="-120"/>
                        <a:ea typeface="Noto Sans TC" panose="020B0200000000000000" pitchFamily="34" charset="-120"/>
                        <a:cs typeface="Arial" panose="020B0604020202020204" pitchFamily="34" charset="0"/>
                      </a:endParaRPr>
                    </a:p>
                  </a:txBody>
                  <a:tcPr marL="68590" marR="68590" marT="34283" marB="34283" horzOverflow="overflow"/>
                </a:tc>
                <a:tc>
                  <a:txBody>
                    <a:bodyPr/>
                    <a:lstStyle/>
                    <a:p>
                      <a:pPr algn="ctr" fontAlgn="ctr">
                        <a:buNone/>
                      </a:pPr>
                      <a:r>
                        <a:rPr lang="en-US" altLang="zh-TW" sz="1200" b="0" i="0" u="none" strike="noStrike">
                          <a:solidFill>
                            <a:srgbClr val="000000"/>
                          </a:solidFill>
                          <a:effectLst/>
                          <a:latin typeface="Noto Sans TC" panose="020B0200000000000000" pitchFamily="34" charset="-120"/>
                          <a:ea typeface="Noto Sans TC" panose="020B0200000000000000" pitchFamily="34" charset="-120"/>
                        </a:rPr>
                        <a:t>7.85</a:t>
                      </a:r>
                    </a:p>
                  </a:txBody>
                  <a:tcPr marL="7620" marR="7620" marT="7620" marB="0"/>
                </a:tc>
                <a:tc>
                  <a:txBody>
                    <a:bodyPr/>
                    <a:lstStyle/>
                    <a:p>
                      <a:pPr algn="ctr" fontAlgn="ctr">
                        <a:buNone/>
                      </a:pPr>
                      <a:r>
                        <a:rPr lang="en-US" altLang="zh-TW" sz="1200" b="0" i="0" u="none" strike="noStrike">
                          <a:solidFill>
                            <a:srgbClr val="000000"/>
                          </a:solidFill>
                          <a:effectLst/>
                          <a:latin typeface="Noto Sans TC" panose="020B0200000000000000" pitchFamily="34" charset="-120"/>
                          <a:ea typeface="Noto Sans TC" panose="020B0200000000000000" pitchFamily="34" charset="-120"/>
                        </a:rPr>
                        <a:t>3.45</a:t>
                      </a:r>
                    </a:p>
                  </a:txBody>
                  <a:tcPr marL="7620" marR="7620" marT="7620" marB="0"/>
                </a:tc>
                <a:tc>
                  <a:txBody>
                    <a:bodyPr/>
                    <a:lstStyle/>
                    <a:p>
                      <a:pPr algn="ctr" fontAlgn="ctr">
                        <a:buNone/>
                      </a:pPr>
                      <a:r>
                        <a:rPr lang="en-US" altLang="zh-TW" sz="1200" b="0" i="0" u="none" strike="noStrike" dirty="0">
                          <a:solidFill>
                            <a:srgbClr val="000000"/>
                          </a:solidFill>
                          <a:effectLst/>
                          <a:latin typeface="Noto Sans TC" panose="020B0200000000000000" pitchFamily="34" charset="-120"/>
                          <a:ea typeface="Noto Sans TC" panose="020B0200000000000000" pitchFamily="34" charset="-120"/>
                        </a:rPr>
                        <a:t>10.87</a:t>
                      </a:r>
                    </a:p>
                  </a:txBody>
                  <a:tcPr marL="7620" marR="7620" marT="7620" marB="0"/>
                </a:tc>
                <a:tc>
                  <a:txBody>
                    <a:bodyPr/>
                    <a:lstStyle/>
                    <a:p>
                      <a:pPr algn="ctr" fontAlgn="ctr">
                        <a:buNone/>
                      </a:pPr>
                      <a:r>
                        <a:rPr lang="en-US" altLang="zh-TW" sz="1200" b="0" i="0" u="none" strike="noStrike">
                          <a:solidFill>
                            <a:srgbClr val="000000"/>
                          </a:solidFill>
                          <a:effectLst/>
                          <a:latin typeface="Noto Sans TC" panose="020B0200000000000000" pitchFamily="34" charset="-120"/>
                          <a:ea typeface="Noto Sans TC" panose="020B0200000000000000" pitchFamily="34" charset="-120"/>
                        </a:rPr>
                        <a:t>27.36</a:t>
                      </a:r>
                    </a:p>
                  </a:txBody>
                  <a:tcPr marL="7620" marR="7620" marT="7620" marB="0"/>
                </a:tc>
                <a:tc>
                  <a:txBody>
                    <a:bodyPr/>
                    <a:lstStyle/>
                    <a:p>
                      <a:pPr algn="ctr" fontAlgn="ctr">
                        <a:buNone/>
                      </a:pPr>
                      <a:r>
                        <a:rPr lang="en-US" altLang="zh-TW" sz="1200" b="0" i="0" u="none" strike="noStrike" dirty="0">
                          <a:solidFill>
                            <a:srgbClr val="000000"/>
                          </a:solidFill>
                          <a:effectLst/>
                          <a:latin typeface="Noto Sans TC" panose="020B0200000000000000" pitchFamily="34" charset="-120"/>
                          <a:ea typeface="Noto Sans TC" panose="020B0200000000000000" pitchFamily="34" charset="-120"/>
                        </a:rPr>
                        <a:t>23.57</a:t>
                      </a:r>
                    </a:p>
                  </a:txBody>
                  <a:tcPr marL="7620" marR="7620" marT="7620" marB="0"/>
                </a:tc>
                <a:tc>
                  <a:txBody>
                    <a:bodyPr/>
                    <a:lstStyle/>
                    <a:p>
                      <a:pPr algn="ctr" fontAlgn="ctr">
                        <a:buNone/>
                      </a:pPr>
                      <a:r>
                        <a:rPr lang="en-US" altLang="zh-TW" sz="1200" b="0" i="0" u="none" strike="noStrike" dirty="0">
                          <a:solidFill>
                            <a:srgbClr val="000000"/>
                          </a:solidFill>
                          <a:effectLst/>
                          <a:latin typeface="Noto Sans TC" panose="020B0200000000000000" pitchFamily="34" charset="-120"/>
                          <a:ea typeface="Noto Sans TC" panose="020B0200000000000000" pitchFamily="34" charset="-120"/>
                        </a:rPr>
                        <a:t>37.86</a:t>
                      </a:r>
                    </a:p>
                  </a:txBody>
                  <a:tcPr marL="7620" marR="7620" marT="7620" marB="0"/>
                </a:tc>
                <a:tc>
                  <a:txBody>
                    <a:bodyPr/>
                    <a:lstStyle/>
                    <a:p>
                      <a:pPr algn="ctr" fontAlgn="ctr">
                        <a:buNone/>
                      </a:pPr>
                      <a:r>
                        <a:rPr lang="en-US" altLang="zh-TW" sz="1200" b="0" i="0" u="none" strike="noStrike" dirty="0">
                          <a:solidFill>
                            <a:srgbClr val="000000"/>
                          </a:solidFill>
                          <a:effectLst/>
                          <a:latin typeface="Noto Sans TC" panose="020B0200000000000000" pitchFamily="34" charset="-120"/>
                          <a:ea typeface="Noto Sans TC" panose="020B0200000000000000" pitchFamily="34" charset="-120"/>
                        </a:rPr>
                        <a:t>20.62</a:t>
                      </a:r>
                    </a:p>
                  </a:txBody>
                  <a:tcPr marL="7620" marR="7620" marT="7620" marB="0"/>
                </a:tc>
                <a:tc>
                  <a:txBody>
                    <a:bodyPr/>
                    <a:lstStyle/>
                    <a:p>
                      <a:pPr algn="ctr" fontAlgn="ctr">
                        <a:buNone/>
                      </a:pPr>
                      <a:r>
                        <a:rPr lang="en-US" altLang="zh-TW" sz="1200" b="0" i="0" u="none" strike="noStrike" dirty="0">
                          <a:solidFill>
                            <a:srgbClr val="000000"/>
                          </a:solidFill>
                          <a:effectLst/>
                          <a:latin typeface="Noto Sans TC" panose="020B0200000000000000" pitchFamily="34" charset="-120"/>
                          <a:ea typeface="Noto Sans TC" panose="020B0200000000000000" pitchFamily="34" charset="-120"/>
                        </a:rPr>
                        <a:t>18.25</a:t>
                      </a:r>
                    </a:p>
                  </a:txBody>
                  <a:tcPr marL="7620" marR="7620" marT="7620" marB="0"/>
                </a:tc>
                <a:extLst>
                  <a:ext uri="{0D108BD9-81ED-4DB2-BD59-A6C34878D82A}">
                    <a16:rowId xmlns:a16="http://schemas.microsoft.com/office/drawing/2014/main" val="1492891683"/>
                  </a:ext>
                </a:extLst>
              </a:tr>
              <a:tr h="250800">
                <a:tc>
                  <a:txBody>
                    <a:bodyPr/>
                    <a:lstStyle/>
                    <a:p>
                      <a:pPr marL="0" marR="0" lvl="0" indent="0" algn="ctr" defTabSz="914400" rtl="0" eaLnBrk="0" fontAlgn="ctr" latinLnBrk="0" hangingPunct="0">
                        <a:lnSpc>
                          <a:spcPct val="100000"/>
                        </a:lnSpc>
                        <a:spcBef>
                          <a:spcPts val="0"/>
                        </a:spcBef>
                        <a:spcAft>
                          <a:spcPct val="0"/>
                        </a:spcAft>
                        <a:buClr>
                          <a:schemeClr val="folHlink"/>
                        </a:buClr>
                        <a:buSzTx/>
                        <a:buFont typeface="Wingdings" pitchFamily="2" charset="2"/>
                        <a:buNone/>
                        <a:tabLst/>
                      </a:pPr>
                      <a:r>
                        <a:rPr kumimoji="1" lang="zh-TW" altLang="en-US" sz="1200" b="0" i="0" u="none" strike="noStrike" kern="1200" cap="none" normalizeH="0" baseline="0" dirty="0">
                          <a:ln>
                            <a:noFill/>
                          </a:ln>
                          <a:solidFill>
                            <a:schemeClr val="tx1"/>
                          </a:solidFill>
                          <a:effectLst/>
                          <a:latin typeface="Noto Sans TC" panose="020B0200000000000000" pitchFamily="34" charset="-120"/>
                          <a:ea typeface="Noto Sans TC" panose="020B0200000000000000" pitchFamily="34" charset="-120"/>
                          <a:cs typeface="Arial" panose="020B0604020202020204" pitchFamily="34" charset="0"/>
                        </a:rPr>
                        <a:t>排名</a:t>
                      </a:r>
                      <a:endParaRPr kumimoji="1" lang="en-US" altLang="zh-TW" sz="1200" b="0" i="0" u="none" strike="noStrike" kern="1200" cap="none" normalizeH="0" baseline="0" dirty="0">
                        <a:ln>
                          <a:noFill/>
                        </a:ln>
                        <a:solidFill>
                          <a:schemeClr val="tx1"/>
                        </a:solidFill>
                        <a:effectLst/>
                        <a:latin typeface="Noto Sans TC" panose="020B0200000000000000" pitchFamily="34" charset="-120"/>
                        <a:ea typeface="Noto Sans TC" panose="020B0200000000000000" pitchFamily="34" charset="-120"/>
                        <a:cs typeface="Arial" panose="020B0604020202020204" pitchFamily="34" charset="0"/>
                      </a:endParaRPr>
                    </a:p>
                  </a:txBody>
                  <a:tcPr marL="68590" marR="68590" marT="34283" marB="34283" horzOverflow="overflow"/>
                </a:tc>
                <a:tc>
                  <a:txBody>
                    <a:bodyPr/>
                    <a:lstStyle/>
                    <a:p>
                      <a:pPr algn="ctr" fontAlgn="ctr">
                        <a:lnSpc>
                          <a:spcPts val="1800"/>
                        </a:lnSpc>
                        <a:spcAft>
                          <a:spcPts val="0"/>
                        </a:spcAft>
                      </a:pPr>
                      <a:r>
                        <a:rPr lang="en-US" altLang="zh-TW" sz="1200" dirty="0">
                          <a:effectLst/>
                          <a:latin typeface="Noto Sans TC" panose="020B0200000000000000" pitchFamily="34" charset="-120"/>
                          <a:ea typeface="Noto Sans TC" panose="020B0200000000000000" pitchFamily="34" charset="-120"/>
                          <a:cs typeface="新細明體" panose="02020500000000000000" pitchFamily="18" charset="-120"/>
                        </a:rPr>
                        <a:t>1</a:t>
                      </a:r>
                      <a:endParaRPr lang="zh-TW" sz="1200" dirty="0">
                        <a:effectLst/>
                        <a:latin typeface="Noto Sans TC" panose="020B0200000000000000" pitchFamily="34" charset="-120"/>
                        <a:ea typeface="Noto Sans TC" panose="020B0200000000000000" pitchFamily="34" charset="-120"/>
                        <a:cs typeface="新細明體" panose="02020500000000000000" pitchFamily="18" charset="-120"/>
                      </a:endParaRPr>
                    </a:p>
                  </a:txBody>
                  <a:tcPr marL="0" marR="0" marT="0" marB="0"/>
                </a:tc>
                <a:tc>
                  <a:txBody>
                    <a:bodyPr/>
                    <a:lstStyle/>
                    <a:p>
                      <a:pPr algn="ctr" fontAlgn="ctr">
                        <a:lnSpc>
                          <a:spcPts val="1800"/>
                        </a:lnSpc>
                        <a:spcAft>
                          <a:spcPts val="0"/>
                        </a:spcAft>
                      </a:pPr>
                      <a:r>
                        <a:rPr lang="en-US" altLang="zh-TW" sz="1200" kern="1200" dirty="0">
                          <a:effectLst/>
                          <a:latin typeface="Noto Sans TC" panose="020B0200000000000000" pitchFamily="34" charset="-120"/>
                          <a:ea typeface="Noto Sans TC" panose="020B0200000000000000" pitchFamily="34" charset="-120"/>
                          <a:cs typeface="+mn-cs"/>
                        </a:rPr>
                        <a:t>1</a:t>
                      </a:r>
                      <a:endParaRPr lang="zh-TW" sz="1200" dirty="0">
                        <a:effectLst/>
                        <a:latin typeface="Noto Sans TC" panose="020B0200000000000000" pitchFamily="34" charset="-120"/>
                        <a:ea typeface="Noto Sans TC" panose="020B0200000000000000" pitchFamily="34" charset="-120"/>
                        <a:cs typeface="新細明體" panose="02020500000000000000" pitchFamily="18" charset="-120"/>
                      </a:endParaRPr>
                    </a:p>
                  </a:txBody>
                  <a:tcPr marL="0" marR="0" marT="0" marB="0"/>
                </a:tc>
                <a:tc>
                  <a:txBody>
                    <a:bodyPr/>
                    <a:lstStyle/>
                    <a:p>
                      <a:pPr algn="ctr" fontAlgn="ctr">
                        <a:lnSpc>
                          <a:spcPts val="1800"/>
                        </a:lnSpc>
                        <a:spcAft>
                          <a:spcPts val="0"/>
                        </a:spcAft>
                      </a:pPr>
                      <a:r>
                        <a:rPr lang="en-US" sz="1200" kern="1200" dirty="0">
                          <a:effectLst/>
                          <a:latin typeface="Noto Sans TC" panose="020B0200000000000000" pitchFamily="34" charset="-120"/>
                          <a:ea typeface="Noto Sans TC" panose="020B0200000000000000" pitchFamily="34" charset="-120"/>
                        </a:rPr>
                        <a:t>1</a:t>
                      </a:r>
                      <a:endParaRPr lang="zh-TW" sz="1200" dirty="0">
                        <a:effectLst/>
                        <a:latin typeface="Noto Sans TC" panose="020B0200000000000000" pitchFamily="34" charset="-120"/>
                        <a:ea typeface="Noto Sans TC" panose="020B0200000000000000" pitchFamily="34" charset="-120"/>
                        <a:cs typeface="新細明體" panose="02020500000000000000" pitchFamily="18" charset="-120"/>
                      </a:endParaRPr>
                    </a:p>
                  </a:txBody>
                  <a:tcPr marL="0" marR="0" marT="0" marB="0"/>
                </a:tc>
                <a:tc>
                  <a:txBody>
                    <a:bodyPr/>
                    <a:lstStyle/>
                    <a:p>
                      <a:pPr algn="ctr" fontAlgn="ctr">
                        <a:lnSpc>
                          <a:spcPts val="1800"/>
                        </a:lnSpc>
                        <a:spcAft>
                          <a:spcPts val="0"/>
                        </a:spcAft>
                      </a:pPr>
                      <a:r>
                        <a:rPr lang="en-US" altLang="zh-TW" sz="1200" kern="1200" dirty="0">
                          <a:effectLst/>
                          <a:latin typeface="Noto Sans TC" panose="020B0200000000000000" pitchFamily="34" charset="-120"/>
                          <a:ea typeface="Noto Sans TC" panose="020B0200000000000000" pitchFamily="34" charset="-120"/>
                          <a:cs typeface="新細明體" panose="02020500000000000000" pitchFamily="18" charset="-120"/>
                        </a:rPr>
                        <a:t>1</a:t>
                      </a:r>
                      <a:endParaRPr lang="zh-TW" sz="1200" dirty="0">
                        <a:effectLst/>
                        <a:latin typeface="Noto Sans TC" panose="020B0200000000000000" pitchFamily="34" charset="-120"/>
                        <a:ea typeface="Noto Sans TC" panose="020B0200000000000000" pitchFamily="34" charset="-120"/>
                        <a:cs typeface="新細明體" panose="02020500000000000000" pitchFamily="18" charset="-120"/>
                      </a:endParaRPr>
                    </a:p>
                  </a:txBody>
                  <a:tcPr marL="9525" marR="9525" marT="9525" marB="0"/>
                </a:tc>
                <a:tc>
                  <a:txBody>
                    <a:bodyPr/>
                    <a:lstStyle/>
                    <a:p>
                      <a:pPr algn="ctr" fontAlgn="ctr">
                        <a:lnSpc>
                          <a:spcPts val="1800"/>
                        </a:lnSpc>
                        <a:spcAft>
                          <a:spcPts val="0"/>
                        </a:spcAft>
                      </a:pPr>
                      <a:r>
                        <a:rPr lang="en-US" altLang="zh-TW" sz="1200" kern="1200" dirty="0">
                          <a:effectLst/>
                          <a:latin typeface="Noto Sans TC" panose="020B0200000000000000" pitchFamily="34" charset="-120"/>
                          <a:ea typeface="Noto Sans TC" panose="020B0200000000000000" pitchFamily="34" charset="-120"/>
                          <a:cs typeface="新細明體" panose="02020500000000000000" pitchFamily="18" charset="-120"/>
                        </a:rPr>
                        <a:t>1</a:t>
                      </a:r>
                      <a:endParaRPr lang="zh-TW" sz="1200" dirty="0">
                        <a:effectLst/>
                        <a:latin typeface="Noto Sans TC" panose="020B0200000000000000" pitchFamily="34" charset="-120"/>
                        <a:ea typeface="Noto Sans TC" panose="020B0200000000000000" pitchFamily="34" charset="-120"/>
                        <a:cs typeface="新細明體" panose="02020500000000000000" pitchFamily="18" charset="-120"/>
                      </a:endParaRPr>
                    </a:p>
                  </a:txBody>
                  <a:tcPr marL="9525" marR="9525" marT="9525" marB="0"/>
                </a:tc>
                <a:tc>
                  <a:txBody>
                    <a:bodyPr/>
                    <a:lstStyle/>
                    <a:p>
                      <a:pPr algn="ctr" fontAlgn="ctr">
                        <a:lnSpc>
                          <a:spcPts val="1800"/>
                        </a:lnSpc>
                        <a:spcAft>
                          <a:spcPts val="0"/>
                        </a:spcAft>
                      </a:pPr>
                      <a:r>
                        <a:rPr lang="en-US" altLang="zh-TW" sz="1200" kern="1200" dirty="0">
                          <a:effectLst/>
                          <a:latin typeface="Noto Sans TC" panose="020B0200000000000000" pitchFamily="34" charset="-120"/>
                          <a:ea typeface="Noto Sans TC" panose="020B0200000000000000" pitchFamily="34" charset="-120"/>
                          <a:cs typeface="+mn-cs"/>
                        </a:rPr>
                        <a:t>1</a:t>
                      </a:r>
                      <a:endParaRPr lang="zh-TW" sz="1200" dirty="0">
                        <a:effectLst/>
                        <a:latin typeface="Noto Sans TC" panose="020B0200000000000000" pitchFamily="34" charset="-120"/>
                        <a:ea typeface="Noto Sans TC" panose="020B0200000000000000" pitchFamily="34" charset="-120"/>
                        <a:cs typeface="新細明體" panose="02020500000000000000" pitchFamily="18" charset="-120"/>
                      </a:endParaRPr>
                    </a:p>
                  </a:txBody>
                  <a:tcPr marL="9525" marR="9525" marT="9525" marB="0"/>
                </a:tc>
                <a:tc>
                  <a:txBody>
                    <a:bodyPr/>
                    <a:lstStyle/>
                    <a:p>
                      <a:pPr algn="ctr" fontAlgn="ctr">
                        <a:lnSpc>
                          <a:spcPts val="1800"/>
                        </a:lnSpc>
                        <a:spcAft>
                          <a:spcPts val="0"/>
                        </a:spcAft>
                      </a:pPr>
                      <a:r>
                        <a:rPr lang="en-US" altLang="zh-TW" sz="1200" kern="1200" dirty="0">
                          <a:effectLst/>
                          <a:latin typeface="Noto Sans TC" panose="020B0200000000000000" pitchFamily="34" charset="-120"/>
                          <a:ea typeface="Noto Sans TC" panose="020B0200000000000000" pitchFamily="34" charset="-120"/>
                          <a:cs typeface="+mn-cs"/>
                        </a:rPr>
                        <a:t>1</a:t>
                      </a:r>
                      <a:endParaRPr lang="zh-TW" sz="1200" dirty="0">
                        <a:effectLst/>
                        <a:latin typeface="Noto Sans TC" panose="020B0200000000000000" pitchFamily="34" charset="-120"/>
                        <a:ea typeface="Noto Sans TC" panose="020B0200000000000000" pitchFamily="34" charset="-120"/>
                        <a:cs typeface="新細明體" panose="02020500000000000000" pitchFamily="18" charset="-120"/>
                      </a:endParaRPr>
                    </a:p>
                  </a:txBody>
                  <a:tcPr marL="0" marR="0" marT="0" marB="0"/>
                </a:tc>
                <a:tc>
                  <a:txBody>
                    <a:bodyPr/>
                    <a:lstStyle/>
                    <a:p>
                      <a:pPr algn="ctr" fontAlgn="ctr">
                        <a:lnSpc>
                          <a:spcPts val="1800"/>
                        </a:lnSpc>
                        <a:spcAft>
                          <a:spcPts val="0"/>
                        </a:spcAft>
                      </a:pPr>
                      <a:r>
                        <a:rPr lang="en-US" sz="1200" kern="1200" dirty="0">
                          <a:effectLst/>
                          <a:latin typeface="Noto Sans TC" panose="020B0200000000000000" pitchFamily="34" charset="-120"/>
                          <a:ea typeface="Noto Sans TC" panose="020B0200000000000000" pitchFamily="34" charset="-120"/>
                        </a:rPr>
                        <a:t>16</a:t>
                      </a:r>
                      <a:endParaRPr lang="zh-TW" sz="1200" dirty="0">
                        <a:effectLst/>
                        <a:latin typeface="Noto Sans TC" panose="020B0200000000000000" pitchFamily="34" charset="-120"/>
                        <a:ea typeface="Noto Sans TC" panose="020B0200000000000000" pitchFamily="34" charset="-120"/>
                        <a:cs typeface="新細明體" panose="02020500000000000000" pitchFamily="18" charset="-120"/>
                      </a:endParaRPr>
                    </a:p>
                  </a:txBody>
                  <a:tcPr marL="9525" marR="9525" marT="9525" marB="0"/>
                </a:tc>
                <a:extLst>
                  <a:ext uri="{0D108BD9-81ED-4DB2-BD59-A6C34878D82A}">
                    <a16:rowId xmlns:a16="http://schemas.microsoft.com/office/drawing/2014/main" val="4238653819"/>
                  </a:ext>
                </a:extLst>
              </a:tr>
            </a:tbl>
          </a:graphicData>
        </a:graphic>
      </p:graphicFrame>
      <p:sp>
        <p:nvSpPr>
          <p:cNvPr id="38" name="TextBox 50">
            <a:extLst>
              <a:ext uri="{FF2B5EF4-FFF2-40B4-BE49-F238E27FC236}">
                <a16:creationId xmlns:a16="http://schemas.microsoft.com/office/drawing/2014/main" id="{501D395E-246D-4390-BFFE-4F1FACFA255F}"/>
              </a:ext>
            </a:extLst>
          </p:cNvPr>
          <p:cNvSpPr txBox="1"/>
          <p:nvPr/>
        </p:nvSpPr>
        <p:spPr>
          <a:xfrm>
            <a:off x="2593226" y="88900"/>
            <a:ext cx="4845005" cy="661727"/>
          </a:xfrm>
          <a:prstGeom prst="rect">
            <a:avLst/>
          </a:prstGeom>
          <a:noFill/>
        </p:spPr>
        <p:txBody>
          <a:bodyPr wrap="square" lIns="0" tIns="45727" rIns="91455" bIns="0">
            <a:spAutoFit/>
          </a:bodyPr>
          <a:lstStyle/>
          <a:p>
            <a:r>
              <a:rPr lang="zh-TW" altLang="en-US" b="1" dirty="0">
                <a:solidFill>
                  <a:schemeClr val="bg1"/>
                </a:solidFill>
                <a:latin typeface="Noto Sans TC" panose="020B0200000000000000" pitchFamily="34" charset="-120"/>
                <a:ea typeface="Noto Sans TC" panose="020B0200000000000000" pitchFamily="34" charset="-120"/>
                <a:cs typeface="Arial" panose="020B0604020202020204" pitchFamily="34" charset="0"/>
              </a:rPr>
              <a:t>美盛銳思美國小型公司機會基金</a:t>
            </a:r>
            <a:endParaRPr lang="en-US" altLang="zh-TW" b="1" dirty="0">
              <a:solidFill>
                <a:schemeClr val="bg1"/>
              </a:solidFill>
              <a:latin typeface="Noto Sans TC" panose="020B0200000000000000" pitchFamily="34" charset="-120"/>
              <a:ea typeface="Noto Sans TC" panose="020B0200000000000000" pitchFamily="34" charset="-120"/>
              <a:cs typeface="Arial" panose="020B0604020202020204" pitchFamily="34" charset="0"/>
            </a:endParaRPr>
          </a:p>
          <a:p>
            <a:r>
              <a:rPr lang="zh-TW" altLang="en-US" b="1" dirty="0">
                <a:solidFill>
                  <a:schemeClr val="bg1"/>
                </a:solidFill>
                <a:latin typeface="Noto Sans TC" panose="020B0200000000000000" pitchFamily="34" charset="-120"/>
                <a:ea typeface="Noto Sans TC" panose="020B0200000000000000" pitchFamily="34" charset="-120"/>
                <a:cs typeface="Arial" panose="020B0604020202020204" pitchFamily="34" charset="0"/>
              </a:rPr>
              <a:t>擅長挖掘小型潛力股，投資經驗老到</a:t>
            </a:r>
          </a:p>
        </p:txBody>
      </p:sp>
      <p:sp>
        <p:nvSpPr>
          <p:cNvPr id="39" name="文字方塊 2">
            <a:extLst>
              <a:ext uri="{FF2B5EF4-FFF2-40B4-BE49-F238E27FC236}">
                <a16:creationId xmlns:a16="http://schemas.microsoft.com/office/drawing/2014/main" id="{474E06F8-DAC3-4C68-986D-B8D3069DC260}"/>
              </a:ext>
            </a:extLst>
          </p:cNvPr>
          <p:cNvSpPr txBox="1">
            <a:spLocks noChangeArrowheads="1"/>
          </p:cNvSpPr>
          <p:nvPr/>
        </p:nvSpPr>
        <p:spPr bwMode="auto">
          <a:xfrm>
            <a:off x="199231" y="1612900"/>
            <a:ext cx="3505200" cy="276999"/>
          </a:xfrm>
          <a:prstGeom prst="rect">
            <a:avLst/>
          </a:prstGeom>
          <a:solidFill>
            <a:srgbClr val="2A5EFF"/>
          </a:solidFill>
          <a:ln>
            <a:noFill/>
          </a:ln>
        </p:spPr>
        <p:txBody>
          <a:bodyPr wrap="square">
            <a:spAutoFit/>
          </a:bodyPr>
          <a:lstStyle>
            <a:lvl1pPr eaLnBrk="0" hangingPunct="0">
              <a:buBlip>
                <a:blip r:embed="rId4"/>
              </a:buBlip>
              <a:defRPr kumimoji="1" sz="3200">
                <a:solidFill>
                  <a:schemeClr val="tx1"/>
                </a:solidFill>
                <a:latin typeface="Arial" charset="0"/>
                <a:ea typeface="標楷體" pitchFamily="65" charset="-120"/>
              </a:defRPr>
            </a:lvl1pPr>
            <a:lvl2pPr marL="742950" indent="-285750" eaLnBrk="0" hangingPunct="0">
              <a:buBlip>
                <a:blip r:embed="rId5"/>
              </a:buBlip>
              <a:defRPr kumimoji="1" sz="2800">
                <a:solidFill>
                  <a:schemeClr val="tx1"/>
                </a:solidFill>
                <a:latin typeface="Arial" charset="0"/>
                <a:ea typeface="標楷體" pitchFamily="65" charset="-120"/>
              </a:defRPr>
            </a:lvl2pPr>
            <a:lvl3pPr marL="1143000" indent="-228600" eaLnBrk="0" hangingPunct="0">
              <a:buBlip>
                <a:blip r:embed="rId5"/>
              </a:buBlip>
              <a:defRPr kumimoji="1" sz="2400">
                <a:solidFill>
                  <a:schemeClr val="tx1"/>
                </a:solidFill>
                <a:latin typeface="Arial" charset="0"/>
                <a:ea typeface="標楷體" pitchFamily="65" charset="-120"/>
              </a:defRPr>
            </a:lvl3pPr>
            <a:lvl4pPr marL="1600200" indent="-228600" eaLnBrk="0" hangingPunct="0">
              <a:buBlip>
                <a:blip r:embed="rId5"/>
              </a:buBlip>
              <a:defRPr kumimoji="1" sz="2000">
                <a:solidFill>
                  <a:schemeClr val="tx1"/>
                </a:solidFill>
                <a:latin typeface="Arial" charset="0"/>
                <a:ea typeface="標楷體" pitchFamily="65" charset="-120"/>
              </a:defRPr>
            </a:lvl4pPr>
            <a:lvl5pPr marL="2057400" indent="-228600" eaLnBrk="0" hangingPunct="0">
              <a:buBlip>
                <a:blip r:embed="rId5"/>
              </a:buBlip>
              <a:defRPr kumimoji="1" sz="2000">
                <a:solidFill>
                  <a:schemeClr val="tx1"/>
                </a:solidFill>
                <a:latin typeface="Arial" charset="0"/>
                <a:ea typeface="標楷體" pitchFamily="65" charset="-120"/>
              </a:defRPr>
            </a:lvl5pPr>
            <a:lvl6pPr marL="25146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6pPr>
            <a:lvl7pPr marL="29718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7pPr>
            <a:lvl8pPr marL="34290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8pPr>
            <a:lvl9pPr marL="38862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9pPr>
          </a:lstStyle>
          <a:p>
            <a:pPr algn="ctr">
              <a:buFontTx/>
              <a:buNone/>
            </a:pPr>
            <a:r>
              <a:rPr lang="zh-TW" altLang="en-US" sz="1200" b="1" dirty="0">
                <a:solidFill>
                  <a:prstClr val="white"/>
                </a:solidFill>
                <a:latin typeface="Noto Sans TC" panose="020B0200000000000000" pitchFamily="34" charset="-120"/>
                <a:ea typeface="Noto Sans TC" panose="020B0200000000000000" pitchFamily="34" charset="-120"/>
              </a:rPr>
              <a:t>為什麼投資美國小型股？</a:t>
            </a:r>
          </a:p>
        </p:txBody>
      </p:sp>
      <p:sp>
        <p:nvSpPr>
          <p:cNvPr id="42" name="文字方塊 2">
            <a:extLst>
              <a:ext uri="{FF2B5EF4-FFF2-40B4-BE49-F238E27FC236}">
                <a16:creationId xmlns:a16="http://schemas.microsoft.com/office/drawing/2014/main" id="{474E06F8-DAC3-4C68-986D-B8D3069DC260}"/>
              </a:ext>
            </a:extLst>
          </p:cNvPr>
          <p:cNvSpPr txBox="1">
            <a:spLocks noChangeArrowheads="1"/>
          </p:cNvSpPr>
          <p:nvPr/>
        </p:nvSpPr>
        <p:spPr bwMode="auto">
          <a:xfrm>
            <a:off x="3856831" y="1612900"/>
            <a:ext cx="3505200" cy="276999"/>
          </a:xfrm>
          <a:prstGeom prst="rect">
            <a:avLst/>
          </a:prstGeom>
          <a:solidFill>
            <a:srgbClr val="2A5EFF"/>
          </a:solidFill>
          <a:ln>
            <a:noFill/>
          </a:ln>
        </p:spPr>
        <p:txBody>
          <a:bodyPr wrap="square">
            <a:spAutoFit/>
          </a:bodyPr>
          <a:lstStyle>
            <a:lvl1pPr eaLnBrk="0" hangingPunct="0">
              <a:buBlip>
                <a:blip r:embed="rId4"/>
              </a:buBlip>
              <a:defRPr kumimoji="1" sz="3200">
                <a:solidFill>
                  <a:schemeClr val="tx1"/>
                </a:solidFill>
                <a:latin typeface="Arial" charset="0"/>
                <a:ea typeface="標楷體" pitchFamily="65" charset="-120"/>
              </a:defRPr>
            </a:lvl1pPr>
            <a:lvl2pPr marL="742950" indent="-285750" eaLnBrk="0" hangingPunct="0">
              <a:buBlip>
                <a:blip r:embed="rId5"/>
              </a:buBlip>
              <a:defRPr kumimoji="1" sz="2800">
                <a:solidFill>
                  <a:schemeClr val="tx1"/>
                </a:solidFill>
                <a:latin typeface="Arial" charset="0"/>
                <a:ea typeface="標楷體" pitchFamily="65" charset="-120"/>
              </a:defRPr>
            </a:lvl2pPr>
            <a:lvl3pPr marL="1143000" indent="-228600" eaLnBrk="0" hangingPunct="0">
              <a:buBlip>
                <a:blip r:embed="rId5"/>
              </a:buBlip>
              <a:defRPr kumimoji="1" sz="2400">
                <a:solidFill>
                  <a:schemeClr val="tx1"/>
                </a:solidFill>
                <a:latin typeface="Arial" charset="0"/>
                <a:ea typeface="標楷體" pitchFamily="65" charset="-120"/>
              </a:defRPr>
            </a:lvl3pPr>
            <a:lvl4pPr marL="1600200" indent="-228600" eaLnBrk="0" hangingPunct="0">
              <a:buBlip>
                <a:blip r:embed="rId5"/>
              </a:buBlip>
              <a:defRPr kumimoji="1" sz="2000">
                <a:solidFill>
                  <a:schemeClr val="tx1"/>
                </a:solidFill>
                <a:latin typeface="Arial" charset="0"/>
                <a:ea typeface="標楷體" pitchFamily="65" charset="-120"/>
              </a:defRPr>
            </a:lvl4pPr>
            <a:lvl5pPr marL="2057400" indent="-228600" eaLnBrk="0" hangingPunct="0">
              <a:buBlip>
                <a:blip r:embed="rId5"/>
              </a:buBlip>
              <a:defRPr kumimoji="1" sz="2000">
                <a:solidFill>
                  <a:schemeClr val="tx1"/>
                </a:solidFill>
                <a:latin typeface="Arial" charset="0"/>
                <a:ea typeface="標楷體" pitchFamily="65" charset="-120"/>
              </a:defRPr>
            </a:lvl5pPr>
            <a:lvl6pPr marL="25146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6pPr>
            <a:lvl7pPr marL="29718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7pPr>
            <a:lvl8pPr marL="34290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8pPr>
            <a:lvl9pPr marL="38862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9pPr>
          </a:lstStyle>
          <a:p>
            <a:pPr algn="ctr">
              <a:buFontTx/>
              <a:buNone/>
            </a:pPr>
            <a:r>
              <a:rPr lang="zh-TW" altLang="en-US" sz="1200" b="1" dirty="0">
                <a:solidFill>
                  <a:prstClr val="white"/>
                </a:solidFill>
                <a:latin typeface="Noto Sans TC" panose="020B0200000000000000" pitchFamily="34" charset="-120"/>
                <a:ea typeface="Noto Sans TC" panose="020B0200000000000000" pitchFamily="34" charset="-120"/>
              </a:rPr>
              <a:t>為什麼選擇美盛銳思美國小型公司機會基金？</a:t>
            </a:r>
          </a:p>
        </p:txBody>
      </p:sp>
      <p:grpSp>
        <p:nvGrpSpPr>
          <p:cNvPr id="24" name="群組 23"/>
          <p:cNvGrpSpPr/>
          <p:nvPr/>
        </p:nvGrpSpPr>
        <p:grpSpPr>
          <a:xfrm>
            <a:off x="116720" y="1993900"/>
            <a:ext cx="7321511" cy="2015987"/>
            <a:chOff x="115628" y="1917700"/>
            <a:chExt cx="7321511" cy="2126803"/>
          </a:xfrm>
        </p:grpSpPr>
        <p:sp>
          <p:nvSpPr>
            <p:cNvPr id="15" name="手繪多邊形 14"/>
            <p:cNvSpPr/>
            <p:nvPr/>
          </p:nvSpPr>
          <p:spPr>
            <a:xfrm>
              <a:off x="4208708" y="1969297"/>
              <a:ext cx="1248321" cy="570401"/>
            </a:xfrm>
            <a:custGeom>
              <a:avLst/>
              <a:gdLst>
                <a:gd name="connsiteX0" fmla="*/ 0 w 1133392"/>
                <a:gd name="connsiteY0" fmla="*/ 0 h 570399"/>
                <a:gd name="connsiteX1" fmla="*/ 848193 w 1133392"/>
                <a:gd name="connsiteY1" fmla="*/ 0 h 570399"/>
                <a:gd name="connsiteX2" fmla="*/ 1133392 w 1133392"/>
                <a:gd name="connsiteY2" fmla="*/ 285200 h 570399"/>
                <a:gd name="connsiteX3" fmla="*/ 848193 w 1133392"/>
                <a:gd name="connsiteY3" fmla="*/ 570399 h 570399"/>
                <a:gd name="connsiteX4" fmla="*/ 0 w 1133392"/>
                <a:gd name="connsiteY4" fmla="*/ 570399 h 570399"/>
                <a:gd name="connsiteX5" fmla="*/ 0 w 1133392"/>
                <a:gd name="connsiteY5" fmla="*/ 0 h 570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3392" h="570399">
                  <a:moveTo>
                    <a:pt x="1133392" y="570399"/>
                  </a:moveTo>
                  <a:lnTo>
                    <a:pt x="285199" y="570399"/>
                  </a:lnTo>
                  <a:lnTo>
                    <a:pt x="0" y="285199"/>
                  </a:lnTo>
                  <a:lnTo>
                    <a:pt x="285199" y="0"/>
                  </a:lnTo>
                  <a:lnTo>
                    <a:pt x="1133392" y="0"/>
                  </a:lnTo>
                  <a:lnTo>
                    <a:pt x="1133392" y="570399"/>
                  </a:lnTo>
                  <a:close/>
                </a:path>
              </a:pathLst>
            </a:custGeom>
            <a:solidFill>
              <a:srgbClr val="31BABA">
                <a:lumMod val="75000"/>
              </a:srgbClr>
            </a:solidFill>
            <a:ln w="12700" cap="flat" cmpd="sng" algn="ctr">
              <a:solidFill>
                <a:srgbClr val="FFFFFF">
                  <a:hueOff val="0"/>
                  <a:satOff val="0"/>
                  <a:lumOff val="0"/>
                  <a:alphaOff val="0"/>
                </a:srgbClr>
              </a:solidFill>
              <a:prstDash val="solid"/>
              <a:miter lim="800000"/>
            </a:ln>
            <a:effectLst/>
          </p:spPr>
          <p:style>
            <a:lnRef idx="2">
              <a:scrgbClr r="0" g="0" b="0"/>
            </a:lnRef>
            <a:fillRef idx="1">
              <a:scrgbClr r="0" g="0" b="0"/>
            </a:fillRef>
            <a:effectRef idx="0">
              <a:scrgbClr r="0" g="0" b="0"/>
            </a:effectRef>
            <a:fontRef idx="minor">
              <a:schemeClr val="lt1"/>
            </a:fontRef>
          </p:style>
          <p:txBody>
            <a:bodyPr spcFirstLastPara="0" vert="horz" wrap="square" lIns="394130" tIns="60961" rIns="113792" bIns="60961" numCol="1" spcCol="1270" anchor="ctr" anchorCtr="0">
              <a:noAutofit/>
            </a:bodyPr>
            <a:lstStyle/>
            <a:p>
              <a:pPr lvl="0" algn="ctr" defTabSz="711200">
                <a:lnSpc>
                  <a:spcPct val="90000"/>
                </a:lnSpc>
                <a:spcBef>
                  <a:spcPct val="0"/>
                </a:spcBef>
                <a:spcAft>
                  <a:spcPct val="35000"/>
                </a:spcAft>
              </a:pPr>
              <a:r>
                <a:rPr lang="zh-TW" altLang="en-US" sz="1200" b="1" kern="1200" dirty="0">
                  <a:solidFill>
                    <a:srgbClr val="FFFFFF"/>
                  </a:solidFill>
                  <a:latin typeface="Noto Sans TC" panose="020B0200000000000000" pitchFamily="34" charset="-120"/>
                  <a:ea typeface="Noto Sans TC" panose="020B0200000000000000" pitchFamily="34" charset="-120"/>
                </a:rPr>
                <a:t>專注小型</a:t>
              </a:r>
            </a:p>
          </p:txBody>
        </p:sp>
        <p:sp>
          <p:nvSpPr>
            <p:cNvPr id="16" name="橢圓 15"/>
            <p:cNvSpPr/>
            <p:nvPr/>
          </p:nvSpPr>
          <p:spPr>
            <a:xfrm>
              <a:off x="3923509" y="1969298"/>
              <a:ext cx="570399" cy="570399"/>
            </a:xfrm>
            <a:prstGeom prst="ellipse">
              <a:avLst/>
            </a:prstGeom>
            <a:solidFill>
              <a:srgbClr val="31BABA">
                <a:lumMod val="50000"/>
              </a:srgbClr>
            </a:solidFill>
            <a:ln w="12700" cap="flat" cmpd="sng" algn="ctr">
              <a:solidFill>
                <a:srgbClr val="FFFFFF">
                  <a:hueOff val="0"/>
                  <a:satOff val="0"/>
                  <a:lumOff val="0"/>
                  <a:alphaOff val="0"/>
                </a:srgbClr>
              </a:solidFill>
              <a:prstDash val="solid"/>
              <a:miter lim="800000"/>
            </a:ln>
            <a:effectLst/>
          </p:spPr>
          <p:style>
            <a:lnRef idx="2">
              <a:scrgbClr r="0" g="0" b="0"/>
            </a:lnRef>
            <a:fillRef idx="1">
              <a:scrgbClr r="0" g="0" b="0"/>
            </a:fillRef>
            <a:effectRef idx="0">
              <a:scrgbClr r="0" g="0" b="0"/>
            </a:effectRef>
            <a:fontRef idx="minor">
              <a:schemeClr val="lt1">
                <a:hueOff val="0"/>
                <a:satOff val="0"/>
                <a:lumOff val="0"/>
                <a:alphaOff val="0"/>
              </a:schemeClr>
            </a:fontRef>
          </p:style>
          <p:txBody>
            <a:bodyPr/>
            <a:lstStyle/>
            <a:p>
              <a:endParaRPr lang="zh-TW" altLang="en-US"/>
            </a:p>
          </p:txBody>
        </p:sp>
        <p:sp>
          <p:nvSpPr>
            <p:cNvPr id="17" name="手繪多邊形 16"/>
            <p:cNvSpPr/>
            <p:nvPr/>
          </p:nvSpPr>
          <p:spPr>
            <a:xfrm>
              <a:off x="4208709" y="2709965"/>
              <a:ext cx="1248322" cy="570400"/>
            </a:xfrm>
            <a:custGeom>
              <a:avLst/>
              <a:gdLst>
                <a:gd name="connsiteX0" fmla="*/ 0 w 1133392"/>
                <a:gd name="connsiteY0" fmla="*/ 0 h 570399"/>
                <a:gd name="connsiteX1" fmla="*/ 848193 w 1133392"/>
                <a:gd name="connsiteY1" fmla="*/ 0 h 570399"/>
                <a:gd name="connsiteX2" fmla="*/ 1133392 w 1133392"/>
                <a:gd name="connsiteY2" fmla="*/ 285200 h 570399"/>
                <a:gd name="connsiteX3" fmla="*/ 848193 w 1133392"/>
                <a:gd name="connsiteY3" fmla="*/ 570399 h 570399"/>
                <a:gd name="connsiteX4" fmla="*/ 0 w 1133392"/>
                <a:gd name="connsiteY4" fmla="*/ 570399 h 570399"/>
                <a:gd name="connsiteX5" fmla="*/ 0 w 1133392"/>
                <a:gd name="connsiteY5" fmla="*/ 0 h 570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3392" h="570399">
                  <a:moveTo>
                    <a:pt x="1133392" y="570399"/>
                  </a:moveTo>
                  <a:lnTo>
                    <a:pt x="285199" y="570399"/>
                  </a:lnTo>
                  <a:lnTo>
                    <a:pt x="0" y="285199"/>
                  </a:lnTo>
                  <a:lnTo>
                    <a:pt x="285199" y="0"/>
                  </a:lnTo>
                  <a:lnTo>
                    <a:pt x="1133392" y="0"/>
                  </a:lnTo>
                  <a:lnTo>
                    <a:pt x="1133392" y="570399"/>
                  </a:lnTo>
                  <a:close/>
                </a:path>
              </a:pathLst>
            </a:custGeom>
            <a:solidFill>
              <a:srgbClr val="31BABA">
                <a:lumMod val="75000"/>
              </a:srgbClr>
            </a:solidFill>
            <a:ln w="12700" cap="flat" cmpd="sng" algn="ctr">
              <a:solidFill>
                <a:srgbClr val="FFFFFF">
                  <a:hueOff val="0"/>
                  <a:satOff val="0"/>
                  <a:lumOff val="0"/>
                  <a:alphaOff val="0"/>
                </a:srgbClr>
              </a:solidFill>
              <a:prstDash val="solid"/>
              <a:miter lim="800000"/>
            </a:ln>
            <a:effectLst/>
          </p:spPr>
          <p:style>
            <a:lnRef idx="2">
              <a:scrgbClr r="0" g="0" b="0"/>
            </a:lnRef>
            <a:fillRef idx="1">
              <a:scrgbClr r="0" g="0" b="0"/>
            </a:fillRef>
            <a:effectRef idx="0">
              <a:scrgbClr r="0" g="0" b="0"/>
            </a:effectRef>
            <a:fontRef idx="minor">
              <a:schemeClr val="lt1"/>
            </a:fontRef>
          </p:style>
          <p:txBody>
            <a:bodyPr spcFirstLastPara="0" vert="horz" wrap="square" lIns="394130" tIns="60961" rIns="113793" bIns="60960" numCol="1" spcCol="1270" anchor="ctr" anchorCtr="0">
              <a:noAutofit/>
            </a:bodyPr>
            <a:lstStyle/>
            <a:p>
              <a:pPr lvl="0" algn="ctr" defTabSz="711200">
                <a:lnSpc>
                  <a:spcPct val="90000"/>
                </a:lnSpc>
                <a:spcBef>
                  <a:spcPct val="0"/>
                </a:spcBef>
                <a:spcAft>
                  <a:spcPct val="35000"/>
                </a:spcAft>
              </a:pPr>
              <a:r>
                <a:rPr lang="zh-TW" altLang="en-US" sz="1200" b="1" kern="1200" dirty="0">
                  <a:solidFill>
                    <a:srgbClr val="FFFFFF"/>
                  </a:solidFill>
                  <a:latin typeface="Noto Sans TC" panose="020B0200000000000000" pitchFamily="34" charset="-120"/>
                  <a:ea typeface="Noto Sans TC" panose="020B0200000000000000" pitchFamily="34" charset="-120"/>
                </a:rPr>
                <a:t>經驗老到</a:t>
              </a:r>
            </a:p>
          </p:txBody>
        </p:sp>
        <p:sp>
          <p:nvSpPr>
            <p:cNvPr id="18" name="橢圓 17"/>
            <p:cNvSpPr/>
            <p:nvPr/>
          </p:nvSpPr>
          <p:spPr>
            <a:xfrm>
              <a:off x="3923509" y="2709966"/>
              <a:ext cx="570399" cy="570399"/>
            </a:xfrm>
            <a:prstGeom prst="ellipse">
              <a:avLst/>
            </a:prstGeom>
            <a:solidFill>
              <a:srgbClr val="31BABA">
                <a:lumMod val="50000"/>
              </a:srgbClr>
            </a:solidFill>
            <a:ln w="12700" cap="flat" cmpd="sng" algn="ctr">
              <a:solidFill>
                <a:srgbClr val="FFFFFF">
                  <a:hueOff val="0"/>
                  <a:satOff val="0"/>
                  <a:lumOff val="0"/>
                  <a:alphaOff val="0"/>
                </a:srgbClr>
              </a:solidFill>
              <a:prstDash val="solid"/>
              <a:miter lim="800000"/>
            </a:ln>
            <a:effectLst/>
          </p:spPr>
          <p:style>
            <a:lnRef idx="2">
              <a:scrgbClr r="0" g="0" b="0"/>
            </a:lnRef>
            <a:fillRef idx="1">
              <a:scrgbClr r="0" g="0" b="0"/>
            </a:fillRef>
            <a:effectRef idx="0">
              <a:scrgbClr r="0" g="0" b="0"/>
            </a:effectRef>
            <a:fontRef idx="minor">
              <a:schemeClr val="lt1">
                <a:hueOff val="0"/>
                <a:satOff val="0"/>
                <a:lumOff val="0"/>
                <a:alphaOff val="0"/>
              </a:schemeClr>
            </a:fontRef>
          </p:style>
          <p:txBody>
            <a:bodyPr/>
            <a:lstStyle/>
            <a:p>
              <a:endParaRPr lang="zh-TW" altLang="en-US"/>
            </a:p>
          </p:txBody>
        </p:sp>
        <p:sp>
          <p:nvSpPr>
            <p:cNvPr id="19" name="手繪多邊形 18"/>
            <p:cNvSpPr/>
            <p:nvPr/>
          </p:nvSpPr>
          <p:spPr>
            <a:xfrm>
              <a:off x="4208708" y="3450634"/>
              <a:ext cx="1248321" cy="570399"/>
            </a:xfrm>
            <a:custGeom>
              <a:avLst/>
              <a:gdLst>
                <a:gd name="connsiteX0" fmla="*/ 0 w 1133392"/>
                <a:gd name="connsiteY0" fmla="*/ 0 h 570399"/>
                <a:gd name="connsiteX1" fmla="*/ 848193 w 1133392"/>
                <a:gd name="connsiteY1" fmla="*/ 0 h 570399"/>
                <a:gd name="connsiteX2" fmla="*/ 1133392 w 1133392"/>
                <a:gd name="connsiteY2" fmla="*/ 285200 h 570399"/>
                <a:gd name="connsiteX3" fmla="*/ 848193 w 1133392"/>
                <a:gd name="connsiteY3" fmla="*/ 570399 h 570399"/>
                <a:gd name="connsiteX4" fmla="*/ 0 w 1133392"/>
                <a:gd name="connsiteY4" fmla="*/ 570399 h 570399"/>
                <a:gd name="connsiteX5" fmla="*/ 0 w 1133392"/>
                <a:gd name="connsiteY5" fmla="*/ 0 h 570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3392" h="570399">
                  <a:moveTo>
                    <a:pt x="1133392" y="570399"/>
                  </a:moveTo>
                  <a:lnTo>
                    <a:pt x="285199" y="570399"/>
                  </a:lnTo>
                  <a:lnTo>
                    <a:pt x="0" y="285199"/>
                  </a:lnTo>
                  <a:lnTo>
                    <a:pt x="285199" y="0"/>
                  </a:lnTo>
                  <a:lnTo>
                    <a:pt x="1133392" y="0"/>
                  </a:lnTo>
                  <a:lnTo>
                    <a:pt x="1133392" y="570399"/>
                  </a:lnTo>
                  <a:close/>
                </a:path>
              </a:pathLst>
            </a:custGeom>
            <a:solidFill>
              <a:srgbClr val="31BABA">
                <a:lumMod val="75000"/>
              </a:srgbClr>
            </a:solidFill>
            <a:ln w="12700" cap="flat" cmpd="sng" algn="ctr">
              <a:solidFill>
                <a:srgbClr val="FFFFFF">
                  <a:hueOff val="0"/>
                  <a:satOff val="0"/>
                  <a:lumOff val="0"/>
                  <a:alphaOff val="0"/>
                </a:srgbClr>
              </a:solidFill>
              <a:prstDash val="solid"/>
              <a:miter lim="800000"/>
            </a:ln>
            <a:effectLst/>
          </p:spPr>
          <p:style>
            <a:lnRef idx="2">
              <a:scrgbClr r="0" g="0" b="0"/>
            </a:lnRef>
            <a:fillRef idx="1">
              <a:scrgbClr r="0" g="0" b="0"/>
            </a:fillRef>
            <a:effectRef idx="0">
              <a:scrgbClr r="0" g="0" b="0"/>
            </a:effectRef>
            <a:fontRef idx="minor">
              <a:schemeClr val="lt1"/>
            </a:fontRef>
          </p:style>
          <p:txBody>
            <a:bodyPr spcFirstLastPara="0" vert="horz" wrap="square" lIns="394130" tIns="60960" rIns="113792" bIns="60960" numCol="1" spcCol="1270" anchor="ctr" anchorCtr="0">
              <a:noAutofit/>
            </a:bodyPr>
            <a:lstStyle/>
            <a:p>
              <a:pPr lvl="0" algn="ctr" defTabSz="711200">
                <a:lnSpc>
                  <a:spcPct val="90000"/>
                </a:lnSpc>
                <a:spcBef>
                  <a:spcPct val="0"/>
                </a:spcBef>
                <a:spcAft>
                  <a:spcPct val="35000"/>
                </a:spcAft>
              </a:pPr>
              <a:r>
                <a:rPr lang="zh-TW" altLang="en-US" sz="1200" b="1" kern="1200" dirty="0">
                  <a:solidFill>
                    <a:srgbClr val="FFFFFF"/>
                  </a:solidFill>
                  <a:latin typeface="Noto Sans TC" panose="020B0200000000000000" pitchFamily="34" charset="-120"/>
                  <a:ea typeface="Noto Sans TC" panose="020B0200000000000000" pitchFamily="34" charset="-120"/>
                </a:rPr>
                <a:t>多元布局</a:t>
              </a:r>
            </a:p>
          </p:txBody>
        </p:sp>
        <p:sp>
          <p:nvSpPr>
            <p:cNvPr id="20" name="橢圓 19"/>
            <p:cNvSpPr/>
            <p:nvPr/>
          </p:nvSpPr>
          <p:spPr>
            <a:xfrm>
              <a:off x="3923509" y="3450634"/>
              <a:ext cx="570399" cy="570399"/>
            </a:xfrm>
            <a:prstGeom prst="ellipse">
              <a:avLst/>
            </a:prstGeom>
            <a:solidFill>
              <a:srgbClr val="31BABA">
                <a:lumMod val="50000"/>
              </a:srgbClr>
            </a:solidFill>
            <a:ln w="12700" cap="flat" cmpd="sng" algn="ctr">
              <a:solidFill>
                <a:srgbClr val="FFFFFF">
                  <a:hueOff val="0"/>
                  <a:satOff val="0"/>
                  <a:lumOff val="0"/>
                  <a:alphaOff val="0"/>
                </a:srgbClr>
              </a:solidFill>
              <a:prstDash val="solid"/>
              <a:miter lim="800000"/>
            </a:ln>
            <a:effectLst/>
          </p:spPr>
          <p:style>
            <a:lnRef idx="2">
              <a:scrgbClr r="0" g="0" b="0"/>
            </a:lnRef>
            <a:fillRef idx="1">
              <a:scrgbClr r="0" g="0" b="0"/>
            </a:fillRef>
            <a:effectRef idx="0">
              <a:scrgbClr r="0" g="0" b="0"/>
            </a:effectRef>
            <a:fontRef idx="minor">
              <a:schemeClr val="lt1">
                <a:hueOff val="0"/>
                <a:satOff val="0"/>
                <a:lumOff val="0"/>
                <a:alphaOff val="0"/>
              </a:schemeClr>
            </a:fontRef>
          </p:style>
          <p:txBody>
            <a:bodyPr/>
            <a:lstStyle/>
            <a:p>
              <a:endParaRPr lang="zh-TW" altLang="en-US"/>
            </a:p>
          </p:txBody>
        </p:sp>
        <p:sp>
          <p:nvSpPr>
            <p:cNvPr id="27" name="矩形 26"/>
            <p:cNvSpPr/>
            <p:nvPr/>
          </p:nvSpPr>
          <p:spPr>
            <a:xfrm>
              <a:off x="5449411" y="1969199"/>
              <a:ext cx="1903908" cy="581090"/>
            </a:xfrm>
            <a:prstGeom prst="rect">
              <a:avLst/>
            </a:prstGeom>
            <a:solidFill>
              <a:srgbClr val="E1F7F7">
                <a:lumMod val="90000"/>
              </a:srgbClr>
            </a:solidFill>
            <a:ln w="12700" cap="flat" cmpd="sng" algn="ctr">
              <a:noFill/>
              <a:prstDash val="solid"/>
              <a:miter lim="800000"/>
            </a:ln>
            <a:effectLst/>
          </p:spPr>
          <p:txBody>
            <a:bodyPr rtlCol="0" anchor="ctr"/>
            <a:lstStyle/>
            <a:p>
              <a:pPr marR="0" lvl="0" defTabSz="914400" eaLnBrk="1" fontAlgn="auto" latinLnBrk="0" hangingPunct="1">
                <a:lnSpc>
                  <a:spcPct val="100000"/>
                </a:lnSpc>
                <a:spcBef>
                  <a:spcPts val="0"/>
                </a:spcBef>
                <a:spcAft>
                  <a:spcPts val="0"/>
                </a:spcAft>
                <a:buClrTx/>
                <a:buSzTx/>
                <a:tabLst/>
                <a:defRPr/>
              </a:pPr>
              <a:r>
                <a:rPr kumimoji="0" lang="zh-TW" altLang="en-US" sz="1000" b="0" i="0" u="none" strike="noStrike" kern="0" cap="none" spc="0" normalizeH="0" baseline="0" noProof="0" dirty="0">
                  <a:ln>
                    <a:noFill/>
                  </a:ln>
                  <a:solidFill>
                    <a:srgbClr val="000000"/>
                  </a:solidFill>
                  <a:effectLst/>
                  <a:uLnTx/>
                  <a:uFillTx/>
                  <a:latin typeface="Noto Sans TC" panose="020B0200000000000000" pitchFamily="34" charset="-120"/>
                  <a:ea typeface="Noto Sans TC" panose="020B0200000000000000" pitchFamily="34" charset="-120"/>
                </a:rPr>
                <a:t>銳思投資專注於小型股投資，為</a:t>
              </a:r>
              <a:r>
                <a:rPr kumimoji="0" lang="zh-TW" altLang="en-US" sz="1000" b="1" i="0" u="none" strike="noStrike" kern="0" cap="none" spc="0" normalizeH="0" baseline="0" noProof="0" dirty="0">
                  <a:ln>
                    <a:noFill/>
                  </a:ln>
                  <a:solidFill>
                    <a:srgbClr val="000000"/>
                  </a:solidFill>
                  <a:effectLst/>
                  <a:uLnTx/>
                  <a:uFillTx/>
                  <a:latin typeface="Noto Sans TC" panose="020B0200000000000000" pitchFamily="34" charset="-120"/>
                  <a:ea typeface="Noto Sans TC" panose="020B0200000000000000" pitchFamily="34" charset="-120"/>
                </a:rPr>
                <a:t>小型股投資先驅</a:t>
              </a:r>
            </a:p>
          </p:txBody>
        </p:sp>
        <p:sp>
          <p:nvSpPr>
            <p:cNvPr id="28" name="矩形 27"/>
            <p:cNvSpPr/>
            <p:nvPr/>
          </p:nvSpPr>
          <p:spPr>
            <a:xfrm>
              <a:off x="5457031" y="2687858"/>
              <a:ext cx="1903908" cy="581090"/>
            </a:xfrm>
            <a:prstGeom prst="rect">
              <a:avLst/>
            </a:prstGeom>
            <a:solidFill>
              <a:srgbClr val="E1F7F7">
                <a:lumMod val="90000"/>
              </a:srgbClr>
            </a:solidFill>
            <a:ln w="12700" cap="flat" cmpd="sng" algn="ctr">
              <a:noFill/>
              <a:prstDash val="solid"/>
              <a:miter lim="800000"/>
            </a:ln>
            <a:effectLst/>
          </p:spPr>
          <p:txBody>
            <a:bodyPr rtlCol="0" anchor="ctr"/>
            <a:lstStyle/>
            <a:p>
              <a:pPr marR="0" lvl="0" defTabSz="914400" eaLnBrk="1" fontAlgn="auto" latinLnBrk="0" hangingPunct="1">
                <a:lnSpc>
                  <a:spcPct val="100000"/>
                </a:lnSpc>
                <a:spcBef>
                  <a:spcPts val="0"/>
                </a:spcBef>
                <a:spcAft>
                  <a:spcPts val="0"/>
                </a:spcAft>
                <a:buClrTx/>
                <a:buSzTx/>
                <a:tabLst/>
                <a:defRPr/>
              </a:pPr>
              <a:r>
                <a:rPr kumimoji="0" lang="zh-TW" altLang="en-US" sz="1000" b="0" i="0" u="none" strike="noStrike" kern="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cs typeface="Arial" panose="020B0604020202020204" pitchFamily="34" charset="0"/>
                </a:rPr>
                <a:t>成立於</a:t>
              </a:r>
              <a:r>
                <a:rPr kumimoji="0" lang="en-US" altLang="zh-TW" sz="1000" b="0" i="0" u="none" strike="noStrike" kern="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cs typeface="Arial" panose="020B0604020202020204" pitchFamily="34" charset="0"/>
                </a:rPr>
                <a:t>1972</a:t>
              </a:r>
              <a:r>
                <a:rPr kumimoji="0" lang="zh-TW" altLang="en-US" sz="1000" b="0" i="0" u="none" strike="noStrike" kern="0" cap="none" spc="0" normalizeH="0" baseline="0" noProof="0" dirty="0">
                  <a:ln>
                    <a:noFill/>
                  </a:ln>
                  <a:solidFill>
                    <a:prstClr val="black"/>
                  </a:solidFill>
                  <a:effectLst/>
                  <a:uLnTx/>
                  <a:uFillTx/>
                  <a:latin typeface="Noto Sans TC" panose="020B0200000000000000" pitchFamily="34" charset="-120"/>
                  <a:ea typeface="Noto Sans TC" panose="020B0200000000000000" pitchFamily="34" charset="-120"/>
                  <a:cs typeface="Arial" panose="020B0604020202020204" pitchFamily="34" charset="0"/>
                </a:rPr>
                <a:t>年，</a:t>
              </a:r>
              <a:r>
                <a:rPr kumimoji="0" lang="zh-TW" altLang="en-US" sz="1000" b="1" i="0" u="none" strike="noStrike" kern="0" cap="none" spc="0" normalizeH="0" baseline="0" noProof="0" dirty="0">
                  <a:ln>
                    <a:noFill/>
                  </a:ln>
                  <a:solidFill>
                    <a:srgbClr val="000000"/>
                  </a:solidFill>
                  <a:effectLst/>
                  <a:uLnTx/>
                  <a:uFillTx/>
                  <a:latin typeface="Noto Sans TC" panose="020B0200000000000000" pitchFamily="34" charset="-120"/>
                  <a:ea typeface="Noto Sans TC" panose="020B0200000000000000" pitchFamily="34" charset="-120"/>
                  <a:cs typeface="Arial" panose="020B0604020202020204" pitchFamily="34" charset="0"/>
                </a:rPr>
                <a:t>超過半世紀小型股和微型股的投資經驗</a:t>
              </a:r>
              <a:endParaRPr kumimoji="0" lang="en-US" altLang="zh-CN" sz="1000" b="1" i="0" u="none" strike="noStrike" kern="0" cap="none" spc="0" normalizeH="0" baseline="0" noProof="0" dirty="0">
                <a:ln>
                  <a:noFill/>
                </a:ln>
                <a:solidFill>
                  <a:srgbClr val="000000"/>
                </a:solidFill>
                <a:effectLst/>
                <a:uLnTx/>
                <a:uFillTx/>
                <a:latin typeface="Noto Sans TC" panose="020B0200000000000000" pitchFamily="34" charset="-120"/>
                <a:ea typeface="Noto Sans TC" panose="020B0200000000000000" pitchFamily="34" charset="-120"/>
                <a:cs typeface="Arial" panose="020B0604020202020204" pitchFamily="34" charset="0"/>
              </a:endParaRPr>
            </a:p>
          </p:txBody>
        </p:sp>
        <p:sp>
          <p:nvSpPr>
            <p:cNvPr id="29" name="矩形 28"/>
            <p:cNvSpPr/>
            <p:nvPr/>
          </p:nvSpPr>
          <p:spPr>
            <a:xfrm>
              <a:off x="5457031" y="3445082"/>
              <a:ext cx="1980108" cy="581090"/>
            </a:xfrm>
            <a:prstGeom prst="rect">
              <a:avLst/>
            </a:prstGeom>
            <a:solidFill>
              <a:srgbClr val="E1F7F7">
                <a:lumMod val="90000"/>
              </a:srgbClr>
            </a:solidFill>
            <a:ln w="12700" cap="flat" cmpd="sng" algn="ctr">
              <a:noFill/>
              <a:prstDash val="solid"/>
              <a:miter lim="800000"/>
            </a:ln>
            <a:effectLst/>
          </p:spPr>
          <p:txBody>
            <a:bodyPr rtlCol="0" anchor="ctr"/>
            <a:lstStyle/>
            <a:p>
              <a:pPr marR="0" lvl="0" defTabSz="914400" eaLnBrk="1" fontAlgn="auto" latinLnBrk="0" hangingPunct="1">
                <a:lnSpc>
                  <a:spcPct val="100000"/>
                </a:lnSpc>
                <a:spcBef>
                  <a:spcPts val="0"/>
                </a:spcBef>
                <a:spcAft>
                  <a:spcPts val="0"/>
                </a:spcAft>
                <a:buClrTx/>
                <a:buSzTx/>
                <a:tabLst/>
                <a:defRPr/>
              </a:pPr>
              <a:r>
                <a:rPr kumimoji="0" lang="zh-TW" altLang="en-US" sz="1000" b="1" i="0" u="none" strike="noStrike" kern="0" cap="none" spc="0" normalizeH="0" baseline="0" noProof="0" dirty="0">
                  <a:ln>
                    <a:noFill/>
                  </a:ln>
                  <a:solidFill>
                    <a:srgbClr val="000000"/>
                  </a:solidFill>
                  <a:effectLst/>
                  <a:uLnTx/>
                  <a:uFillTx/>
                  <a:latin typeface="Noto Sans TC" panose="020B0200000000000000" pitchFamily="34" charset="-120"/>
                  <a:ea typeface="Noto Sans TC" panose="020B0200000000000000" pitchFamily="34" charset="-120"/>
                  <a:cs typeface="Arial" panose="020B0604020202020204" pitchFamily="34" charset="0"/>
                </a:rPr>
                <a:t>靈活佈局四大投資主軸：</a:t>
              </a:r>
              <a:r>
                <a:rPr kumimoji="0" lang="zh-TW" altLang="en-US" sz="1000" b="0" i="0" u="none" strike="noStrike" kern="0" cap="none" spc="0" normalizeH="0" baseline="0" noProof="0" dirty="0">
                  <a:ln>
                    <a:noFill/>
                  </a:ln>
                  <a:solidFill>
                    <a:srgbClr val="000000"/>
                  </a:solidFill>
                  <a:effectLst/>
                  <a:uLnTx/>
                  <a:uFillTx/>
                  <a:latin typeface="Noto Sans TC" panose="020B0200000000000000" pitchFamily="34" charset="-120"/>
                  <a:ea typeface="Noto Sans TC" panose="020B0200000000000000" pitchFamily="34" charset="-120"/>
                  <a:cs typeface="Arial" panose="020B0604020202020204" pitchFamily="34" charset="0"/>
                </a:rPr>
                <a:t>資產價格被低估、成長潛力被忽略、經營出現轉機、重拾獲利動能</a:t>
              </a:r>
              <a:endParaRPr kumimoji="0" lang="en-US" altLang="zh-TW" sz="1000" b="0" i="0" u="none" strike="noStrike" kern="0" cap="none" spc="0" normalizeH="0" baseline="0" noProof="0" dirty="0">
                <a:ln>
                  <a:noFill/>
                </a:ln>
                <a:solidFill>
                  <a:srgbClr val="000000"/>
                </a:solidFill>
                <a:effectLst/>
                <a:uLnTx/>
                <a:uFillTx/>
                <a:latin typeface="Noto Sans TC" panose="020B0200000000000000" pitchFamily="34" charset="-120"/>
                <a:ea typeface="Noto Sans TC" panose="020B0200000000000000" pitchFamily="34" charset="-120"/>
                <a:cs typeface="Arial" panose="020B0604020202020204" pitchFamily="34" charset="0"/>
              </a:endParaRPr>
            </a:p>
          </p:txBody>
        </p:sp>
        <p:pic>
          <p:nvPicPr>
            <p:cNvPr id="33" name="圖片 3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062571" y="2834096"/>
              <a:ext cx="302392" cy="330988"/>
            </a:xfrm>
            <a:prstGeom prst="rect">
              <a:avLst/>
            </a:prstGeom>
          </p:spPr>
        </p:pic>
        <p:pic>
          <p:nvPicPr>
            <p:cNvPr id="41" name="圖片 4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053840" y="2033045"/>
              <a:ext cx="290949" cy="404787"/>
            </a:xfrm>
            <a:prstGeom prst="rect">
              <a:avLst/>
            </a:prstGeom>
          </p:spPr>
        </p:pic>
        <p:pic>
          <p:nvPicPr>
            <p:cNvPr id="44" name="圖片 4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023360" y="3484497"/>
              <a:ext cx="381965" cy="459389"/>
            </a:xfrm>
            <a:prstGeom prst="rect">
              <a:avLst/>
            </a:prstGeom>
          </p:spPr>
        </p:pic>
        <p:sp>
          <p:nvSpPr>
            <p:cNvPr id="6" name="手繪多邊形 5"/>
            <p:cNvSpPr/>
            <p:nvPr/>
          </p:nvSpPr>
          <p:spPr>
            <a:xfrm>
              <a:off x="411039" y="1919309"/>
              <a:ext cx="1388391" cy="590822"/>
            </a:xfrm>
            <a:custGeom>
              <a:avLst/>
              <a:gdLst>
                <a:gd name="connsiteX0" fmla="*/ 0 w 1464601"/>
                <a:gd name="connsiteY0" fmla="*/ 0 h 590821"/>
                <a:gd name="connsiteX1" fmla="*/ 1169191 w 1464601"/>
                <a:gd name="connsiteY1" fmla="*/ 0 h 590821"/>
                <a:gd name="connsiteX2" fmla="*/ 1464601 w 1464601"/>
                <a:gd name="connsiteY2" fmla="*/ 295411 h 590821"/>
                <a:gd name="connsiteX3" fmla="*/ 1169191 w 1464601"/>
                <a:gd name="connsiteY3" fmla="*/ 590821 h 590821"/>
                <a:gd name="connsiteX4" fmla="*/ 0 w 1464601"/>
                <a:gd name="connsiteY4" fmla="*/ 590821 h 590821"/>
                <a:gd name="connsiteX5" fmla="*/ 0 w 1464601"/>
                <a:gd name="connsiteY5" fmla="*/ 0 h 5908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64601" h="590821">
                  <a:moveTo>
                    <a:pt x="1464601" y="590820"/>
                  </a:moveTo>
                  <a:lnTo>
                    <a:pt x="295410" y="590820"/>
                  </a:lnTo>
                  <a:lnTo>
                    <a:pt x="0" y="295410"/>
                  </a:lnTo>
                  <a:lnTo>
                    <a:pt x="295410" y="1"/>
                  </a:lnTo>
                  <a:lnTo>
                    <a:pt x="1464601" y="1"/>
                  </a:lnTo>
                  <a:lnTo>
                    <a:pt x="1464601" y="590820"/>
                  </a:lnTo>
                  <a:close/>
                </a:path>
              </a:pathLst>
            </a:custGeom>
            <a:solidFill>
              <a:srgbClr val="007DC1"/>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08241" tIns="53340" rIns="99568" bIns="53341" numCol="1" spcCol="1270" anchor="ctr" anchorCtr="0">
              <a:noAutofit/>
            </a:bodyPr>
            <a:lstStyle/>
            <a:p>
              <a:pPr lvl="0" algn="ctr" defTabSz="622300">
                <a:lnSpc>
                  <a:spcPct val="90000"/>
                </a:lnSpc>
                <a:spcBef>
                  <a:spcPct val="0"/>
                </a:spcBef>
                <a:spcAft>
                  <a:spcPct val="35000"/>
                </a:spcAft>
              </a:pPr>
              <a:r>
                <a:rPr lang="zh-TW" altLang="en-US" sz="1200" b="1" dirty="0">
                  <a:solidFill>
                    <a:srgbClr val="FFFFFF"/>
                  </a:solidFill>
                  <a:latin typeface="Noto Sans TC" panose="020B0200000000000000" pitchFamily="34" charset="-120"/>
                  <a:ea typeface="Noto Sans TC" panose="020B0200000000000000" pitchFamily="34" charset="-120"/>
                </a:rPr>
                <a:t>景氣加溫</a:t>
              </a:r>
              <a:endParaRPr lang="zh-TW" altLang="en-US" sz="1200" b="1" kern="1200" dirty="0">
                <a:solidFill>
                  <a:srgbClr val="FFFFFF"/>
                </a:solidFill>
                <a:latin typeface="Noto Sans TC" panose="020B0200000000000000" pitchFamily="34" charset="-120"/>
                <a:ea typeface="Noto Sans TC" panose="020B0200000000000000" pitchFamily="34" charset="-120"/>
              </a:endParaRPr>
            </a:p>
          </p:txBody>
        </p:sp>
        <p:sp>
          <p:nvSpPr>
            <p:cNvPr id="7" name="橢圓 6"/>
            <p:cNvSpPr/>
            <p:nvPr/>
          </p:nvSpPr>
          <p:spPr>
            <a:xfrm>
              <a:off x="115628" y="1919309"/>
              <a:ext cx="590821" cy="590821"/>
            </a:xfrm>
            <a:prstGeom prst="ellipse">
              <a:avLst/>
            </a:prstGeom>
            <a:solidFill>
              <a:srgbClr val="00588A"/>
            </a:solid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zh-TW" altLang="en-US"/>
            </a:p>
          </p:txBody>
        </p:sp>
        <p:sp>
          <p:nvSpPr>
            <p:cNvPr id="8" name="手繪多邊形 7"/>
            <p:cNvSpPr/>
            <p:nvPr/>
          </p:nvSpPr>
          <p:spPr>
            <a:xfrm>
              <a:off x="411039" y="2686494"/>
              <a:ext cx="1388392" cy="590822"/>
            </a:xfrm>
            <a:custGeom>
              <a:avLst/>
              <a:gdLst>
                <a:gd name="connsiteX0" fmla="*/ 0 w 1464601"/>
                <a:gd name="connsiteY0" fmla="*/ 0 h 590821"/>
                <a:gd name="connsiteX1" fmla="*/ 1169191 w 1464601"/>
                <a:gd name="connsiteY1" fmla="*/ 0 h 590821"/>
                <a:gd name="connsiteX2" fmla="*/ 1464601 w 1464601"/>
                <a:gd name="connsiteY2" fmla="*/ 295411 h 590821"/>
                <a:gd name="connsiteX3" fmla="*/ 1169191 w 1464601"/>
                <a:gd name="connsiteY3" fmla="*/ 590821 h 590821"/>
                <a:gd name="connsiteX4" fmla="*/ 0 w 1464601"/>
                <a:gd name="connsiteY4" fmla="*/ 590821 h 590821"/>
                <a:gd name="connsiteX5" fmla="*/ 0 w 1464601"/>
                <a:gd name="connsiteY5" fmla="*/ 0 h 5908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64601" h="590821">
                  <a:moveTo>
                    <a:pt x="1464601" y="590820"/>
                  </a:moveTo>
                  <a:lnTo>
                    <a:pt x="295410" y="590820"/>
                  </a:lnTo>
                  <a:lnTo>
                    <a:pt x="0" y="295410"/>
                  </a:lnTo>
                  <a:lnTo>
                    <a:pt x="295410" y="1"/>
                  </a:lnTo>
                  <a:lnTo>
                    <a:pt x="1464601" y="1"/>
                  </a:lnTo>
                  <a:lnTo>
                    <a:pt x="1464601" y="590820"/>
                  </a:lnTo>
                  <a:close/>
                </a:path>
              </a:pathLst>
            </a:custGeom>
            <a:solidFill>
              <a:srgbClr val="007DC1"/>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08241" tIns="53341" rIns="99569" bIns="53340" numCol="1" spcCol="1270" anchor="ctr" anchorCtr="0">
              <a:noAutofit/>
            </a:bodyPr>
            <a:lstStyle/>
            <a:p>
              <a:pPr lvl="0" algn="ctr" defTabSz="622300">
                <a:lnSpc>
                  <a:spcPct val="90000"/>
                </a:lnSpc>
                <a:spcBef>
                  <a:spcPct val="0"/>
                </a:spcBef>
                <a:spcAft>
                  <a:spcPct val="35000"/>
                </a:spcAft>
              </a:pPr>
              <a:r>
                <a:rPr lang="zh-TW" altLang="en-US" sz="1200" b="1" dirty="0">
                  <a:latin typeface="Noto Sans TC" panose="020B0200000000000000" pitchFamily="34" charset="-120"/>
                  <a:ea typeface="Noto Sans TC" panose="020B0200000000000000" pitchFamily="34" charset="-120"/>
                </a:rPr>
                <a:t>獲利加速</a:t>
              </a:r>
              <a:endParaRPr lang="zh-TW" altLang="en-US" sz="1200" b="1" kern="1200" dirty="0">
                <a:latin typeface="Noto Sans TC" panose="020B0200000000000000" pitchFamily="34" charset="-120"/>
                <a:ea typeface="Noto Sans TC" panose="020B0200000000000000" pitchFamily="34" charset="-120"/>
              </a:endParaRPr>
            </a:p>
          </p:txBody>
        </p:sp>
        <p:sp>
          <p:nvSpPr>
            <p:cNvPr id="9" name="橢圓 8"/>
            <p:cNvSpPr/>
            <p:nvPr/>
          </p:nvSpPr>
          <p:spPr>
            <a:xfrm>
              <a:off x="115628" y="2686495"/>
              <a:ext cx="590821" cy="590821"/>
            </a:xfrm>
            <a:prstGeom prst="ellipse">
              <a:avLst/>
            </a:prstGeom>
            <a:solidFill>
              <a:srgbClr val="00588A"/>
            </a:solid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zh-TW" altLang="en-US"/>
            </a:p>
          </p:txBody>
        </p:sp>
        <p:sp>
          <p:nvSpPr>
            <p:cNvPr id="10" name="手繪多邊形 9"/>
            <p:cNvSpPr/>
            <p:nvPr/>
          </p:nvSpPr>
          <p:spPr>
            <a:xfrm>
              <a:off x="411039" y="3453681"/>
              <a:ext cx="1388392" cy="590822"/>
            </a:xfrm>
            <a:custGeom>
              <a:avLst/>
              <a:gdLst>
                <a:gd name="connsiteX0" fmla="*/ 0 w 1464601"/>
                <a:gd name="connsiteY0" fmla="*/ 0 h 590821"/>
                <a:gd name="connsiteX1" fmla="*/ 1169191 w 1464601"/>
                <a:gd name="connsiteY1" fmla="*/ 0 h 590821"/>
                <a:gd name="connsiteX2" fmla="*/ 1464601 w 1464601"/>
                <a:gd name="connsiteY2" fmla="*/ 295411 h 590821"/>
                <a:gd name="connsiteX3" fmla="*/ 1169191 w 1464601"/>
                <a:gd name="connsiteY3" fmla="*/ 590821 h 590821"/>
                <a:gd name="connsiteX4" fmla="*/ 0 w 1464601"/>
                <a:gd name="connsiteY4" fmla="*/ 590821 h 590821"/>
                <a:gd name="connsiteX5" fmla="*/ 0 w 1464601"/>
                <a:gd name="connsiteY5" fmla="*/ 0 h 5908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64601" h="590821">
                  <a:moveTo>
                    <a:pt x="1464601" y="590820"/>
                  </a:moveTo>
                  <a:lnTo>
                    <a:pt x="295410" y="590820"/>
                  </a:lnTo>
                  <a:lnTo>
                    <a:pt x="0" y="295410"/>
                  </a:lnTo>
                  <a:lnTo>
                    <a:pt x="295410" y="1"/>
                  </a:lnTo>
                  <a:lnTo>
                    <a:pt x="1464601" y="1"/>
                  </a:lnTo>
                  <a:lnTo>
                    <a:pt x="1464601" y="590820"/>
                  </a:lnTo>
                  <a:close/>
                </a:path>
              </a:pathLst>
            </a:custGeom>
            <a:solidFill>
              <a:srgbClr val="007DC1"/>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08241" tIns="53341" rIns="99569" bIns="53340" numCol="1" spcCol="1270" anchor="ctr" anchorCtr="0">
              <a:noAutofit/>
            </a:bodyPr>
            <a:lstStyle/>
            <a:p>
              <a:pPr lvl="0" algn="ctr" defTabSz="622300">
                <a:lnSpc>
                  <a:spcPct val="90000"/>
                </a:lnSpc>
                <a:spcBef>
                  <a:spcPct val="0"/>
                </a:spcBef>
                <a:spcAft>
                  <a:spcPct val="35000"/>
                </a:spcAft>
              </a:pPr>
              <a:r>
                <a:rPr lang="zh-TW" altLang="en-US" sz="1200" b="1" dirty="0">
                  <a:latin typeface="Noto Sans TC" panose="020B0200000000000000" pitchFamily="34" charset="-120"/>
                  <a:ea typeface="Noto Sans TC" panose="020B0200000000000000" pitchFamily="34" charset="-120"/>
                </a:rPr>
                <a:t>分散機會</a:t>
              </a:r>
              <a:endParaRPr lang="zh-TW" altLang="en-US" sz="1200" b="1" kern="1200" dirty="0">
                <a:latin typeface="Noto Sans TC" panose="020B0200000000000000" pitchFamily="34" charset="-120"/>
                <a:ea typeface="Noto Sans TC" panose="020B0200000000000000" pitchFamily="34" charset="-120"/>
              </a:endParaRPr>
            </a:p>
          </p:txBody>
        </p:sp>
        <p:sp>
          <p:nvSpPr>
            <p:cNvPr id="11" name="橢圓 10"/>
            <p:cNvSpPr/>
            <p:nvPr/>
          </p:nvSpPr>
          <p:spPr>
            <a:xfrm>
              <a:off x="115628" y="3453682"/>
              <a:ext cx="590821" cy="590821"/>
            </a:xfrm>
            <a:prstGeom prst="ellipse">
              <a:avLst/>
            </a:prstGeom>
            <a:solidFill>
              <a:srgbClr val="00588A"/>
            </a:solid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zh-TW" altLang="en-US"/>
            </a:p>
          </p:txBody>
        </p:sp>
        <p:sp>
          <p:nvSpPr>
            <p:cNvPr id="62" name="矩形 61"/>
            <p:cNvSpPr/>
            <p:nvPr/>
          </p:nvSpPr>
          <p:spPr>
            <a:xfrm>
              <a:off x="1799431" y="1917700"/>
              <a:ext cx="1892656" cy="581090"/>
            </a:xfrm>
            <a:prstGeom prst="rect">
              <a:avLst/>
            </a:prstGeom>
            <a:solidFill>
              <a:srgbClr val="CC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1000" dirty="0">
                  <a:solidFill>
                    <a:schemeClr val="tx1"/>
                  </a:solidFill>
                  <a:latin typeface="Noto Sans TC" panose="020B0200000000000000" pitchFamily="34" charset="-120"/>
                  <a:ea typeface="Noto Sans TC" panose="020B0200000000000000" pitchFamily="34" charset="-120"/>
                  <a:cs typeface="Arial" panose="020B0604020202020204" pitchFamily="34" charset="0"/>
                </a:rPr>
                <a:t>美國經濟穩健，小型股營收以本地為主，將受惠景氣改善</a:t>
              </a:r>
            </a:p>
          </p:txBody>
        </p:sp>
        <p:sp>
          <p:nvSpPr>
            <p:cNvPr id="63" name="矩形 62"/>
            <p:cNvSpPr/>
            <p:nvPr/>
          </p:nvSpPr>
          <p:spPr>
            <a:xfrm>
              <a:off x="1799431" y="2682079"/>
              <a:ext cx="1892656" cy="581090"/>
            </a:xfrm>
            <a:prstGeom prst="rect">
              <a:avLst/>
            </a:prstGeom>
            <a:solidFill>
              <a:srgbClr val="CC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1000" dirty="0">
                  <a:solidFill>
                    <a:schemeClr val="tx1"/>
                  </a:solidFill>
                  <a:latin typeface="Noto Sans TC" panose="020B0200000000000000" pitchFamily="34" charset="-120"/>
                  <a:ea typeface="Noto Sans TC" panose="020B0200000000000000" pitchFamily="34" charset="-120"/>
                </a:rPr>
                <a:t>景氣加溫帶動，小型股獲利增速</a:t>
              </a:r>
              <a:r>
                <a:rPr lang="en-US" altLang="zh-TW" sz="1000" dirty="0">
                  <a:solidFill>
                    <a:schemeClr val="tx1"/>
                  </a:solidFill>
                  <a:latin typeface="Noto Sans TC" panose="020B0200000000000000" pitchFamily="34" charset="-120"/>
                  <a:ea typeface="Noto Sans TC" panose="020B0200000000000000" pitchFamily="34" charset="-120"/>
                </a:rPr>
                <a:t>2026</a:t>
              </a:r>
              <a:r>
                <a:rPr lang="zh-TW" altLang="en-US" sz="1000" dirty="0">
                  <a:solidFill>
                    <a:schemeClr val="tx1"/>
                  </a:solidFill>
                  <a:latin typeface="Noto Sans TC" panose="020B0200000000000000" pitchFamily="34" charset="-120"/>
                  <a:ea typeface="Noto Sans TC" panose="020B0200000000000000" pitchFamily="34" charset="-120"/>
                </a:rPr>
                <a:t>年各季度均領先大型股</a:t>
              </a:r>
              <a:endParaRPr lang="zh-TW" altLang="en-US" sz="1000" b="1" dirty="0">
                <a:solidFill>
                  <a:schemeClr val="tx1"/>
                </a:solidFill>
                <a:latin typeface="Noto Sans TC" panose="020B0200000000000000" pitchFamily="34" charset="-120"/>
                <a:ea typeface="Noto Sans TC" panose="020B0200000000000000" pitchFamily="34" charset="-120"/>
              </a:endParaRPr>
            </a:p>
          </p:txBody>
        </p:sp>
        <p:sp>
          <p:nvSpPr>
            <p:cNvPr id="64" name="矩形 63"/>
            <p:cNvSpPr/>
            <p:nvPr/>
          </p:nvSpPr>
          <p:spPr>
            <a:xfrm>
              <a:off x="1799431" y="3449253"/>
              <a:ext cx="1892656" cy="581090"/>
            </a:xfrm>
            <a:prstGeom prst="rect">
              <a:avLst/>
            </a:prstGeom>
            <a:solidFill>
              <a:srgbClr val="CC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1000" dirty="0">
                  <a:solidFill>
                    <a:schemeClr val="tx1"/>
                  </a:solidFill>
                  <a:latin typeface="Noto Sans TC" panose="020B0200000000000000" pitchFamily="34" charset="-120"/>
                  <a:ea typeface="Noto Sans TC" panose="020B0200000000000000" pitchFamily="34" charset="-120"/>
                </a:rPr>
                <a:t>投資小型股可分散美股部位過度集中</a:t>
              </a:r>
              <a:r>
                <a:rPr lang="en-US" altLang="zh-TW" sz="1000" dirty="0">
                  <a:solidFill>
                    <a:schemeClr val="tx1"/>
                  </a:solidFill>
                  <a:latin typeface="Noto Sans TC" panose="020B0200000000000000" pitchFamily="34" charset="-120"/>
                  <a:ea typeface="Noto Sans TC" panose="020B0200000000000000" pitchFamily="34" charset="-120"/>
                </a:rPr>
                <a:t>AI</a:t>
              </a:r>
              <a:r>
                <a:rPr lang="zh-TW" altLang="en-US" sz="1000" dirty="0">
                  <a:solidFill>
                    <a:schemeClr val="tx1"/>
                  </a:solidFill>
                  <a:latin typeface="Noto Sans TC" panose="020B0200000000000000" pitchFamily="34" charset="-120"/>
                  <a:ea typeface="Noto Sans TC" panose="020B0200000000000000" pitchFamily="34" charset="-120"/>
                </a:rPr>
                <a:t>題材，掌握輪動機會</a:t>
              </a:r>
              <a:endParaRPr lang="zh-TW" altLang="en-US" sz="1000" b="1" dirty="0">
                <a:solidFill>
                  <a:schemeClr val="tx1"/>
                </a:solidFill>
                <a:latin typeface="Noto Sans TC" panose="020B0200000000000000" pitchFamily="34" charset="-120"/>
                <a:ea typeface="Noto Sans TC" panose="020B0200000000000000" pitchFamily="34" charset="-120"/>
              </a:endParaRPr>
            </a:p>
          </p:txBody>
        </p:sp>
        <p:pic>
          <p:nvPicPr>
            <p:cNvPr id="57" name="圖片 56"/>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64576" y="2016051"/>
              <a:ext cx="276539" cy="395108"/>
            </a:xfrm>
            <a:prstGeom prst="rect">
              <a:avLst/>
            </a:prstGeom>
          </p:spPr>
        </p:pic>
        <p:pic>
          <p:nvPicPr>
            <p:cNvPr id="58" name="圖片 57"/>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79210" y="3562564"/>
              <a:ext cx="276539" cy="395108"/>
            </a:xfrm>
            <a:prstGeom prst="rect">
              <a:avLst/>
            </a:prstGeom>
          </p:spPr>
        </p:pic>
        <p:pic>
          <p:nvPicPr>
            <p:cNvPr id="59" name="圖片 5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64576" y="2772776"/>
              <a:ext cx="264842" cy="378396"/>
            </a:xfrm>
            <a:prstGeom prst="rect">
              <a:avLst/>
            </a:prstGeom>
          </p:spPr>
        </p:pic>
      </p:grpSp>
      <p:sp>
        <p:nvSpPr>
          <p:cNvPr id="76" name="Text Box 5"/>
          <p:cNvSpPr txBox="1">
            <a:spLocks noChangeArrowheads="1"/>
          </p:cNvSpPr>
          <p:nvPr/>
        </p:nvSpPr>
        <p:spPr bwMode="auto">
          <a:xfrm>
            <a:off x="144962" y="4070116"/>
            <a:ext cx="6984776"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dash"/>
                <a:miter lim="800000"/>
                <a:headEnd/>
                <a:tailEnd/>
              </a14:hiddenLine>
            </a:ext>
          </a:extLst>
        </p:spPr>
        <p:txBody>
          <a:bodyPr wrap="square">
            <a:spAutoFit/>
          </a:bodyPr>
          <a:lstStyle>
            <a:lvl1pPr eaLnBrk="0" hangingPunct="0">
              <a:spcBef>
                <a:spcPct val="20000"/>
              </a:spcBef>
              <a:buChar char="•"/>
              <a:defRPr kumimoji="1" sz="3200" b="1">
                <a:solidFill>
                  <a:srgbClr val="000099"/>
                </a:solidFill>
                <a:latin typeface="Arial" charset="0"/>
                <a:ea typeface="標楷體" pitchFamily="65" charset="-120"/>
              </a:defRPr>
            </a:lvl1pPr>
            <a:lvl2pPr marL="742950" indent="-285750" eaLnBrk="0" hangingPunct="0">
              <a:spcBef>
                <a:spcPct val="20000"/>
              </a:spcBef>
              <a:buChar char="–"/>
              <a:defRPr kumimoji="1" sz="2800">
                <a:solidFill>
                  <a:schemeClr val="tx1"/>
                </a:solidFill>
                <a:latin typeface="Arial" charset="0"/>
                <a:ea typeface="標楷體" pitchFamily="65" charset="-120"/>
              </a:defRPr>
            </a:lvl2pPr>
            <a:lvl3pPr marL="1143000" indent="-228600" eaLnBrk="0" hangingPunct="0">
              <a:spcBef>
                <a:spcPct val="20000"/>
              </a:spcBef>
              <a:buChar char="•"/>
              <a:defRPr kumimoji="1" sz="2400">
                <a:solidFill>
                  <a:schemeClr val="tx1"/>
                </a:solidFill>
                <a:latin typeface="Arial" charset="0"/>
                <a:ea typeface="標楷體" pitchFamily="65" charset="-120"/>
              </a:defRPr>
            </a:lvl3pPr>
            <a:lvl4pPr marL="1600200" indent="-228600" eaLnBrk="0" hangingPunct="0">
              <a:spcBef>
                <a:spcPct val="20000"/>
              </a:spcBef>
              <a:buChar char="–"/>
              <a:defRPr kumimoji="1" sz="2000">
                <a:solidFill>
                  <a:schemeClr val="tx1"/>
                </a:solidFill>
                <a:latin typeface="Arial" charset="0"/>
                <a:ea typeface="標楷體" pitchFamily="65" charset="-120"/>
              </a:defRPr>
            </a:lvl4pPr>
            <a:lvl5pPr marL="2057400" indent="-228600" eaLnBrk="0" hangingPunct="0">
              <a:spcBef>
                <a:spcPct val="20000"/>
              </a:spcBef>
              <a:buChar char="»"/>
              <a:defRPr kumimoji="1" sz="2000">
                <a:solidFill>
                  <a:schemeClr val="tx1"/>
                </a:solidFill>
                <a:latin typeface="Arial" charset="0"/>
                <a:ea typeface="標楷體" pitchFamily="65" charset="-120"/>
              </a:defRPr>
            </a:lvl5pPr>
            <a:lvl6pPr marL="2514600" indent="-228600" eaLnBrk="0" fontAlgn="base" hangingPunct="0">
              <a:spcBef>
                <a:spcPct val="20000"/>
              </a:spcBef>
              <a:spcAft>
                <a:spcPct val="0"/>
              </a:spcAft>
              <a:buChar char="»"/>
              <a:defRPr kumimoji="1" sz="2000">
                <a:solidFill>
                  <a:schemeClr val="tx1"/>
                </a:solidFill>
                <a:latin typeface="Arial" charset="0"/>
                <a:ea typeface="標楷體" pitchFamily="65" charset="-120"/>
              </a:defRPr>
            </a:lvl6pPr>
            <a:lvl7pPr marL="2971800" indent="-228600" eaLnBrk="0" fontAlgn="base" hangingPunct="0">
              <a:spcBef>
                <a:spcPct val="20000"/>
              </a:spcBef>
              <a:spcAft>
                <a:spcPct val="0"/>
              </a:spcAft>
              <a:buChar char="»"/>
              <a:defRPr kumimoji="1" sz="2000">
                <a:solidFill>
                  <a:schemeClr val="tx1"/>
                </a:solidFill>
                <a:latin typeface="Arial" charset="0"/>
                <a:ea typeface="標楷體" pitchFamily="65" charset="-120"/>
              </a:defRPr>
            </a:lvl7pPr>
            <a:lvl8pPr marL="3429000" indent="-228600" eaLnBrk="0" fontAlgn="base" hangingPunct="0">
              <a:spcBef>
                <a:spcPct val="20000"/>
              </a:spcBef>
              <a:spcAft>
                <a:spcPct val="0"/>
              </a:spcAft>
              <a:buChar char="»"/>
              <a:defRPr kumimoji="1" sz="2000">
                <a:solidFill>
                  <a:schemeClr val="tx1"/>
                </a:solidFill>
                <a:latin typeface="Arial" charset="0"/>
                <a:ea typeface="標楷體" pitchFamily="65" charset="-120"/>
              </a:defRPr>
            </a:lvl8pPr>
            <a:lvl9pPr marL="3886200" indent="-228600" eaLnBrk="0" fontAlgn="base" hangingPunct="0">
              <a:spcBef>
                <a:spcPct val="20000"/>
              </a:spcBef>
              <a:spcAft>
                <a:spcPct val="0"/>
              </a:spcAft>
              <a:buChar char="»"/>
              <a:defRPr kumimoji="1" sz="2000">
                <a:solidFill>
                  <a:schemeClr val="tx1"/>
                </a:solidFill>
                <a:latin typeface="Arial" charset="0"/>
                <a:ea typeface="標楷體" pitchFamily="65" charset="-120"/>
              </a:defRPr>
            </a:lvl9pPr>
          </a:lstStyle>
          <a:p>
            <a:pPr eaLnBrk="1" hangingPunct="1">
              <a:spcBef>
                <a:spcPct val="15000"/>
              </a:spcBef>
              <a:buNone/>
            </a:pPr>
            <a:r>
              <a:rPr lang="zh-TW" altLang="en-US" sz="800" b="0" dirty="0">
                <a:solidFill>
                  <a:srgbClr val="000000"/>
                </a:solidFill>
                <a:latin typeface="Noto Sans TC" panose="020B0200000000000000" pitchFamily="34" charset="-120"/>
                <a:ea typeface="Noto Sans TC" panose="020B0200000000000000" pitchFamily="34" charset="-120"/>
              </a:rPr>
              <a:t>資料來源：富蘭克林坦伯頓基金集團，截至</a:t>
            </a:r>
            <a:r>
              <a:rPr lang="en-US" altLang="zh-TW" sz="800" b="0" dirty="0">
                <a:solidFill>
                  <a:srgbClr val="000000"/>
                </a:solidFill>
                <a:latin typeface="Noto Sans TC" panose="020B0200000000000000" pitchFamily="34" charset="-120"/>
                <a:ea typeface="Noto Sans TC" panose="020B0200000000000000" pitchFamily="34" charset="-120"/>
              </a:rPr>
              <a:t>2026</a:t>
            </a:r>
            <a:r>
              <a:rPr lang="zh-TW" altLang="en-US" sz="800" b="0" dirty="0">
                <a:solidFill>
                  <a:srgbClr val="000000"/>
                </a:solidFill>
                <a:latin typeface="Noto Sans TC" panose="020B0200000000000000" pitchFamily="34" charset="-120"/>
                <a:ea typeface="Noto Sans TC" panose="020B0200000000000000" pitchFamily="34" charset="-120"/>
              </a:rPr>
              <a:t>年</a:t>
            </a:r>
            <a:r>
              <a:rPr lang="en-US" altLang="zh-TW" sz="800" b="0" dirty="0">
                <a:solidFill>
                  <a:srgbClr val="000000"/>
                </a:solidFill>
                <a:latin typeface="Noto Sans TC" panose="020B0200000000000000" pitchFamily="34" charset="-120"/>
                <a:ea typeface="Noto Sans TC" panose="020B0200000000000000" pitchFamily="34" charset="-120"/>
              </a:rPr>
              <a:t>4</a:t>
            </a:r>
            <a:r>
              <a:rPr lang="zh-TW" altLang="en-US" sz="800" b="0" dirty="0">
                <a:solidFill>
                  <a:srgbClr val="000000"/>
                </a:solidFill>
                <a:latin typeface="Noto Sans TC" panose="020B0200000000000000" pitchFamily="34" charset="-120"/>
                <a:ea typeface="Noto Sans TC" panose="020B0200000000000000" pitchFamily="34" charset="-120"/>
              </a:rPr>
              <a:t>月。</a:t>
            </a:r>
            <a:r>
              <a:rPr kumimoji="0" lang="zh-TW" altLang="en-US" sz="800" dirty="0">
                <a:solidFill>
                  <a:prstClr val="black"/>
                </a:solidFill>
                <a:latin typeface="Noto Sans TC" panose="020B0200000000000000" pitchFamily="34" charset="-120"/>
                <a:ea typeface="Noto Sans TC" panose="020B0200000000000000" pitchFamily="34" charset="-120"/>
              </a:rPr>
              <a:t>投資人申購本基金係持有基金受益憑證，而非本文提及之投資資產或標的</a:t>
            </a:r>
            <a:endParaRPr lang="en-US" altLang="zh-TW" sz="800" dirty="0">
              <a:solidFill>
                <a:schemeClr val="tx1"/>
              </a:solidFill>
              <a:latin typeface="Noto Sans TC" panose="020B0200000000000000" pitchFamily="34" charset="-120"/>
              <a:ea typeface="Noto Sans TC" panose="020B0200000000000000" pitchFamily="34" charset="-120"/>
            </a:endParaRPr>
          </a:p>
        </p:txBody>
      </p:sp>
      <p:sp>
        <p:nvSpPr>
          <p:cNvPr id="81" name="文字方塊 2">
            <a:extLst>
              <a:ext uri="{FF2B5EF4-FFF2-40B4-BE49-F238E27FC236}">
                <a16:creationId xmlns:a16="http://schemas.microsoft.com/office/drawing/2014/main" id="{474E06F8-DAC3-4C68-986D-B8D3069DC260}"/>
              </a:ext>
            </a:extLst>
          </p:cNvPr>
          <p:cNvSpPr txBox="1">
            <a:spLocks noChangeArrowheads="1"/>
          </p:cNvSpPr>
          <p:nvPr/>
        </p:nvSpPr>
        <p:spPr bwMode="auto">
          <a:xfrm>
            <a:off x="3475831" y="5668056"/>
            <a:ext cx="3798869" cy="276999"/>
          </a:xfrm>
          <a:prstGeom prst="rect">
            <a:avLst/>
          </a:prstGeom>
          <a:solidFill>
            <a:srgbClr val="2A5EFF"/>
          </a:solidFill>
          <a:ln>
            <a:noFill/>
          </a:ln>
        </p:spPr>
        <p:txBody>
          <a:bodyPr wrap="square">
            <a:spAutoFit/>
          </a:bodyPr>
          <a:lstStyle>
            <a:lvl1pPr eaLnBrk="0" hangingPunct="0">
              <a:buBlip>
                <a:blip r:embed="rId4"/>
              </a:buBlip>
              <a:defRPr kumimoji="1" sz="3200">
                <a:solidFill>
                  <a:schemeClr val="tx1"/>
                </a:solidFill>
                <a:latin typeface="Arial" charset="0"/>
                <a:ea typeface="標楷體" pitchFamily="65" charset="-120"/>
              </a:defRPr>
            </a:lvl1pPr>
            <a:lvl2pPr marL="742950" indent="-285750" eaLnBrk="0" hangingPunct="0">
              <a:buBlip>
                <a:blip r:embed="rId5"/>
              </a:buBlip>
              <a:defRPr kumimoji="1" sz="2800">
                <a:solidFill>
                  <a:schemeClr val="tx1"/>
                </a:solidFill>
                <a:latin typeface="Arial" charset="0"/>
                <a:ea typeface="標楷體" pitchFamily="65" charset="-120"/>
              </a:defRPr>
            </a:lvl2pPr>
            <a:lvl3pPr marL="1143000" indent="-228600" eaLnBrk="0" hangingPunct="0">
              <a:buBlip>
                <a:blip r:embed="rId5"/>
              </a:buBlip>
              <a:defRPr kumimoji="1" sz="2400">
                <a:solidFill>
                  <a:schemeClr val="tx1"/>
                </a:solidFill>
                <a:latin typeface="Arial" charset="0"/>
                <a:ea typeface="標楷體" pitchFamily="65" charset="-120"/>
              </a:defRPr>
            </a:lvl3pPr>
            <a:lvl4pPr marL="1600200" indent="-228600" eaLnBrk="0" hangingPunct="0">
              <a:buBlip>
                <a:blip r:embed="rId5"/>
              </a:buBlip>
              <a:defRPr kumimoji="1" sz="2000">
                <a:solidFill>
                  <a:schemeClr val="tx1"/>
                </a:solidFill>
                <a:latin typeface="Arial" charset="0"/>
                <a:ea typeface="標楷體" pitchFamily="65" charset="-120"/>
              </a:defRPr>
            </a:lvl4pPr>
            <a:lvl5pPr marL="2057400" indent="-228600" eaLnBrk="0" hangingPunct="0">
              <a:buBlip>
                <a:blip r:embed="rId5"/>
              </a:buBlip>
              <a:defRPr kumimoji="1" sz="2000">
                <a:solidFill>
                  <a:schemeClr val="tx1"/>
                </a:solidFill>
                <a:latin typeface="Arial" charset="0"/>
                <a:ea typeface="標楷體" pitchFamily="65" charset="-120"/>
              </a:defRPr>
            </a:lvl5pPr>
            <a:lvl6pPr marL="25146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6pPr>
            <a:lvl7pPr marL="29718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7pPr>
            <a:lvl8pPr marL="34290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8pPr>
            <a:lvl9pPr marL="38862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9pPr>
          </a:lstStyle>
          <a:p>
            <a:pPr algn="ctr">
              <a:buFontTx/>
              <a:buNone/>
            </a:pPr>
            <a:r>
              <a:rPr lang="zh-TW" altLang="en-US" sz="1200" b="1" dirty="0">
                <a:solidFill>
                  <a:prstClr val="white"/>
                </a:solidFill>
                <a:latin typeface="Noto Sans TC" panose="020B0200000000000000" pitchFamily="34" charset="-120"/>
                <a:ea typeface="Noto Sans TC" panose="020B0200000000000000" pitchFamily="34" charset="-120"/>
              </a:rPr>
              <a:t>持股市值分布</a:t>
            </a:r>
          </a:p>
        </p:txBody>
      </p:sp>
      <p:graphicFrame>
        <p:nvGraphicFramePr>
          <p:cNvPr id="82" name="Table 9">
            <a:extLst>
              <a:ext uri="{FF2B5EF4-FFF2-40B4-BE49-F238E27FC236}">
                <a16:creationId xmlns:a16="http://schemas.microsoft.com/office/drawing/2014/main" id="{A357AE0E-D050-450C-8A26-718D978BFB45}"/>
              </a:ext>
            </a:extLst>
          </p:cNvPr>
          <p:cNvGraphicFramePr>
            <a:graphicFrameLocks noGrp="1"/>
          </p:cNvGraphicFramePr>
          <p:nvPr>
            <p:extLst>
              <p:ext uri="{D42A27DB-BD31-4B8C-83A1-F6EECF244321}">
                <p14:modId xmlns:p14="http://schemas.microsoft.com/office/powerpoint/2010/main" val="612816234"/>
              </p:ext>
            </p:extLst>
          </p:nvPr>
        </p:nvGraphicFramePr>
        <p:xfrm>
          <a:off x="3475832" y="4723222"/>
          <a:ext cx="3798869" cy="829213"/>
        </p:xfrm>
        <a:graphic>
          <a:graphicData uri="http://schemas.openxmlformats.org/drawingml/2006/table">
            <a:tbl>
              <a:tblPr/>
              <a:tblGrid>
                <a:gridCol w="1899435">
                  <a:extLst>
                    <a:ext uri="{9D8B030D-6E8A-4147-A177-3AD203B41FA5}">
                      <a16:colId xmlns:a16="http://schemas.microsoft.com/office/drawing/2014/main" val="20000"/>
                    </a:ext>
                  </a:extLst>
                </a:gridCol>
                <a:gridCol w="949717">
                  <a:extLst>
                    <a:ext uri="{9D8B030D-6E8A-4147-A177-3AD203B41FA5}">
                      <a16:colId xmlns:a16="http://schemas.microsoft.com/office/drawing/2014/main" val="20001"/>
                    </a:ext>
                  </a:extLst>
                </a:gridCol>
                <a:gridCol w="949717">
                  <a:extLst>
                    <a:ext uri="{9D8B030D-6E8A-4147-A177-3AD203B41FA5}">
                      <a16:colId xmlns:a16="http://schemas.microsoft.com/office/drawing/2014/main" val="20002"/>
                    </a:ext>
                  </a:extLst>
                </a:gridCol>
              </a:tblGrid>
              <a:tr h="268933">
                <a:tc>
                  <a:txBody>
                    <a:bodyPr/>
                    <a:lstStyle>
                      <a:lvl1pPr marL="0" algn="l" defTabSz="914400" rtl="0" eaLnBrk="0" latinLnBrk="0" hangingPunct="0">
                        <a:spcBef>
                          <a:spcPct val="20000"/>
                        </a:spcBef>
                        <a:buFont typeface="Wingdings" pitchFamily="2" charset="2"/>
                        <a:defRPr sz="2800" kern="1200">
                          <a:solidFill>
                            <a:schemeClr val="tx1"/>
                          </a:solidFill>
                          <a:latin typeface="Arial" charset="0"/>
                          <a:ea typeface="華康中黑體"/>
                        </a:defRPr>
                      </a:lvl1pPr>
                      <a:lvl2pPr marL="742950" indent="-285750" algn="l" defTabSz="914400" rtl="0" eaLnBrk="0" latinLnBrk="0" hangingPunct="0">
                        <a:spcBef>
                          <a:spcPct val="20000"/>
                        </a:spcBef>
                        <a:buFont typeface="Arial" charset="0"/>
                        <a:defRPr sz="2400" kern="1200">
                          <a:solidFill>
                            <a:schemeClr val="tx1"/>
                          </a:solidFill>
                          <a:latin typeface="Arial" charset="0"/>
                          <a:ea typeface="華康中黑體"/>
                        </a:defRPr>
                      </a:lvl2pPr>
                      <a:lvl3pPr marL="1143000" indent="-228600" algn="l" defTabSz="914400" rtl="0" eaLnBrk="0" latinLnBrk="0" hangingPunct="0">
                        <a:spcBef>
                          <a:spcPct val="20000"/>
                        </a:spcBef>
                        <a:buFont typeface="Arial" charset="0"/>
                        <a:defRPr sz="2000" kern="1200">
                          <a:solidFill>
                            <a:schemeClr val="tx1"/>
                          </a:solidFill>
                          <a:latin typeface="Arial" charset="0"/>
                          <a:ea typeface="華康中黑體"/>
                        </a:defRPr>
                      </a:lvl3pPr>
                      <a:lvl4pPr marL="1600200" indent="-228600" algn="l" defTabSz="914400" rtl="0" eaLnBrk="0" latinLnBrk="0" hangingPunct="0">
                        <a:spcBef>
                          <a:spcPct val="20000"/>
                        </a:spcBef>
                        <a:buFont typeface="Arial" charset="0"/>
                        <a:defRPr sz="1800" kern="1200">
                          <a:solidFill>
                            <a:schemeClr val="tx1"/>
                          </a:solidFill>
                          <a:latin typeface="Arial" charset="0"/>
                          <a:ea typeface="華康中黑體"/>
                        </a:defRPr>
                      </a:lvl4pPr>
                      <a:lvl5pPr marL="2057400" indent="-228600" algn="l" defTabSz="914400" rtl="0" eaLnBrk="0" latinLnBrk="0" hangingPunct="0">
                        <a:spcBef>
                          <a:spcPct val="20000"/>
                        </a:spcBef>
                        <a:buFont typeface="Arial" charset="0"/>
                        <a:defRPr sz="1800" kern="1200">
                          <a:solidFill>
                            <a:schemeClr val="tx1"/>
                          </a:solidFill>
                          <a:latin typeface="Arial" charset="0"/>
                          <a:ea typeface="華康中黑體"/>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華康中黑體"/>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華康中黑體"/>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華康中黑體"/>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華康中黑體"/>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zh-TW" altLang="en-US" sz="1200" b="1" i="0" u="none" strike="noStrike" cap="none" normalizeH="0" baseline="0" dirty="0">
                          <a:ln>
                            <a:noFill/>
                          </a:ln>
                          <a:solidFill>
                            <a:srgbClr val="FFFFFF"/>
                          </a:solidFill>
                          <a:effectLst/>
                          <a:latin typeface="Noto Sans TC" panose="020B0200000000000000" pitchFamily="34" charset="-120"/>
                          <a:ea typeface="Noto Sans TC" panose="020B0200000000000000" pitchFamily="34" charset="-120"/>
                          <a:cs typeface="Arial Unicode MS" pitchFamily="34" charset="-128"/>
                        </a:rPr>
                        <a:t>投資組合特性</a:t>
                      </a:r>
                      <a:endParaRPr kumimoji="0" lang="en-SG" altLang="en-US" sz="1200" b="1" i="0" u="none" strike="noStrike" cap="none" normalizeH="0" baseline="30000" dirty="0">
                        <a:ln>
                          <a:noFill/>
                        </a:ln>
                        <a:solidFill>
                          <a:srgbClr val="FFFFFF"/>
                        </a:solidFill>
                        <a:effectLst/>
                        <a:latin typeface="Noto Sans TC" panose="020B0200000000000000" pitchFamily="34" charset="-120"/>
                        <a:ea typeface="Noto Sans TC" panose="020B0200000000000000" pitchFamily="34" charset="-120"/>
                        <a:cs typeface="Arial Unicode MS" pitchFamily="34" charset="-128"/>
                      </a:endParaRPr>
                    </a:p>
                  </a:txBody>
                  <a:tcPr marL="36000" marR="36000" marT="0"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rgbClr val="2A5EFF"/>
                    </a:solidFill>
                  </a:tcPr>
                </a:tc>
                <a:tc>
                  <a:txBody>
                    <a:bodyPr/>
                    <a:lstStyle>
                      <a:lvl1pPr marL="0" algn="l" defTabSz="914400" rtl="0" eaLnBrk="0" latinLnBrk="0" hangingPunct="0">
                        <a:spcBef>
                          <a:spcPct val="20000"/>
                        </a:spcBef>
                        <a:buFont typeface="Wingdings" pitchFamily="2" charset="2"/>
                        <a:defRPr sz="2800" kern="1200">
                          <a:solidFill>
                            <a:schemeClr val="tx1"/>
                          </a:solidFill>
                          <a:latin typeface="Arial" charset="0"/>
                          <a:ea typeface="華康中黑體"/>
                        </a:defRPr>
                      </a:lvl1pPr>
                      <a:lvl2pPr marL="742950" indent="-285750" algn="l" defTabSz="914400" rtl="0" eaLnBrk="0" latinLnBrk="0" hangingPunct="0">
                        <a:spcBef>
                          <a:spcPct val="20000"/>
                        </a:spcBef>
                        <a:buFont typeface="Arial" charset="0"/>
                        <a:defRPr sz="2400" kern="1200">
                          <a:solidFill>
                            <a:schemeClr val="tx1"/>
                          </a:solidFill>
                          <a:latin typeface="Arial" charset="0"/>
                          <a:ea typeface="華康中黑體"/>
                        </a:defRPr>
                      </a:lvl2pPr>
                      <a:lvl3pPr marL="1143000" indent="-228600" algn="l" defTabSz="914400" rtl="0" eaLnBrk="0" latinLnBrk="0" hangingPunct="0">
                        <a:spcBef>
                          <a:spcPct val="20000"/>
                        </a:spcBef>
                        <a:buFont typeface="Arial" charset="0"/>
                        <a:defRPr sz="2000" kern="1200">
                          <a:solidFill>
                            <a:schemeClr val="tx1"/>
                          </a:solidFill>
                          <a:latin typeface="Arial" charset="0"/>
                          <a:ea typeface="華康中黑體"/>
                        </a:defRPr>
                      </a:lvl3pPr>
                      <a:lvl4pPr marL="1600200" indent="-228600" algn="l" defTabSz="914400" rtl="0" eaLnBrk="0" latinLnBrk="0" hangingPunct="0">
                        <a:spcBef>
                          <a:spcPct val="20000"/>
                        </a:spcBef>
                        <a:buFont typeface="Arial" charset="0"/>
                        <a:defRPr sz="1800" kern="1200">
                          <a:solidFill>
                            <a:schemeClr val="tx1"/>
                          </a:solidFill>
                          <a:latin typeface="Arial" charset="0"/>
                          <a:ea typeface="華康中黑體"/>
                        </a:defRPr>
                      </a:lvl4pPr>
                      <a:lvl5pPr marL="2057400" indent="-228600" algn="l" defTabSz="914400" rtl="0" eaLnBrk="0" latinLnBrk="0" hangingPunct="0">
                        <a:spcBef>
                          <a:spcPct val="20000"/>
                        </a:spcBef>
                        <a:buFont typeface="Arial" charset="0"/>
                        <a:defRPr sz="1800" kern="1200">
                          <a:solidFill>
                            <a:schemeClr val="tx1"/>
                          </a:solidFill>
                          <a:latin typeface="Arial" charset="0"/>
                          <a:ea typeface="華康中黑體"/>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華康中黑體"/>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華康中黑體"/>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華康中黑體"/>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華康中黑體"/>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zh-TW" altLang="en-US" sz="1200" b="1" i="0" u="none" strike="noStrike" cap="none" normalizeH="0" baseline="0" dirty="0">
                          <a:ln>
                            <a:noFill/>
                          </a:ln>
                          <a:solidFill>
                            <a:srgbClr val="FFFFFF"/>
                          </a:solidFill>
                          <a:effectLst/>
                          <a:latin typeface="Noto Sans TC" panose="020B0200000000000000" pitchFamily="34" charset="-120"/>
                          <a:ea typeface="Noto Sans TC" panose="020B0200000000000000" pitchFamily="34" charset="-120"/>
                          <a:cs typeface="Arial Unicode MS" pitchFamily="34" charset="-128"/>
                        </a:rPr>
                        <a:t>本基金</a:t>
                      </a:r>
                      <a:endParaRPr kumimoji="0" lang="en-SG" altLang="en-US" sz="1200" b="1" i="0" u="none" strike="noStrike" cap="none" normalizeH="0" baseline="0" dirty="0">
                        <a:ln>
                          <a:noFill/>
                        </a:ln>
                        <a:solidFill>
                          <a:srgbClr val="FFFFFF"/>
                        </a:solidFill>
                        <a:effectLst/>
                        <a:latin typeface="Noto Sans TC" panose="020B0200000000000000" pitchFamily="34" charset="-120"/>
                        <a:ea typeface="Noto Sans TC" panose="020B0200000000000000" pitchFamily="34" charset="-120"/>
                        <a:cs typeface="Arial Unicode MS" pitchFamily="34" charset="-128"/>
                      </a:endParaRPr>
                    </a:p>
                  </a:txBody>
                  <a:tcPr marL="36000" marR="36000" marT="0"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rgbClr val="2A5EFF"/>
                    </a:solidFill>
                  </a:tcPr>
                </a:tc>
                <a:tc>
                  <a:txBody>
                    <a:bodyPr/>
                    <a:lstStyle>
                      <a:lvl1pPr marL="0" algn="l" defTabSz="914400" rtl="0" eaLnBrk="0" latinLnBrk="0" hangingPunct="0">
                        <a:spcBef>
                          <a:spcPct val="20000"/>
                        </a:spcBef>
                        <a:buFont typeface="Wingdings" pitchFamily="2" charset="2"/>
                        <a:defRPr sz="2800" kern="1200">
                          <a:solidFill>
                            <a:schemeClr val="tx1"/>
                          </a:solidFill>
                          <a:latin typeface="Arial" charset="0"/>
                          <a:ea typeface="華康中黑體"/>
                        </a:defRPr>
                      </a:lvl1pPr>
                      <a:lvl2pPr marL="742950" indent="-285750" algn="l" defTabSz="914400" rtl="0" eaLnBrk="0" latinLnBrk="0" hangingPunct="0">
                        <a:spcBef>
                          <a:spcPct val="20000"/>
                        </a:spcBef>
                        <a:buFont typeface="Arial" charset="0"/>
                        <a:defRPr sz="2400" kern="1200">
                          <a:solidFill>
                            <a:schemeClr val="tx1"/>
                          </a:solidFill>
                          <a:latin typeface="Arial" charset="0"/>
                          <a:ea typeface="華康中黑體"/>
                        </a:defRPr>
                      </a:lvl2pPr>
                      <a:lvl3pPr marL="1143000" indent="-228600" algn="l" defTabSz="914400" rtl="0" eaLnBrk="0" latinLnBrk="0" hangingPunct="0">
                        <a:spcBef>
                          <a:spcPct val="20000"/>
                        </a:spcBef>
                        <a:buFont typeface="Arial" charset="0"/>
                        <a:defRPr sz="2000" kern="1200">
                          <a:solidFill>
                            <a:schemeClr val="tx1"/>
                          </a:solidFill>
                          <a:latin typeface="Arial" charset="0"/>
                          <a:ea typeface="華康中黑體"/>
                        </a:defRPr>
                      </a:lvl3pPr>
                      <a:lvl4pPr marL="1600200" indent="-228600" algn="l" defTabSz="914400" rtl="0" eaLnBrk="0" latinLnBrk="0" hangingPunct="0">
                        <a:spcBef>
                          <a:spcPct val="20000"/>
                        </a:spcBef>
                        <a:buFont typeface="Arial" charset="0"/>
                        <a:defRPr sz="1800" kern="1200">
                          <a:solidFill>
                            <a:schemeClr val="tx1"/>
                          </a:solidFill>
                          <a:latin typeface="Arial" charset="0"/>
                          <a:ea typeface="華康中黑體"/>
                        </a:defRPr>
                      </a:lvl4pPr>
                      <a:lvl5pPr marL="2057400" indent="-228600" algn="l" defTabSz="914400" rtl="0" eaLnBrk="0" latinLnBrk="0" hangingPunct="0">
                        <a:spcBef>
                          <a:spcPct val="20000"/>
                        </a:spcBef>
                        <a:buFont typeface="Arial" charset="0"/>
                        <a:defRPr sz="1800" kern="1200">
                          <a:solidFill>
                            <a:schemeClr val="tx1"/>
                          </a:solidFill>
                          <a:latin typeface="Arial" charset="0"/>
                          <a:ea typeface="華康中黑體"/>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華康中黑體"/>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華康中黑體"/>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華康中黑體"/>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華康中黑體"/>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zh-TW" altLang="en-US" sz="1200" b="1" i="0" u="none" strike="noStrike" cap="none" normalizeH="0" baseline="0" dirty="0">
                          <a:ln>
                            <a:noFill/>
                          </a:ln>
                          <a:solidFill>
                            <a:srgbClr val="FFFFFF"/>
                          </a:solidFill>
                          <a:effectLst/>
                          <a:latin typeface="Noto Sans TC" panose="020B0200000000000000" pitchFamily="34" charset="-120"/>
                          <a:ea typeface="Noto Sans TC" panose="020B0200000000000000" pitchFamily="34" charset="-120"/>
                          <a:cs typeface="Arial Unicode MS" pitchFamily="34" charset="-128"/>
                        </a:rPr>
                        <a:t>參考指標*</a:t>
                      </a:r>
                      <a:endParaRPr kumimoji="0" lang="en-SG" altLang="en-US" sz="1200" b="1" i="0" u="none" strike="noStrike" cap="none" normalizeH="0" baseline="0" dirty="0">
                        <a:ln>
                          <a:noFill/>
                        </a:ln>
                        <a:solidFill>
                          <a:srgbClr val="FFFFFF"/>
                        </a:solidFill>
                        <a:effectLst/>
                        <a:latin typeface="Noto Sans TC" panose="020B0200000000000000" pitchFamily="34" charset="-120"/>
                        <a:ea typeface="Noto Sans TC" panose="020B0200000000000000" pitchFamily="34" charset="-120"/>
                        <a:cs typeface="Arial Unicode MS" pitchFamily="34" charset="-128"/>
                      </a:endParaRPr>
                    </a:p>
                  </a:txBody>
                  <a:tcPr marL="36000" marR="36000" marT="0"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rgbClr val="2A5EFF"/>
                    </a:solidFill>
                  </a:tcPr>
                </a:tc>
                <a:extLst>
                  <a:ext uri="{0D108BD9-81ED-4DB2-BD59-A6C34878D82A}">
                    <a16:rowId xmlns:a16="http://schemas.microsoft.com/office/drawing/2014/main" val="10000"/>
                  </a:ext>
                </a:extLst>
              </a:tr>
              <a:tr h="280140">
                <a:tc>
                  <a:txBody>
                    <a:bodyPr/>
                    <a:lstStyle>
                      <a:lvl1pPr marL="0" algn="l" defTabSz="914400" rtl="0" eaLnBrk="0" latinLnBrk="0" hangingPunct="0">
                        <a:spcBef>
                          <a:spcPct val="20000"/>
                        </a:spcBef>
                        <a:buFont typeface="Wingdings" pitchFamily="2" charset="2"/>
                        <a:defRPr sz="2800" kern="1200">
                          <a:solidFill>
                            <a:schemeClr val="tx1"/>
                          </a:solidFill>
                          <a:latin typeface="Arial" charset="0"/>
                          <a:ea typeface="華康中黑體"/>
                        </a:defRPr>
                      </a:lvl1pPr>
                      <a:lvl2pPr marL="742950" indent="-285750" algn="l" defTabSz="914400" rtl="0" eaLnBrk="0" latinLnBrk="0" hangingPunct="0">
                        <a:spcBef>
                          <a:spcPct val="20000"/>
                        </a:spcBef>
                        <a:buFont typeface="Arial" charset="0"/>
                        <a:defRPr sz="2400" kern="1200">
                          <a:solidFill>
                            <a:schemeClr val="tx1"/>
                          </a:solidFill>
                          <a:latin typeface="Arial" charset="0"/>
                          <a:ea typeface="華康中黑體"/>
                        </a:defRPr>
                      </a:lvl2pPr>
                      <a:lvl3pPr marL="1143000" indent="-228600" algn="l" defTabSz="914400" rtl="0" eaLnBrk="0" latinLnBrk="0" hangingPunct="0">
                        <a:spcBef>
                          <a:spcPct val="20000"/>
                        </a:spcBef>
                        <a:buFont typeface="Arial" charset="0"/>
                        <a:defRPr sz="2000" kern="1200">
                          <a:solidFill>
                            <a:schemeClr val="tx1"/>
                          </a:solidFill>
                          <a:latin typeface="Arial" charset="0"/>
                          <a:ea typeface="華康中黑體"/>
                        </a:defRPr>
                      </a:lvl3pPr>
                      <a:lvl4pPr marL="1600200" indent="-228600" algn="l" defTabSz="914400" rtl="0" eaLnBrk="0" latinLnBrk="0" hangingPunct="0">
                        <a:spcBef>
                          <a:spcPct val="20000"/>
                        </a:spcBef>
                        <a:buFont typeface="Arial" charset="0"/>
                        <a:defRPr sz="1800" kern="1200">
                          <a:solidFill>
                            <a:schemeClr val="tx1"/>
                          </a:solidFill>
                          <a:latin typeface="Arial" charset="0"/>
                          <a:ea typeface="華康中黑體"/>
                        </a:defRPr>
                      </a:lvl4pPr>
                      <a:lvl5pPr marL="2057400" indent="-228600" algn="l" defTabSz="914400" rtl="0" eaLnBrk="0" latinLnBrk="0" hangingPunct="0">
                        <a:spcBef>
                          <a:spcPct val="20000"/>
                        </a:spcBef>
                        <a:buFont typeface="Arial" charset="0"/>
                        <a:defRPr sz="1800" kern="1200">
                          <a:solidFill>
                            <a:schemeClr val="tx1"/>
                          </a:solidFill>
                          <a:latin typeface="Arial" charset="0"/>
                          <a:ea typeface="華康中黑體"/>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華康中黑體"/>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華康中黑體"/>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華康中黑體"/>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華康中黑體"/>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lang="zh-TW" altLang="en-US" sz="1200" b="0" i="0" u="none" strike="noStrike" kern="1200" dirty="0">
                          <a:solidFill>
                            <a:srgbClr val="000000"/>
                          </a:solidFill>
                          <a:effectLst/>
                          <a:latin typeface="Noto Sans TC" panose="020B0200000000000000" pitchFamily="34" charset="-120"/>
                          <a:ea typeface="Noto Sans TC" panose="020B0200000000000000" pitchFamily="34" charset="-120"/>
                          <a:cs typeface="Arial" panose="020B0604020202020204" pitchFamily="34" charset="0"/>
                        </a:rPr>
                        <a:t>加權平均市值</a:t>
                      </a:r>
                      <a:r>
                        <a:rPr lang="en-US" altLang="zh-TW" sz="1200" b="0" i="0" u="none" strike="noStrike" kern="1200" dirty="0">
                          <a:solidFill>
                            <a:srgbClr val="000000"/>
                          </a:solidFill>
                          <a:effectLst/>
                          <a:latin typeface="Noto Sans TC" panose="020B0200000000000000" pitchFamily="34" charset="-120"/>
                          <a:ea typeface="Noto Sans TC" panose="020B0200000000000000" pitchFamily="34" charset="-120"/>
                          <a:cs typeface="Arial" panose="020B0604020202020204" pitchFamily="34" charset="0"/>
                        </a:rPr>
                        <a:t>(</a:t>
                      </a:r>
                      <a:r>
                        <a:rPr lang="zh-TW" altLang="en-US" sz="1200" b="0" i="0" u="none" strike="noStrike" kern="1200" dirty="0">
                          <a:solidFill>
                            <a:srgbClr val="000000"/>
                          </a:solidFill>
                          <a:effectLst/>
                          <a:latin typeface="Noto Sans TC" panose="020B0200000000000000" pitchFamily="34" charset="-120"/>
                          <a:ea typeface="Noto Sans TC" panose="020B0200000000000000" pitchFamily="34" charset="-120"/>
                          <a:cs typeface="Arial" panose="020B0604020202020204" pitchFamily="34" charset="0"/>
                        </a:rPr>
                        <a:t>億美元</a:t>
                      </a:r>
                      <a:r>
                        <a:rPr lang="en-US" altLang="zh-TW" sz="1200" b="0" i="0" u="none" strike="noStrike" kern="1200" dirty="0">
                          <a:solidFill>
                            <a:srgbClr val="000000"/>
                          </a:solidFill>
                          <a:effectLst/>
                          <a:latin typeface="Noto Sans TC" panose="020B0200000000000000" pitchFamily="34" charset="-120"/>
                          <a:ea typeface="Noto Sans TC" panose="020B0200000000000000" pitchFamily="34" charset="-120"/>
                          <a:cs typeface="Arial" panose="020B0604020202020204" pitchFamily="34" charset="0"/>
                        </a:rPr>
                        <a:t>)</a:t>
                      </a:r>
                      <a:endParaRPr lang="en-US" altLang="en-US" sz="1200" b="0" i="0" u="none" strike="noStrike" kern="1200" dirty="0">
                        <a:solidFill>
                          <a:srgbClr val="000000"/>
                        </a:solidFill>
                        <a:effectLst/>
                        <a:latin typeface="Noto Sans TC" panose="020B0200000000000000" pitchFamily="34" charset="-120"/>
                        <a:ea typeface="Noto Sans TC" panose="020B0200000000000000" pitchFamily="34" charset="-120"/>
                        <a:cs typeface="Arial" panose="020B0604020202020204" pitchFamily="34" charset="0"/>
                      </a:endParaRPr>
                    </a:p>
                  </a:txBody>
                  <a:tcPr marL="36000" marR="36000" marT="0"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ea typeface="華康中黑體"/>
                        </a:defRPr>
                      </a:lvl1pPr>
                      <a:lvl2pPr marL="457200" algn="l" defTabSz="914400" rtl="0" eaLnBrk="1" latinLnBrk="0" hangingPunct="1">
                        <a:defRPr sz="1800" kern="1200">
                          <a:solidFill>
                            <a:schemeClr val="tx1"/>
                          </a:solidFill>
                          <a:latin typeface="Arial"/>
                          <a:ea typeface="華康中黑體"/>
                        </a:defRPr>
                      </a:lvl2pPr>
                      <a:lvl3pPr marL="914400" algn="l" defTabSz="914400" rtl="0" eaLnBrk="1" latinLnBrk="0" hangingPunct="1">
                        <a:defRPr sz="1800" kern="1200">
                          <a:solidFill>
                            <a:schemeClr val="tx1"/>
                          </a:solidFill>
                          <a:latin typeface="Arial"/>
                          <a:ea typeface="華康中黑體"/>
                        </a:defRPr>
                      </a:lvl3pPr>
                      <a:lvl4pPr marL="1371600" algn="l" defTabSz="914400" rtl="0" eaLnBrk="1" latinLnBrk="0" hangingPunct="1">
                        <a:defRPr sz="1800" kern="1200">
                          <a:solidFill>
                            <a:schemeClr val="tx1"/>
                          </a:solidFill>
                          <a:latin typeface="Arial"/>
                          <a:ea typeface="華康中黑體"/>
                        </a:defRPr>
                      </a:lvl4pPr>
                      <a:lvl5pPr marL="1828800" algn="l" defTabSz="914400" rtl="0" eaLnBrk="1" latinLnBrk="0" hangingPunct="1">
                        <a:defRPr sz="1800" kern="1200">
                          <a:solidFill>
                            <a:schemeClr val="tx1"/>
                          </a:solidFill>
                          <a:latin typeface="Arial"/>
                          <a:ea typeface="華康中黑體"/>
                        </a:defRPr>
                      </a:lvl5pPr>
                      <a:lvl6pPr marL="2286000" algn="l" defTabSz="914400" rtl="0" eaLnBrk="1" latinLnBrk="0" hangingPunct="1">
                        <a:defRPr sz="1800" kern="1200">
                          <a:solidFill>
                            <a:schemeClr val="tx1"/>
                          </a:solidFill>
                          <a:latin typeface="Arial"/>
                          <a:ea typeface="華康中黑體"/>
                        </a:defRPr>
                      </a:lvl6pPr>
                      <a:lvl7pPr marL="2743200" algn="l" defTabSz="914400" rtl="0" eaLnBrk="1" latinLnBrk="0" hangingPunct="1">
                        <a:defRPr sz="1800" kern="1200">
                          <a:solidFill>
                            <a:schemeClr val="tx1"/>
                          </a:solidFill>
                          <a:latin typeface="Arial"/>
                          <a:ea typeface="華康中黑體"/>
                        </a:defRPr>
                      </a:lvl7pPr>
                      <a:lvl8pPr marL="3200400" algn="l" defTabSz="914400" rtl="0" eaLnBrk="1" latinLnBrk="0" hangingPunct="1">
                        <a:defRPr sz="1800" kern="1200">
                          <a:solidFill>
                            <a:schemeClr val="tx1"/>
                          </a:solidFill>
                          <a:latin typeface="Arial"/>
                          <a:ea typeface="華康中黑體"/>
                        </a:defRPr>
                      </a:lvl8pPr>
                      <a:lvl9pPr marL="3657600" algn="l" defTabSz="914400" rtl="0" eaLnBrk="1" latinLnBrk="0" hangingPunct="1">
                        <a:defRPr sz="1800" kern="1200">
                          <a:solidFill>
                            <a:schemeClr val="tx1"/>
                          </a:solidFill>
                          <a:latin typeface="Arial"/>
                          <a:ea typeface="華康中黑體"/>
                        </a:defRPr>
                      </a:lvl9pPr>
                    </a:lstStyle>
                    <a:p>
                      <a:pPr algn="ctr" fontAlgn="ctr"/>
                      <a:r>
                        <a:rPr kumimoji="0" lang="en-US" altLang="zh-TW" sz="1200" b="0" i="0" u="none" strike="noStrike" kern="1200" cap="none" normalizeH="0" baseline="0" dirty="0">
                          <a:ln>
                            <a:noFill/>
                          </a:ln>
                          <a:solidFill>
                            <a:srgbClr val="000000"/>
                          </a:solidFill>
                          <a:effectLst/>
                          <a:latin typeface="Noto Sans TC" panose="020B0200000000000000" pitchFamily="34" charset="-120"/>
                          <a:ea typeface="Noto Sans TC" panose="020B0200000000000000" pitchFamily="34" charset="-120"/>
                          <a:cs typeface="Arial Unicode MS" pitchFamily="34" charset="-128"/>
                        </a:rPr>
                        <a:t>26.1</a:t>
                      </a:r>
                      <a:endParaRPr kumimoji="0" lang="en-US" sz="1200" b="0" i="0" u="none" strike="noStrike" kern="1200" cap="none" normalizeH="0" baseline="0" dirty="0">
                        <a:ln>
                          <a:noFill/>
                        </a:ln>
                        <a:solidFill>
                          <a:srgbClr val="000000"/>
                        </a:solidFill>
                        <a:effectLst/>
                        <a:latin typeface="Noto Sans TC" panose="020B0200000000000000" pitchFamily="34" charset="-120"/>
                        <a:ea typeface="Noto Sans TC" panose="020B0200000000000000" pitchFamily="34" charset="-120"/>
                        <a:cs typeface="Arial Unicode MS" pitchFamily="34" charset="-128"/>
                      </a:endParaRP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noFill/>
                  </a:tcPr>
                </a:tc>
                <a:tc>
                  <a:txBody>
                    <a:bodyPr/>
                    <a:lstStyle/>
                    <a:p>
                      <a:pPr algn="ctr" fontAlgn="ctr"/>
                      <a:r>
                        <a:rPr kumimoji="0" lang="en-US" sz="1200" b="0" i="0" u="none" strike="noStrike" kern="1200" cap="none" normalizeH="0" baseline="0" dirty="0">
                          <a:ln>
                            <a:noFill/>
                          </a:ln>
                          <a:solidFill>
                            <a:srgbClr val="000000"/>
                          </a:solidFill>
                          <a:effectLst/>
                          <a:latin typeface="Noto Sans TC" panose="020B0200000000000000" pitchFamily="34" charset="-120"/>
                          <a:ea typeface="Noto Sans TC" panose="020B0200000000000000" pitchFamily="34" charset="-120"/>
                          <a:cs typeface="Arial Unicode MS" pitchFamily="34" charset="-128"/>
                        </a:rPr>
                        <a:t>3</a:t>
                      </a:r>
                      <a:r>
                        <a:rPr kumimoji="0" lang="en-US" altLang="zh-TW" sz="1200" b="0" i="0" u="none" strike="noStrike" kern="1200" cap="none" normalizeH="0" baseline="0" dirty="0">
                          <a:ln>
                            <a:noFill/>
                          </a:ln>
                          <a:solidFill>
                            <a:srgbClr val="000000"/>
                          </a:solidFill>
                          <a:effectLst/>
                          <a:latin typeface="Noto Sans TC" panose="020B0200000000000000" pitchFamily="34" charset="-120"/>
                          <a:ea typeface="Noto Sans TC" panose="020B0200000000000000" pitchFamily="34" charset="-120"/>
                          <a:cs typeface="Arial Unicode MS" pitchFamily="34" charset="-128"/>
                        </a:rPr>
                        <a:t>5.9</a:t>
                      </a:r>
                      <a:endParaRPr kumimoji="0" lang="en-US" sz="1200" b="0" i="0" u="none" strike="noStrike" kern="1200" cap="none" normalizeH="0" baseline="0" dirty="0">
                        <a:ln>
                          <a:noFill/>
                        </a:ln>
                        <a:solidFill>
                          <a:srgbClr val="000000"/>
                        </a:solidFill>
                        <a:effectLst/>
                        <a:latin typeface="Noto Sans TC" panose="020B0200000000000000" pitchFamily="34" charset="-120"/>
                        <a:ea typeface="Noto Sans TC" panose="020B0200000000000000" pitchFamily="34" charset="-120"/>
                        <a:cs typeface="Arial Unicode MS" pitchFamily="34" charset="-128"/>
                      </a:endParaRP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80140">
                <a:tc>
                  <a:txBody>
                    <a:bodyPr/>
                    <a:lstStyle>
                      <a:lvl1pPr marL="0" algn="l" defTabSz="914400" rtl="0" eaLnBrk="0" latinLnBrk="0" hangingPunct="0">
                        <a:spcBef>
                          <a:spcPct val="20000"/>
                        </a:spcBef>
                        <a:buFont typeface="Wingdings" pitchFamily="2" charset="2"/>
                        <a:defRPr sz="2800" kern="1200">
                          <a:solidFill>
                            <a:schemeClr val="tx1"/>
                          </a:solidFill>
                          <a:latin typeface="Arial" charset="0"/>
                          <a:ea typeface="華康中黑體"/>
                        </a:defRPr>
                      </a:lvl1pPr>
                      <a:lvl2pPr marL="742950" indent="-285750" algn="l" defTabSz="914400" rtl="0" eaLnBrk="0" latinLnBrk="0" hangingPunct="0">
                        <a:spcBef>
                          <a:spcPct val="20000"/>
                        </a:spcBef>
                        <a:buFont typeface="Arial" charset="0"/>
                        <a:defRPr sz="2400" kern="1200">
                          <a:solidFill>
                            <a:schemeClr val="tx1"/>
                          </a:solidFill>
                          <a:latin typeface="Arial" charset="0"/>
                          <a:ea typeface="華康中黑體"/>
                        </a:defRPr>
                      </a:lvl2pPr>
                      <a:lvl3pPr marL="1143000" indent="-228600" algn="l" defTabSz="914400" rtl="0" eaLnBrk="0" latinLnBrk="0" hangingPunct="0">
                        <a:spcBef>
                          <a:spcPct val="20000"/>
                        </a:spcBef>
                        <a:buFont typeface="Arial" charset="0"/>
                        <a:defRPr sz="2000" kern="1200">
                          <a:solidFill>
                            <a:schemeClr val="tx1"/>
                          </a:solidFill>
                          <a:latin typeface="Arial" charset="0"/>
                          <a:ea typeface="華康中黑體"/>
                        </a:defRPr>
                      </a:lvl3pPr>
                      <a:lvl4pPr marL="1600200" indent="-228600" algn="l" defTabSz="914400" rtl="0" eaLnBrk="0" latinLnBrk="0" hangingPunct="0">
                        <a:spcBef>
                          <a:spcPct val="20000"/>
                        </a:spcBef>
                        <a:buFont typeface="Arial" charset="0"/>
                        <a:defRPr sz="1800" kern="1200">
                          <a:solidFill>
                            <a:schemeClr val="tx1"/>
                          </a:solidFill>
                          <a:latin typeface="Arial" charset="0"/>
                          <a:ea typeface="華康中黑體"/>
                        </a:defRPr>
                      </a:lvl4pPr>
                      <a:lvl5pPr marL="2057400" indent="-228600" algn="l" defTabSz="914400" rtl="0" eaLnBrk="0" latinLnBrk="0" hangingPunct="0">
                        <a:spcBef>
                          <a:spcPct val="20000"/>
                        </a:spcBef>
                        <a:buFont typeface="Arial" charset="0"/>
                        <a:defRPr sz="1800" kern="1200">
                          <a:solidFill>
                            <a:schemeClr val="tx1"/>
                          </a:solidFill>
                          <a:latin typeface="Arial" charset="0"/>
                          <a:ea typeface="華康中黑體"/>
                        </a:defRPr>
                      </a:lvl5pPr>
                      <a:lvl6pPr marL="25146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華康中黑體"/>
                        </a:defRPr>
                      </a:lvl6pPr>
                      <a:lvl7pPr marL="29718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華康中黑體"/>
                        </a:defRPr>
                      </a:lvl7pPr>
                      <a:lvl8pPr marL="34290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華康中黑體"/>
                        </a:defRPr>
                      </a:lvl8pPr>
                      <a:lvl9pPr marL="3886200" indent="-228600" algn="l" defTabSz="914400" rtl="0" eaLnBrk="0" fontAlgn="base" latinLnBrk="0" hangingPunct="0">
                        <a:spcBef>
                          <a:spcPct val="20000"/>
                        </a:spcBef>
                        <a:spcAft>
                          <a:spcPct val="0"/>
                        </a:spcAft>
                        <a:buFont typeface="Arial" charset="0"/>
                        <a:defRPr sz="1800" kern="1200">
                          <a:solidFill>
                            <a:schemeClr val="tx1"/>
                          </a:solidFill>
                          <a:latin typeface="Arial" charset="0"/>
                          <a:ea typeface="華康中黑體"/>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lang="zh-TW" altLang="en-US" sz="1200" b="0" i="0" u="none" strike="noStrike" kern="1200" dirty="0">
                          <a:solidFill>
                            <a:srgbClr val="000000"/>
                          </a:solidFill>
                          <a:effectLst/>
                          <a:latin typeface="Noto Sans TC" panose="020B0200000000000000" pitchFamily="34" charset="-120"/>
                          <a:ea typeface="Noto Sans TC" panose="020B0200000000000000" pitchFamily="34" charset="-120"/>
                          <a:cs typeface="Arial" panose="020B0604020202020204" pitchFamily="34" charset="0"/>
                        </a:rPr>
                        <a:t>未來</a:t>
                      </a:r>
                      <a:r>
                        <a:rPr lang="en-US" altLang="zh-TW" sz="1200" b="0" i="0" u="none" strike="noStrike" kern="1200" dirty="0">
                          <a:solidFill>
                            <a:srgbClr val="000000"/>
                          </a:solidFill>
                          <a:effectLst/>
                          <a:latin typeface="Noto Sans TC" panose="020B0200000000000000" pitchFamily="34" charset="-120"/>
                          <a:ea typeface="Noto Sans TC" panose="020B0200000000000000" pitchFamily="34" charset="-120"/>
                          <a:cs typeface="Arial" panose="020B0604020202020204" pitchFamily="34" charset="0"/>
                        </a:rPr>
                        <a:t>12</a:t>
                      </a:r>
                      <a:r>
                        <a:rPr lang="zh-TW" altLang="en-US" sz="1200" b="0" i="0" u="none" strike="noStrike" kern="1200" dirty="0">
                          <a:solidFill>
                            <a:srgbClr val="000000"/>
                          </a:solidFill>
                          <a:effectLst/>
                          <a:latin typeface="Noto Sans TC" panose="020B0200000000000000" pitchFamily="34" charset="-120"/>
                          <a:ea typeface="Noto Sans TC" panose="020B0200000000000000" pitchFamily="34" charset="-120"/>
                          <a:cs typeface="Arial" panose="020B0604020202020204" pitchFamily="34" charset="0"/>
                        </a:rPr>
                        <a:t>個月本益比</a:t>
                      </a:r>
                      <a:endParaRPr lang="en-US" altLang="en-US" sz="1200" b="0" i="0" u="none" strike="noStrike" kern="1200" dirty="0">
                        <a:solidFill>
                          <a:srgbClr val="000000"/>
                        </a:solidFill>
                        <a:effectLst/>
                        <a:latin typeface="Noto Sans TC" panose="020B0200000000000000" pitchFamily="34" charset="-120"/>
                        <a:ea typeface="Noto Sans TC" panose="020B0200000000000000" pitchFamily="34" charset="-120"/>
                        <a:cs typeface="Arial" panose="020B0604020202020204" pitchFamily="34" charset="0"/>
                      </a:endParaRPr>
                    </a:p>
                  </a:txBody>
                  <a:tcPr marL="36000" marR="36000" marT="0"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ea typeface="華康中黑體"/>
                        </a:defRPr>
                      </a:lvl1pPr>
                      <a:lvl2pPr marL="457200" algn="l" defTabSz="914400" rtl="0" eaLnBrk="1" latinLnBrk="0" hangingPunct="1">
                        <a:defRPr sz="1800" kern="1200">
                          <a:solidFill>
                            <a:schemeClr val="tx1"/>
                          </a:solidFill>
                          <a:latin typeface="Arial"/>
                          <a:ea typeface="華康中黑體"/>
                        </a:defRPr>
                      </a:lvl2pPr>
                      <a:lvl3pPr marL="914400" algn="l" defTabSz="914400" rtl="0" eaLnBrk="1" latinLnBrk="0" hangingPunct="1">
                        <a:defRPr sz="1800" kern="1200">
                          <a:solidFill>
                            <a:schemeClr val="tx1"/>
                          </a:solidFill>
                          <a:latin typeface="Arial"/>
                          <a:ea typeface="華康中黑體"/>
                        </a:defRPr>
                      </a:lvl3pPr>
                      <a:lvl4pPr marL="1371600" algn="l" defTabSz="914400" rtl="0" eaLnBrk="1" latinLnBrk="0" hangingPunct="1">
                        <a:defRPr sz="1800" kern="1200">
                          <a:solidFill>
                            <a:schemeClr val="tx1"/>
                          </a:solidFill>
                          <a:latin typeface="Arial"/>
                          <a:ea typeface="華康中黑體"/>
                        </a:defRPr>
                      </a:lvl4pPr>
                      <a:lvl5pPr marL="1828800" algn="l" defTabSz="914400" rtl="0" eaLnBrk="1" latinLnBrk="0" hangingPunct="1">
                        <a:defRPr sz="1800" kern="1200">
                          <a:solidFill>
                            <a:schemeClr val="tx1"/>
                          </a:solidFill>
                          <a:latin typeface="Arial"/>
                          <a:ea typeface="華康中黑體"/>
                        </a:defRPr>
                      </a:lvl5pPr>
                      <a:lvl6pPr marL="2286000" algn="l" defTabSz="914400" rtl="0" eaLnBrk="1" latinLnBrk="0" hangingPunct="1">
                        <a:defRPr sz="1800" kern="1200">
                          <a:solidFill>
                            <a:schemeClr val="tx1"/>
                          </a:solidFill>
                          <a:latin typeface="Arial"/>
                          <a:ea typeface="華康中黑體"/>
                        </a:defRPr>
                      </a:lvl6pPr>
                      <a:lvl7pPr marL="2743200" algn="l" defTabSz="914400" rtl="0" eaLnBrk="1" latinLnBrk="0" hangingPunct="1">
                        <a:defRPr sz="1800" kern="1200">
                          <a:solidFill>
                            <a:schemeClr val="tx1"/>
                          </a:solidFill>
                          <a:latin typeface="Arial"/>
                          <a:ea typeface="華康中黑體"/>
                        </a:defRPr>
                      </a:lvl7pPr>
                      <a:lvl8pPr marL="3200400" algn="l" defTabSz="914400" rtl="0" eaLnBrk="1" latinLnBrk="0" hangingPunct="1">
                        <a:defRPr sz="1800" kern="1200">
                          <a:solidFill>
                            <a:schemeClr val="tx1"/>
                          </a:solidFill>
                          <a:latin typeface="Arial"/>
                          <a:ea typeface="華康中黑體"/>
                        </a:defRPr>
                      </a:lvl8pPr>
                      <a:lvl9pPr marL="3657600" algn="l" defTabSz="914400" rtl="0" eaLnBrk="1" latinLnBrk="0" hangingPunct="1">
                        <a:defRPr sz="1800" kern="1200">
                          <a:solidFill>
                            <a:schemeClr val="tx1"/>
                          </a:solidFill>
                          <a:latin typeface="Arial"/>
                          <a:ea typeface="華康中黑體"/>
                        </a:defRPr>
                      </a:lvl9pPr>
                    </a:lstStyle>
                    <a:p>
                      <a:pPr algn="ctr" fontAlgn="ctr"/>
                      <a:r>
                        <a:rPr kumimoji="0" lang="en-US" altLang="zh-TW" sz="1200" b="0" i="0" u="none" strike="noStrike" kern="1200" cap="none" normalizeH="0" baseline="0" dirty="0">
                          <a:ln>
                            <a:noFill/>
                          </a:ln>
                          <a:solidFill>
                            <a:srgbClr val="000000"/>
                          </a:solidFill>
                          <a:effectLst/>
                          <a:latin typeface="Noto Sans TC" panose="020B0200000000000000" pitchFamily="34" charset="-120"/>
                          <a:ea typeface="Noto Sans TC" panose="020B0200000000000000" pitchFamily="34" charset="-120"/>
                          <a:cs typeface="Arial Unicode MS" pitchFamily="34" charset="-128"/>
                        </a:rPr>
                        <a:t>16.75</a:t>
                      </a:r>
                      <a:endParaRPr kumimoji="0" lang="en-US" sz="1200" b="0" i="0" u="none" strike="noStrike" kern="1200" cap="none" normalizeH="0" baseline="0" dirty="0">
                        <a:ln>
                          <a:noFill/>
                        </a:ln>
                        <a:solidFill>
                          <a:srgbClr val="000000"/>
                        </a:solidFill>
                        <a:effectLst/>
                        <a:latin typeface="Noto Sans TC" panose="020B0200000000000000" pitchFamily="34" charset="-120"/>
                        <a:ea typeface="Noto Sans TC" panose="020B0200000000000000" pitchFamily="34" charset="-120"/>
                        <a:cs typeface="Arial Unicode MS" pitchFamily="34" charset="-128"/>
                      </a:endParaRP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noFill/>
                  </a:tcPr>
                </a:tc>
                <a:tc>
                  <a:txBody>
                    <a:bodyPr/>
                    <a:lstStyle/>
                    <a:p>
                      <a:pPr algn="ctr" fontAlgn="ctr"/>
                      <a:r>
                        <a:rPr kumimoji="0" lang="en-US" sz="1200" b="0" i="0" u="none" strike="noStrike" kern="1200" cap="none" normalizeH="0" baseline="0" dirty="0">
                          <a:ln>
                            <a:noFill/>
                          </a:ln>
                          <a:solidFill>
                            <a:srgbClr val="000000"/>
                          </a:solidFill>
                          <a:effectLst/>
                          <a:latin typeface="Noto Sans TC" panose="020B0200000000000000" pitchFamily="34" charset="-120"/>
                          <a:ea typeface="Noto Sans TC" panose="020B0200000000000000" pitchFamily="34" charset="-120"/>
                          <a:cs typeface="Arial Unicode MS" pitchFamily="34" charset="-128"/>
                        </a:rPr>
                        <a:t>1</a:t>
                      </a:r>
                      <a:r>
                        <a:rPr kumimoji="0" lang="en-US" altLang="zh-TW" sz="1200" b="0" i="0" u="none" strike="noStrike" kern="1200" cap="none" normalizeH="0" baseline="0" dirty="0">
                          <a:ln>
                            <a:noFill/>
                          </a:ln>
                          <a:solidFill>
                            <a:srgbClr val="000000"/>
                          </a:solidFill>
                          <a:effectLst/>
                          <a:latin typeface="Noto Sans TC" panose="020B0200000000000000" pitchFamily="34" charset="-120"/>
                          <a:ea typeface="Noto Sans TC" panose="020B0200000000000000" pitchFamily="34" charset="-120"/>
                          <a:cs typeface="Arial Unicode MS" pitchFamily="34" charset="-128"/>
                        </a:rPr>
                        <a:t>2.91</a:t>
                      </a:r>
                      <a:endParaRPr kumimoji="0" lang="en-US" sz="1200" b="0" i="0" u="none" strike="noStrike" kern="1200" cap="none" normalizeH="0" baseline="0" dirty="0">
                        <a:ln>
                          <a:noFill/>
                        </a:ln>
                        <a:solidFill>
                          <a:srgbClr val="000000"/>
                        </a:solidFill>
                        <a:effectLst/>
                        <a:latin typeface="Noto Sans TC" panose="020B0200000000000000" pitchFamily="34" charset="-120"/>
                        <a:ea typeface="Noto Sans TC" panose="020B0200000000000000" pitchFamily="34" charset="-120"/>
                        <a:cs typeface="Arial Unicode MS" pitchFamily="34" charset="-128"/>
                      </a:endParaRP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graphicFrame>
        <p:nvGraphicFramePr>
          <p:cNvPr id="84" name="Table 9">
            <a:extLst>
              <a:ext uri="{FF2B5EF4-FFF2-40B4-BE49-F238E27FC236}">
                <a16:creationId xmlns:a16="http://schemas.microsoft.com/office/drawing/2014/main" id="{A357AE0E-D050-450C-8A26-718D978BFB45}"/>
              </a:ext>
            </a:extLst>
          </p:cNvPr>
          <p:cNvGraphicFramePr>
            <a:graphicFrameLocks noGrp="1"/>
          </p:cNvGraphicFramePr>
          <p:nvPr>
            <p:extLst>
              <p:ext uri="{D42A27DB-BD31-4B8C-83A1-F6EECF244321}">
                <p14:modId xmlns:p14="http://schemas.microsoft.com/office/powerpoint/2010/main" val="2899741643"/>
              </p:ext>
            </p:extLst>
          </p:nvPr>
        </p:nvGraphicFramePr>
        <p:xfrm>
          <a:off x="199231" y="4678300"/>
          <a:ext cx="3124200" cy="2780138"/>
        </p:xfrm>
        <a:graphic>
          <a:graphicData uri="http://schemas.openxmlformats.org/drawingml/2006/table">
            <a:tbl>
              <a:tblPr/>
              <a:tblGrid>
                <a:gridCol w="1562100">
                  <a:extLst>
                    <a:ext uri="{9D8B030D-6E8A-4147-A177-3AD203B41FA5}">
                      <a16:colId xmlns:a16="http://schemas.microsoft.com/office/drawing/2014/main" val="20000"/>
                    </a:ext>
                  </a:extLst>
                </a:gridCol>
                <a:gridCol w="781050">
                  <a:extLst>
                    <a:ext uri="{9D8B030D-6E8A-4147-A177-3AD203B41FA5}">
                      <a16:colId xmlns:a16="http://schemas.microsoft.com/office/drawing/2014/main" val="20001"/>
                    </a:ext>
                  </a:extLst>
                </a:gridCol>
                <a:gridCol w="781050">
                  <a:extLst>
                    <a:ext uri="{9D8B030D-6E8A-4147-A177-3AD203B41FA5}">
                      <a16:colId xmlns:a16="http://schemas.microsoft.com/office/drawing/2014/main" val="20002"/>
                    </a:ext>
                  </a:extLst>
                </a:gridCol>
              </a:tblGrid>
              <a:tr h="291398">
                <a:tc>
                  <a:txBody>
                    <a:bodyPr/>
                    <a:lstStyle>
                      <a:lvl1pPr marL="0" algn="l" defTabSz="995661" rtl="0" eaLnBrk="1" latinLnBrk="0" hangingPunct="1">
                        <a:defRPr sz="2000" kern="1200">
                          <a:solidFill>
                            <a:schemeClr val="tx1"/>
                          </a:solidFill>
                          <a:latin typeface="Calibri"/>
                          <a:ea typeface="微軟正黑體"/>
                        </a:defRPr>
                      </a:lvl1pPr>
                      <a:lvl2pPr marL="497831" algn="l" defTabSz="995661" rtl="0" eaLnBrk="1" latinLnBrk="0" hangingPunct="1">
                        <a:defRPr sz="2000" kern="1200">
                          <a:solidFill>
                            <a:schemeClr val="tx1"/>
                          </a:solidFill>
                          <a:latin typeface="Calibri"/>
                          <a:ea typeface="微軟正黑體"/>
                        </a:defRPr>
                      </a:lvl2pPr>
                      <a:lvl3pPr marL="995661" algn="l" defTabSz="995661" rtl="0" eaLnBrk="1" latinLnBrk="0" hangingPunct="1">
                        <a:defRPr sz="2000" kern="1200">
                          <a:solidFill>
                            <a:schemeClr val="tx1"/>
                          </a:solidFill>
                          <a:latin typeface="Calibri"/>
                          <a:ea typeface="微軟正黑體"/>
                        </a:defRPr>
                      </a:lvl3pPr>
                      <a:lvl4pPr marL="1493492" algn="l" defTabSz="995661" rtl="0" eaLnBrk="1" latinLnBrk="0" hangingPunct="1">
                        <a:defRPr sz="2000" kern="1200">
                          <a:solidFill>
                            <a:schemeClr val="tx1"/>
                          </a:solidFill>
                          <a:latin typeface="Calibri"/>
                          <a:ea typeface="微軟正黑體"/>
                        </a:defRPr>
                      </a:lvl4pPr>
                      <a:lvl5pPr marL="1991323" algn="l" defTabSz="995661" rtl="0" eaLnBrk="1" latinLnBrk="0" hangingPunct="1">
                        <a:defRPr sz="2000" kern="1200">
                          <a:solidFill>
                            <a:schemeClr val="tx1"/>
                          </a:solidFill>
                          <a:latin typeface="Calibri"/>
                          <a:ea typeface="微軟正黑體"/>
                        </a:defRPr>
                      </a:lvl5pPr>
                      <a:lvl6pPr marL="2489152" algn="l" defTabSz="995661" rtl="0" eaLnBrk="1" latinLnBrk="0" hangingPunct="1">
                        <a:defRPr sz="2000" kern="1200">
                          <a:solidFill>
                            <a:schemeClr val="tx1"/>
                          </a:solidFill>
                          <a:latin typeface="Calibri"/>
                          <a:ea typeface="微軟正黑體"/>
                        </a:defRPr>
                      </a:lvl6pPr>
                      <a:lvl7pPr marL="2986983" algn="l" defTabSz="995661" rtl="0" eaLnBrk="1" latinLnBrk="0" hangingPunct="1">
                        <a:defRPr sz="2000" kern="1200">
                          <a:solidFill>
                            <a:schemeClr val="tx1"/>
                          </a:solidFill>
                          <a:latin typeface="Calibri"/>
                          <a:ea typeface="微軟正黑體"/>
                        </a:defRPr>
                      </a:lvl7pPr>
                      <a:lvl8pPr marL="3484814" algn="l" defTabSz="995661" rtl="0" eaLnBrk="1" latinLnBrk="0" hangingPunct="1">
                        <a:defRPr sz="2000" kern="1200">
                          <a:solidFill>
                            <a:schemeClr val="tx1"/>
                          </a:solidFill>
                          <a:latin typeface="Calibri"/>
                          <a:ea typeface="微軟正黑體"/>
                        </a:defRPr>
                      </a:lvl8pPr>
                      <a:lvl9pPr marL="3982645" algn="l" defTabSz="995661" rtl="0" eaLnBrk="1" latinLnBrk="0" hangingPunct="1">
                        <a:defRPr sz="2000" kern="1200">
                          <a:solidFill>
                            <a:schemeClr val="tx1"/>
                          </a:solidFill>
                          <a:latin typeface="Calibri"/>
                          <a:ea typeface="微軟正黑體"/>
                        </a:defRPr>
                      </a:lvl9pPr>
                    </a:lstStyle>
                    <a:p>
                      <a:pPr algn="ctr" fontAlgn="ctr"/>
                      <a:r>
                        <a:rPr lang="en-SG" sz="1200" b="1" i="0" u="none" strike="noStrike" dirty="0">
                          <a:solidFill>
                            <a:srgbClr val="FFFFFF"/>
                          </a:solidFill>
                          <a:effectLst/>
                          <a:latin typeface="Noto Sans TC" panose="020B0200000000000000" pitchFamily="34" charset="-120"/>
                          <a:ea typeface="Noto Sans TC" panose="020B0200000000000000" pitchFamily="34" charset="-120"/>
                          <a:cs typeface="Arial" panose="020B0604020202020204" pitchFamily="34" charset="0"/>
                        </a:rPr>
                        <a:t> </a:t>
                      </a:r>
                      <a:r>
                        <a:rPr lang="zh-TW" altLang="en-US" sz="1200" b="1" i="0" u="none" strike="noStrike" dirty="0">
                          <a:solidFill>
                            <a:srgbClr val="FFFFFF"/>
                          </a:solidFill>
                          <a:effectLst/>
                          <a:latin typeface="Noto Sans TC" panose="020B0200000000000000" pitchFamily="34" charset="-120"/>
                          <a:ea typeface="Noto Sans TC" panose="020B0200000000000000" pitchFamily="34" charset="-120"/>
                          <a:cs typeface="Arial" panose="020B0604020202020204" pitchFamily="34" charset="0"/>
                        </a:rPr>
                        <a:t>產業分佈</a:t>
                      </a:r>
                      <a:r>
                        <a:rPr lang="en-US" altLang="zh-TW" sz="1200" b="1" i="0" u="none" strike="noStrike" dirty="0">
                          <a:solidFill>
                            <a:srgbClr val="FFFFFF"/>
                          </a:solidFill>
                          <a:effectLst/>
                          <a:latin typeface="Noto Sans TC" panose="020B0200000000000000" pitchFamily="34" charset="-120"/>
                          <a:ea typeface="Noto Sans TC" panose="020B0200000000000000" pitchFamily="34" charset="-120"/>
                          <a:cs typeface="Arial" panose="020B0604020202020204" pitchFamily="34" charset="0"/>
                        </a:rPr>
                        <a:t>(%)</a:t>
                      </a:r>
                      <a:endParaRPr lang="en-SG" sz="1200" b="1" i="0" u="none" strike="noStrike" dirty="0">
                        <a:solidFill>
                          <a:srgbClr val="FFFFFF"/>
                        </a:solidFill>
                        <a:effectLst/>
                        <a:latin typeface="Noto Sans TC" panose="020B0200000000000000" pitchFamily="34" charset="-120"/>
                        <a:ea typeface="Noto Sans TC" panose="020B0200000000000000" pitchFamily="34" charset="-120"/>
                        <a:cs typeface="Arial" panose="020B0604020202020204" pitchFamily="34" charset="0"/>
                      </a:endParaRPr>
                    </a:p>
                  </a:txBody>
                  <a:tcPr marL="9525" marR="9525" marT="9525"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rgbClr val="2A5EFF"/>
                    </a:solidFill>
                  </a:tcPr>
                </a:tc>
                <a:tc>
                  <a:txBody>
                    <a:bodyPr/>
                    <a:lstStyle>
                      <a:lvl1pPr marL="0" algn="l" defTabSz="995661" rtl="0" eaLnBrk="1" latinLnBrk="0" hangingPunct="1">
                        <a:defRPr sz="2000" kern="1200">
                          <a:solidFill>
                            <a:schemeClr val="tx1"/>
                          </a:solidFill>
                          <a:latin typeface="Calibri"/>
                          <a:ea typeface="微軟正黑體"/>
                        </a:defRPr>
                      </a:lvl1pPr>
                      <a:lvl2pPr marL="497831" algn="l" defTabSz="995661" rtl="0" eaLnBrk="1" latinLnBrk="0" hangingPunct="1">
                        <a:defRPr sz="2000" kern="1200">
                          <a:solidFill>
                            <a:schemeClr val="tx1"/>
                          </a:solidFill>
                          <a:latin typeface="Calibri"/>
                          <a:ea typeface="微軟正黑體"/>
                        </a:defRPr>
                      </a:lvl2pPr>
                      <a:lvl3pPr marL="995661" algn="l" defTabSz="995661" rtl="0" eaLnBrk="1" latinLnBrk="0" hangingPunct="1">
                        <a:defRPr sz="2000" kern="1200">
                          <a:solidFill>
                            <a:schemeClr val="tx1"/>
                          </a:solidFill>
                          <a:latin typeface="Calibri"/>
                          <a:ea typeface="微軟正黑體"/>
                        </a:defRPr>
                      </a:lvl3pPr>
                      <a:lvl4pPr marL="1493492" algn="l" defTabSz="995661" rtl="0" eaLnBrk="1" latinLnBrk="0" hangingPunct="1">
                        <a:defRPr sz="2000" kern="1200">
                          <a:solidFill>
                            <a:schemeClr val="tx1"/>
                          </a:solidFill>
                          <a:latin typeface="Calibri"/>
                          <a:ea typeface="微軟正黑體"/>
                        </a:defRPr>
                      </a:lvl4pPr>
                      <a:lvl5pPr marL="1991323" algn="l" defTabSz="995661" rtl="0" eaLnBrk="1" latinLnBrk="0" hangingPunct="1">
                        <a:defRPr sz="2000" kern="1200">
                          <a:solidFill>
                            <a:schemeClr val="tx1"/>
                          </a:solidFill>
                          <a:latin typeface="Calibri"/>
                          <a:ea typeface="微軟正黑體"/>
                        </a:defRPr>
                      </a:lvl5pPr>
                      <a:lvl6pPr marL="2489152" algn="l" defTabSz="995661" rtl="0" eaLnBrk="1" latinLnBrk="0" hangingPunct="1">
                        <a:defRPr sz="2000" kern="1200">
                          <a:solidFill>
                            <a:schemeClr val="tx1"/>
                          </a:solidFill>
                          <a:latin typeface="Calibri"/>
                          <a:ea typeface="微軟正黑體"/>
                        </a:defRPr>
                      </a:lvl6pPr>
                      <a:lvl7pPr marL="2986983" algn="l" defTabSz="995661" rtl="0" eaLnBrk="1" latinLnBrk="0" hangingPunct="1">
                        <a:defRPr sz="2000" kern="1200">
                          <a:solidFill>
                            <a:schemeClr val="tx1"/>
                          </a:solidFill>
                          <a:latin typeface="Calibri"/>
                          <a:ea typeface="微軟正黑體"/>
                        </a:defRPr>
                      </a:lvl7pPr>
                      <a:lvl8pPr marL="3484814" algn="l" defTabSz="995661" rtl="0" eaLnBrk="1" latinLnBrk="0" hangingPunct="1">
                        <a:defRPr sz="2000" kern="1200">
                          <a:solidFill>
                            <a:schemeClr val="tx1"/>
                          </a:solidFill>
                          <a:latin typeface="Calibri"/>
                          <a:ea typeface="微軟正黑體"/>
                        </a:defRPr>
                      </a:lvl8pPr>
                      <a:lvl9pPr marL="3982645" algn="l" defTabSz="995661" rtl="0" eaLnBrk="1" latinLnBrk="0" hangingPunct="1">
                        <a:defRPr sz="2000" kern="1200">
                          <a:solidFill>
                            <a:schemeClr val="tx1"/>
                          </a:solidFill>
                          <a:latin typeface="Calibri"/>
                          <a:ea typeface="微軟正黑體"/>
                        </a:defRPr>
                      </a:lvl9pPr>
                    </a:lstStyle>
                    <a:p>
                      <a:pPr algn="ctr" fontAlgn="ctr"/>
                      <a:r>
                        <a:rPr lang="zh-TW" altLang="en-US" sz="1200" b="1" i="0" u="none" strike="noStrike" dirty="0">
                          <a:solidFill>
                            <a:srgbClr val="FFFFFF"/>
                          </a:solidFill>
                          <a:effectLst/>
                          <a:latin typeface="Noto Sans TC" panose="020B0200000000000000" pitchFamily="34" charset="-120"/>
                          <a:ea typeface="Noto Sans TC" panose="020B0200000000000000" pitchFamily="34" charset="-120"/>
                          <a:cs typeface="Arial" panose="020B0604020202020204" pitchFamily="34" charset="0"/>
                        </a:rPr>
                        <a:t>基金</a:t>
                      </a:r>
                    </a:p>
                  </a:txBody>
                  <a:tcPr marL="9525" marR="9525" marT="9525"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rgbClr val="2A5EFF"/>
                    </a:solidFill>
                  </a:tcPr>
                </a:tc>
                <a:tc>
                  <a:txBody>
                    <a:bodyPr/>
                    <a:lstStyle>
                      <a:lvl1pPr marL="0" algn="l" defTabSz="995661" rtl="0" eaLnBrk="1" latinLnBrk="0" hangingPunct="1">
                        <a:defRPr sz="2000" kern="1200">
                          <a:solidFill>
                            <a:schemeClr val="tx1"/>
                          </a:solidFill>
                          <a:latin typeface="Calibri"/>
                          <a:ea typeface="微軟正黑體"/>
                        </a:defRPr>
                      </a:lvl1pPr>
                      <a:lvl2pPr marL="497831" algn="l" defTabSz="995661" rtl="0" eaLnBrk="1" latinLnBrk="0" hangingPunct="1">
                        <a:defRPr sz="2000" kern="1200">
                          <a:solidFill>
                            <a:schemeClr val="tx1"/>
                          </a:solidFill>
                          <a:latin typeface="Calibri"/>
                          <a:ea typeface="微軟正黑體"/>
                        </a:defRPr>
                      </a:lvl2pPr>
                      <a:lvl3pPr marL="995661" algn="l" defTabSz="995661" rtl="0" eaLnBrk="1" latinLnBrk="0" hangingPunct="1">
                        <a:defRPr sz="2000" kern="1200">
                          <a:solidFill>
                            <a:schemeClr val="tx1"/>
                          </a:solidFill>
                          <a:latin typeface="Calibri"/>
                          <a:ea typeface="微軟正黑體"/>
                        </a:defRPr>
                      </a:lvl3pPr>
                      <a:lvl4pPr marL="1493492" algn="l" defTabSz="995661" rtl="0" eaLnBrk="1" latinLnBrk="0" hangingPunct="1">
                        <a:defRPr sz="2000" kern="1200">
                          <a:solidFill>
                            <a:schemeClr val="tx1"/>
                          </a:solidFill>
                          <a:latin typeface="Calibri"/>
                          <a:ea typeface="微軟正黑體"/>
                        </a:defRPr>
                      </a:lvl4pPr>
                      <a:lvl5pPr marL="1991323" algn="l" defTabSz="995661" rtl="0" eaLnBrk="1" latinLnBrk="0" hangingPunct="1">
                        <a:defRPr sz="2000" kern="1200">
                          <a:solidFill>
                            <a:schemeClr val="tx1"/>
                          </a:solidFill>
                          <a:latin typeface="Calibri"/>
                          <a:ea typeface="微軟正黑體"/>
                        </a:defRPr>
                      </a:lvl5pPr>
                      <a:lvl6pPr marL="2489152" algn="l" defTabSz="995661" rtl="0" eaLnBrk="1" latinLnBrk="0" hangingPunct="1">
                        <a:defRPr sz="2000" kern="1200">
                          <a:solidFill>
                            <a:schemeClr val="tx1"/>
                          </a:solidFill>
                          <a:latin typeface="Calibri"/>
                          <a:ea typeface="微軟正黑體"/>
                        </a:defRPr>
                      </a:lvl6pPr>
                      <a:lvl7pPr marL="2986983" algn="l" defTabSz="995661" rtl="0" eaLnBrk="1" latinLnBrk="0" hangingPunct="1">
                        <a:defRPr sz="2000" kern="1200">
                          <a:solidFill>
                            <a:schemeClr val="tx1"/>
                          </a:solidFill>
                          <a:latin typeface="Calibri"/>
                          <a:ea typeface="微軟正黑體"/>
                        </a:defRPr>
                      </a:lvl7pPr>
                      <a:lvl8pPr marL="3484814" algn="l" defTabSz="995661" rtl="0" eaLnBrk="1" latinLnBrk="0" hangingPunct="1">
                        <a:defRPr sz="2000" kern="1200">
                          <a:solidFill>
                            <a:schemeClr val="tx1"/>
                          </a:solidFill>
                          <a:latin typeface="Calibri"/>
                          <a:ea typeface="微軟正黑體"/>
                        </a:defRPr>
                      </a:lvl8pPr>
                      <a:lvl9pPr marL="3982645" algn="l" defTabSz="995661" rtl="0" eaLnBrk="1" latinLnBrk="0" hangingPunct="1">
                        <a:defRPr sz="2000" kern="1200">
                          <a:solidFill>
                            <a:schemeClr val="tx1"/>
                          </a:solidFill>
                          <a:latin typeface="Calibri"/>
                          <a:ea typeface="微軟正黑體"/>
                        </a:defRPr>
                      </a:lvl9pPr>
                    </a:lstStyle>
                    <a:p>
                      <a:pPr algn="ctr" fontAlgn="ctr"/>
                      <a:r>
                        <a:rPr lang="zh-TW" altLang="en-US" sz="1200" b="1" i="0" u="none" strike="noStrike" dirty="0">
                          <a:solidFill>
                            <a:srgbClr val="FFFFFF"/>
                          </a:solidFill>
                          <a:effectLst/>
                          <a:latin typeface="Noto Sans TC" panose="020B0200000000000000" pitchFamily="34" charset="-120"/>
                          <a:ea typeface="Noto Sans TC" panose="020B0200000000000000" pitchFamily="34" charset="-120"/>
                          <a:cs typeface="Arial" panose="020B0604020202020204" pitchFamily="34" charset="0"/>
                        </a:rPr>
                        <a:t>參考指標*</a:t>
                      </a:r>
                    </a:p>
                  </a:txBody>
                  <a:tcPr marL="9525" marR="9525" marT="9525"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rgbClr val="2A5EFF"/>
                    </a:solidFill>
                  </a:tcPr>
                </a:tc>
                <a:extLst>
                  <a:ext uri="{0D108BD9-81ED-4DB2-BD59-A6C34878D82A}">
                    <a16:rowId xmlns:a16="http://schemas.microsoft.com/office/drawing/2014/main" val="10000"/>
                  </a:ext>
                </a:extLst>
              </a:tr>
              <a:tr h="207395">
                <a:tc>
                  <a:txBody>
                    <a:bodyPr/>
                    <a:lstStyle/>
                    <a:p>
                      <a:pPr algn="ctr" fontAlgn="b">
                        <a:buNone/>
                      </a:pPr>
                      <a:r>
                        <a:rPr lang="zh-TW" altLang="en-US" sz="1200" u="none" strike="noStrike" kern="1200" dirty="0">
                          <a:solidFill>
                            <a:schemeClr val="tx1"/>
                          </a:solidFill>
                          <a:effectLst/>
                          <a:latin typeface="Noto Sans TC" panose="020B0200000000000000" pitchFamily="34" charset="-120"/>
                          <a:ea typeface="Noto Sans TC" panose="020B0200000000000000" pitchFamily="34" charset="-120"/>
                          <a:cs typeface="+mn-cs"/>
                        </a:rPr>
                        <a:t>工業</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tc>
                  <a:txBody>
                    <a:bodyPr/>
                    <a:lstStyle/>
                    <a:p>
                      <a:pPr algn="ctr" fontAlgn="b">
                        <a:buNone/>
                      </a:pPr>
                      <a:r>
                        <a:rPr lang="en-US" altLang="zh-TW" sz="1200" u="none" strike="noStrike" kern="1200" dirty="0">
                          <a:solidFill>
                            <a:schemeClr val="tx1"/>
                          </a:solidFill>
                          <a:effectLst/>
                          <a:latin typeface="Noto Sans TC" panose="020B0200000000000000" pitchFamily="34" charset="-120"/>
                          <a:ea typeface="Noto Sans TC" panose="020B0200000000000000" pitchFamily="34" charset="-120"/>
                          <a:cs typeface="+mn-cs"/>
                        </a:rPr>
                        <a:t>27.19</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tc>
                  <a:txBody>
                    <a:bodyPr/>
                    <a:lstStyle/>
                    <a:p>
                      <a:pPr algn="ctr" fontAlgn="b">
                        <a:buNone/>
                      </a:pPr>
                      <a:r>
                        <a:rPr lang="en-US" altLang="zh-TW" sz="1200" u="none" strike="noStrike" kern="1200" dirty="0">
                          <a:solidFill>
                            <a:schemeClr val="tx1"/>
                          </a:solidFill>
                          <a:effectLst/>
                          <a:latin typeface="Noto Sans TC" panose="020B0200000000000000" pitchFamily="34" charset="-120"/>
                          <a:ea typeface="Noto Sans TC" panose="020B0200000000000000" pitchFamily="34" charset="-120"/>
                          <a:cs typeface="+mn-cs"/>
                        </a:rPr>
                        <a:t>12.51</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207395">
                <a:tc>
                  <a:txBody>
                    <a:bodyPr/>
                    <a:lstStyle/>
                    <a:p>
                      <a:pPr algn="ctr" fontAlgn="b">
                        <a:buNone/>
                      </a:pPr>
                      <a:r>
                        <a:rPr lang="zh-TW" altLang="en-US" sz="1200" u="none" strike="noStrike" kern="1200" dirty="0">
                          <a:solidFill>
                            <a:schemeClr val="tx1"/>
                          </a:solidFill>
                          <a:effectLst/>
                          <a:latin typeface="Noto Sans TC" panose="020B0200000000000000" pitchFamily="34" charset="-120"/>
                          <a:ea typeface="Noto Sans TC" panose="020B0200000000000000" pitchFamily="34" charset="-120"/>
                          <a:cs typeface="+mn-cs"/>
                        </a:rPr>
                        <a:t>科技</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tc>
                  <a:txBody>
                    <a:bodyPr/>
                    <a:lstStyle/>
                    <a:p>
                      <a:pPr algn="ctr" fontAlgn="b">
                        <a:buNone/>
                      </a:pPr>
                      <a:r>
                        <a:rPr lang="en-US" altLang="zh-TW" sz="1200" u="none" strike="noStrike" kern="1200" dirty="0">
                          <a:solidFill>
                            <a:schemeClr val="tx1"/>
                          </a:solidFill>
                          <a:effectLst/>
                          <a:latin typeface="Noto Sans TC" panose="020B0200000000000000" pitchFamily="34" charset="-120"/>
                          <a:ea typeface="Noto Sans TC" panose="020B0200000000000000" pitchFamily="34" charset="-120"/>
                          <a:cs typeface="+mn-cs"/>
                        </a:rPr>
                        <a:t>19.60</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tc>
                  <a:txBody>
                    <a:bodyPr/>
                    <a:lstStyle/>
                    <a:p>
                      <a:pPr algn="ctr" fontAlgn="b">
                        <a:buNone/>
                      </a:pPr>
                      <a:r>
                        <a:rPr lang="en-US" altLang="zh-TW" sz="1200" u="none" strike="noStrike" kern="1200" dirty="0">
                          <a:solidFill>
                            <a:schemeClr val="tx1"/>
                          </a:solidFill>
                          <a:effectLst/>
                          <a:latin typeface="Noto Sans TC" panose="020B0200000000000000" pitchFamily="34" charset="-120"/>
                          <a:ea typeface="Noto Sans TC" panose="020B0200000000000000" pitchFamily="34" charset="-120"/>
                          <a:cs typeface="+mn-cs"/>
                        </a:rPr>
                        <a:t>8.18</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207395">
                <a:tc>
                  <a:txBody>
                    <a:bodyPr/>
                    <a:lstStyle/>
                    <a:p>
                      <a:pPr algn="ctr" fontAlgn="b">
                        <a:buNone/>
                      </a:pPr>
                      <a:r>
                        <a:rPr lang="zh-TW" altLang="en-US" sz="1200" u="none" strike="noStrike" kern="1200">
                          <a:solidFill>
                            <a:schemeClr val="tx1"/>
                          </a:solidFill>
                          <a:effectLst/>
                          <a:latin typeface="Noto Sans TC" panose="020B0200000000000000" pitchFamily="34" charset="-120"/>
                          <a:ea typeface="Noto Sans TC" panose="020B0200000000000000" pitchFamily="34" charset="-120"/>
                          <a:cs typeface="+mn-cs"/>
                        </a:rPr>
                        <a:t>金融</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tc>
                  <a:txBody>
                    <a:bodyPr/>
                    <a:lstStyle/>
                    <a:p>
                      <a:pPr algn="ctr" fontAlgn="b">
                        <a:buNone/>
                      </a:pPr>
                      <a:r>
                        <a:rPr lang="en-US" altLang="zh-TW" sz="1200" u="none" strike="noStrike" kern="1200" dirty="0">
                          <a:solidFill>
                            <a:schemeClr val="tx1"/>
                          </a:solidFill>
                          <a:effectLst/>
                          <a:latin typeface="Noto Sans TC" panose="020B0200000000000000" pitchFamily="34" charset="-120"/>
                          <a:ea typeface="Noto Sans TC" panose="020B0200000000000000" pitchFamily="34" charset="-120"/>
                          <a:cs typeface="+mn-cs"/>
                        </a:rPr>
                        <a:t>11.52</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tc>
                  <a:txBody>
                    <a:bodyPr/>
                    <a:lstStyle/>
                    <a:p>
                      <a:pPr algn="ctr" fontAlgn="b">
                        <a:buNone/>
                      </a:pPr>
                      <a:r>
                        <a:rPr lang="en-US" altLang="zh-TW" sz="1200" u="none" strike="noStrike" kern="1200" dirty="0">
                          <a:solidFill>
                            <a:schemeClr val="tx1"/>
                          </a:solidFill>
                          <a:effectLst/>
                          <a:latin typeface="Noto Sans TC" panose="020B0200000000000000" pitchFamily="34" charset="-120"/>
                          <a:ea typeface="Noto Sans TC" panose="020B0200000000000000" pitchFamily="34" charset="-120"/>
                          <a:cs typeface="+mn-cs"/>
                        </a:rPr>
                        <a:t>24.92</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863816949"/>
                  </a:ext>
                </a:extLst>
              </a:tr>
              <a:tr h="207395">
                <a:tc>
                  <a:txBody>
                    <a:bodyPr/>
                    <a:lstStyle/>
                    <a:p>
                      <a:pPr algn="ctr" fontAlgn="b">
                        <a:buNone/>
                      </a:pPr>
                      <a:r>
                        <a:rPr lang="zh-TW" altLang="en-US" sz="1200" u="none" strike="noStrike" kern="1200" dirty="0">
                          <a:solidFill>
                            <a:schemeClr val="tx1"/>
                          </a:solidFill>
                          <a:effectLst/>
                          <a:latin typeface="Noto Sans TC" panose="020B0200000000000000" pitchFamily="34" charset="-120"/>
                          <a:ea typeface="Noto Sans TC" panose="020B0200000000000000" pitchFamily="34" charset="-120"/>
                          <a:cs typeface="+mn-cs"/>
                        </a:rPr>
                        <a:t>能源</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tc>
                  <a:txBody>
                    <a:bodyPr/>
                    <a:lstStyle/>
                    <a:p>
                      <a:pPr algn="ctr" fontAlgn="b">
                        <a:buNone/>
                      </a:pPr>
                      <a:r>
                        <a:rPr lang="en-US" altLang="zh-TW" sz="1200" u="none" strike="noStrike" kern="1200" dirty="0">
                          <a:solidFill>
                            <a:schemeClr val="tx1"/>
                          </a:solidFill>
                          <a:effectLst/>
                          <a:latin typeface="Noto Sans TC" panose="020B0200000000000000" pitchFamily="34" charset="-120"/>
                          <a:ea typeface="Noto Sans TC" panose="020B0200000000000000" pitchFamily="34" charset="-120"/>
                          <a:cs typeface="+mn-cs"/>
                        </a:rPr>
                        <a:t>9.53</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tc>
                  <a:txBody>
                    <a:bodyPr/>
                    <a:lstStyle/>
                    <a:p>
                      <a:pPr algn="ctr" fontAlgn="b">
                        <a:buNone/>
                      </a:pPr>
                      <a:r>
                        <a:rPr lang="en-US" altLang="zh-TW" sz="1200" u="none" strike="noStrike" kern="1200" dirty="0">
                          <a:solidFill>
                            <a:schemeClr val="tx1"/>
                          </a:solidFill>
                          <a:effectLst/>
                          <a:latin typeface="Noto Sans TC" panose="020B0200000000000000" pitchFamily="34" charset="-120"/>
                          <a:ea typeface="Noto Sans TC" panose="020B0200000000000000" pitchFamily="34" charset="-120"/>
                          <a:cs typeface="+mn-cs"/>
                        </a:rPr>
                        <a:t>9.83</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55754225"/>
                  </a:ext>
                </a:extLst>
              </a:tr>
              <a:tr h="207395">
                <a:tc>
                  <a:txBody>
                    <a:bodyPr/>
                    <a:lstStyle/>
                    <a:p>
                      <a:pPr algn="ctr" fontAlgn="b">
                        <a:buNone/>
                      </a:pPr>
                      <a:r>
                        <a:rPr lang="zh-TW" altLang="en-US" sz="1200" u="none" strike="noStrike" kern="1200" dirty="0">
                          <a:solidFill>
                            <a:schemeClr val="tx1"/>
                          </a:solidFill>
                          <a:effectLst/>
                          <a:latin typeface="Noto Sans TC" panose="020B0200000000000000" pitchFamily="34" charset="-120"/>
                          <a:ea typeface="Noto Sans TC" panose="020B0200000000000000" pitchFamily="34" charset="-120"/>
                          <a:cs typeface="+mn-cs"/>
                        </a:rPr>
                        <a:t>非必須消費</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tc>
                  <a:txBody>
                    <a:bodyPr/>
                    <a:lstStyle/>
                    <a:p>
                      <a:pPr algn="ctr" fontAlgn="b">
                        <a:buNone/>
                      </a:pPr>
                      <a:r>
                        <a:rPr lang="en-US" altLang="zh-TW" sz="1200" u="none" strike="noStrike" kern="1200" dirty="0">
                          <a:solidFill>
                            <a:schemeClr val="tx1"/>
                          </a:solidFill>
                          <a:effectLst/>
                          <a:latin typeface="Noto Sans TC" panose="020B0200000000000000" pitchFamily="34" charset="-120"/>
                          <a:ea typeface="Noto Sans TC" panose="020B0200000000000000" pitchFamily="34" charset="-120"/>
                          <a:cs typeface="+mn-cs"/>
                        </a:rPr>
                        <a:t>9.42</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tc>
                  <a:txBody>
                    <a:bodyPr/>
                    <a:lstStyle/>
                    <a:p>
                      <a:pPr algn="ctr" fontAlgn="b">
                        <a:buNone/>
                      </a:pPr>
                      <a:r>
                        <a:rPr lang="en-US" altLang="zh-TW" sz="1200" u="none" strike="noStrike" kern="1200" dirty="0">
                          <a:solidFill>
                            <a:schemeClr val="tx1"/>
                          </a:solidFill>
                          <a:effectLst/>
                          <a:latin typeface="Noto Sans TC" panose="020B0200000000000000" pitchFamily="34" charset="-120"/>
                          <a:ea typeface="Noto Sans TC" panose="020B0200000000000000" pitchFamily="34" charset="-120"/>
                          <a:cs typeface="+mn-cs"/>
                        </a:rPr>
                        <a:t>9.16</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88537062"/>
                  </a:ext>
                </a:extLst>
              </a:tr>
              <a:tr h="207395">
                <a:tc>
                  <a:txBody>
                    <a:bodyPr/>
                    <a:lstStyle/>
                    <a:p>
                      <a:pPr algn="ctr" fontAlgn="b">
                        <a:buNone/>
                      </a:pPr>
                      <a:r>
                        <a:rPr lang="zh-TW" altLang="en-US" sz="1200" u="none" strike="noStrike" kern="1200" dirty="0">
                          <a:solidFill>
                            <a:schemeClr val="tx1"/>
                          </a:solidFill>
                          <a:effectLst/>
                          <a:latin typeface="Noto Sans TC" panose="020B0200000000000000" pitchFamily="34" charset="-120"/>
                          <a:ea typeface="Noto Sans TC" panose="020B0200000000000000" pitchFamily="34" charset="-120"/>
                          <a:cs typeface="+mn-cs"/>
                        </a:rPr>
                        <a:t>醫療保健</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tc>
                  <a:txBody>
                    <a:bodyPr/>
                    <a:lstStyle/>
                    <a:p>
                      <a:pPr algn="ctr" fontAlgn="b">
                        <a:buNone/>
                      </a:pPr>
                      <a:r>
                        <a:rPr lang="en-US" altLang="zh-TW" sz="1200" u="none" strike="noStrike" kern="1200" dirty="0">
                          <a:solidFill>
                            <a:schemeClr val="tx1"/>
                          </a:solidFill>
                          <a:effectLst/>
                          <a:latin typeface="Noto Sans TC" panose="020B0200000000000000" pitchFamily="34" charset="-120"/>
                          <a:ea typeface="Noto Sans TC" panose="020B0200000000000000" pitchFamily="34" charset="-120"/>
                          <a:cs typeface="+mn-cs"/>
                        </a:rPr>
                        <a:t>9.05</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tc>
                  <a:txBody>
                    <a:bodyPr/>
                    <a:lstStyle/>
                    <a:p>
                      <a:pPr algn="ctr" fontAlgn="b">
                        <a:buNone/>
                      </a:pPr>
                      <a:r>
                        <a:rPr lang="en-US" altLang="zh-TW" sz="1200" u="none" strike="noStrike" kern="1200" dirty="0">
                          <a:solidFill>
                            <a:schemeClr val="tx1"/>
                          </a:solidFill>
                          <a:effectLst/>
                          <a:latin typeface="Noto Sans TC" panose="020B0200000000000000" pitchFamily="34" charset="-120"/>
                          <a:ea typeface="Noto Sans TC" panose="020B0200000000000000" pitchFamily="34" charset="-120"/>
                          <a:cs typeface="+mn-cs"/>
                        </a:rPr>
                        <a:t>10.83</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33192632"/>
                  </a:ext>
                </a:extLst>
              </a:tr>
              <a:tr h="207395">
                <a:tc>
                  <a:txBody>
                    <a:bodyPr/>
                    <a:lstStyle/>
                    <a:p>
                      <a:pPr algn="ctr" fontAlgn="b">
                        <a:buNone/>
                      </a:pPr>
                      <a:r>
                        <a:rPr lang="zh-TW" altLang="en-US" sz="1200" u="none" strike="noStrike" kern="1200">
                          <a:solidFill>
                            <a:schemeClr val="tx1"/>
                          </a:solidFill>
                          <a:effectLst/>
                          <a:latin typeface="Noto Sans TC" panose="020B0200000000000000" pitchFamily="34" charset="-120"/>
                          <a:ea typeface="Noto Sans TC" panose="020B0200000000000000" pitchFamily="34" charset="-120"/>
                          <a:cs typeface="+mn-cs"/>
                        </a:rPr>
                        <a:t>原物料</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tc>
                  <a:txBody>
                    <a:bodyPr/>
                    <a:lstStyle/>
                    <a:p>
                      <a:pPr algn="ctr" fontAlgn="b">
                        <a:buNone/>
                      </a:pPr>
                      <a:r>
                        <a:rPr lang="en-US" altLang="zh-TW" sz="1200" u="none" strike="noStrike" kern="1200" dirty="0">
                          <a:solidFill>
                            <a:schemeClr val="tx1"/>
                          </a:solidFill>
                          <a:effectLst/>
                          <a:latin typeface="Noto Sans TC" panose="020B0200000000000000" pitchFamily="34" charset="-120"/>
                          <a:ea typeface="Noto Sans TC" panose="020B0200000000000000" pitchFamily="34" charset="-120"/>
                          <a:cs typeface="+mn-cs"/>
                        </a:rPr>
                        <a:t>5.96</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tc>
                  <a:txBody>
                    <a:bodyPr/>
                    <a:lstStyle/>
                    <a:p>
                      <a:pPr algn="ctr" fontAlgn="b">
                        <a:buNone/>
                      </a:pPr>
                      <a:r>
                        <a:rPr lang="en-US" altLang="zh-TW" sz="1200" u="none" strike="noStrike" kern="1200" dirty="0">
                          <a:solidFill>
                            <a:schemeClr val="tx1"/>
                          </a:solidFill>
                          <a:effectLst/>
                          <a:latin typeface="Noto Sans TC" panose="020B0200000000000000" pitchFamily="34" charset="-120"/>
                          <a:ea typeface="Noto Sans TC" panose="020B0200000000000000" pitchFamily="34" charset="-120"/>
                          <a:cs typeface="+mn-cs"/>
                        </a:rPr>
                        <a:t>5.69</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275546847"/>
                  </a:ext>
                </a:extLst>
              </a:tr>
              <a:tr h="207395">
                <a:tc>
                  <a:txBody>
                    <a:bodyPr/>
                    <a:lstStyle/>
                    <a:p>
                      <a:pPr algn="ctr" fontAlgn="b">
                        <a:buNone/>
                      </a:pPr>
                      <a:r>
                        <a:rPr lang="zh-TW" altLang="en-US" sz="1200" u="none" strike="noStrike" kern="1200">
                          <a:solidFill>
                            <a:schemeClr val="tx1"/>
                          </a:solidFill>
                          <a:effectLst/>
                          <a:latin typeface="Noto Sans TC" panose="020B0200000000000000" pitchFamily="34" charset="-120"/>
                          <a:ea typeface="Noto Sans TC" panose="020B0200000000000000" pitchFamily="34" charset="-120"/>
                          <a:cs typeface="+mn-cs"/>
                        </a:rPr>
                        <a:t>通訊服務</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tc>
                  <a:txBody>
                    <a:bodyPr/>
                    <a:lstStyle/>
                    <a:p>
                      <a:pPr algn="ctr" fontAlgn="b">
                        <a:buNone/>
                      </a:pPr>
                      <a:r>
                        <a:rPr lang="en-US" altLang="zh-TW" sz="1200" u="none" strike="noStrike" kern="1200" dirty="0">
                          <a:solidFill>
                            <a:schemeClr val="tx1"/>
                          </a:solidFill>
                          <a:effectLst/>
                          <a:latin typeface="Noto Sans TC" panose="020B0200000000000000" pitchFamily="34" charset="-120"/>
                          <a:ea typeface="Noto Sans TC" panose="020B0200000000000000" pitchFamily="34" charset="-120"/>
                          <a:cs typeface="+mn-cs"/>
                        </a:rPr>
                        <a:t>2.71</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tc>
                  <a:txBody>
                    <a:bodyPr/>
                    <a:lstStyle/>
                    <a:p>
                      <a:pPr algn="ctr" fontAlgn="b">
                        <a:buNone/>
                      </a:pPr>
                      <a:r>
                        <a:rPr lang="en-US" altLang="zh-TW" sz="1200" u="none" strike="noStrike" kern="1200" dirty="0">
                          <a:solidFill>
                            <a:schemeClr val="tx1"/>
                          </a:solidFill>
                          <a:effectLst/>
                          <a:latin typeface="Noto Sans TC" panose="020B0200000000000000" pitchFamily="34" charset="-120"/>
                          <a:ea typeface="Noto Sans TC" panose="020B0200000000000000" pitchFamily="34" charset="-120"/>
                          <a:cs typeface="+mn-cs"/>
                        </a:rPr>
                        <a:t>2.89</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320947238"/>
                  </a:ext>
                </a:extLst>
              </a:tr>
              <a:tr h="207395">
                <a:tc>
                  <a:txBody>
                    <a:bodyPr/>
                    <a:lstStyle/>
                    <a:p>
                      <a:pPr algn="ctr" fontAlgn="b">
                        <a:buNone/>
                      </a:pPr>
                      <a:r>
                        <a:rPr lang="zh-TW" altLang="en-US" sz="1200" u="none" strike="noStrike" kern="1200">
                          <a:solidFill>
                            <a:schemeClr val="tx1"/>
                          </a:solidFill>
                          <a:effectLst/>
                          <a:latin typeface="Noto Sans TC" panose="020B0200000000000000" pitchFamily="34" charset="-120"/>
                          <a:ea typeface="Noto Sans TC" panose="020B0200000000000000" pitchFamily="34" charset="-120"/>
                          <a:cs typeface="+mn-cs"/>
                        </a:rPr>
                        <a:t>民生消費</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tc>
                  <a:txBody>
                    <a:bodyPr/>
                    <a:lstStyle/>
                    <a:p>
                      <a:pPr algn="ctr" fontAlgn="b">
                        <a:buNone/>
                      </a:pPr>
                      <a:r>
                        <a:rPr lang="en-US" altLang="zh-TW" sz="1200" u="none" strike="noStrike" kern="1200" dirty="0">
                          <a:solidFill>
                            <a:schemeClr val="tx1"/>
                          </a:solidFill>
                          <a:effectLst/>
                          <a:latin typeface="Noto Sans TC" panose="020B0200000000000000" pitchFamily="34" charset="-120"/>
                          <a:ea typeface="Noto Sans TC" panose="020B0200000000000000" pitchFamily="34" charset="-120"/>
                          <a:cs typeface="+mn-cs"/>
                        </a:rPr>
                        <a:t>0.37</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tc>
                  <a:txBody>
                    <a:bodyPr/>
                    <a:lstStyle/>
                    <a:p>
                      <a:pPr algn="ctr" fontAlgn="b">
                        <a:buNone/>
                      </a:pPr>
                      <a:r>
                        <a:rPr lang="en-US" altLang="zh-TW" sz="1200" u="none" strike="noStrike" kern="1200" dirty="0">
                          <a:solidFill>
                            <a:schemeClr val="tx1"/>
                          </a:solidFill>
                          <a:effectLst/>
                          <a:latin typeface="Noto Sans TC" panose="020B0200000000000000" pitchFamily="34" charset="-120"/>
                          <a:ea typeface="Noto Sans TC" panose="020B0200000000000000" pitchFamily="34" charset="-120"/>
                          <a:cs typeface="+mn-cs"/>
                        </a:rPr>
                        <a:t>1.58</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56193088"/>
                  </a:ext>
                </a:extLst>
              </a:tr>
              <a:tr h="207395">
                <a:tc>
                  <a:txBody>
                    <a:bodyPr/>
                    <a:lstStyle/>
                    <a:p>
                      <a:pPr algn="ctr" fontAlgn="b">
                        <a:buNone/>
                      </a:pPr>
                      <a:r>
                        <a:rPr lang="zh-TW" altLang="en-US" sz="1200" u="none" strike="noStrike" kern="1200">
                          <a:solidFill>
                            <a:schemeClr val="tx1"/>
                          </a:solidFill>
                          <a:effectLst/>
                          <a:latin typeface="Noto Sans TC" panose="020B0200000000000000" pitchFamily="34" charset="-120"/>
                          <a:ea typeface="Noto Sans TC" panose="020B0200000000000000" pitchFamily="34" charset="-120"/>
                          <a:cs typeface="+mn-cs"/>
                        </a:rPr>
                        <a:t>房地產</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tc>
                  <a:txBody>
                    <a:bodyPr/>
                    <a:lstStyle/>
                    <a:p>
                      <a:pPr algn="ctr" fontAlgn="b">
                        <a:buNone/>
                      </a:pPr>
                      <a:r>
                        <a:rPr lang="en-US" altLang="zh-TW" sz="1200" u="none" strike="noStrike" kern="1200" dirty="0">
                          <a:solidFill>
                            <a:schemeClr val="tx1"/>
                          </a:solidFill>
                          <a:effectLst/>
                          <a:latin typeface="Noto Sans TC" panose="020B0200000000000000" pitchFamily="34" charset="-120"/>
                          <a:ea typeface="Noto Sans TC" panose="020B0200000000000000" pitchFamily="34" charset="-120"/>
                          <a:cs typeface="+mn-cs"/>
                        </a:rPr>
                        <a:t>-</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tc>
                  <a:txBody>
                    <a:bodyPr/>
                    <a:lstStyle/>
                    <a:p>
                      <a:pPr algn="ctr" fontAlgn="b">
                        <a:buNone/>
                      </a:pPr>
                      <a:r>
                        <a:rPr lang="en-US" altLang="zh-TW" sz="1200" u="none" strike="noStrike" kern="1200" dirty="0">
                          <a:solidFill>
                            <a:schemeClr val="tx1"/>
                          </a:solidFill>
                          <a:effectLst/>
                          <a:latin typeface="Noto Sans TC" panose="020B0200000000000000" pitchFamily="34" charset="-120"/>
                          <a:ea typeface="Noto Sans TC" panose="020B0200000000000000" pitchFamily="34" charset="-120"/>
                          <a:cs typeface="+mn-cs"/>
                        </a:rPr>
                        <a:t>8.70</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040329158"/>
                  </a:ext>
                </a:extLst>
              </a:tr>
              <a:tr h="207395">
                <a:tc>
                  <a:txBody>
                    <a:bodyPr/>
                    <a:lstStyle/>
                    <a:p>
                      <a:pPr algn="ctr" fontAlgn="b">
                        <a:buNone/>
                      </a:pPr>
                      <a:r>
                        <a:rPr lang="zh-TW" altLang="en-US" sz="1200" u="none" strike="noStrike" kern="1200" dirty="0">
                          <a:solidFill>
                            <a:schemeClr val="tx1"/>
                          </a:solidFill>
                          <a:effectLst/>
                          <a:latin typeface="Noto Sans TC" panose="020B0200000000000000" pitchFamily="34" charset="-120"/>
                          <a:ea typeface="Noto Sans TC" panose="020B0200000000000000" pitchFamily="34" charset="-120"/>
                          <a:cs typeface="+mn-cs"/>
                        </a:rPr>
                        <a:t>公用事業</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tc>
                  <a:txBody>
                    <a:bodyPr/>
                    <a:lstStyle/>
                    <a:p>
                      <a:pPr algn="ctr" fontAlgn="b">
                        <a:buNone/>
                      </a:pPr>
                      <a:r>
                        <a:rPr lang="en-US" altLang="zh-TW" sz="1200" u="none" strike="noStrike" kern="1200" dirty="0">
                          <a:solidFill>
                            <a:schemeClr val="tx1"/>
                          </a:solidFill>
                          <a:effectLst/>
                          <a:latin typeface="Noto Sans TC" panose="020B0200000000000000" pitchFamily="34" charset="-120"/>
                          <a:ea typeface="Noto Sans TC" panose="020B0200000000000000" pitchFamily="34" charset="-120"/>
                          <a:cs typeface="+mn-cs"/>
                        </a:rPr>
                        <a:t>-</a:t>
                      </a:r>
                      <a:endParaRPr lang="zh-TW" altLang="en-US" sz="1200" u="none" strike="noStrike" kern="1200" dirty="0">
                        <a:solidFill>
                          <a:schemeClr val="tx1"/>
                        </a:solidFill>
                        <a:effectLst/>
                        <a:latin typeface="Noto Sans TC" panose="020B0200000000000000" pitchFamily="34" charset="-120"/>
                        <a:ea typeface="Noto Sans TC" panose="020B0200000000000000" pitchFamily="34" charset="-120"/>
                        <a:cs typeface="+mn-cs"/>
                      </a:endParaRP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tc>
                  <a:txBody>
                    <a:bodyPr/>
                    <a:lstStyle/>
                    <a:p>
                      <a:pPr algn="ctr" fontAlgn="b">
                        <a:buNone/>
                      </a:pPr>
                      <a:r>
                        <a:rPr lang="en-US" altLang="zh-TW" sz="1200" u="none" strike="noStrike" kern="1200" dirty="0">
                          <a:solidFill>
                            <a:schemeClr val="tx1"/>
                          </a:solidFill>
                          <a:effectLst/>
                          <a:latin typeface="Noto Sans TC" panose="020B0200000000000000" pitchFamily="34" charset="-120"/>
                          <a:ea typeface="Noto Sans TC" panose="020B0200000000000000" pitchFamily="34" charset="-120"/>
                          <a:cs typeface="+mn-cs"/>
                        </a:rPr>
                        <a:t>5.72</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542119399"/>
                  </a:ext>
                </a:extLst>
              </a:tr>
              <a:tr h="207395">
                <a:tc>
                  <a:txBody>
                    <a:bodyPr/>
                    <a:lstStyle/>
                    <a:p>
                      <a:pPr algn="ctr" fontAlgn="b">
                        <a:buNone/>
                      </a:pPr>
                      <a:r>
                        <a:rPr lang="zh-TW" altLang="en-US" sz="1200" u="none" strike="noStrike" kern="1200">
                          <a:solidFill>
                            <a:schemeClr val="tx1"/>
                          </a:solidFill>
                          <a:effectLst/>
                          <a:latin typeface="Noto Sans TC" panose="020B0200000000000000" pitchFamily="34" charset="-120"/>
                          <a:ea typeface="Noto Sans TC" panose="020B0200000000000000" pitchFamily="34" charset="-120"/>
                          <a:cs typeface="+mn-cs"/>
                        </a:rPr>
                        <a:t>現金</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tc>
                  <a:txBody>
                    <a:bodyPr/>
                    <a:lstStyle/>
                    <a:p>
                      <a:pPr algn="ctr" fontAlgn="b">
                        <a:buNone/>
                      </a:pPr>
                      <a:r>
                        <a:rPr lang="en-US" altLang="zh-TW" sz="1200" u="none" strike="noStrike" kern="1200" dirty="0">
                          <a:solidFill>
                            <a:schemeClr val="tx1"/>
                          </a:solidFill>
                          <a:effectLst/>
                          <a:latin typeface="Noto Sans TC" panose="020B0200000000000000" pitchFamily="34" charset="-120"/>
                          <a:ea typeface="Noto Sans TC" panose="020B0200000000000000" pitchFamily="34" charset="-120"/>
                          <a:cs typeface="+mn-cs"/>
                        </a:rPr>
                        <a:t>4.65</a:t>
                      </a: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tc>
                  <a:txBody>
                    <a:bodyPr/>
                    <a:lstStyle/>
                    <a:p>
                      <a:pPr algn="ctr" fontAlgn="b">
                        <a:buNone/>
                      </a:pPr>
                      <a:r>
                        <a:rPr lang="en-US" altLang="zh-TW" sz="1200" u="none" strike="noStrike" kern="1200" dirty="0">
                          <a:solidFill>
                            <a:schemeClr val="tx1"/>
                          </a:solidFill>
                          <a:effectLst/>
                          <a:latin typeface="Noto Sans TC" panose="020B0200000000000000" pitchFamily="34" charset="-120"/>
                          <a:ea typeface="Noto Sans TC" panose="020B0200000000000000" pitchFamily="34" charset="-120"/>
                          <a:cs typeface="+mn-cs"/>
                        </a:rPr>
                        <a:t>-</a:t>
                      </a:r>
                      <a:endParaRPr lang="zh-TW" altLang="en-US" sz="1200" u="none" strike="noStrike" kern="1200" dirty="0">
                        <a:solidFill>
                          <a:schemeClr val="tx1"/>
                        </a:solidFill>
                        <a:effectLst/>
                        <a:latin typeface="Noto Sans TC" panose="020B0200000000000000" pitchFamily="34" charset="-120"/>
                        <a:ea typeface="Noto Sans TC" panose="020B0200000000000000" pitchFamily="34" charset="-120"/>
                        <a:cs typeface="+mn-cs"/>
                      </a:endParaRPr>
                    </a:p>
                  </a:txBody>
                  <a:tcPr marL="8240" marR="8240" marT="824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lumMod val="65000"/>
                        </a:srgbClr>
                      </a:solidFill>
                      <a:prstDash val="solid"/>
                      <a:round/>
                      <a:headEnd type="none" w="med" len="med"/>
                      <a:tailEnd type="none" w="med" len="med"/>
                    </a:lnT>
                    <a:lnB w="6350" cap="flat" cmpd="sng" algn="ctr">
                      <a:solidFill>
                        <a:srgbClr val="FFFFFF">
                          <a:lumMod val="65000"/>
                        </a:srgb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802741680"/>
                  </a:ext>
                </a:extLst>
              </a:tr>
            </a:tbl>
          </a:graphicData>
        </a:graphic>
      </p:graphicFrame>
      <p:graphicFrame>
        <p:nvGraphicFramePr>
          <p:cNvPr id="47" name="圖表 46"/>
          <p:cNvGraphicFramePr>
            <a:graphicFrameLocks/>
          </p:cNvGraphicFramePr>
          <p:nvPr>
            <p:extLst>
              <p:ext uri="{D42A27DB-BD31-4B8C-83A1-F6EECF244321}">
                <p14:modId xmlns:p14="http://schemas.microsoft.com/office/powerpoint/2010/main" val="4018749531"/>
              </p:ext>
            </p:extLst>
          </p:nvPr>
        </p:nvGraphicFramePr>
        <p:xfrm>
          <a:off x="3368129" y="5974920"/>
          <a:ext cx="4015398" cy="1528522"/>
        </p:xfrm>
        <a:graphic>
          <a:graphicData uri="http://schemas.openxmlformats.org/drawingml/2006/chart">
            <c:chart xmlns:c="http://schemas.openxmlformats.org/drawingml/2006/chart" xmlns:r="http://schemas.openxmlformats.org/officeDocument/2006/relationships" r:id="rId12"/>
          </a:graphicData>
        </a:graphic>
      </p:graphicFrame>
    </p:spTree>
    <p:extLst>
      <p:ext uri="{BB962C8B-B14F-4D97-AF65-F5344CB8AC3E}">
        <p14:creationId xmlns:p14="http://schemas.microsoft.com/office/powerpoint/2010/main" val="777621807"/>
      </p:ext>
    </p:extLst>
  </p:cSld>
  <p:clrMapOvr>
    <a:masterClrMapping/>
  </p:clrMapOvr>
</p:sld>
</file>

<file path=ppt/theme/theme1.xml><?xml version="1.0" encoding="utf-8"?>
<a:theme xmlns:a="http://schemas.openxmlformats.org/drawingml/2006/main" name="Office Theme">
  <a:themeElements>
    <a:clrScheme name="LM Color">
      <a:dk1>
        <a:sysClr val="windowText" lastClr="000000"/>
      </a:dk1>
      <a:lt1>
        <a:sysClr val="window" lastClr="FFFFFF"/>
      </a:lt1>
      <a:dk2>
        <a:srgbClr val="00588A"/>
      </a:dk2>
      <a:lt2>
        <a:srgbClr val="DBDBDB"/>
      </a:lt2>
      <a:accent1>
        <a:srgbClr val="00588A"/>
      </a:accent1>
      <a:accent2>
        <a:srgbClr val="007DC1"/>
      </a:accent2>
      <a:accent3>
        <a:srgbClr val="94AA24"/>
      </a:accent3>
      <a:accent4>
        <a:srgbClr val="009C9E"/>
      </a:accent4>
      <a:accent5>
        <a:srgbClr val="808285"/>
      </a:accent5>
      <a:accent6>
        <a:srgbClr val="D3A809"/>
      </a:accent6>
      <a:hlink>
        <a:srgbClr val="409A3C"/>
      </a:hlink>
      <a:folHlink>
        <a:srgbClr val="A323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ln>
          <a:noFill/>
        </a:ln>
      </a:spPr>
      <a:bodyPr wrap="square" lIns="91455" tIns="0" rIns="91455" bIns="0" rtlCol="0">
        <a:spAutoFit/>
      </a:bodyPr>
      <a:lstStyle>
        <a:defPPr algn="l">
          <a:defRPr sz="1200" dirty="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3383</TotalTime>
  <Words>1285</Words>
  <Application>Microsoft Office PowerPoint</Application>
  <PresentationFormat>自訂</PresentationFormat>
  <Paragraphs>149</Paragraphs>
  <Slides>2</Slides>
  <Notes>2</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2</vt:i4>
      </vt:variant>
    </vt:vector>
  </HeadingPairs>
  <TitlesOfParts>
    <vt:vector size="8" baseType="lpstr">
      <vt:lpstr>Noto Sans TC</vt:lpstr>
      <vt:lpstr>微軟正黑體</vt:lpstr>
      <vt:lpstr>Arial</vt:lpstr>
      <vt:lpstr>Calibri</vt:lpstr>
      <vt:lpstr>Wingdings</vt:lpstr>
      <vt:lpstr>Office Theme</vt:lpstr>
      <vt:lpstr>PowerPoint 簡報</vt:lpstr>
      <vt:lpstr>PowerPoint 簡報</vt:lpstr>
    </vt:vector>
  </TitlesOfParts>
  <Company>Legg Mason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FT</dc:creator>
  <cp:lastModifiedBy>Chang, Ning</cp:lastModifiedBy>
  <cp:revision>3957</cp:revision>
  <cp:lastPrinted>2019-09-20T09:08:07Z</cp:lastPrinted>
  <dcterms:created xsi:type="dcterms:W3CDTF">2011-01-21T09:53:50Z</dcterms:created>
  <dcterms:modified xsi:type="dcterms:W3CDTF">2026-05-06T04:26:39Z</dcterms:modified>
</cp:coreProperties>
</file>