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6" r:id="rId2"/>
    <p:sldId id="267" r:id="rId3"/>
  </p:sldIdLst>
  <p:sldSz cx="7561263" cy="10693400"/>
  <p:notesSz cx="6797675" cy="9928225"/>
  <p:kinsoku lang="zh-TW" invalStChars="" invalEndChars=""/>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CCFFFF"/>
    <a:srgbClr val="FF9900"/>
    <a:srgbClr val="0000CC"/>
    <a:srgbClr val="000099"/>
    <a:srgbClr val="005598"/>
    <a:srgbClr val="20AEFF"/>
    <a:srgbClr val="1868A8"/>
    <a:srgbClr val="99CCFF"/>
    <a:srgbClr val="DD8E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1" autoAdjust="0"/>
    <p:restoredTop sz="99145" autoAdjust="0"/>
  </p:normalViewPr>
  <p:slideViewPr>
    <p:cSldViewPr showGuides="1">
      <p:cViewPr>
        <p:scale>
          <a:sx n="150" d="100"/>
          <a:sy n="150" d="100"/>
        </p:scale>
        <p:origin x="1224" y="-510"/>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howGuides="1">
      <p:cViewPr varScale="1">
        <p:scale>
          <a:sx n="75" d="100"/>
          <a:sy n="75" d="100"/>
        </p:scale>
        <p:origin x="402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orp.com.tw\s$\business_units\Resdiv\Employee\Ryan\SOX.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ho\Documents\&#24066;&#22580;\02.&#31185;&#25216;\&#31185;&#25216;&#22522;&#37329;&#27425;&#29986;&#26989;&#37197;&#3262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orp.com.tw\s$\business_units\Resdiv\Employee\Ryan\02.&#31185;&#25216;\&#36942;&#21435;20&#24180;&#27599;&#26376;&#36914;&#22580;&#23450;&#26399;&#23450;&#38989;&#25237;&#36039;&#19977;&#24180;&#24179;&#22343;&#22577;&#37228;&#29575;&#21450;&#27491;&#22577;&#37228;&#27231;&#2957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Tabelle1!$B$1</c:f>
              <c:strCache>
                <c:ptCount val="1"/>
                <c:pt idx="0">
                  <c:v>費城半導體</c:v>
                </c:pt>
              </c:strCache>
            </c:strRef>
          </c:tx>
          <c:spPr>
            <a:ln w="28575" cap="rnd">
              <a:solidFill>
                <a:schemeClr val="accent2"/>
              </a:solidFill>
              <a:round/>
            </a:ln>
            <a:effectLst/>
          </c:spPr>
          <c:marker>
            <c:symbol val="none"/>
          </c:marker>
          <c:cat>
            <c:numRef>
              <c:f>Tabelle1!$A$2:$A$343</c:f>
              <c:numCache>
                <c:formatCode>m/d/yyyy</c:formatCode>
                <c:ptCount val="342"/>
                <c:pt idx="0">
                  <c:v>45659</c:v>
                </c:pt>
                <c:pt idx="1">
                  <c:v>45660</c:v>
                </c:pt>
                <c:pt idx="2">
                  <c:v>45663</c:v>
                </c:pt>
                <c:pt idx="3">
                  <c:v>45664</c:v>
                </c:pt>
                <c:pt idx="4">
                  <c:v>45665</c:v>
                </c:pt>
                <c:pt idx="5">
                  <c:v>45667</c:v>
                </c:pt>
                <c:pt idx="6">
                  <c:v>45670</c:v>
                </c:pt>
                <c:pt idx="7">
                  <c:v>45671</c:v>
                </c:pt>
                <c:pt idx="8">
                  <c:v>45672</c:v>
                </c:pt>
                <c:pt idx="9">
                  <c:v>45673</c:v>
                </c:pt>
                <c:pt idx="10">
                  <c:v>45674</c:v>
                </c:pt>
                <c:pt idx="11">
                  <c:v>45678</c:v>
                </c:pt>
                <c:pt idx="12">
                  <c:v>45679</c:v>
                </c:pt>
                <c:pt idx="13">
                  <c:v>45680</c:v>
                </c:pt>
                <c:pt idx="14">
                  <c:v>45681</c:v>
                </c:pt>
                <c:pt idx="15">
                  <c:v>45684</c:v>
                </c:pt>
                <c:pt idx="16">
                  <c:v>45685</c:v>
                </c:pt>
                <c:pt idx="17">
                  <c:v>45686</c:v>
                </c:pt>
                <c:pt idx="18">
                  <c:v>45687</c:v>
                </c:pt>
                <c:pt idx="19">
                  <c:v>45688</c:v>
                </c:pt>
                <c:pt idx="20">
                  <c:v>45691</c:v>
                </c:pt>
                <c:pt idx="21">
                  <c:v>45692</c:v>
                </c:pt>
                <c:pt idx="22">
                  <c:v>45693</c:v>
                </c:pt>
                <c:pt idx="23">
                  <c:v>45694</c:v>
                </c:pt>
                <c:pt idx="24">
                  <c:v>45695</c:v>
                </c:pt>
                <c:pt idx="25">
                  <c:v>45698</c:v>
                </c:pt>
                <c:pt idx="26">
                  <c:v>45699</c:v>
                </c:pt>
                <c:pt idx="27">
                  <c:v>45700</c:v>
                </c:pt>
                <c:pt idx="28">
                  <c:v>45701</c:v>
                </c:pt>
                <c:pt idx="29">
                  <c:v>45702</c:v>
                </c:pt>
                <c:pt idx="30">
                  <c:v>45706</c:v>
                </c:pt>
                <c:pt idx="31">
                  <c:v>45707</c:v>
                </c:pt>
                <c:pt idx="32">
                  <c:v>45708</c:v>
                </c:pt>
                <c:pt idx="33">
                  <c:v>45709</c:v>
                </c:pt>
                <c:pt idx="34">
                  <c:v>45712</c:v>
                </c:pt>
                <c:pt idx="35">
                  <c:v>45713</c:v>
                </c:pt>
                <c:pt idx="36">
                  <c:v>45714</c:v>
                </c:pt>
                <c:pt idx="37">
                  <c:v>45715</c:v>
                </c:pt>
                <c:pt idx="38">
                  <c:v>45716</c:v>
                </c:pt>
                <c:pt idx="39">
                  <c:v>45719</c:v>
                </c:pt>
                <c:pt idx="40">
                  <c:v>45720</c:v>
                </c:pt>
                <c:pt idx="41">
                  <c:v>45721</c:v>
                </c:pt>
                <c:pt idx="42">
                  <c:v>45722</c:v>
                </c:pt>
                <c:pt idx="43">
                  <c:v>45723</c:v>
                </c:pt>
                <c:pt idx="44">
                  <c:v>45726</c:v>
                </c:pt>
                <c:pt idx="45">
                  <c:v>45727</c:v>
                </c:pt>
                <c:pt idx="46">
                  <c:v>45728</c:v>
                </c:pt>
                <c:pt idx="47">
                  <c:v>45729</c:v>
                </c:pt>
                <c:pt idx="48">
                  <c:v>45730</c:v>
                </c:pt>
                <c:pt idx="49">
                  <c:v>45733</c:v>
                </c:pt>
                <c:pt idx="50">
                  <c:v>45734</c:v>
                </c:pt>
                <c:pt idx="51">
                  <c:v>45735</c:v>
                </c:pt>
                <c:pt idx="52">
                  <c:v>45736</c:v>
                </c:pt>
                <c:pt idx="53">
                  <c:v>45737</c:v>
                </c:pt>
                <c:pt idx="54">
                  <c:v>45740</c:v>
                </c:pt>
                <c:pt idx="55">
                  <c:v>45741</c:v>
                </c:pt>
                <c:pt idx="56">
                  <c:v>45742</c:v>
                </c:pt>
                <c:pt idx="57">
                  <c:v>45743</c:v>
                </c:pt>
                <c:pt idx="58">
                  <c:v>45744</c:v>
                </c:pt>
                <c:pt idx="59">
                  <c:v>45747</c:v>
                </c:pt>
                <c:pt idx="60">
                  <c:v>45748</c:v>
                </c:pt>
                <c:pt idx="61">
                  <c:v>45749</c:v>
                </c:pt>
                <c:pt idx="62">
                  <c:v>45750</c:v>
                </c:pt>
                <c:pt idx="63">
                  <c:v>45751</c:v>
                </c:pt>
                <c:pt idx="64">
                  <c:v>45754</c:v>
                </c:pt>
                <c:pt idx="65">
                  <c:v>45755</c:v>
                </c:pt>
                <c:pt idx="66">
                  <c:v>45756</c:v>
                </c:pt>
                <c:pt idx="67">
                  <c:v>45757</c:v>
                </c:pt>
                <c:pt idx="68">
                  <c:v>45758</c:v>
                </c:pt>
                <c:pt idx="69">
                  <c:v>45761</c:v>
                </c:pt>
                <c:pt idx="70">
                  <c:v>45762</c:v>
                </c:pt>
                <c:pt idx="71">
                  <c:v>45763</c:v>
                </c:pt>
                <c:pt idx="72">
                  <c:v>45764</c:v>
                </c:pt>
                <c:pt idx="73">
                  <c:v>45768</c:v>
                </c:pt>
                <c:pt idx="74">
                  <c:v>45769</c:v>
                </c:pt>
                <c:pt idx="75">
                  <c:v>45770</c:v>
                </c:pt>
                <c:pt idx="76">
                  <c:v>45771</c:v>
                </c:pt>
                <c:pt idx="77">
                  <c:v>45772</c:v>
                </c:pt>
                <c:pt idx="78">
                  <c:v>45775</c:v>
                </c:pt>
                <c:pt idx="79">
                  <c:v>45776</c:v>
                </c:pt>
                <c:pt idx="80">
                  <c:v>45777</c:v>
                </c:pt>
                <c:pt idx="81">
                  <c:v>45778</c:v>
                </c:pt>
                <c:pt idx="82">
                  <c:v>45779</c:v>
                </c:pt>
                <c:pt idx="83">
                  <c:v>45782</c:v>
                </c:pt>
                <c:pt idx="84">
                  <c:v>45783</c:v>
                </c:pt>
                <c:pt idx="85">
                  <c:v>45784</c:v>
                </c:pt>
                <c:pt idx="86">
                  <c:v>45785</c:v>
                </c:pt>
                <c:pt idx="87">
                  <c:v>45786</c:v>
                </c:pt>
                <c:pt idx="88">
                  <c:v>45789</c:v>
                </c:pt>
                <c:pt idx="89">
                  <c:v>45790</c:v>
                </c:pt>
                <c:pt idx="90">
                  <c:v>45791</c:v>
                </c:pt>
                <c:pt idx="91">
                  <c:v>45792</c:v>
                </c:pt>
                <c:pt idx="92">
                  <c:v>45793</c:v>
                </c:pt>
                <c:pt idx="93">
                  <c:v>45796</c:v>
                </c:pt>
                <c:pt idx="94">
                  <c:v>45797</c:v>
                </c:pt>
                <c:pt idx="95">
                  <c:v>45798</c:v>
                </c:pt>
                <c:pt idx="96">
                  <c:v>45799</c:v>
                </c:pt>
                <c:pt idx="97">
                  <c:v>45800</c:v>
                </c:pt>
                <c:pt idx="98">
                  <c:v>45804</c:v>
                </c:pt>
                <c:pt idx="99">
                  <c:v>45805</c:v>
                </c:pt>
                <c:pt idx="100">
                  <c:v>45806</c:v>
                </c:pt>
                <c:pt idx="101">
                  <c:v>45807</c:v>
                </c:pt>
                <c:pt idx="102">
                  <c:v>45810</c:v>
                </c:pt>
                <c:pt idx="103">
                  <c:v>45811</c:v>
                </c:pt>
                <c:pt idx="104">
                  <c:v>45812</c:v>
                </c:pt>
                <c:pt idx="105">
                  <c:v>45813</c:v>
                </c:pt>
                <c:pt idx="106">
                  <c:v>45814</c:v>
                </c:pt>
                <c:pt idx="107">
                  <c:v>45817</c:v>
                </c:pt>
                <c:pt idx="108">
                  <c:v>45818</c:v>
                </c:pt>
                <c:pt idx="109">
                  <c:v>45819</c:v>
                </c:pt>
                <c:pt idx="110">
                  <c:v>45820</c:v>
                </c:pt>
                <c:pt idx="111">
                  <c:v>45821</c:v>
                </c:pt>
                <c:pt idx="112">
                  <c:v>45824</c:v>
                </c:pt>
                <c:pt idx="113">
                  <c:v>45825</c:v>
                </c:pt>
                <c:pt idx="114">
                  <c:v>45826</c:v>
                </c:pt>
                <c:pt idx="115">
                  <c:v>45828</c:v>
                </c:pt>
                <c:pt idx="116">
                  <c:v>45831</c:v>
                </c:pt>
                <c:pt idx="117">
                  <c:v>45832</c:v>
                </c:pt>
                <c:pt idx="118">
                  <c:v>45833</c:v>
                </c:pt>
                <c:pt idx="119">
                  <c:v>45834</c:v>
                </c:pt>
                <c:pt idx="120">
                  <c:v>45835</c:v>
                </c:pt>
                <c:pt idx="121">
                  <c:v>45838</c:v>
                </c:pt>
                <c:pt idx="122">
                  <c:v>45839</c:v>
                </c:pt>
                <c:pt idx="123">
                  <c:v>45840</c:v>
                </c:pt>
                <c:pt idx="124">
                  <c:v>45841</c:v>
                </c:pt>
                <c:pt idx="125">
                  <c:v>45845</c:v>
                </c:pt>
                <c:pt idx="126">
                  <c:v>45846</c:v>
                </c:pt>
                <c:pt idx="127">
                  <c:v>45847</c:v>
                </c:pt>
                <c:pt idx="128">
                  <c:v>45848</c:v>
                </c:pt>
                <c:pt idx="129">
                  <c:v>45849</c:v>
                </c:pt>
                <c:pt idx="130">
                  <c:v>45852</c:v>
                </c:pt>
                <c:pt idx="131">
                  <c:v>45853</c:v>
                </c:pt>
                <c:pt idx="132">
                  <c:v>45854</c:v>
                </c:pt>
                <c:pt idx="133">
                  <c:v>45855</c:v>
                </c:pt>
                <c:pt idx="134">
                  <c:v>45856</c:v>
                </c:pt>
                <c:pt idx="135">
                  <c:v>45859</c:v>
                </c:pt>
                <c:pt idx="136">
                  <c:v>45860</c:v>
                </c:pt>
                <c:pt idx="137">
                  <c:v>45861</c:v>
                </c:pt>
                <c:pt idx="138">
                  <c:v>45862</c:v>
                </c:pt>
                <c:pt idx="139">
                  <c:v>45863</c:v>
                </c:pt>
                <c:pt idx="140">
                  <c:v>45866</c:v>
                </c:pt>
                <c:pt idx="141">
                  <c:v>45867</c:v>
                </c:pt>
                <c:pt idx="142">
                  <c:v>45868</c:v>
                </c:pt>
                <c:pt idx="143">
                  <c:v>45869</c:v>
                </c:pt>
                <c:pt idx="144">
                  <c:v>45870</c:v>
                </c:pt>
                <c:pt idx="145">
                  <c:v>45873</c:v>
                </c:pt>
                <c:pt idx="146">
                  <c:v>45874</c:v>
                </c:pt>
                <c:pt idx="147">
                  <c:v>45875</c:v>
                </c:pt>
                <c:pt idx="148">
                  <c:v>45876</c:v>
                </c:pt>
                <c:pt idx="149">
                  <c:v>45877</c:v>
                </c:pt>
                <c:pt idx="150">
                  <c:v>45880</c:v>
                </c:pt>
                <c:pt idx="151">
                  <c:v>45881</c:v>
                </c:pt>
                <c:pt idx="152">
                  <c:v>45882</c:v>
                </c:pt>
                <c:pt idx="153">
                  <c:v>45883</c:v>
                </c:pt>
                <c:pt idx="154">
                  <c:v>45884</c:v>
                </c:pt>
                <c:pt idx="155">
                  <c:v>45887</c:v>
                </c:pt>
                <c:pt idx="156">
                  <c:v>45888</c:v>
                </c:pt>
                <c:pt idx="157">
                  <c:v>45889</c:v>
                </c:pt>
                <c:pt idx="158">
                  <c:v>45890</c:v>
                </c:pt>
                <c:pt idx="159">
                  <c:v>45891</c:v>
                </c:pt>
                <c:pt idx="160">
                  <c:v>45894</c:v>
                </c:pt>
                <c:pt idx="161">
                  <c:v>45895</c:v>
                </c:pt>
                <c:pt idx="162">
                  <c:v>45896</c:v>
                </c:pt>
                <c:pt idx="163">
                  <c:v>45897</c:v>
                </c:pt>
                <c:pt idx="164">
                  <c:v>45898</c:v>
                </c:pt>
                <c:pt idx="165">
                  <c:v>45902</c:v>
                </c:pt>
                <c:pt idx="166">
                  <c:v>45903</c:v>
                </c:pt>
                <c:pt idx="167">
                  <c:v>45904</c:v>
                </c:pt>
                <c:pt idx="168">
                  <c:v>45905</c:v>
                </c:pt>
                <c:pt idx="169">
                  <c:v>45908</c:v>
                </c:pt>
                <c:pt idx="170">
                  <c:v>45909</c:v>
                </c:pt>
                <c:pt idx="171">
                  <c:v>45910</c:v>
                </c:pt>
                <c:pt idx="172">
                  <c:v>45911</c:v>
                </c:pt>
                <c:pt idx="173">
                  <c:v>45912</c:v>
                </c:pt>
                <c:pt idx="174">
                  <c:v>45915</c:v>
                </c:pt>
                <c:pt idx="175">
                  <c:v>45916</c:v>
                </c:pt>
                <c:pt idx="176">
                  <c:v>45917</c:v>
                </c:pt>
                <c:pt idx="177">
                  <c:v>45918</c:v>
                </c:pt>
                <c:pt idx="178">
                  <c:v>45919</c:v>
                </c:pt>
                <c:pt idx="179">
                  <c:v>45922</c:v>
                </c:pt>
                <c:pt idx="180">
                  <c:v>45923</c:v>
                </c:pt>
                <c:pt idx="181">
                  <c:v>45924</c:v>
                </c:pt>
                <c:pt idx="182">
                  <c:v>45925</c:v>
                </c:pt>
                <c:pt idx="183">
                  <c:v>45926</c:v>
                </c:pt>
                <c:pt idx="184">
                  <c:v>45929</c:v>
                </c:pt>
                <c:pt idx="185">
                  <c:v>45930</c:v>
                </c:pt>
                <c:pt idx="186">
                  <c:v>45931</c:v>
                </c:pt>
                <c:pt idx="187">
                  <c:v>45932</c:v>
                </c:pt>
                <c:pt idx="188">
                  <c:v>45933</c:v>
                </c:pt>
                <c:pt idx="189">
                  <c:v>45936</c:v>
                </c:pt>
                <c:pt idx="190">
                  <c:v>45937</c:v>
                </c:pt>
                <c:pt idx="191">
                  <c:v>45938</c:v>
                </c:pt>
                <c:pt idx="192">
                  <c:v>45939</c:v>
                </c:pt>
                <c:pt idx="193">
                  <c:v>45940</c:v>
                </c:pt>
                <c:pt idx="194">
                  <c:v>45943</c:v>
                </c:pt>
                <c:pt idx="195">
                  <c:v>45944</c:v>
                </c:pt>
                <c:pt idx="196">
                  <c:v>45945</c:v>
                </c:pt>
                <c:pt idx="197">
                  <c:v>45946</c:v>
                </c:pt>
                <c:pt idx="198">
                  <c:v>45947</c:v>
                </c:pt>
                <c:pt idx="199">
                  <c:v>45950</c:v>
                </c:pt>
                <c:pt idx="200">
                  <c:v>45951</c:v>
                </c:pt>
                <c:pt idx="201">
                  <c:v>45952</c:v>
                </c:pt>
                <c:pt idx="202">
                  <c:v>45953</c:v>
                </c:pt>
                <c:pt idx="203">
                  <c:v>45954</c:v>
                </c:pt>
                <c:pt idx="204">
                  <c:v>45957</c:v>
                </c:pt>
                <c:pt idx="205">
                  <c:v>45958</c:v>
                </c:pt>
                <c:pt idx="206">
                  <c:v>45959</c:v>
                </c:pt>
                <c:pt idx="207">
                  <c:v>45960</c:v>
                </c:pt>
                <c:pt idx="208">
                  <c:v>45961</c:v>
                </c:pt>
                <c:pt idx="209">
                  <c:v>45964</c:v>
                </c:pt>
                <c:pt idx="210">
                  <c:v>45965</c:v>
                </c:pt>
                <c:pt idx="211">
                  <c:v>45966</c:v>
                </c:pt>
                <c:pt idx="212">
                  <c:v>45967</c:v>
                </c:pt>
                <c:pt idx="213">
                  <c:v>45968</c:v>
                </c:pt>
                <c:pt idx="214">
                  <c:v>45971</c:v>
                </c:pt>
                <c:pt idx="215">
                  <c:v>45972</c:v>
                </c:pt>
                <c:pt idx="216">
                  <c:v>45973</c:v>
                </c:pt>
                <c:pt idx="217">
                  <c:v>45974</c:v>
                </c:pt>
                <c:pt idx="218">
                  <c:v>45975</c:v>
                </c:pt>
                <c:pt idx="219">
                  <c:v>45978</c:v>
                </c:pt>
                <c:pt idx="220">
                  <c:v>45979</c:v>
                </c:pt>
                <c:pt idx="221">
                  <c:v>45980</c:v>
                </c:pt>
                <c:pt idx="222">
                  <c:v>45981</c:v>
                </c:pt>
                <c:pt idx="223">
                  <c:v>45982</c:v>
                </c:pt>
                <c:pt idx="224">
                  <c:v>45985</c:v>
                </c:pt>
                <c:pt idx="225">
                  <c:v>45986</c:v>
                </c:pt>
                <c:pt idx="226">
                  <c:v>45987</c:v>
                </c:pt>
                <c:pt idx="227">
                  <c:v>45989</c:v>
                </c:pt>
                <c:pt idx="228">
                  <c:v>45992</c:v>
                </c:pt>
                <c:pt idx="229">
                  <c:v>45993</c:v>
                </c:pt>
                <c:pt idx="230">
                  <c:v>45994</c:v>
                </c:pt>
                <c:pt idx="231">
                  <c:v>45995</c:v>
                </c:pt>
                <c:pt idx="232">
                  <c:v>45996</c:v>
                </c:pt>
                <c:pt idx="233">
                  <c:v>45999</c:v>
                </c:pt>
                <c:pt idx="234">
                  <c:v>46000</c:v>
                </c:pt>
                <c:pt idx="235">
                  <c:v>46001</c:v>
                </c:pt>
                <c:pt idx="236">
                  <c:v>46002</c:v>
                </c:pt>
                <c:pt idx="237">
                  <c:v>46003</c:v>
                </c:pt>
                <c:pt idx="238">
                  <c:v>46006</c:v>
                </c:pt>
                <c:pt idx="239">
                  <c:v>46007</c:v>
                </c:pt>
                <c:pt idx="240">
                  <c:v>46008</c:v>
                </c:pt>
                <c:pt idx="241">
                  <c:v>46009</c:v>
                </c:pt>
                <c:pt idx="242">
                  <c:v>46010</c:v>
                </c:pt>
                <c:pt idx="243">
                  <c:v>46013</c:v>
                </c:pt>
                <c:pt idx="244">
                  <c:v>46014</c:v>
                </c:pt>
                <c:pt idx="245">
                  <c:v>46015</c:v>
                </c:pt>
                <c:pt idx="246">
                  <c:v>46017</c:v>
                </c:pt>
                <c:pt idx="247">
                  <c:v>46020</c:v>
                </c:pt>
                <c:pt idx="248">
                  <c:v>46021</c:v>
                </c:pt>
                <c:pt idx="249">
                  <c:v>46022</c:v>
                </c:pt>
                <c:pt idx="250">
                  <c:v>46024</c:v>
                </c:pt>
                <c:pt idx="251">
                  <c:v>46027</c:v>
                </c:pt>
                <c:pt idx="252">
                  <c:v>46028</c:v>
                </c:pt>
                <c:pt idx="253">
                  <c:v>46029</c:v>
                </c:pt>
                <c:pt idx="254">
                  <c:v>46030</c:v>
                </c:pt>
                <c:pt idx="255">
                  <c:v>46031</c:v>
                </c:pt>
                <c:pt idx="256">
                  <c:v>46034</c:v>
                </c:pt>
                <c:pt idx="257">
                  <c:v>46035</c:v>
                </c:pt>
                <c:pt idx="258">
                  <c:v>46036</c:v>
                </c:pt>
                <c:pt idx="259">
                  <c:v>46037</c:v>
                </c:pt>
                <c:pt idx="260">
                  <c:v>46038</c:v>
                </c:pt>
                <c:pt idx="261">
                  <c:v>46042</c:v>
                </c:pt>
                <c:pt idx="262">
                  <c:v>46043</c:v>
                </c:pt>
                <c:pt idx="263">
                  <c:v>46044</c:v>
                </c:pt>
                <c:pt idx="264">
                  <c:v>46045</c:v>
                </c:pt>
                <c:pt idx="265">
                  <c:v>46048</c:v>
                </c:pt>
                <c:pt idx="266">
                  <c:v>46049</c:v>
                </c:pt>
                <c:pt idx="267">
                  <c:v>46050</c:v>
                </c:pt>
                <c:pt idx="268">
                  <c:v>46051</c:v>
                </c:pt>
                <c:pt idx="269">
                  <c:v>46052</c:v>
                </c:pt>
                <c:pt idx="270">
                  <c:v>46055</c:v>
                </c:pt>
                <c:pt idx="271">
                  <c:v>46056</c:v>
                </c:pt>
                <c:pt idx="272">
                  <c:v>46057</c:v>
                </c:pt>
                <c:pt idx="273">
                  <c:v>46058</c:v>
                </c:pt>
                <c:pt idx="274">
                  <c:v>46059</c:v>
                </c:pt>
                <c:pt idx="275">
                  <c:v>46062</c:v>
                </c:pt>
                <c:pt idx="276">
                  <c:v>46063</c:v>
                </c:pt>
                <c:pt idx="277">
                  <c:v>46064</c:v>
                </c:pt>
                <c:pt idx="278">
                  <c:v>46065</c:v>
                </c:pt>
                <c:pt idx="279">
                  <c:v>46066</c:v>
                </c:pt>
                <c:pt idx="280">
                  <c:v>46070</c:v>
                </c:pt>
                <c:pt idx="281">
                  <c:v>46071</c:v>
                </c:pt>
                <c:pt idx="282">
                  <c:v>46072</c:v>
                </c:pt>
                <c:pt idx="283">
                  <c:v>46073</c:v>
                </c:pt>
                <c:pt idx="284">
                  <c:v>46076</c:v>
                </c:pt>
                <c:pt idx="285">
                  <c:v>46077</c:v>
                </c:pt>
                <c:pt idx="286">
                  <c:v>46078</c:v>
                </c:pt>
                <c:pt idx="287">
                  <c:v>46079</c:v>
                </c:pt>
                <c:pt idx="288">
                  <c:v>46080</c:v>
                </c:pt>
                <c:pt idx="289">
                  <c:v>46083</c:v>
                </c:pt>
                <c:pt idx="290">
                  <c:v>46084</c:v>
                </c:pt>
                <c:pt idx="291">
                  <c:v>46085</c:v>
                </c:pt>
                <c:pt idx="292">
                  <c:v>46086</c:v>
                </c:pt>
                <c:pt idx="293">
                  <c:v>46087</c:v>
                </c:pt>
                <c:pt idx="294">
                  <c:v>46090</c:v>
                </c:pt>
                <c:pt idx="295">
                  <c:v>46091</c:v>
                </c:pt>
                <c:pt idx="296">
                  <c:v>46092</c:v>
                </c:pt>
                <c:pt idx="297">
                  <c:v>46093</c:v>
                </c:pt>
                <c:pt idx="298">
                  <c:v>46094</c:v>
                </c:pt>
                <c:pt idx="299">
                  <c:v>46097</c:v>
                </c:pt>
                <c:pt idx="300">
                  <c:v>46098</c:v>
                </c:pt>
                <c:pt idx="301">
                  <c:v>46099</c:v>
                </c:pt>
                <c:pt idx="302">
                  <c:v>46100</c:v>
                </c:pt>
                <c:pt idx="303">
                  <c:v>46101</c:v>
                </c:pt>
                <c:pt idx="304">
                  <c:v>46104</c:v>
                </c:pt>
                <c:pt idx="305">
                  <c:v>46105</c:v>
                </c:pt>
                <c:pt idx="306">
                  <c:v>46106</c:v>
                </c:pt>
                <c:pt idx="307">
                  <c:v>46107</c:v>
                </c:pt>
                <c:pt idx="308">
                  <c:v>46108</c:v>
                </c:pt>
                <c:pt idx="309">
                  <c:v>46111</c:v>
                </c:pt>
                <c:pt idx="310">
                  <c:v>46112</c:v>
                </c:pt>
                <c:pt idx="311">
                  <c:v>46113</c:v>
                </c:pt>
                <c:pt idx="312">
                  <c:v>46114</c:v>
                </c:pt>
                <c:pt idx="313">
                  <c:v>46118</c:v>
                </c:pt>
                <c:pt idx="314">
                  <c:v>46119</c:v>
                </c:pt>
                <c:pt idx="315">
                  <c:v>46120</c:v>
                </c:pt>
                <c:pt idx="316">
                  <c:v>46121</c:v>
                </c:pt>
                <c:pt idx="317">
                  <c:v>46122</c:v>
                </c:pt>
                <c:pt idx="318">
                  <c:v>46125</c:v>
                </c:pt>
                <c:pt idx="319">
                  <c:v>46126</c:v>
                </c:pt>
                <c:pt idx="320">
                  <c:v>46127</c:v>
                </c:pt>
                <c:pt idx="321">
                  <c:v>46128</c:v>
                </c:pt>
                <c:pt idx="322">
                  <c:v>46129</c:v>
                </c:pt>
                <c:pt idx="323">
                  <c:v>46132</c:v>
                </c:pt>
                <c:pt idx="324">
                  <c:v>46133</c:v>
                </c:pt>
                <c:pt idx="325">
                  <c:v>46134</c:v>
                </c:pt>
                <c:pt idx="326">
                  <c:v>46135</c:v>
                </c:pt>
                <c:pt idx="327">
                  <c:v>46136</c:v>
                </c:pt>
                <c:pt idx="328">
                  <c:v>46139</c:v>
                </c:pt>
                <c:pt idx="329">
                  <c:v>46140</c:v>
                </c:pt>
                <c:pt idx="330">
                  <c:v>46141</c:v>
                </c:pt>
                <c:pt idx="331">
                  <c:v>46142</c:v>
                </c:pt>
                <c:pt idx="332">
                  <c:v>46143</c:v>
                </c:pt>
                <c:pt idx="333">
                  <c:v>46146</c:v>
                </c:pt>
                <c:pt idx="334">
                  <c:v>46147</c:v>
                </c:pt>
                <c:pt idx="335">
                  <c:v>46148</c:v>
                </c:pt>
                <c:pt idx="336">
                  <c:v>46149</c:v>
                </c:pt>
                <c:pt idx="337">
                  <c:v>46150</c:v>
                </c:pt>
                <c:pt idx="338">
                  <c:v>46153</c:v>
                </c:pt>
                <c:pt idx="339">
                  <c:v>46154</c:v>
                </c:pt>
                <c:pt idx="340">
                  <c:v>46155</c:v>
                </c:pt>
                <c:pt idx="341">
                  <c:v>46156</c:v>
                </c:pt>
              </c:numCache>
            </c:numRef>
          </c:cat>
          <c:val>
            <c:numRef>
              <c:f>Tabelle1!$B$2:$B$343</c:f>
              <c:numCache>
                <c:formatCode>General</c:formatCode>
                <c:ptCount val="342"/>
                <c:pt idx="0">
                  <c:v>5021.4989999999998</c:v>
                </c:pt>
                <c:pt idx="1">
                  <c:v>5163.6459999999997</c:v>
                </c:pt>
                <c:pt idx="2">
                  <c:v>5310.143</c:v>
                </c:pt>
                <c:pt idx="3">
                  <c:v>5212.2449999999999</c:v>
                </c:pt>
                <c:pt idx="4">
                  <c:v>5162.3469999999998</c:v>
                </c:pt>
                <c:pt idx="5">
                  <c:v>5037.47</c:v>
                </c:pt>
                <c:pt idx="6">
                  <c:v>5020.0420000000004</c:v>
                </c:pt>
                <c:pt idx="7">
                  <c:v>5045.9530000000004</c:v>
                </c:pt>
                <c:pt idx="8">
                  <c:v>5153.6670000000004</c:v>
                </c:pt>
                <c:pt idx="9">
                  <c:v>5162.9610000000002</c:v>
                </c:pt>
                <c:pt idx="10">
                  <c:v>5309.7370000000001</c:v>
                </c:pt>
                <c:pt idx="11">
                  <c:v>5378.4949999999999</c:v>
                </c:pt>
                <c:pt idx="12">
                  <c:v>5469.2939999999999</c:v>
                </c:pt>
                <c:pt idx="13">
                  <c:v>5444.692</c:v>
                </c:pt>
                <c:pt idx="14">
                  <c:v>5341.94</c:v>
                </c:pt>
                <c:pt idx="15">
                  <c:v>4853.2439999999997</c:v>
                </c:pt>
                <c:pt idx="16">
                  <c:v>4907.0309999999999</c:v>
                </c:pt>
                <c:pt idx="17">
                  <c:v>4918.098</c:v>
                </c:pt>
                <c:pt idx="18">
                  <c:v>5030.5309999999999</c:v>
                </c:pt>
                <c:pt idx="19">
                  <c:v>5015.8500000000004</c:v>
                </c:pt>
                <c:pt idx="20">
                  <c:v>4924.808</c:v>
                </c:pt>
                <c:pt idx="21">
                  <c:v>4976.5860000000002</c:v>
                </c:pt>
                <c:pt idx="22">
                  <c:v>5091.5</c:v>
                </c:pt>
                <c:pt idx="23">
                  <c:v>5092.59</c:v>
                </c:pt>
                <c:pt idx="24">
                  <c:v>5009.3419999999996</c:v>
                </c:pt>
                <c:pt idx="25">
                  <c:v>5082.6670000000004</c:v>
                </c:pt>
                <c:pt idx="26">
                  <c:v>5079.97</c:v>
                </c:pt>
                <c:pt idx="27">
                  <c:v>5090.79</c:v>
                </c:pt>
                <c:pt idx="28">
                  <c:v>5156.3850000000002</c:v>
                </c:pt>
                <c:pt idx="29">
                  <c:v>5160.9430000000002</c:v>
                </c:pt>
                <c:pt idx="30">
                  <c:v>5247.8549999999996</c:v>
                </c:pt>
                <c:pt idx="31">
                  <c:v>5309.6869999999999</c:v>
                </c:pt>
                <c:pt idx="32">
                  <c:v>5310.6260000000002</c:v>
                </c:pt>
                <c:pt idx="33">
                  <c:v>5136.5929999999998</c:v>
                </c:pt>
                <c:pt idx="34">
                  <c:v>5003.54</c:v>
                </c:pt>
                <c:pt idx="35">
                  <c:v>4888.8810000000003</c:v>
                </c:pt>
                <c:pt idx="36">
                  <c:v>4990.8220000000001</c:v>
                </c:pt>
                <c:pt idx="37">
                  <c:v>4686.7529999999997</c:v>
                </c:pt>
                <c:pt idx="38">
                  <c:v>4766.7460000000001</c:v>
                </c:pt>
                <c:pt idx="39">
                  <c:v>4575.3720000000003</c:v>
                </c:pt>
                <c:pt idx="40">
                  <c:v>4604.5050000000001</c:v>
                </c:pt>
                <c:pt idx="41">
                  <c:v>4700.7939999999999</c:v>
                </c:pt>
                <c:pt idx="42">
                  <c:v>4487.8459999999995</c:v>
                </c:pt>
                <c:pt idx="43">
                  <c:v>4629.59</c:v>
                </c:pt>
                <c:pt idx="44">
                  <c:v>4405.09</c:v>
                </c:pt>
                <c:pt idx="45">
                  <c:v>4374.07</c:v>
                </c:pt>
                <c:pt idx="46">
                  <c:v>4481.0219999999999</c:v>
                </c:pt>
                <c:pt idx="47">
                  <c:v>4453.2420000000002</c:v>
                </c:pt>
                <c:pt idx="48">
                  <c:v>4598.7929999999997</c:v>
                </c:pt>
                <c:pt idx="49">
                  <c:v>4663.9709999999995</c:v>
                </c:pt>
                <c:pt idx="50">
                  <c:v>4589.0259999999998</c:v>
                </c:pt>
                <c:pt idx="51">
                  <c:v>4634.5320000000002</c:v>
                </c:pt>
                <c:pt idx="52">
                  <c:v>4601.3729999999996</c:v>
                </c:pt>
                <c:pt idx="53">
                  <c:v>4557.9489999999996</c:v>
                </c:pt>
                <c:pt idx="54">
                  <c:v>4694.2219999999998</c:v>
                </c:pt>
                <c:pt idx="55">
                  <c:v>4661.3360000000002</c:v>
                </c:pt>
                <c:pt idx="56">
                  <c:v>4508.7420000000002</c:v>
                </c:pt>
                <c:pt idx="57">
                  <c:v>4415.2539999999999</c:v>
                </c:pt>
                <c:pt idx="58">
                  <c:v>4284.9089999999997</c:v>
                </c:pt>
                <c:pt idx="59">
                  <c:v>4270.4250000000002</c:v>
                </c:pt>
                <c:pt idx="60">
                  <c:v>4282.4560000000001</c:v>
                </c:pt>
                <c:pt idx="61">
                  <c:v>4320.7529999999997</c:v>
                </c:pt>
                <c:pt idx="62">
                  <c:v>3893.6849999999999</c:v>
                </c:pt>
                <c:pt idx="63">
                  <c:v>3597.6550000000002</c:v>
                </c:pt>
                <c:pt idx="64">
                  <c:v>3694.9459999999999</c:v>
                </c:pt>
                <c:pt idx="65">
                  <c:v>3562.942</c:v>
                </c:pt>
                <c:pt idx="66">
                  <c:v>4230.451</c:v>
                </c:pt>
                <c:pt idx="67">
                  <c:v>3893.2979999999998</c:v>
                </c:pt>
                <c:pt idx="68">
                  <c:v>3990.904</c:v>
                </c:pt>
                <c:pt idx="69">
                  <c:v>4003.223</c:v>
                </c:pt>
                <c:pt idx="70">
                  <c:v>4021.8939999999998</c:v>
                </c:pt>
                <c:pt idx="71">
                  <c:v>3857.1660000000002</c:v>
                </c:pt>
                <c:pt idx="72">
                  <c:v>3832.4659999999999</c:v>
                </c:pt>
                <c:pt idx="73">
                  <c:v>3751.9140000000002</c:v>
                </c:pt>
                <c:pt idx="74">
                  <c:v>3832.049</c:v>
                </c:pt>
                <c:pt idx="75">
                  <c:v>3983.9169999999999</c:v>
                </c:pt>
                <c:pt idx="76">
                  <c:v>4208.1909999999998</c:v>
                </c:pt>
                <c:pt idx="77">
                  <c:v>4251.6130000000003</c:v>
                </c:pt>
                <c:pt idx="78">
                  <c:v>4235.616</c:v>
                </c:pt>
                <c:pt idx="79">
                  <c:v>4196.7470000000003</c:v>
                </c:pt>
                <c:pt idx="80">
                  <c:v>4230.085</c:v>
                </c:pt>
                <c:pt idx="81">
                  <c:v>4247.6589999999997</c:v>
                </c:pt>
                <c:pt idx="82">
                  <c:v>4397.0529999999999</c:v>
                </c:pt>
                <c:pt idx="83">
                  <c:v>4356.1760000000004</c:v>
                </c:pt>
                <c:pt idx="84">
                  <c:v>4311.1949999999997</c:v>
                </c:pt>
                <c:pt idx="85">
                  <c:v>4386.3609999999999</c:v>
                </c:pt>
                <c:pt idx="86">
                  <c:v>4430.4399999999996</c:v>
                </c:pt>
                <c:pt idx="87">
                  <c:v>4466.5</c:v>
                </c:pt>
                <c:pt idx="88">
                  <c:v>4780.9309999999996</c:v>
                </c:pt>
                <c:pt idx="89">
                  <c:v>4931.3549999999996</c:v>
                </c:pt>
                <c:pt idx="90">
                  <c:v>4960.7349999999997</c:v>
                </c:pt>
                <c:pt idx="91">
                  <c:v>4932.451</c:v>
                </c:pt>
                <c:pt idx="92">
                  <c:v>4922.1930000000002</c:v>
                </c:pt>
                <c:pt idx="93">
                  <c:v>4897.7110000000002</c:v>
                </c:pt>
                <c:pt idx="94">
                  <c:v>4890.7830000000004</c:v>
                </c:pt>
                <c:pt idx="95">
                  <c:v>4802.7139999999999</c:v>
                </c:pt>
                <c:pt idx="96">
                  <c:v>4775.473</c:v>
                </c:pt>
                <c:pt idx="97">
                  <c:v>4702.3779999999997</c:v>
                </c:pt>
                <c:pt idx="98">
                  <c:v>4861.0889999999999</c:v>
                </c:pt>
                <c:pt idx="99">
                  <c:v>4834.4229999999998</c:v>
                </c:pt>
                <c:pt idx="100">
                  <c:v>4860.482</c:v>
                </c:pt>
                <c:pt idx="101">
                  <c:v>4758.0640000000003</c:v>
                </c:pt>
                <c:pt idx="102">
                  <c:v>4832.7849999999999</c:v>
                </c:pt>
                <c:pt idx="103">
                  <c:v>4964.4049999999997</c:v>
                </c:pt>
                <c:pt idx="104">
                  <c:v>5033.3500000000004</c:v>
                </c:pt>
                <c:pt idx="105">
                  <c:v>5010.9210000000003</c:v>
                </c:pt>
                <c:pt idx="106">
                  <c:v>5038.0550000000003</c:v>
                </c:pt>
                <c:pt idx="107">
                  <c:v>5136.6610000000001</c:v>
                </c:pt>
                <c:pt idx="108">
                  <c:v>5242.5039999999999</c:v>
                </c:pt>
                <c:pt idx="109">
                  <c:v>5232.5330000000004</c:v>
                </c:pt>
                <c:pt idx="110">
                  <c:v>5249.15</c:v>
                </c:pt>
                <c:pt idx="111">
                  <c:v>5112.2430000000004</c:v>
                </c:pt>
                <c:pt idx="112">
                  <c:v>5267.2969999999996</c:v>
                </c:pt>
                <c:pt idx="113">
                  <c:v>5223.6469999999999</c:v>
                </c:pt>
                <c:pt idx="114">
                  <c:v>5251.0230000000001</c:v>
                </c:pt>
                <c:pt idx="115">
                  <c:v>5211.4769999999999</c:v>
                </c:pt>
                <c:pt idx="116">
                  <c:v>5244.3019999999997</c:v>
                </c:pt>
                <c:pt idx="117">
                  <c:v>5441.8649999999998</c:v>
                </c:pt>
                <c:pt idx="118">
                  <c:v>5493.2979999999998</c:v>
                </c:pt>
                <c:pt idx="119">
                  <c:v>5541.4589999999998</c:v>
                </c:pt>
                <c:pt idx="120">
                  <c:v>5544.9870000000001</c:v>
                </c:pt>
                <c:pt idx="121">
                  <c:v>5546.5439999999999</c:v>
                </c:pt>
                <c:pt idx="122">
                  <c:v>5507.4979999999996</c:v>
                </c:pt>
                <c:pt idx="123">
                  <c:v>5611.049</c:v>
                </c:pt>
                <c:pt idx="124">
                  <c:v>5647.1170000000002</c:v>
                </c:pt>
                <c:pt idx="125">
                  <c:v>5541.201</c:v>
                </c:pt>
                <c:pt idx="126">
                  <c:v>5641.2150000000001</c:v>
                </c:pt>
                <c:pt idx="127">
                  <c:v>5665.991</c:v>
                </c:pt>
                <c:pt idx="128">
                  <c:v>5708.2759999999998</c:v>
                </c:pt>
                <c:pt idx="129">
                  <c:v>5696.2920000000004</c:v>
                </c:pt>
                <c:pt idx="130">
                  <c:v>5646.7179999999998</c:v>
                </c:pt>
                <c:pt idx="131">
                  <c:v>5718.607</c:v>
                </c:pt>
                <c:pt idx="132">
                  <c:v>5696.2079999999996</c:v>
                </c:pt>
                <c:pt idx="133">
                  <c:v>5737.643</c:v>
                </c:pt>
                <c:pt idx="134">
                  <c:v>5732.6229999999996</c:v>
                </c:pt>
                <c:pt idx="135">
                  <c:v>5739.424</c:v>
                </c:pt>
                <c:pt idx="136">
                  <c:v>5638.7129999999997</c:v>
                </c:pt>
                <c:pt idx="137">
                  <c:v>5637.79</c:v>
                </c:pt>
                <c:pt idx="138">
                  <c:v>5644.3670000000002</c:v>
                </c:pt>
                <c:pt idx="139">
                  <c:v>5645.8580000000002</c:v>
                </c:pt>
                <c:pt idx="140">
                  <c:v>5737.1030000000001</c:v>
                </c:pt>
                <c:pt idx="141">
                  <c:v>5739.7920000000004</c:v>
                </c:pt>
                <c:pt idx="142">
                  <c:v>5787.317</c:v>
                </c:pt>
                <c:pt idx="143">
                  <c:v>5607.9219999999996</c:v>
                </c:pt>
                <c:pt idx="144">
                  <c:v>5527.6080000000002</c:v>
                </c:pt>
                <c:pt idx="145">
                  <c:v>5624.41</c:v>
                </c:pt>
                <c:pt idx="146">
                  <c:v>5561.69</c:v>
                </c:pt>
                <c:pt idx="147">
                  <c:v>5550.2960000000003</c:v>
                </c:pt>
                <c:pt idx="148">
                  <c:v>5633.701</c:v>
                </c:pt>
                <c:pt idx="149">
                  <c:v>5678.0159999999996</c:v>
                </c:pt>
                <c:pt idx="150">
                  <c:v>5670.3710000000001</c:v>
                </c:pt>
                <c:pt idx="151">
                  <c:v>5840.085</c:v>
                </c:pt>
                <c:pt idx="152">
                  <c:v>5892.607</c:v>
                </c:pt>
                <c:pt idx="153">
                  <c:v>5885.49</c:v>
                </c:pt>
                <c:pt idx="154">
                  <c:v>5752.7359999999999</c:v>
                </c:pt>
                <c:pt idx="155">
                  <c:v>5776.3130000000001</c:v>
                </c:pt>
                <c:pt idx="156">
                  <c:v>5671.509</c:v>
                </c:pt>
                <c:pt idx="157">
                  <c:v>5630.8190000000004</c:v>
                </c:pt>
                <c:pt idx="158">
                  <c:v>5603.2629999999999</c:v>
                </c:pt>
                <c:pt idx="159">
                  <c:v>5754.46</c:v>
                </c:pt>
                <c:pt idx="160">
                  <c:v>5756.3010000000004</c:v>
                </c:pt>
                <c:pt idx="161">
                  <c:v>5807.9219999999996</c:v>
                </c:pt>
                <c:pt idx="162">
                  <c:v>5824.607</c:v>
                </c:pt>
                <c:pt idx="163">
                  <c:v>5853.0519999999997</c:v>
                </c:pt>
                <c:pt idx="164">
                  <c:v>5668.9380000000001</c:v>
                </c:pt>
                <c:pt idx="165">
                  <c:v>5605.4589999999998</c:v>
                </c:pt>
                <c:pt idx="166">
                  <c:v>5592.82</c:v>
                </c:pt>
                <c:pt idx="167">
                  <c:v>5667.857</c:v>
                </c:pt>
                <c:pt idx="168">
                  <c:v>5761.4</c:v>
                </c:pt>
                <c:pt idx="169">
                  <c:v>5809.6109999999999</c:v>
                </c:pt>
                <c:pt idx="170">
                  <c:v>5819.8249999999998</c:v>
                </c:pt>
                <c:pt idx="171">
                  <c:v>5958.0919999999996</c:v>
                </c:pt>
                <c:pt idx="172">
                  <c:v>5995.39</c:v>
                </c:pt>
                <c:pt idx="173">
                  <c:v>6001.74</c:v>
                </c:pt>
                <c:pt idx="174">
                  <c:v>6059.8329999999996</c:v>
                </c:pt>
                <c:pt idx="175">
                  <c:v>6079.2240000000002</c:v>
                </c:pt>
                <c:pt idx="176">
                  <c:v>6060.2179999999998</c:v>
                </c:pt>
                <c:pt idx="177">
                  <c:v>6278.1629999999996</c:v>
                </c:pt>
                <c:pt idx="178">
                  <c:v>6232.2449999999999</c:v>
                </c:pt>
                <c:pt idx="179">
                  <c:v>6330.1180000000004</c:v>
                </c:pt>
                <c:pt idx="180">
                  <c:v>6308.2049999999999</c:v>
                </c:pt>
                <c:pt idx="181">
                  <c:v>6296.9960000000001</c:v>
                </c:pt>
                <c:pt idx="182">
                  <c:v>6284.6729999999998</c:v>
                </c:pt>
                <c:pt idx="183">
                  <c:v>6305.0529999999999</c:v>
                </c:pt>
                <c:pt idx="184">
                  <c:v>6315.11</c:v>
                </c:pt>
                <c:pt idx="185">
                  <c:v>6369.8220000000001</c:v>
                </c:pt>
                <c:pt idx="186">
                  <c:v>6500.2809999999999</c:v>
                </c:pt>
                <c:pt idx="187">
                  <c:v>6626.3819999999996</c:v>
                </c:pt>
                <c:pt idx="188">
                  <c:v>6583.7439999999997</c:v>
                </c:pt>
                <c:pt idx="189">
                  <c:v>6774.0609999999997</c:v>
                </c:pt>
                <c:pt idx="190">
                  <c:v>6634.7619999999997</c:v>
                </c:pt>
                <c:pt idx="191">
                  <c:v>6860.1949999999997</c:v>
                </c:pt>
                <c:pt idx="192">
                  <c:v>6840.2039999999997</c:v>
                </c:pt>
                <c:pt idx="193">
                  <c:v>6407.6019999999999</c:v>
                </c:pt>
                <c:pt idx="194">
                  <c:v>6723.4639999999999</c:v>
                </c:pt>
                <c:pt idx="195">
                  <c:v>6570.3270000000002</c:v>
                </c:pt>
                <c:pt idx="196">
                  <c:v>6767.058</c:v>
                </c:pt>
                <c:pt idx="197">
                  <c:v>6800.018</c:v>
                </c:pt>
                <c:pt idx="198">
                  <c:v>6777.9809999999998</c:v>
                </c:pt>
                <c:pt idx="199">
                  <c:v>6885.027</c:v>
                </c:pt>
                <c:pt idx="200">
                  <c:v>6839.2690000000002</c:v>
                </c:pt>
                <c:pt idx="201">
                  <c:v>6677.5720000000001</c:v>
                </c:pt>
                <c:pt idx="202">
                  <c:v>6847.3890000000001</c:v>
                </c:pt>
                <c:pt idx="203">
                  <c:v>6976.9380000000001</c:v>
                </c:pt>
                <c:pt idx="204">
                  <c:v>7167.9790000000003</c:v>
                </c:pt>
                <c:pt idx="205">
                  <c:v>7194.7110000000002</c:v>
                </c:pt>
                <c:pt idx="206">
                  <c:v>7327.93</c:v>
                </c:pt>
                <c:pt idx="207">
                  <c:v>7215.9989999999998</c:v>
                </c:pt>
                <c:pt idx="208">
                  <c:v>7228.6610000000001</c:v>
                </c:pt>
                <c:pt idx="209">
                  <c:v>7270.9690000000001</c:v>
                </c:pt>
                <c:pt idx="210">
                  <c:v>6979.5730000000003</c:v>
                </c:pt>
                <c:pt idx="211">
                  <c:v>7190.2659999999996</c:v>
                </c:pt>
                <c:pt idx="212">
                  <c:v>7018.3940000000002</c:v>
                </c:pt>
                <c:pt idx="213">
                  <c:v>6947.3639999999996</c:v>
                </c:pt>
                <c:pt idx="214">
                  <c:v>7156.9539999999997</c:v>
                </c:pt>
                <c:pt idx="215">
                  <c:v>6979.701</c:v>
                </c:pt>
                <c:pt idx="216">
                  <c:v>7082.1260000000002</c:v>
                </c:pt>
                <c:pt idx="217">
                  <c:v>6818.7359999999999</c:v>
                </c:pt>
                <c:pt idx="218">
                  <c:v>6811.1989999999996</c:v>
                </c:pt>
                <c:pt idx="219">
                  <c:v>6705.7370000000001</c:v>
                </c:pt>
                <c:pt idx="220">
                  <c:v>6551.0339999999997</c:v>
                </c:pt>
                <c:pt idx="221">
                  <c:v>6670.03</c:v>
                </c:pt>
                <c:pt idx="222">
                  <c:v>6352.067</c:v>
                </c:pt>
                <c:pt idx="223">
                  <c:v>6406.4319999999998</c:v>
                </c:pt>
                <c:pt idx="224">
                  <c:v>6703.1989999999996</c:v>
                </c:pt>
                <c:pt idx="225">
                  <c:v>6714.1790000000001</c:v>
                </c:pt>
                <c:pt idx="226">
                  <c:v>6899.4610000000002</c:v>
                </c:pt>
                <c:pt idx="227">
                  <c:v>7025.15</c:v>
                </c:pt>
                <c:pt idx="228">
                  <c:v>7020.5259999999998</c:v>
                </c:pt>
                <c:pt idx="229">
                  <c:v>7149.4709999999995</c:v>
                </c:pt>
                <c:pt idx="230">
                  <c:v>7280.5110000000004</c:v>
                </c:pt>
                <c:pt idx="231">
                  <c:v>7215.9690000000001</c:v>
                </c:pt>
                <c:pt idx="232">
                  <c:v>7294.8370000000004</c:v>
                </c:pt>
                <c:pt idx="233">
                  <c:v>7375.2150000000001</c:v>
                </c:pt>
                <c:pt idx="234">
                  <c:v>7372.5119999999997</c:v>
                </c:pt>
                <c:pt idx="235">
                  <c:v>7467.4880000000003</c:v>
                </c:pt>
                <c:pt idx="236">
                  <c:v>7411.4840000000004</c:v>
                </c:pt>
                <c:pt idx="237">
                  <c:v>7033.5649999999996</c:v>
                </c:pt>
                <c:pt idx="238">
                  <c:v>6990.4049999999997</c:v>
                </c:pt>
                <c:pt idx="239">
                  <c:v>6958.4380000000001</c:v>
                </c:pt>
                <c:pt idx="240">
                  <c:v>6695.3090000000002</c:v>
                </c:pt>
                <c:pt idx="241">
                  <c:v>6863.6279999999997</c:v>
                </c:pt>
                <c:pt idx="242">
                  <c:v>7067.8649999999998</c:v>
                </c:pt>
                <c:pt idx="243">
                  <c:v>7145.57</c:v>
                </c:pt>
                <c:pt idx="244">
                  <c:v>7184.5429999999997</c:v>
                </c:pt>
                <c:pt idx="245">
                  <c:v>7204.3680000000004</c:v>
                </c:pt>
                <c:pt idx="246">
                  <c:v>7207.6390000000001</c:v>
                </c:pt>
                <c:pt idx="247">
                  <c:v>7178.2719999999999</c:v>
                </c:pt>
                <c:pt idx="248">
                  <c:v>7169.0990000000002</c:v>
                </c:pt>
                <c:pt idx="249">
                  <c:v>7083.1310000000003</c:v>
                </c:pt>
                <c:pt idx="250">
                  <c:v>7367.473</c:v>
                </c:pt>
                <c:pt idx="251">
                  <c:v>7446.4539999999997</c:v>
                </c:pt>
                <c:pt idx="252">
                  <c:v>7650.9290000000001</c:v>
                </c:pt>
                <c:pt idx="253">
                  <c:v>7574.8720000000003</c:v>
                </c:pt>
                <c:pt idx="254">
                  <c:v>7436.098</c:v>
                </c:pt>
                <c:pt idx="255">
                  <c:v>7638.7790000000005</c:v>
                </c:pt>
                <c:pt idx="256">
                  <c:v>7674.8360000000002</c:v>
                </c:pt>
                <c:pt idx="257">
                  <c:v>7747.9930000000004</c:v>
                </c:pt>
                <c:pt idx="258">
                  <c:v>7701.4750000000004</c:v>
                </c:pt>
                <c:pt idx="259">
                  <c:v>7837.2979999999998</c:v>
                </c:pt>
                <c:pt idx="260">
                  <c:v>7927.4080000000004</c:v>
                </c:pt>
                <c:pt idx="261">
                  <c:v>7794.19</c:v>
                </c:pt>
                <c:pt idx="262">
                  <c:v>8042.07</c:v>
                </c:pt>
                <c:pt idx="263">
                  <c:v>8055.1729999999998</c:v>
                </c:pt>
                <c:pt idx="264">
                  <c:v>7957.9260000000004</c:v>
                </c:pt>
                <c:pt idx="265">
                  <c:v>7927.0410000000002</c:v>
                </c:pt>
                <c:pt idx="266">
                  <c:v>8117.1809999999996</c:v>
                </c:pt>
                <c:pt idx="267">
                  <c:v>8306.7420000000002</c:v>
                </c:pt>
                <c:pt idx="268">
                  <c:v>8320.39</c:v>
                </c:pt>
                <c:pt idx="269">
                  <c:v>7998.473</c:v>
                </c:pt>
                <c:pt idx="270">
                  <c:v>8134.4880000000003</c:v>
                </c:pt>
                <c:pt idx="271">
                  <c:v>7966.3339999999998</c:v>
                </c:pt>
                <c:pt idx="272">
                  <c:v>7619.1559999999999</c:v>
                </c:pt>
                <c:pt idx="273">
                  <c:v>7614.6379999999999</c:v>
                </c:pt>
                <c:pt idx="274">
                  <c:v>8048.625</c:v>
                </c:pt>
                <c:pt idx="275">
                  <c:v>8162.58</c:v>
                </c:pt>
                <c:pt idx="276">
                  <c:v>8107.1319999999996</c:v>
                </c:pt>
                <c:pt idx="277">
                  <c:v>8291.8610000000008</c:v>
                </c:pt>
                <c:pt idx="278">
                  <c:v>8084.7</c:v>
                </c:pt>
                <c:pt idx="279">
                  <c:v>8137.8590000000004</c:v>
                </c:pt>
                <c:pt idx="280">
                  <c:v>8136.0450000000001</c:v>
                </c:pt>
                <c:pt idx="281">
                  <c:v>8214.3539999999994</c:v>
                </c:pt>
                <c:pt idx="282">
                  <c:v>8173.3040000000001</c:v>
                </c:pt>
                <c:pt idx="283">
                  <c:v>8260.4150000000009</c:v>
                </c:pt>
                <c:pt idx="284">
                  <c:v>8213.4570000000003</c:v>
                </c:pt>
                <c:pt idx="285">
                  <c:v>8332.3439999999991</c:v>
                </c:pt>
                <c:pt idx="286">
                  <c:v>8467.43</c:v>
                </c:pt>
                <c:pt idx="287">
                  <c:v>8197.26</c:v>
                </c:pt>
                <c:pt idx="288">
                  <c:v>8098.3710000000001</c:v>
                </c:pt>
                <c:pt idx="289">
                  <c:v>8137.357</c:v>
                </c:pt>
                <c:pt idx="290">
                  <c:v>7764.8819999999996</c:v>
                </c:pt>
                <c:pt idx="291">
                  <c:v>7914.4780000000001</c:v>
                </c:pt>
                <c:pt idx="292">
                  <c:v>7821.7610000000004</c:v>
                </c:pt>
                <c:pt idx="293">
                  <c:v>7514.7359999999999</c:v>
                </c:pt>
                <c:pt idx="294">
                  <c:v>7810.3990000000003</c:v>
                </c:pt>
                <c:pt idx="295">
                  <c:v>7865.1189999999997</c:v>
                </c:pt>
                <c:pt idx="296">
                  <c:v>7914.5649999999996</c:v>
                </c:pt>
                <c:pt idx="297">
                  <c:v>7643.1729999999998</c:v>
                </c:pt>
                <c:pt idx="298">
                  <c:v>7646.6360000000004</c:v>
                </c:pt>
                <c:pt idx="299">
                  <c:v>7796.2439999999997</c:v>
                </c:pt>
                <c:pt idx="300">
                  <c:v>7836.8270000000002</c:v>
                </c:pt>
                <c:pt idx="301">
                  <c:v>7795.1279999999997</c:v>
                </c:pt>
                <c:pt idx="302">
                  <c:v>7863.3040000000001</c:v>
                </c:pt>
                <c:pt idx="303">
                  <c:v>7670.6080000000002</c:v>
                </c:pt>
                <c:pt idx="304">
                  <c:v>7773.1319999999996</c:v>
                </c:pt>
                <c:pt idx="305">
                  <c:v>7872.7089999999998</c:v>
                </c:pt>
                <c:pt idx="306">
                  <c:v>7967.7449999999999</c:v>
                </c:pt>
                <c:pt idx="307">
                  <c:v>7585.8710000000001</c:v>
                </c:pt>
                <c:pt idx="308">
                  <c:v>7457.6679999999997</c:v>
                </c:pt>
                <c:pt idx="309">
                  <c:v>7142.3339999999998</c:v>
                </c:pt>
                <c:pt idx="310">
                  <c:v>7588.1959999999999</c:v>
                </c:pt>
                <c:pt idx="311">
                  <c:v>7802.3109999999997</c:v>
                </c:pt>
                <c:pt idx="312">
                  <c:v>7833.3869999999997</c:v>
                </c:pt>
                <c:pt idx="313">
                  <c:v>7916.1040000000003</c:v>
                </c:pt>
                <c:pt idx="314">
                  <c:v>8003.8680000000004</c:v>
                </c:pt>
                <c:pt idx="315">
                  <c:v>8510.9169999999995</c:v>
                </c:pt>
                <c:pt idx="316">
                  <c:v>8689.5329999999994</c:v>
                </c:pt>
                <c:pt idx="317">
                  <c:v>8889.8279999999995</c:v>
                </c:pt>
                <c:pt idx="318">
                  <c:v>9039.5239999999994</c:v>
                </c:pt>
                <c:pt idx="319">
                  <c:v>9224.1209999999992</c:v>
                </c:pt>
                <c:pt idx="320">
                  <c:v>9239.2849999999999</c:v>
                </c:pt>
                <c:pt idx="321">
                  <c:v>9329.3459999999995</c:v>
                </c:pt>
                <c:pt idx="322">
                  <c:v>9555.8829999999998</c:v>
                </c:pt>
                <c:pt idx="323">
                  <c:v>9599.2129999999997</c:v>
                </c:pt>
                <c:pt idx="324">
                  <c:v>9647.2139999999999</c:v>
                </c:pt>
                <c:pt idx="325">
                  <c:v>9909.2669999999998</c:v>
                </c:pt>
                <c:pt idx="326">
                  <c:v>10078.57</c:v>
                </c:pt>
                <c:pt idx="327">
                  <c:v>10513.66</c:v>
                </c:pt>
                <c:pt idx="328">
                  <c:v>10408.040000000001</c:v>
                </c:pt>
                <c:pt idx="329">
                  <c:v>10035.58</c:v>
                </c:pt>
                <c:pt idx="330">
                  <c:v>10271.299999999999</c:v>
                </c:pt>
                <c:pt idx="331">
                  <c:v>10503.7</c:v>
                </c:pt>
                <c:pt idx="332">
                  <c:v>10595.34</c:v>
                </c:pt>
                <c:pt idx="333">
                  <c:v>10534.66</c:v>
                </c:pt>
                <c:pt idx="334">
                  <c:v>10980.58</c:v>
                </c:pt>
                <c:pt idx="335">
                  <c:v>11472.75</c:v>
                </c:pt>
                <c:pt idx="336">
                  <c:v>11160.99</c:v>
                </c:pt>
                <c:pt idx="337">
                  <c:v>11775.5</c:v>
                </c:pt>
                <c:pt idx="338">
                  <c:v>12081.04</c:v>
                </c:pt>
                <c:pt idx="339">
                  <c:v>11717.26</c:v>
                </c:pt>
                <c:pt idx="340">
                  <c:v>12017.98</c:v>
                </c:pt>
                <c:pt idx="341">
                  <c:v>12073.78</c:v>
                </c:pt>
              </c:numCache>
            </c:numRef>
          </c:val>
          <c:smooth val="0"/>
          <c:extLst>
            <c:ext xmlns:c16="http://schemas.microsoft.com/office/drawing/2014/chart" uri="{C3380CC4-5D6E-409C-BE32-E72D297353CC}">
              <c16:uniqueId val="{00000000-94B0-49FD-8C37-D84D862AEC2A}"/>
            </c:ext>
          </c:extLst>
        </c:ser>
        <c:dLbls>
          <c:showLegendKey val="0"/>
          <c:showVal val="0"/>
          <c:showCatName val="0"/>
          <c:showSerName val="0"/>
          <c:showPercent val="0"/>
          <c:showBubbleSize val="0"/>
        </c:dLbls>
        <c:smooth val="0"/>
        <c:axId val="1522471359"/>
        <c:axId val="1522469919"/>
      </c:lineChart>
      <c:dateAx>
        <c:axId val="1522471359"/>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8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522469919"/>
        <c:crosses val="autoZero"/>
        <c:auto val="1"/>
        <c:lblOffset val="100"/>
        <c:baseTimeUnit val="days"/>
      </c:dateAx>
      <c:valAx>
        <c:axId val="1522469919"/>
        <c:scaling>
          <c:orientation val="minMax"/>
          <c:min val="20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5224713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800">
          <a:latin typeface="微軟正黑體" panose="020B0604030504040204" pitchFamily="34" charset="-120"/>
          <a:ea typeface="微軟正黑體" panose="020B0604030504040204" pitchFamily="34" charset="-120"/>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基金次產業配置整理2!$B$10</c:f>
              <c:strCache>
                <c:ptCount val="1"/>
                <c:pt idx="0">
                  <c:v>半導體&amp;半導體設備持股比重</c:v>
                </c:pt>
              </c:strCache>
            </c:strRef>
          </c:tx>
          <c:spPr>
            <a:ln w="28575" cap="rnd">
              <a:solidFill>
                <a:schemeClr val="accent2"/>
              </a:solidFill>
              <a:round/>
            </a:ln>
            <a:effectLst/>
          </c:spPr>
          <c:marker>
            <c:symbol val="none"/>
          </c:marker>
          <c:cat>
            <c:numRef>
              <c:f>基金次產業配置整理2!$C$8:$AR$8</c:f>
              <c:numCache>
                <c:formatCode>mmm\-yy</c:formatCode>
                <c:ptCount val="42"/>
                <c:pt idx="0">
                  <c:v>44835</c:v>
                </c:pt>
                <c:pt idx="1">
                  <c:v>44866</c:v>
                </c:pt>
                <c:pt idx="2">
                  <c:v>44896</c:v>
                </c:pt>
                <c:pt idx="3">
                  <c:v>44927</c:v>
                </c:pt>
                <c:pt idx="4">
                  <c:v>44958</c:v>
                </c:pt>
                <c:pt idx="5">
                  <c:v>44986</c:v>
                </c:pt>
                <c:pt idx="6">
                  <c:v>45017</c:v>
                </c:pt>
                <c:pt idx="7">
                  <c:v>45047</c:v>
                </c:pt>
                <c:pt idx="8">
                  <c:v>45078</c:v>
                </c:pt>
                <c:pt idx="9">
                  <c:v>45108</c:v>
                </c:pt>
                <c:pt idx="10">
                  <c:v>45139</c:v>
                </c:pt>
                <c:pt idx="11">
                  <c:v>45170</c:v>
                </c:pt>
                <c:pt idx="12">
                  <c:v>45200</c:v>
                </c:pt>
                <c:pt idx="13">
                  <c:v>45231</c:v>
                </c:pt>
                <c:pt idx="14">
                  <c:v>45261</c:v>
                </c:pt>
                <c:pt idx="15">
                  <c:v>45292</c:v>
                </c:pt>
                <c:pt idx="16">
                  <c:v>45323</c:v>
                </c:pt>
                <c:pt idx="17">
                  <c:v>45352</c:v>
                </c:pt>
                <c:pt idx="18">
                  <c:v>45383</c:v>
                </c:pt>
                <c:pt idx="19">
                  <c:v>45413</c:v>
                </c:pt>
                <c:pt idx="20">
                  <c:v>45444</c:v>
                </c:pt>
                <c:pt idx="21">
                  <c:v>45474</c:v>
                </c:pt>
                <c:pt idx="22">
                  <c:v>45505</c:v>
                </c:pt>
                <c:pt idx="23">
                  <c:v>45536</c:v>
                </c:pt>
                <c:pt idx="24">
                  <c:v>45566</c:v>
                </c:pt>
                <c:pt idx="25">
                  <c:v>45597</c:v>
                </c:pt>
                <c:pt idx="26">
                  <c:v>45627</c:v>
                </c:pt>
                <c:pt idx="27">
                  <c:v>45658</c:v>
                </c:pt>
                <c:pt idx="28">
                  <c:v>45689</c:v>
                </c:pt>
                <c:pt idx="29">
                  <c:v>45717</c:v>
                </c:pt>
                <c:pt idx="30">
                  <c:v>45748</c:v>
                </c:pt>
                <c:pt idx="31">
                  <c:v>45778</c:v>
                </c:pt>
                <c:pt idx="32">
                  <c:v>45809</c:v>
                </c:pt>
                <c:pt idx="33">
                  <c:v>45839</c:v>
                </c:pt>
                <c:pt idx="34">
                  <c:v>45870</c:v>
                </c:pt>
                <c:pt idx="35">
                  <c:v>45901</c:v>
                </c:pt>
                <c:pt idx="36">
                  <c:v>45931</c:v>
                </c:pt>
                <c:pt idx="37">
                  <c:v>45962</c:v>
                </c:pt>
                <c:pt idx="38">
                  <c:v>45992</c:v>
                </c:pt>
                <c:pt idx="39">
                  <c:v>46023</c:v>
                </c:pt>
                <c:pt idx="40">
                  <c:v>46054</c:v>
                </c:pt>
                <c:pt idx="41">
                  <c:v>46082</c:v>
                </c:pt>
              </c:numCache>
            </c:numRef>
          </c:cat>
          <c:val>
            <c:numRef>
              <c:f>基金次產業配置整理2!$C$10:$AR$10</c:f>
              <c:numCache>
                <c:formatCode>0.00%</c:formatCode>
                <c:ptCount val="42"/>
                <c:pt idx="0">
                  <c:v>0.17100000000000001</c:v>
                </c:pt>
                <c:pt idx="1">
                  <c:v>0.2074</c:v>
                </c:pt>
                <c:pt idx="2">
                  <c:v>0.2014</c:v>
                </c:pt>
                <c:pt idx="3">
                  <c:v>0.217</c:v>
                </c:pt>
                <c:pt idx="4">
                  <c:v>0.23139999999999999</c:v>
                </c:pt>
                <c:pt idx="5">
                  <c:v>0.23959999999999998</c:v>
                </c:pt>
                <c:pt idx="6">
                  <c:v>0.21679999999999999</c:v>
                </c:pt>
                <c:pt idx="7">
                  <c:v>0.2424</c:v>
                </c:pt>
                <c:pt idx="8">
                  <c:v>0.249</c:v>
                </c:pt>
                <c:pt idx="9">
                  <c:v>0.25209999999999999</c:v>
                </c:pt>
                <c:pt idx="10">
                  <c:v>0.251</c:v>
                </c:pt>
                <c:pt idx="11">
                  <c:v>0.246</c:v>
                </c:pt>
                <c:pt idx="12">
                  <c:v>0.23599999999999999</c:v>
                </c:pt>
                <c:pt idx="13">
                  <c:v>0.24889999999999998</c:v>
                </c:pt>
                <c:pt idx="14">
                  <c:v>0.2636</c:v>
                </c:pt>
                <c:pt idx="15">
                  <c:v>0.28160000000000002</c:v>
                </c:pt>
                <c:pt idx="16">
                  <c:v>0.2944</c:v>
                </c:pt>
                <c:pt idx="17">
                  <c:v>0.30559999999999998</c:v>
                </c:pt>
                <c:pt idx="18">
                  <c:v>0.31950000000000001</c:v>
                </c:pt>
                <c:pt idx="19">
                  <c:v>0.35420000000000001</c:v>
                </c:pt>
                <c:pt idx="20">
                  <c:v>0.34040000000000004</c:v>
                </c:pt>
                <c:pt idx="21">
                  <c:v>0.34110000000000001</c:v>
                </c:pt>
                <c:pt idx="22">
                  <c:v>0.34290000000000004</c:v>
                </c:pt>
                <c:pt idx="23">
                  <c:v>0.34179999999999999</c:v>
                </c:pt>
                <c:pt idx="24">
                  <c:v>0.3271</c:v>
                </c:pt>
                <c:pt idx="25">
                  <c:v>0.29410000000000003</c:v>
                </c:pt>
                <c:pt idx="26">
                  <c:v>0.31109999999999999</c:v>
                </c:pt>
                <c:pt idx="27">
                  <c:v>0.30909999999999999</c:v>
                </c:pt>
                <c:pt idx="28">
                  <c:v>0.31140000000000001</c:v>
                </c:pt>
                <c:pt idx="29">
                  <c:v>0.30720000000000003</c:v>
                </c:pt>
                <c:pt idx="30">
                  <c:v>0.29389999999999999</c:v>
                </c:pt>
                <c:pt idx="31">
                  <c:v>0.31829999999999997</c:v>
                </c:pt>
                <c:pt idx="32">
                  <c:v>0.3397</c:v>
                </c:pt>
                <c:pt idx="33">
                  <c:v>0.33140000000000003</c:v>
                </c:pt>
                <c:pt idx="34">
                  <c:v>0.3291</c:v>
                </c:pt>
                <c:pt idx="35">
                  <c:v>0.3498</c:v>
                </c:pt>
                <c:pt idx="36">
                  <c:v>0.37430000000000002</c:v>
                </c:pt>
                <c:pt idx="37">
                  <c:v>0.38279999999999997</c:v>
                </c:pt>
                <c:pt idx="38">
                  <c:v>0.3836</c:v>
                </c:pt>
                <c:pt idx="39">
                  <c:v>0.42630000000000001</c:v>
                </c:pt>
                <c:pt idx="40">
                  <c:v>0.43810000000000004</c:v>
                </c:pt>
                <c:pt idx="41">
                  <c:v>0.44389999999999996</c:v>
                </c:pt>
              </c:numCache>
            </c:numRef>
          </c:val>
          <c:smooth val="0"/>
          <c:extLst>
            <c:ext xmlns:c16="http://schemas.microsoft.com/office/drawing/2014/chart" uri="{C3380CC4-5D6E-409C-BE32-E72D297353CC}">
              <c16:uniqueId val="{00000001-2A04-4B59-AC92-5D661F455340}"/>
            </c:ext>
          </c:extLst>
        </c:ser>
        <c:dLbls>
          <c:showLegendKey val="0"/>
          <c:showVal val="0"/>
          <c:showCatName val="0"/>
          <c:showSerName val="0"/>
          <c:showPercent val="0"/>
          <c:showBubbleSize val="0"/>
        </c:dLbls>
        <c:smooth val="0"/>
        <c:axId val="1227109487"/>
        <c:axId val="1227109007"/>
      </c:lineChart>
      <c:dateAx>
        <c:axId val="1227109487"/>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8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227109007"/>
        <c:crosses val="autoZero"/>
        <c:auto val="1"/>
        <c:lblOffset val="100"/>
        <c:baseTimeUnit val="months"/>
      </c:dateAx>
      <c:valAx>
        <c:axId val="1227109007"/>
        <c:scaling>
          <c:orientation val="minMax"/>
          <c:min val="0.1"/>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227109487"/>
        <c:crosses val="autoZero"/>
        <c:crossBetween val="between"/>
      </c:valAx>
      <c:spPr>
        <a:noFill/>
        <a:ln>
          <a:noFill/>
        </a:ln>
        <a:effectLst/>
      </c:spPr>
    </c:plotArea>
    <c:legend>
      <c:legendPos val="t"/>
      <c:layout>
        <c:manualLayout>
          <c:xMode val="edge"/>
          <c:yMode val="edge"/>
          <c:x val="6.2045056867891517E-2"/>
          <c:y val="5.2631578947368418E-2"/>
          <c:w val="0.52868766404199474"/>
          <c:h val="9.6012042612320533E-2"/>
        </c:manualLayout>
      </c:layout>
      <c:overlay val="1"/>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800">
          <a:latin typeface="微軟正黑體" panose="020B0604030504040204" pitchFamily="34" charset="-120"/>
          <a:ea typeface="微軟正黑體" panose="020B0604030504040204" pitchFamily="34" charset="-120"/>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'3YR'!$C$31</c:f>
              <c:strCache>
                <c:ptCount val="1"/>
                <c:pt idx="0">
                  <c:v>平均報酬率(左)</c:v>
                </c:pt>
              </c:strCache>
            </c:strRef>
          </c:tx>
          <c:spPr>
            <a:solidFill>
              <a:schemeClr val="accent1"/>
            </a:solidFill>
            <a:ln>
              <a:noFill/>
            </a:ln>
            <a:effectLst/>
          </c:spPr>
          <c:invertIfNegative val="0"/>
          <c:cat>
            <c:strRef>
              <c:f>'3YR'!$B$32:$B$43</c:f>
              <c:strCache>
                <c:ptCount val="12"/>
                <c:pt idx="0">
                  <c:v>科技</c:v>
                </c:pt>
                <c:pt idx="1">
                  <c:v>消費耐久財</c:v>
                </c:pt>
                <c:pt idx="2">
                  <c:v>史坦普500</c:v>
                </c:pt>
                <c:pt idx="3">
                  <c:v>工業</c:v>
                </c:pt>
                <c:pt idx="4">
                  <c:v>醫療保健</c:v>
                </c:pt>
                <c:pt idx="5">
                  <c:v>通訊服務</c:v>
                </c:pt>
                <c:pt idx="6">
                  <c:v>金融</c:v>
                </c:pt>
                <c:pt idx="7">
                  <c:v>民生消費</c:v>
                </c:pt>
                <c:pt idx="8">
                  <c:v>房地產</c:v>
                </c:pt>
                <c:pt idx="9">
                  <c:v>原物料</c:v>
                </c:pt>
                <c:pt idx="10">
                  <c:v>公用事業</c:v>
                </c:pt>
                <c:pt idx="11">
                  <c:v>能源</c:v>
                </c:pt>
              </c:strCache>
            </c:strRef>
          </c:cat>
          <c:val>
            <c:numRef>
              <c:f>'3YR'!$C$32:$C$43</c:f>
              <c:numCache>
                <c:formatCode>0.0%</c:formatCode>
                <c:ptCount val="12"/>
                <c:pt idx="0">
                  <c:v>0.33405921409214095</c:v>
                </c:pt>
                <c:pt idx="1">
                  <c:v>0.25461173441734414</c:v>
                </c:pt>
                <c:pt idx="2">
                  <c:v>0.21309680216802171</c:v>
                </c:pt>
                <c:pt idx="3">
                  <c:v>0.20437533875338745</c:v>
                </c:pt>
                <c:pt idx="4">
                  <c:v>0.20182214092140924</c:v>
                </c:pt>
                <c:pt idx="5">
                  <c:v>0.18558151761517611</c:v>
                </c:pt>
                <c:pt idx="6">
                  <c:v>0.17512918699186994</c:v>
                </c:pt>
                <c:pt idx="7">
                  <c:v>0.17168214092140932</c:v>
                </c:pt>
                <c:pt idx="8">
                  <c:v>0.16679311653116527</c:v>
                </c:pt>
                <c:pt idx="9">
                  <c:v>0.1540295663956639</c:v>
                </c:pt>
                <c:pt idx="10">
                  <c:v>0.1539646883468834</c:v>
                </c:pt>
                <c:pt idx="11">
                  <c:v>0.13701005420054202</c:v>
                </c:pt>
              </c:numCache>
            </c:numRef>
          </c:val>
          <c:extLst>
            <c:ext xmlns:c16="http://schemas.microsoft.com/office/drawing/2014/chart" uri="{C3380CC4-5D6E-409C-BE32-E72D297353CC}">
              <c16:uniqueId val="{00000001-2FEA-427B-A96A-BF368F135BAE}"/>
            </c:ext>
          </c:extLst>
        </c:ser>
        <c:dLbls>
          <c:showLegendKey val="0"/>
          <c:showVal val="0"/>
          <c:showCatName val="0"/>
          <c:showSerName val="0"/>
          <c:showPercent val="0"/>
          <c:showBubbleSize val="0"/>
        </c:dLbls>
        <c:gapWidth val="150"/>
        <c:axId val="1424022399"/>
        <c:axId val="1424011999"/>
      </c:barChart>
      <c:lineChart>
        <c:grouping val="standard"/>
        <c:varyColors val="0"/>
        <c:ser>
          <c:idx val="1"/>
          <c:order val="1"/>
          <c:tx>
            <c:strRef>
              <c:f>'3YR'!$D$31</c:f>
              <c:strCache>
                <c:ptCount val="1"/>
                <c:pt idx="0">
                  <c:v>正報酬機率(右)</c:v>
                </c:pt>
              </c:strCache>
            </c:strRef>
          </c:tx>
          <c:spPr>
            <a:ln w="28575" cap="rnd">
              <a:noFill/>
              <a:round/>
            </a:ln>
            <a:effectLst/>
          </c:spPr>
          <c:marker>
            <c:symbol val="diamond"/>
            <c:size val="10"/>
            <c:spPr>
              <a:solidFill>
                <a:schemeClr val="accent3"/>
              </a:solidFill>
              <a:ln w="9525">
                <a:solidFill>
                  <a:schemeClr val="accent3"/>
                </a:solidFill>
              </a:ln>
              <a:effectLst/>
            </c:spPr>
          </c:marker>
          <c:cat>
            <c:strRef>
              <c:f>'3YR'!$B$32:$B$43</c:f>
              <c:strCache>
                <c:ptCount val="12"/>
                <c:pt idx="0">
                  <c:v>科技</c:v>
                </c:pt>
                <c:pt idx="1">
                  <c:v>消費耐久財</c:v>
                </c:pt>
                <c:pt idx="2">
                  <c:v>史坦普500</c:v>
                </c:pt>
                <c:pt idx="3">
                  <c:v>工業</c:v>
                </c:pt>
                <c:pt idx="4">
                  <c:v>醫療保健</c:v>
                </c:pt>
                <c:pt idx="5">
                  <c:v>通訊服務</c:v>
                </c:pt>
                <c:pt idx="6">
                  <c:v>金融</c:v>
                </c:pt>
                <c:pt idx="7">
                  <c:v>民生消費</c:v>
                </c:pt>
                <c:pt idx="8">
                  <c:v>房地產</c:v>
                </c:pt>
                <c:pt idx="9">
                  <c:v>原物料</c:v>
                </c:pt>
                <c:pt idx="10">
                  <c:v>公用事業</c:v>
                </c:pt>
                <c:pt idx="11">
                  <c:v>能源</c:v>
                </c:pt>
              </c:strCache>
            </c:strRef>
          </c:cat>
          <c:val>
            <c:numRef>
              <c:f>'3YR'!$D$32:$D$43</c:f>
              <c:numCache>
                <c:formatCode>0%</c:formatCode>
                <c:ptCount val="12"/>
                <c:pt idx="0">
                  <c:v>0.97073170731707314</c:v>
                </c:pt>
                <c:pt idx="1">
                  <c:v>0.90243902439024393</c:v>
                </c:pt>
                <c:pt idx="2">
                  <c:v>0.92195121951219516</c:v>
                </c:pt>
                <c:pt idx="3">
                  <c:v>0.92195121951219516</c:v>
                </c:pt>
                <c:pt idx="4">
                  <c:v>0.93658536585365859</c:v>
                </c:pt>
                <c:pt idx="5">
                  <c:v>0.84390243902439022</c:v>
                </c:pt>
                <c:pt idx="6">
                  <c:v>0.82926829268292679</c:v>
                </c:pt>
                <c:pt idx="7">
                  <c:v>0.96585365853658534</c:v>
                </c:pt>
                <c:pt idx="8">
                  <c:v>0.86829268292682926</c:v>
                </c:pt>
                <c:pt idx="9">
                  <c:v>0.91707317073170735</c:v>
                </c:pt>
                <c:pt idx="10">
                  <c:v>0.89756097560975612</c:v>
                </c:pt>
                <c:pt idx="11">
                  <c:v>0.6634146341463415</c:v>
                </c:pt>
              </c:numCache>
            </c:numRef>
          </c:val>
          <c:smooth val="0"/>
          <c:extLst>
            <c:ext xmlns:c16="http://schemas.microsoft.com/office/drawing/2014/chart" uri="{C3380CC4-5D6E-409C-BE32-E72D297353CC}">
              <c16:uniqueId val="{00000003-2FEA-427B-A96A-BF368F135BAE}"/>
            </c:ext>
          </c:extLst>
        </c:ser>
        <c:dLbls>
          <c:showLegendKey val="0"/>
          <c:showVal val="0"/>
          <c:showCatName val="0"/>
          <c:showSerName val="0"/>
          <c:showPercent val="0"/>
          <c:showBubbleSize val="0"/>
        </c:dLbls>
        <c:marker val="1"/>
        <c:smooth val="0"/>
        <c:axId val="1598328351"/>
        <c:axId val="1598322527"/>
      </c:lineChart>
      <c:catAx>
        <c:axId val="1424022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700" b="1"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424011999"/>
        <c:crosses val="autoZero"/>
        <c:auto val="1"/>
        <c:lblAlgn val="ctr"/>
        <c:lblOffset val="100"/>
        <c:noMultiLvlLbl val="0"/>
      </c:catAx>
      <c:valAx>
        <c:axId val="1424011999"/>
        <c:scaling>
          <c:orientation val="minMax"/>
          <c:max val="0.4"/>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1"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424022399"/>
        <c:crosses val="autoZero"/>
        <c:crossBetween val="between"/>
      </c:valAx>
      <c:valAx>
        <c:axId val="1598322527"/>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700" b="1"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598328351"/>
        <c:crosses val="max"/>
        <c:crossBetween val="between"/>
      </c:valAx>
      <c:catAx>
        <c:axId val="1598328351"/>
        <c:scaling>
          <c:orientation val="minMax"/>
        </c:scaling>
        <c:delete val="1"/>
        <c:axPos val="b"/>
        <c:numFmt formatCode="General" sourceLinked="1"/>
        <c:majorTickMark val="out"/>
        <c:minorTickMark val="none"/>
        <c:tickLblPos val="nextTo"/>
        <c:crossAx val="1598322527"/>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700" b="1"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dTable>
      <c:spPr>
        <a:noFill/>
        <a:ln>
          <a:noFill/>
        </a:ln>
        <a:effectLst/>
      </c:spPr>
    </c:plotArea>
    <c:plotVisOnly val="1"/>
    <c:dispBlanksAs val="gap"/>
    <c:showDLblsOverMax val="0"/>
  </c:chart>
  <c:spPr>
    <a:noFill/>
    <a:ln>
      <a:noFill/>
    </a:ln>
    <a:effectLst/>
  </c:spPr>
  <c:txPr>
    <a:bodyPr/>
    <a:lstStyle/>
    <a:p>
      <a:pPr>
        <a:defRPr sz="700" b="1">
          <a:latin typeface="微軟正黑體" panose="020B0604030504040204" pitchFamily="34" charset="-120"/>
          <a:ea typeface="微軟正黑體" panose="020B0604030504040204" pitchFamily="34" charset="-120"/>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t>15/5/2026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5/15/2026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4388" y="746125"/>
            <a:ext cx="2628900" cy="3717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4277122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4388" y="746125"/>
            <a:ext cx="2628900" cy="3717925"/>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11843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5/15/2026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3111500" y="880145"/>
            <a:ext cx="3606800"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2026/5/15</a:t>
            </a:r>
            <a:endParaRPr lang="zh-TW" sz="1100" b="0" kern="10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3.png"/><Relationship Id="rId21" Type="http://schemas.openxmlformats.org/officeDocument/2006/relationships/image" Target="../media/image19.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tmp"/><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chart" Target="../charts/chart2.xml"/><Relationship Id="rId15" Type="http://schemas.openxmlformats.org/officeDocument/2006/relationships/image" Target="../media/image13.png"/><Relationship Id="rId23" Type="http://schemas.openxmlformats.org/officeDocument/2006/relationships/image" Target="../media/image21.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chart" Target="../charts/chart1.xml"/><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群組 55">
            <a:extLst>
              <a:ext uri="{FF2B5EF4-FFF2-40B4-BE49-F238E27FC236}">
                <a16:creationId xmlns:a16="http://schemas.microsoft.com/office/drawing/2014/main" id="{3393593E-314E-837E-DFD0-7ACC3616EC8E}"/>
              </a:ext>
            </a:extLst>
          </p:cNvPr>
          <p:cNvGrpSpPr/>
          <p:nvPr/>
        </p:nvGrpSpPr>
        <p:grpSpPr>
          <a:xfrm>
            <a:off x="0" y="1231900"/>
            <a:ext cx="7209631" cy="338554"/>
            <a:chOff x="0" y="2235129"/>
            <a:chExt cx="6371431" cy="338554"/>
          </a:xfrm>
        </p:grpSpPr>
        <p:pic>
          <p:nvPicPr>
            <p:cNvPr id="60" name="Picture 15">
              <a:extLst>
                <a:ext uri="{FF2B5EF4-FFF2-40B4-BE49-F238E27FC236}">
                  <a16:creationId xmlns:a16="http://schemas.microsoft.com/office/drawing/2014/main" id="{2684C1B0-C230-5521-E70D-67FB671673AA}"/>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64" name="TextBox 190">
              <a:extLst>
                <a:ext uri="{FF2B5EF4-FFF2-40B4-BE49-F238E27FC236}">
                  <a16:creationId xmlns:a16="http://schemas.microsoft.com/office/drawing/2014/main" id="{6FF6B494-CDEB-9C86-03AD-E6BE24A451EC}"/>
                </a:ext>
              </a:extLst>
            </p:cNvPr>
            <p:cNvSpPr txBox="1"/>
            <p:nvPr/>
          </p:nvSpPr>
          <p:spPr>
            <a:xfrm>
              <a:off x="260093" y="2235129"/>
              <a:ext cx="6111338"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富坦科技基金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bg1"/>
                  </a:solidFill>
                  <a:latin typeface="微軟正黑體" panose="020B0604030504040204" pitchFamily="34" charset="-120"/>
                  <a:ea typeface="微軟正黑體" panose="020B0604030504040204" pitchFamily="34" charset="-120"/>
                </a:rPr>
                <a:t>掌握多元半導體投資機會</a:t>
              </a:r>
            </a:p>
          </p:txBody>
        </p:sp>
      </p:grpSp>
      <p:sp>
        <p:nvSpPr>
          <p:cNvPr id="32" name="文字方塊 31">
            <a:extLst>
              <a:ext uri="{FF2B5EF4-FFF2-40B4-BE49-F238E27FC236}">
                <a16:creationId xmlns:a16="http://schemas.microsoft.com/office/drawing/2014/main" id="{A036348C-4D67-AE63-5AFF-46DC4B3B8760}"/>
              </a:ext>
            </a:extLst>
          </p:cNvPr>
          <p:cNvSpPr txBox="1"/>
          <p:nvPr/>
        </p:nvSpPr>
        <p:spPr>
          <a:xfrm>
            <a:off x="123031" y="6337300"/>
            <a:ext cx="7239000" cy="507831"/>
          </a:xfrm>
          <a:prstGeom prst="rect">
            <a:avLst/>
          </a:prstGeom>
          <a:noFill/>
        </p:spPr>
        <p:txBody>
          <a:bodyPr wrap="square" rtlCol="0">
            <a:spAutoFit/>
          </a:bodyPr>
          <a:lstStyle/>
          <a:p>
            <a:r>
              <a:rPr lang="zh-TW" altLang="en-US" sz="900" dirty="0">
                <a:latin typeface="微軟正黑體" panose="020B0604030504040204" pitchFamily="34" charset="-120"/>
                <a:ea typeface="微軟正黑體" panose="020B0604030504040204" pitchFamily="34" charset="-120"/>
              </a:rPr>
              <a:t>資料來源：左圖：彭博資訊，資料期間為</a:t>
            </a:r>
            <a:r>
              <a:rPr lang="en-US" altLang="zh-TW" sz="900" dirty="0">
                <a:latin typeface="微軟正黑體" panose="020B0604030504040204" pitchFamily="34" charset="-120"/>
                <a:ea typeface="微軟正黑體" panose="020B0604030504040204" pitchFamily="34" charset="-120"/>
              </a:rPr>
              <a:t>2025</a:t>
            </a:r>
            <a:r>
              <a:rPr lang="zh-TW" altLang="en-US" sz="900" dirty="0">
                <a:latin typeface="微軟正黑體" panose="020B0604030504040204" pitchFamily="34" charset="-120"/>
                <a:ea typeface="微軟正黑體" panose="020B0604030504040204" pitchFamily="34" charset="-120"/>
              </a:rPr>
              <a:t>年</a:t>
            </a:r>
            <a:r>
              <a:rPr lang="en-US" altLang="zh-TW" sz="900" dirty="0">
                <a:latin typeface="微軟正黑體" panose="020B0604030504040204" pitchFamily="34" charset="-120"/>
                <a:ea typeface="微軟正黑體" panose="020B0604030504040204" pitchFamily="34" charset="-120"/>
              </a:rPr>
              <a:t>1</a:t>
            </a:r>
            <a:r>
              <a:rPr lang="zh-TW" altLang="en-US" sz="900" dirty="0">
                <a:latin typeface="微軟正黑體" panose="020B0604030504040204" pitchFamily="34" charset="-120"/>
                <a:ea typeface="微軟正黑體" panose="020B0604030504040204" pitchFamily="34" charset="-120"/>
              </a:rPr>
              <a:t>月</a:t>
            </a:r>
            <a:r>
              <a:rPr lang="en-US" altLang="zh-TW" sz="900" dirty="0">
                <a:latin typeface="微軟正黑體" panose="020B0604030504040204" pitchFamily="34" charset="-120"/>
                <a:ea typeface="微軟正黑體" panose="020B0604030504040204" pitchFamily="34" charset="-120"/>
              </a:rPr>
              <a:t>1</a:t>
            </a:r>
            <a:r>
              <a:rPr lang="zh-TW" altLang="en-US" sz="900" dirty="0">
                <a:latin typeface="微軟正黑體" panose="020B0604030504040204" pitchFamily="34" charset="-120"/>
                <a:ea typeface="微軟正黑體" panose="020B0604030504040204" pitchFamily="34" charset="-120"/>
              </a:rPr>
              <a:t>日至</a:t>
            </a:r>
            <a:r>
              <a:rPr lang="en-US" altLang="zh-TW" sz="900" dirty="0">
                <a:latin typeface="微軟正黑體" panose="020B0604030504040204" pitchFamily="34" charset="-120"/>
                <a:ea typeface="微軟正黑體" panose="020B0604030504040204" pitchFamily="34" charset="-120"/>
              </a:rPr>
              <a:t>2026</a:t>
            </a:r>
            <a:r>
              <a:rPr lang="zh-TW" altLang="en-US" sz="900" dirty="0">
                <a:latin typeface="微軟正黑體" panose="020B0604030504040204" pitchFamily="34" charset="-120"/>
                <a:ea typeface="微軟正黑體" panose="020B0604030504040204" pitchFamily="34" charset="-120"/>
              </a:rPr>
              <a:t>年</a:t>
            </a:r>
            <a:r>
              <a:rPr lang="en-US" altLang="zh-TW" sz="900" dirty="0">
                <a:latin typeface="微軟正黑體" panose="020B0604030504040204" pitchFamily="34" charset="-120"/>
                <a:ea typeface="微軟正黑體" panose="020B0604030504040204" pitchFamily="34" charset="-120"/>
              </a:rPr>
              <a:t>5</a:t>
            </a:r>
            <a:r>
              <a:rPr lang="zh-TW" altLang="en-US" sz="900" dirty="0">
                <a:latin typeface="微軟正黑體" panose="020B0604030504040204" pitchFamily="34" charset="-120"/>
                <a:ea typeface="微軟正黑體" panose="020B0604030504040204" pitchFamily="34" charset="-120"/>
              </a:rPr>
              <a:t>月</a:t>
            </a:r>
            <a:r>
              <a:rPr lang="en-US" altLang="zh-TW" sz="900" dirty="0">
                <a:latin typeface="微軟正黑體" panose="020B0604030504040204" pitchFamily="34" charset="-120"/>
                <a:ea typeface="微軟正黑體" panose="020B0604030504040204" pitchFamily="34" charset="-120"/>
              </a:rPr>
              <a:t>14</a:t>
            </a:r>
            <a:r>
              <a:rPr lang="zh-TW" altLang="en-US" sz="900" dirty="0">
                <a:latin typeface="微軟正黑體" panose="020B0604030504040204" pitchFamily="34" charset="-120"/>
                <a:ea typeface="微軟正黑體" panose="020B0604030504040204" pitchFamily="34" charset="-120"/>
              </a:rPr>
              <a:t>日，右圖：富蘭克林坦伯頓基金集團，截至</a:t>
            </a:r>
            <a:r>
              <a:rPr lang="en-US" altLang="zh-TW" sz="900" dirty="0">
                <a:latin typeface="微軟正黑體" panose="020B0604030504040204" pitchFamily="34" charset="-120"/>
                <a:ea typeface="微軟正黑體" panose="020B0604030504040204" pitchFamily="34" charset="-120"/>
              </a:rPr>
              <a:t>2025</a:t>
            </a:r>
            <a:r>
              <a:rPr lang="zh-TW" altLang="en-US" sz="900" dirty="0">
                <a:latin typeface="微軟正黑體" panose="020B0604030504040204" pitchFamily="34" charset="-120"/>
                <a:ea typeface="微軟正黑體" panose="020B0604030504040204" pitchFamily="34" charset="-120"/>
              </a:rPr>
              <a:t>年</a:t>
            </a:r>
            <a:r>
              <a:rPr lang="en-US" altLang="zh-TW" sz="900" dirty="0">
                <a:latin typeface="微軟正黑體" panose="020B0604030504040204" pitchFamily="34" charset="-120"/>
                <a:ea typeface="微軟正黑體" panose="020B0604030504040204" pitchFamily="34" charset="-120"/>
              </a:rPr>
              <a:t>3</a:t>
            </a:r>
            <a:r>
              <a:rPr lang="zh-TW" altLang="en-US" sz="900" dirty="0">
                <a:latin typeface="微軟正黑體" panose="020B0604030504040204" pitchFamily="34" charset="-120"/>
                <a:ea typeface="微軟正黑體" panose="020B0604030504040204" pitchFamily="34" charset="-120"/>
              </a:rPr>
              <a:t>月底持股。</a:t>
            </a:r>
            <a:r>
              <a:rPr lang="zh-TW" altLang="en-US" sz="900" b="1" dirty="0">
                <a:latin typeface="微軟正黑體" panose="020B0604030504040204" pitchFamily="34" charset="-120"/>
                <a:ea typeface="微軟正黑體" panose="020B0604030504040204" pitchFamily="34" charset="-120"/>
                <a:sym typeface="Wingdings" panose="05000000000000000000" pitchFamily="2" charset="2"/>
              </a:rPr>
              <a:t>指數不代表特定基金之投資成果，亦不代表對特定基金之買賣建議，</a:t>
            </a:r>
            <a:r>
              <a:rPr lang="zh-TW" altLang="zh-TW" sz="900" b="1" dirty="0">
                <a:latin typeface="微軟正黑體" panose="020B0604030504040204" pitchFamily="34" charset="-120"/>
                <a:ea typeface="微軟正黑體" panose="020B0604030504040204" pitchFamily="34" charset="-120"/>
              </a:rPr>
              <a:t>基金不同於指數，可能會有中途清算或合併等情形。投資人無法直接投資指數</a:t>
            </a:r>
            <a:r>
              <a:rPr lang="zh-TW" altLang="en-US" sz="900" b="1" dirty="0">
                <a:latin typeface="微軟正黑體" panose="020B0604030504040204" pitchFamily="34" charset="-120"/>
                <a:ea typeface="微軟正黑體" panose="020B0604030504040204" pitchFamily="34" charset="-120"/>
              </a:rPr>
              <a:t>。本頁不代表對任一個股的買賣建議。</a:t>
            </a:r>
            <a:r>
              <a:rPr lang="zh-TW" altLang="zh-TW" sz="900" b="1" dirty="0">
                <a:latin typeface="微軟正黑體" panose="020B0604030504040204" pitchFamily="34" charset="-120"/>
                <a:ea typeface="微軟正黑體" panose="020B0604030504040204" pitchFamily="34" charset="-120"/>
              </a:rPr>
              <a:t>投資人申購本基金係持有基金受益憑證，而非本文提及之投資資產或標的</a:t>
            </a:r>
            <a:r>
              <a:rPr lang="zh-TW" altLang="en-US" sz="900" b="1" dirty="0">
                <a:latin typeface="微軟正黑體" panose="020B0604030504040204" pitchFamily="34" charset="-120"/>
                <a:ea typeface="微軟正黑體" panose="020B0604030504040204" pitchFamily="34" charset="-120"/>
              </a:rPr>
              <a:t>。</a:t>
            </a:r>
            <a:endParaRPr lang="en-US" altLang="zh-TW" sz="900" b="1" dirty="0">
              <a:latin typeface="微軟正黑體" panose="020B0604030504040204" pitchFamily="34" charset="-120"/>
              <a:ea typeface="微軟正黑體" panose="020B0604030504040204" pitchFamily="34" charset="-120"/>
            </a:endParaRPr>
          </a:p>
        </p:txBody>
      </p:sp>
      <p:sp>
        <p:nvSpPr>
          <p:cNvPr id="18" name="Rectangle 5">
            <a:extLst>
              <a:ext uri="{FF2B5EF4-FFF2-40B4-BE49-F238E27FC236}">
                <a16:creationId xmlns:a16="http://schemas.microsoft.com/office/drawing/2014/main" id="{0303407F-48AE-089F-02B6-9B8EEE1B905A}"/>
              </a:ext>
            </a:extLst>
          </p:cNvPr>
          <p:cNvSpPr>
            <a:spLocks noChangeArrowheads="1"/>
          </p:cNvSpPr>
          <p:nvPr/>
        </p:nvSpPr>
        <p:spPr bwMode="auto">
          <a:xfrm>
            <a:off x="123031" y="10223500"/>
            <a:ext cx="7315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b="1">
                <a:solidFill>
                  <a:srgbClr val="000099"/>
                </a:solidFill>
                <a:latin typeface="Arial" charset="0"/>
                <a:ea typeface="標楷體" pitchFamily="65" charset="-120"/>
              </a:defRPr>
            </a:lvl1pPr>
            <a:lvl2pPr marL="742950" indent="-285750" eaLnBrk="0" hangingPunct="0">
              <a:spcBef>
                <a:spcPct val="20000"/>
              </a:spcBef>
              <a:buChar char="–"/>
              <a:defRPr kumimoji="1" sz="2800">
                <a:solidFill>
                  <a:schemeClr val="tx1"/>
                </a:solidFill>
                <a:latin typeface="Arial" charset="0"/>
                <a:ea typeface="標楷體" pitchFamily="65" charset="-120"/>
              </a:defRPr>
            </a:lvl2pPr>
            <a:lvl3pPr marL="1143000" indent="-228600" eaLnBrk="0" hangingPunct="0">
              <a:spcBef>
                <a:spcPct val="20000"/>
              </a:spcBef>
              <a:buChar char="•"/>
              <a:defRPr kumimoji="1" sz="2400">
                <a:solidFill>
                  <a:schemeClr val="tx1"/>
                </a:solidFill>
                <a:latin typeface="Arial" charset="0"/>
                <a:ea typeface="標楷體" pitchFamily="65" charset="-120"/>
              </a:defRPr>
            </a:lvl3pPr>
            <a:lvl4pPr marL="1600200" indent="-228600" eaLnBrk="0" hangingPunct="0">
              <a:spcBef>
                <a:spcPct val="20000"/>
              </a:spcBef>
              <a:buChar char="–"/>
              <a:defRPr kumimoji="1" sz="2000">
                <a:solidFill>
                  <a:schemeClr val="tx1"/>
                </a:solidFill>
                <a:latin typeface="Arial" charset="0"/>
                <a:ea typeface="標楷體" pitchFamily="65" charset="-120"/>
              </a:defRPr>
            </a:lvl4pPr>
            <a:lvl5pPr marL="2057400" indent="-228600" eaLnBrk="0" hangingPunct="0">
              <a:spcBef>
                <a:spcPct val="20000"/>
              </a:spcBef>
              <a:buChar char="»"/>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9pPr>
          </a:lstStyle>
          <a:p>
            <a:pPr eaLnBrk="1" hangingPunct="1">
              <a:spcBef>
                <a:spcPct val="0"/>
              </a:spcBef>
              <a:buNone/>
            </a:pPr>
            <a:r>
              <a:rPr kumimoji="0" lang="zh-TW" altLang="en-US" sz="900" b="0" dirty="0">
                <a:solidFill>
                  <a:schemeClr val="tx1"/>
                </a:solidFill>
                <a:latin typeface="微軟正黑體" panose="020B0604030504040204" pitchFamily="34" charset="-120"/>
                <a:ea typeface="微軟正黑體" panose="020B0604030504040204" pitchFamily="34" charset="-120"/>
              </a:rPr>
              <a:t>資料來源：</a:t>
            </a:r>
            <a:r>
              <a:rPr kumimoji="0" lang="en-US" altLang="zh-TW" sz="900" b="0" dirty="0">
                <a:solidFill>
                  <a:schemeClr val="tx1"/>
                </a:solidFill>
                <a:latin typeface="微軟正黑體" panose="020B0604030504040204" pitchFamily="34" charset="-120"/>
                <a:ea typeface="微軟正黑體" panose="020B0604030504040204" pitchFamily="34" charset="-120"/>
              </a:rPr>
              <a:t>Yahoo Finance</a:t>
            </a:r>
            <a:r>
              <a:rPr kumimoji="0" lang="zh-TW" altLang="en-US" sz="900" b="0" dirty="0">
                <a:solidFill>
                  <a:schemeClr val="tx1"/>
                </a:solidFill>
                <a:latin typeface="微軟正黑體" panose="020B0604030504040204" pitchFamily="34" charset="-120"/>
                <a:ea typeface="微軟正黑體" panose="020B0604030504040204" pitchFamily="34" charset="-120"/>
              </a:rPr>
              <a:t>，富蘭克林券投顧整理，截至</a:t>
            </a:r>
            <a:r>
              <a:rPr kumimoji="0" lang="en-US" altLang="zh-TW" sz="900" b="0" dirty="0">
                <a:solidFill>
                  <a:schemeClr val="tx1"/>
                </a:solidFill>
                <a:latin typeface="微軟正黑體" panose="020B0604030504040204" pitchFamily="34" charset="-120"/>
                <a:ea typeface="微軟正黑體" panose="020B0604030504040204" pitchFamily="34" charset="-120"/>
              </a:rPr>
              <a:t>2026</a:t>
            </a:r>
            <a:r>
              <a:rPr kumimoji="0" lang="zh-TW" altLang="en-US" sz="900" b="0" dirty="0">
                <a:solidFill>
                  <a:schemeClr val="tx1"/>
                </a:solidFill>
                <a:latin typeface="微軟正黑體" panose="020B0604030504040204" pitchFamily="34" charset="-120"/>
                <a:ea typeface="微軟正黑體" panose="020B0604030504040204" pitchFamily="34" charset="-120"/>
              </a:rPr>
              <a:t>年</a:t>
            </a:r>
            <a:r>
              <a:rPr kumimoji="0" lang="en-US" altLang="zh-TW" sz="900" b="0" dirty="0">
                <a:solidFill>
                  <a:schemeClr val="tx1"/>
                </a:solidFill>
                <a:latin typeface="微軟正黑體" panose="020B0604030504040204" pitchFamily="34" charset="-120"/>
                <a:ea typeface="微軟正黑體" panose="020B0604030504040204" pitchFamily="34" charset="-120"/>
              </a:rPr>
              <a:t>3</a:t>
            </a:r>
            <a:r>
              <a:rPr kumimoji="0" lang="zh-TW" altLang="en-US" sz="900" b="0" dirty="0">
                <a:solidFill>
                  <a:schemeClr val="tx1"/>
                </a:solidFill>
                <a:latin typeface="微軟正黑體" panose="020B0604030504040204" pitchFamily="34" charset="-120"/>
                <a:ea typeface="微軟正黑體" panose="020B0604030504040204" pitchFamily="34" charset="-120"/>
              </a:rPr>
              <a:t>月持股，預估市值為截至</a:t>
            </a:r>
            <a:r>
              <a:rPr kumimoji="0" lang="en-US" altLang="zh-TW" sz="900" b="0" dirty="0">
                <a:solidFill>
                  <a:schemeClr val="tx1"/>
                </a:solidFill>
                <a:latin typeface="微軟正黑體" panose="020B0604030504040204" pitchFamily="34" charset="-120"/>
                <a:ea typeface="微軟正黑體" panose="020B0604030504040204" pitchFamily="34" charset="-120"/>
              </a:rPr>
              <a:t>2026</a:t>
            </a:r>
            <a:r>
              <a:rPr kumimoji="0" lang="zh-TW" altLang="en-US" sz="900" b="0" dirty="0">
                <a:solidFill>
                  <a:schemeClr val="tx1"/>
                </a:solidFill>
                <a:latin typeface="微軟正黑體" panose="020B0604030504040204" pitchFamily="34" charset="-120"/>
                <a:ea typeface="微軟正黑體" panose="020B0604030504040204" pitchFamily="34" charset="-120"/>
              </a:rPr>
              <a:t>年</a:t>
            </a:r>
            <a:r>
              <a:rPr kumimoji="0" lang="en-US" altLang="zh-TW" sz="900" b="0" dirty="0">
                <a:solidFill>
                  <a:schemeClr val="tx1"/>
                </a:solidFill>
                <a:latin typeface="微軟正黑體" panose="020B0604030504040204" pitchFamily="34" charset="-120"/>
                <a:ea typeface="微軟正黑體" panose="020B0604030504040204" pitchFamily="34" charset="-120"/>
              </a:rPr>
              <a:t>5</a:t>
            </a:r>
            <a:r>
              <a:rPr kumimoji="0" lang="zh-TW" altLang="en-US" sz="900" b="0" dirty="0">
                <a:solidFill>
                  <a:schemeClr val="tx1"/>
                </a:solidFill>
                <a:latin typeface="微軟正黑體" panose="020B0604030504040204" pitchFamily="34" charset="-120"/>
                <a:ea typeface="微軟正黑體" panose="020B0604030504040204" pitchFamily="34" charset="-120"/>
              </a:rPr>
              <a:t>月</a:t>
            </a:r>
            <a:r>
              <a:rPr kumimoji="0" lang="en-US" altLang="zh-TW" sz="900" b="0" dirty="0">
                <a:solidFill>
                  <a:schemeClr val="tx1"/>
                </a:solidFill>
                <a:latin typeface="微軟正黑體" panose="020B0604030504040204" pitchFamily="34" charset="-120"/>
                <a:ea typeface="微軟正黑體" panose="020B0604030504040204" pitchFamily="34" charset="-120"/>
              </a:rPr>
              <a:t>14</a:t>
            </a:r>
            <a:r>
              <a:rPr kumimoji="0" lang="zh-TW" altLang="en-US" sz="900" b="0" dirty="0">
                <a:solidFill>
                  <a:schemeClr val="tx1"/>
                </a:solidFill>
                <a:latin typeface="微軟正黑體" panose="020B0604030504040204" pitchFamily="34" charset="-120"/>
                <a:ea typeface="微軟正黑體" panose="020B0604030504040204" pitchFamily="34" charset="-120"/>
              </a:rPr>
              <a:t>日止數據。</a:t>
            </a:r>
          </a:p>
          <a:p>
            <a:pPr eaLnBrk="1" hangingPunct="1">
              <a:spcBef>
                <a:spcPct val="0"/>
              </a:spcBef>
              <a:buNone/>
            </a:pPr>
            <a:r>
              <a:rPr kumimoji="0" lang="en-US" altLang="zh-TW" sz="900" dirty="0">
                <a:solidFill>
                  <a:schemeClr val="tx1"/>
                </a:solidFill>
                <a:latin typeface="微軟正黑體" panose="020B0604030504040204" pitchFamily="34" charset="-120"/>
                <a:ea typeface="微軟正黑體" panose="020B0604030504040204" pitchFamily="34" charset="-120"/>
              </a:rPr>
              <a:t>&lt;</a:t>
            </a:r>
            <a:r>
              <a:rPr kumimoji="0" lang="zh-TW" altLang="en-US" sz="900" dirty="0">
                <a:solidFill>
                  <a:schemeClr val="tx1"/>
                </a:solidFill>
                <a:latin typeface="微軟正黑體" panose="020B0604030504040204" pitchFamily="34" charset="-120"/>
                <a:ea typeface="微軟正黑體" panose="020B0604030504040204" pitchFamily="34" charset="-120"/>
              </a:rPr>
              <a:t>本頁不代表對任一個股的買賣建議</a:t>
            </a:r>
            <a:r>
              <a:rPr kumimoji="0" lang="en-US" altLang="zh-TW" sz="900" dirty="0">
                <a:solidFill>
                  <a:schemeClr val="tx1"/>
                </a:solidFill>
                <a:latin typeface="微軟正黑體" panose="020B0604030504040204" pitchFamily="34" charset="-120"/>
                <a:ea typeface="微軟正黑體" panose="020B0604030504040204" pitchFamily="34" charset="-120"/>
              </a:rPr>
              <a:t>&gt;&lt;</a:t>
            </a:r>
            <a:r>
              <a:rPr kumimoji="0" lang="zh-TW" altLang="en-US" sz="900" dirty="0">
                <a:solidFill>
                  <a:schemeClr val="tx1"/>
                </a:solidFill>
                <a:latin typeface="微軟正黑體" panose="020B0604030504040204" pitchFamily="34" charset="-120"/>
                <a:ea typeface="微軟正黑體" panose="020B0604030504040204" pitchFamily="34" charset="-120"/>
              </a:rPr>
              <a:t>投資人申購本基金係持有基金受益憑證，而非本文提及之投資資產或標的</a:t>
            </a:r>
            <a:r>
              <a:rPr kumimoji="0" lang="en-US" altLang="zh-TW" sz="900" dirty="0">
                <a:solidFill>
                  <a:schemeClr val="tx1"/>
                </a:solidFill>
                <a:latin typeface="微軟正黑體" panose="020B0604030504040204" pitchFamily="34" charset="-120"/>
                <a:ea typeface="微軟正黑體" panose="020B0604030504040204" pitchFamily="34" charset="-120"/>
              </a:rPr>
              <a:t>&gt;</a:t>
            </a:r>
          </a:p>
        </p:txBody>
      </p:sp>
      <p:graphicFrame>
        <p:nvGraphicFramePr>
          <p:cNvPr id="3" name="圖表 2">
            <a:extLst>
              <a:ext uri="{FF2B5EF4-FFF2-40B4-BE49-F238E27FC236}">
                <a16:creationId xmlns:a16="http://schemas.microsoft.com/office/drawing/2014/main" id="{90F45516-A55F-F97A-E40C-03FF874D2041}"/>
              </a:ext>
            </a:extLst>
          </p:cNvPr>
          <p:cNvGraphicFramePr>
            <a:graphicFrameLocks/>
          </p:cNvGraphicFramePr>
          <p:nvPr>
            <p:extLst>
              <p:ext uri="{D42A27DB-BD31-4B8C-83A1-F6EECF244321}">
                <p14:modId xmlns:p14="http://schemas.microsoft.com/office/powerpoint/2010/main" val="3353933301"/>
              </p:ext>
            </p:extLst>
          </p:nvPr>
        </p:nvGraphicFramePr>
        <p:xfrm>
          <a:off x="199231" y="1917700"/>
          <a:ext cx="3200400" cy="4419600"/>
        </p:xfrm>
        <a:graphic>
          <a:graphicData uri="http://schemas.openxmlformats.org/drawingml/2006/chart">
            <c:chart xmlns:c="http://schemas.openxmlformats.org/drawingml/2006/chart" xmlns:r="http://schemas.openxmlformats.org/officeDocument/2006/relationships" r:id="rId4"/>
          </a:graphicData>
        </a:graphic>
      </p:graphicFrame>
      <p:sp>
        <p:nvSpPr>
          <p:cNvPr id="4" name="文字方塊 3">
            <a:extLst>
              <a:ext uri="{FF2B5EF4-FFF2-40B4-BE49-F238E27FC236}">
                <a16:creationId xmlns:a16="http://schemas.microsoft.com/office/drawing/2014/main" id="{697879D9-10EE-3F93-D59C-77E2B4CB364F}"/>
              </a:ext>
            </a:extLst>
          </p:cNvPr>
          <p:cNvSpPr txBox="1"/>
          <p:nvPr/>
        </p:nvSpPr>
        <p:spPr>
          <a:xfrm>
            <a:off x="199231" y="1612900"/>
            <a:ext cx="3200400" cy="261610"/>
          </a:xfrm>
          <a:prstGeom prst="rect">
            <a:avLst/>
          </a:prstGeom>
          <a:solidFill>
            <a:srgbClr val="0000FF"/>
          </a:solidFill>
        </p:spPr>
        <p:txBody>
          <a:bodyPr wrap="square" rtlCol="0">
            <a:spAutoFit/>
          </a:bodyPr>
          <a:lstStyle/>
          <a:p>
            <a:pPr algn="ctr">
              <a:lnSpc>
                <a:spcPct val="100000"/>
              </a:lnSpc>
              <a:spcBef>
                <a:spcPct val="0"/>
              </a:spcBef>
            </a:pP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2025</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年來，費城半導體指數走勢圖</a:t>
            </a:r>
            <a:endParaRPr lang="en-US" altLang="zh-TW" sz="1100" b="1" dirty="0">
              <a:solidFill>
                <a:srgbClr val="FFFFFF">
                  <a:lumMod val="95000"/>
                </a:srgbClr>
              </a:solidFill>
              <a:latin typeface="微軟正黑體" panose="020B0604030504040204" pitchFamily="34" charset="-120"/>
              <a:ea typeface="微軟正黑體" panose="020B0604030504040204" pitchFamily="34" charset="-120"/>
            </a:endParaRPr>
          </a:p>
        </p:txBody>
      </p:sp>
      <p:sp>
        <p:nvSpPr>
          <p:cNvPr id="5" name="文字方塊 4">
            <a:extLst>
              <a:ext uri="{FF2B5EF4-FFF2-40B4-BE49-F238E27FC236}">
                <a16:creationId xmlns:a16="http://schemas.microsoft.com/office/drawing/2014/main" id="{23B787CB-D43E-45D5-B4F9-B14BFA86045E}"/>
              </a:ext>
            </a:extLst>
          </p:cNvPr>
          <p:cNvSpPr txBox="1"/>
          <p:nvPr/>
        </p:nvSpPr>
        <p:spPr>
          <a:xfrm>
            <a:off x="2028031" y="4660900"/>
            <a:ext cx="609600" cy="230832"/>
          </a:xfrm>
          <a:prstGeom prst="rect">
            <a:avLst/>
          </a:prstGeom>
          <a:noFill/>
        </p:spPr>
        <p:txBody>
          <a:bodyPr wrap="square" rtlCol="0">
            <a:spAutoFit/>
          </a:bodyPr>
          <a:lstStyle/>
          <a:p>
            <a:pPr algn="ctr"/>
            <a:r>
              <a:rPr lang="en-US" altLang="zh-TW" sz="900" b="1" dirty="0">
                <a:solidFill>
                  <a:srgbClr val="FF0000"/>
                </a:solidFill>
                <a:latin typeface="微軟正黑體" panose="020B0604030504040204" pitchFamily="34" charset="-120"/>
                <a:ea typeface="微軟正黑體" panose="020B0604030504040204" pitchFamily="34" charset="-120"/>
              </a:rPr>
              <a:t>+100%</a:t>
            </a:r>
          </a:p>
        </p:txBody>
      </p:sp>
      <p:cxnSp>
        <p:nvCxnSpPr>
          <p:cNvPr id="7" name="直線單箭頭接點 6">
            <a:extLst>
              <a:ext uri="{FF2B5EF4-FFF2-40B4-BE49-F238E27FC236}">
                <a16:creationId xmlns:a16="http://schemas.microsoft.com/office/drawing/2014/main" id="{14244EB3-18A7-CAF8-D2C5-004604A21E6C}"/>
              </a:ext>
            </a:extLst>
          </p:cNvPr>
          <p:cNvCxnSpPr>
            <a:cxnSpLocks/>
          </p:cNvCxnSpPr>
          <p:nvPr/>
        </p:nvCxnSpPr>
        <p:spPr>
          <a:xfrm flipV="1">
            <a:off x="3171031" y="2641600"/>
            <a:ext cx="213519" cy="1358900"/>
          </a:xfrm>
          <a:prstGeom prst="straightConnector1">
            <a:avLst/>
          </a:prstGeom>
          <a:ln w="1905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 name="直線單箭頭接點 9">
            <a:extLst>
              <a:ext uri="{FF2B5EF4-FFF2-40B4-BE49-F238E27FC236}">
                <a16:creationId xmlns:a16="http://schemas.microsoft.com/office/drawing/2014/main" id="{3407E72D-D924-B6FD-38BF-303C997CD6DE}"/>
              </a:ext>
            </a:extLst>
          </p:cNvPr>
          <p:cNvCxnSpPr>
            <a:cxnSpLocks/>
          </p:cNvCxnSpPr>
          <p:nvPr/>
        </p:nvCxnSpPr>
        <p:spPr>
          <a:xfrm flipV="1">
            <a:off x="1418431" y="4127500"/>
            <a:ext cx="1447800" cy="984250"/>
          </a:xfrm>
          <a:prstGeom prst="straightConnector1">
            <a:avLst/>
          </a:prstGeom>
          <a:ln w="1905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3" name="文字方塊 12">
            <a:extLst>
              <a:ext uri="{FF2B5EF4-FFF2-40B4-BE49-F238E27FC236}">
                <a16:creationId xmlns:a16="http://schemas.microsoft.com/office/drawing/2014/main" id="{6D93CF74-9CE1-A9AD-6629-3E62722E8668}"/>
              </a:ext>
            </a:extLst>
          </p:cNvPr>
          <p:cNvSpPr txBox="1"/>
          <p:nvPr/>
        </p:nvSpPr>
        <p:spPr>
          <a:xfrm>
            <a:off x="3164681" y="3460750"/>
            <a:ext cx="609600" cy="230832"/>
          </a:xfrm>
          <a:prstGeom prst="rect">
            <a:avLst/>
          </a:prstGeom>
          <a:noFill/>
        </p:spPr>
        <p:txBody>
          <a:bodyPr wrap="square" rtlCol="0">
            <a:spAutoFit/>
          </a:bodyPr>
          <a:lstStyle/>
          <a:p>
            <a:pPr algn="ctr"/>
            <a:r>
              <a:rPr lang="en-US" altLang="zh-TW" sz="900" b="1" dirty="0">
                <a:solidFill>
                  <a:srgbClr val="FF0000"/>
                </a:solidFill>
                <a:latin typeface="微軟正黑體" panose="020B0604030504040204" pitchFamily="34" charset="-120"/>
                <a:ea typeface="微軟正黑體" panose="020B0604030504040204" pitchFamily="34" charset="-120"/>
              </a:rPr>
              <a:t>+68%</a:t>
            </a:r>
          </a:p>
        </p:txBody>
      </p:sp>
      <p:sp>
        <p:nvSpPr>
          <p:cNvPr id="17" name="文字方塊 16">
            <a:extLst>
              <a:ext uri="{FF2B5EF4-FFF2-40B4-BE49-F238E27FC236}">
                <a16:creationId xmlns:a16="http://schemas.microsoft.com/office/drawing/2014/main" id="{E6EA0A60-3C9C-47DF-47D5-371853528209}"/>
              </a:ext>
            </a:extLst>
          </p:cNvPr>
          <p:cNvSpPr txBox="1"/>
          <p:nvPr/>
        </p:nvSpPr>
        <p:spPr>
          <a:xfrm>
            <a:off x="3552031" y="1612900"/>
            <a:ext cx="3886200" cy="261610"/>
          </a:xfrm>
          <a:prstGeom prst="rect">
            <a:avLst/>
          </a:prstGeom>
          <a:solidFill>
            <a:srgbClr val="0000FF"/>
          </a:solidFill>
        </p:spPr>
        <p:txBody>
          <a:bodyPr wrap="square" rtlCol="0">
            <a:spAutoFit/>
          </a:bodyPr>
          <a:lstStyle/>
          <a:p>
            <a:pPr algn="ctr">
              <a:lnSpc>
                <a:spcPct val="100000"/>
              </a:lnSpc>
              <a:spcBef>
                <a:spcPct val="0"/>
              </a:spcBef>
            </a:pP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本基金半導體相關持股</a:t>
            </a:r>
            <a:endParaRPr lang="en-US" altLang="zh-TW" sz="1100" b="1" dirty="0">
              <a:solidFill>
                <a:srgbClr val="FFFFFF">
                  <a:lumMod val="95000"/>
                </a:srgbClr>
              </a:solidFill>
              <a:latin typeface="微軟正黑體" panose="020B0604030504040204" pitchFamily="34" charset="-120"/>
              <a:ea typeface="微軟正黑體" panose="020B0604030504040204" pitchFamily="34" charset="-120"/>
            </a:endParaRPr>
          </a:p>
        </p:txBody>
      </p:sp>
      <p:sp>
        <p:nvSpPr>
          <p:cNvPr id="20" name="文字方塊 19">
            <a:extLst>
              <a:ext uri="{FF2B5EF4-FFF2-40B4-BE49-F238E27FC236}">
                <a16:creationId xmlns:a16="http://schemas.microsoft.com/office/drawing/2014/main" id="{D9292673-F245-1886-DA6C-8B32F73B79B6}"/>
              </a:ext>
            </a:extLst>
          </p:cNvPr>
          <p:cNvSpPr txBox="1"/>
          <p:nvPr/>
        </p:nvSpPr>
        <p:spPr>
          <a:xfrm>
            <a:off x="3552031" y="1873250"/>
            <a:ext cx="3857624" cy="400110"/>
          </a:xfrm>
          <a:prstGeom prst="rect">
            <a:avLst/>
          </a:prstGeom>
          <a:noFill/>
          <a:ln>
            <a:noFill/>
          </a:ln>
        </p:spPr>
        <p:txBody>
          <a:bodyPr wrap="square">
            <a:spAutoFit/>
          </a:bodyPr>
          <a:lstStyle/>
          <a:p>
            <a:pPr algn="ctr" defTabSz="995661" fontAlgn="auto">
              <a:spcBef>
                <a:spcPts val="0"/>
              </a:spcBef>
              <a:spcAft>
                <a:spcPts val="0"/>
              </a:spcAft>
              <a:defRPr/>
            </a:pPr>
            <a:r>
              <a:rPr lang="zh-TW" altLang="en-US" sz="1000" b="1" dirty="0">
                <a:latin typeface="微軟正黑體" panose="020B0604030504040204" pitchFamily="34" charset="-120"/>
                <a:ea typeface="微軟正黑體" panose="020B0604030504040204" pitchFamily="34" charset="-120"/>
                <a:cs typeface="Arial" panose="020B0604020202020204" pitchFamily="34" charset="0"/>
              </a:rPr>
              <a:t>富蘭克林坦伯頓科技基金</a:t>
            </a:r>
            <a:endParaRPr lang="en-US" altLang="zh-TW" sz="1000" b="1" dirty="0">
              <a:latin typeface="微軟正黑體" panose="020B0604030504040204" pitchFamily="34" charset="-120"/>
              <a:ea typeface="微軟正黑體" panose="020B0604030504040204" pitchFamily="34" charset="-120"/>
              <a:cs typeface="Arial" panose="020B0604020202020204" pitchFamily="34" charset="0"/>
            </a:endParaRPr>
          </a:p>
          <a:p>
            <a:pPr algn="ctr" defTabSz="995661" fontAlgn="auto">
              <a:spcBef>
                <a:spcPts val="0"/>
              </a:spcBef>
              <a:spcAft>
                <a:spcPts val="0"/>
              </a:spcAft>
              <a:defRPr/>
            </a:pPr>
            <a:r>
              <a:rPr lang="en-US" altLang="zh-TW"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endParaRPr>
          </a:p>
        </p:txBody>
      </p:sp>
      <p:graphicFrame>
        <p:nvGraphicFramePr>
          <p:cNvPr id="28" name="圖表 27">
            <a:extLst>
              <a:ext uri="{FF2B5EF4-FFF2-40B4-BE49-F238E27FC236}">
                <a16:creationId xmlns:a16="http://schemas.microsoft.com/office/drawing/2014/main" id="{9359A81E-43DF-42B4-ABF1-5A766F6C4A4A}"/>
              </a:ext>
            </a:extLst>
          </p:cNvPr>
          <p:cNvGraphicFramePr>
            <a:graphicFrameLocks/>
          </p:cNvGraphicFramePr>
          <p:nvPr>
            <p:extLst>
              <p:ext uri="{D42A27DB-BD31-4B8C-83A1-F6EECF244321}">
                <p14:modId xmlns:p14="http://schemas.microsoft.com/office/powerpoint/2010/main" val="3641377370"/>
              </p:ext>
            </p:extLst>
          </p:nvPr>
        </p:nvGraphicFramePr>
        <p:xfrm>
          <a:off x="3628231" y="3670300"/>
          <a:ext cx="3657600" cy="2590800"/>
        </p:xfrm>
        <a:graphic>
          <a:graphicData uri="http://schemas.openxmlformats.org/drawingml/2006/chart">
            <c:chart xmlns:c="http://schemas.openxmlformats.org/drawingml/2006/chart" xmlns:r="http://schemas.openxmlformats.org/officeDocument/2006/relationships" r:id="rId5"/>
          </a:graphicData>
        </a:graphic>
      </p:graphicFrame>
      <p:sp>
        <p:nvSpPr>
          <p:cNvPr id="8" name="文字方塊 7">
            <a:extLst>
              <a:ext uri="{FF2B5EF4-FFF2-40B4-BE49-F238E27FC236}">
                <a16:creationId xmlns:a16="http://schemas.microsoft.com/office/drawing/2014/main" id="{A5900E29-FB4C-A74E-37D4-0AB225BD8377}"/>
              </a:ext>
            </a:extLst>
          </p:cNvPr>
          <p:cNvSpPr txBox="1"/>
          <p:nvPr/>
        </p:nvSpPr>
        <p:spPr>
          <a:xfrm>
            <a:off x="4085431" y="2298700"/>
            <a:ext cx="924742" cy="215444"/>
          </a:xfrm>
          <a:prstGeom prst="rect">
            <a:avLst/>
          </a:prstGeom>
          <a:solidFill>
            <a:schemeClr val="tx1"/>
          </a:solidFill>
        </p:spPr>
        <p:txBody>
          <a:bodyPr wrap="square" rtlCol="0">
            <a:spAutoFit/>
          </a:bodyPr>
          <a:lstStyle/>
          <a:p>
            <a:pPr algn="ctr"/>
            <a:r>
              <a:rPr lang="en-US" altLang="zh-TW" sz="800" b="1" dirty="0">
                <a:solidFill>
                  <a:schemeClr val="bg1"/>
                </a:solidFill>
                <a:latin typeface="微軟正黑體" panose="020B0604030504040204" pitchFamily="34" charset="-120"/>
                <a:ea typeface="微軟正黑體" panose="020B0604030504040204" pitchFamily="34" charset="-120"/>
              </a:rPr>
              <a:t>AI</a:t>
            </a:r>
            <a:r>
              <a:rPr lang="zh-TW" altLang="en-US" sz="800" b="1" dirty="0">
                <a:solidFill>
                  <a:schemeClr val="bg1"/>
                </a:solidFill>
                <a:latin typeface="微軟正黑體" panose="020B0604030504040204" pitchFamily="34" charset="-120"/>
                <a:ea typeface="微軟正黑體" panose="020B0604030504040204" pitchFamily="34" charset="-120"/>
              </a:rPr>
              <a:t>晶片</a:t>
            </a:r>
          </a:p>
        </p:txBody>
      </p:sp>
      <p:sp>
        <p:nvSpPr>
          <p:cNvPr id="11" name="文字方塊 10">
            <a:extLst>
              <a:ext uri="{FF2B5EF4-FFF2-40B4-BE49-F238E27FC236}">
                <a16:creationId xmlns:a16="http://schemas.microsoft.com/office/drawing/2014/main" id="{E13BDF60-CAF5-A1D4-4C03-C8E2731EBD49}"/>
              </a:ext>
            </a:extLst>
          </p:cNvPr>
          <p:cNvSpPr txBox="1"/>
          <p:nvPr/>
        </p:nvSpPr>
        <p:spPr>
          <a:xfrm>
            <a:off x="5533231" y="2298700"/>
            <a:ext cx="753494" cy="215444"/>
          </a:xfrm>
          <a:prstGeom prst="rect">
            <a:avLst/>
          </a:prstGeom>
          <a:solidFill>
            <a:schemeClr val="tx1"/>
          </a:solidFill>
        </p:spPr>
        <p:txBody>
          <a:bodyPr wrap="square" rtlCol="0">
            <a:spAutoFit/>
          </a:bodyPr>
          <a:lstStyle/>
          <a:p>
            <a:pPr algn="ctr"/>
            <a:r>
              <a:rPr lang="zh-TW" altLang="en-US" sz="800" b="1" dirty="0">
                <a:solidFill>
                  <a:schemeClr val="bg1"/>
                </a:solidFill>
                <a:latin typeface="微軟正黑體" panose="020B0604030504040204" pitchFamily="34" charset="-120"/>
                <a:ea typeface="微軟正黑體" panose="020B0604030504040204" pitchFamily="34" charset="-120"/>
              </a:rPr>
              <a:t>半導體設備</a:t>
            </a:r>
          </a:p>
        </p:txBody>
      </p:sp>
      <p:sp>
        <p:nvSpPr>
          <p:cNvPr id="14" name="文字方塊 13">
            <a:extLst>
              <a:ext uri="{FF2B5EF4-FFF2-40B4-BE49-F238E27FC236}">
                <a16:creationId xmlns:a16="http://schemas.microsoft.com/office/drawing/2014/main" id="{CC9A212C-5F42-3FDE-2CE2-EC6C808133A9}"/>
              </a:ext>
            </a:extLst>
          </p:cNvPr>
          <p:cNvSpPr txBox="1"/>
          <p:nvPr/>
        </p:nvSpPr>
        <p:spPr>
          <a:xfrm>
            <a:off x="4161631" y="3136900"/>
            <a:ext cx="753494" cy="215444"/>
          </a:xfrm>
          <a:prstGeom prst="rect">
            <a:avLst/>
          </a:prstGeom>
          <a:solidFill>
            <a:schemeClr val="tx1"/>
          </a:solidFill>
        </p:spPr>
        <p:txBody>
          <a:bodyPr wrap="square" rtlCol="0">
            <a:spAutoFit/>
          </a:bodyPr>
          <a:lstStyle/>
          <a:p>
            <a:pPr algn="ctr"/>
            <a:r>
              <a:rPr lang="zh-TW" altLang="en-US" sz="800" b="1" dirty="0">
                <a:solidFill>
                  <a:schemeClr val="bg1"/>
                </a:solidFill>
                <a:latin typeface="微軟正黑體" panose="020B0604030504040204" pitchFamily="34" charset="-120"/>
                <a:ea typeface="微軟正黑體" panose="020B0604030504040204" pitchFamily="34" charset="-120"/>
              </a:rPr>
              <a:t>記憶體</a:t>
            </a:r>
          </a:p>
        </p:txBody>
      </p:sp>
      <p:sp>
        <p:nvSpPr>
          <p:cNvPr id="15" name="文字方塊 14">
            <a:extLst>
              <a:ext uri="{FF2B5EF4-FFF2-40B4-BE49-F238E27FC236}">
                <a16:creationId xmlns:a16="http://schemas.microsoft.com/office/drawing/2014/main" id="{6408314B-FF31-15FA-8B96-7E1C98FBA1C5}"/>
              </a:ext>
            </a:extLst>
          </p:cNvPr>
          <p:cNvSpPr txBox="1"/>
          <p:nvPr/>
        </p:nvSpPr>
        <p:spPr>
          <a:xfrm>
            <a:off x="6676231" y="2298700"/>
            <a:ext cx="650745" cy="215444"/>
          </a:xfrm>
          <a:prstGeom prst="rect">
            <a:avLst/>
          </a:prstGeom>
          <a:solidFill>
            <a:schemeClr val="tx1"/>
          </a:solidFill>
        </p:spPr>
        <p:txBody>
          <a:bodyPr wrap="square" rtlCol="0">
            <a:spAutoFit/>
          </a:bodyPr>
          <a:lstStyle/>
          <a:p>
            <a:pPr algn="ctr"/>
            <a:r>
              <a:rPr lang="zh-TW" altLang="en-US" sz="800" b="1" dirty="0">
                <a:solidFill>
                  <a:schemeClr val="bg1"/>
                </a:solidFill>
                <a:latin typeface="微軟正黑體" panose="020B0604030504040204" pitchFamily="34" charset="-120"/>
                <a:ea typeface="微軟正黑體" panose="020B0604030504040204" pitchFamily="34" charset="-120"/>
              </a:rPr>
              <a:t>光通訊</a:t>
            </a:r>
          </a:p>
        </p:txBody>
      </p:sp>
      <p:pic>
        <p:nvPicPr>
          <p:cNvPr id="16" name="圖片 15" descr="畫面剪輯">
            <a:extLst>
              <a:ext uri="{FF2B5EF4-FFF2-40B4-BE49-F238E27FC236}">
                <a16:creationId xmlns:a16="http://schemas.microsoft.com/office/drawing/2014/main" id="{A16659F4-D5C9-BE76-E0AF-0B46D8C69808}"/>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3742934" y="2557998"/>
            <a:ext cx="558760" cy="170176"/>
          </a:xfrm>
          <a:prstGeom prst="rect">
            <a:avLst/>
          </a:prstGeom>
        </p:spPr>
      </p:pic>
      <p:pic>
        <p:nvPicPr>
          <p:cNvPr id="19" name="圖片 18">
            <a:extLst>
              <a:ext uri="{FF2B5EF4-FFF2-40B4-BE49-F238E27FC236}">
                <a16:creationId xmlns:a16="http://schemas.microsoft.com/office/drawing/2014/main" id="{403D1D13-6D63-0CE2-289A-8F8DBB8BCDEF}"/>
              </a:ext>
            </a:extLst>
          </p:cNvPr>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a:xfrm>
            <a:off x="4359242" y="2844731"/>
            <a:ext cx="469173" cy="181652"/>
          </a:xfrm>
          <a:prstGeom prst="rect">
            <a:avLst/>
          </a:prstGeom>
        </p:spPr>
      </p:pic>
      <p:pic>
        <p:nvPicPr>
          <p:cNvPr id="21" name="圖片 20">
            <a:extLst>
              <a:ext uri="{FF2B5EF4-FFF2-40B4-BE49-F238E27FC236}">
                <a16:creationId xmlns:a16="http://schemas.microsoft.com/office/drawing/2014/main" id="{AACA6F2A-2B2A-1F30-D566-859BF49EAEC6}"/>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89610" y="2798847"/>
            <a:ext cx="432820" cy="232249"/>
          </a:xfrm>
          <a:prstGeom prst="rect">
            <a:avLst/>
          </a:prstGeom>
        </p:spPr>
      </p:pic>
      <p:pic>
        <p:nvPicPr>
          <p:cNvPr id="22" name="圖片 21">
            <a:extLst>
              <a:ext uri="{FF2B5EF4-FFF2-40B4-BE49-F238E27FC236}">
                <a16:creationId xmlns:a16="http://schemas.microsoft.com/office/drawing/2014/main" id="{BCC8B397-A8EB-CFD4-CD0C-D83F483F7305}"/>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392477" y="2593481"/>
            <a:ext cx="455414" cy="119714"/>
          </a:xfrm>
          <a:prstGeom prst="rect">
            <a:avLst/>
          </a:prstGeom>
        </p:spPr>
      </p:pic>
      <p:pic>
        <p:nvPicPr>
          <p:cNvPr id="24" name="圖片 23">
            <a:extLst>
              <a:ext uri="{FF2B5EF4-FFF2-40B4-BE49-F238E27FC236}">
                <a16:creationId xmlns:a16="http://schemas.microsoft.com/office/drawing/2014/main" id="{BC8342F9-0BBA-80D3-3017-ACFBF23DD7D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941674" y="2633319"/>
            <a:ext cx="347934" cy="301282"/>
          </a:xfrm>
          <a:prstGeom prst="rect">
            <a:avLst/>
          </a:prstGeom>
        </p:spPr>
      </p:pic>
      <p:pic>
        <p:nvPicPr>
          <p:cNvPr id="25" name="圖片 24">
            <a:extLst>
              <a:ext uri="{FF2B5EF4-FFF2-40B4-BE49-F238E27FC236}">
                <a16:creationId xmlns:a16="http://schemas.microsoft.com/office/drawing/2014/main" id="{52F820CC-E279-D93E-D3DE-5889947BB490}"/>
              </a:ext>
            </a:extLst>
          </p:cNvPr>
          <p:cNvPicPr>
            <a:picLocks noChangeAspect="1"/>
          </p:cNvPicPr>
          <p:nvPr/>
        </p:nvPicPr>
        <p:blipFill>
          <a:blip r:embed="rId11" cstate="screen">
            <a:extLst>
              <a:ext uri="{28A0092B-C50C-407E-A947-70E740481C1C}">
                <a14:useLocalDpi xmlns:a14="http://schemas.microsoft.com/office/drawing/2010/main"/>
              </a:ext>
            </a:extLst>
          </a:blip>
          <a:srcRect/>
          <a:stretch>
            <a:fillRect/>
          </a:stretch>
        </p:blipFill>
        <p:spPr>
          <a:xfrm>
            <a:off x="5711031" y="2654300"/>
            <a:ext cx="423126" cy="132083"/>
          </a:xfrm>
          <a:prstGeom prst="rect">
            <a:avLst/>
          </a:prstGeom>
        </p:spPr>
      </p:pic>
      <p:pic>
        <p:nvPicPr>
          <p:cNvPr id="26" name="圖片 25">
            <a:extLst>
              <a:ext uri="{FF2B5EF4-FFF2-40B4-BE49-F238E27FC236}">
                <a16:creationId xmlns:a16="http://schemas.microsoft.com/office/drawing/2014/main" id="{F57C7778-23A0-5F64-F5FC-9BF7A6DD061D}"/>
              </a:ext>
            </a:extLst>
          </p:cNvPr>
          <p:cNvPicPr>
            <a:picLocks noChangeAspect="1"/>
          </p:cNvPicPr>
          <p:nvPr/>
        </p:nvPicPr>
        <p:blipFill>
          <a:blip r:embed="rId12" cstate="screen">
            <a:extLst>
              <a:ext uri="{28A0092B-C50C-407E-A947-70E740481C1C}">
                <a14:useLocalDpi xmlns:a14="http://schemas.microsoft.com/office/drawing/2010/main"/>
              </a:ext>
            </a:extLst>
          </a:blip>
          <a:srcRect/>
          <a:stretch>
            <a:fillRect/>
          </a:stretch>
        </p:blipFill>
        <p:spPr>
          <a:xfrm>
            <a:off x="5690320" y="2884815"/>
            <a:ext cx="416875" cy="161701"/>
          </a:xfrm>
          <a:prstGeom prst="rect">
            <a:avLst/>
          </a:prstGeom>
        </p:spPr>
      </p:pic>
      <p:pic>
        <p:nvPicPr>
          <p:cNvPr id="27" name="圖片 26">
            <a:extLst>
              <a:ext uri="{FF2B5EF4-FFF2-40B4-BE49-F238E27FC236}">
                <a16:creationId xmlns:a16="http://schemas.microsoft.com/office/drawing/2014/main" id="{751CD3FE-7C01-7FD2-B0ED-1761D3187EA7}"/>
              </a:ext>
            </a:extLst>
          </p:cNvPr>
          <p:cNvPicPr>
            <a:picLocks noChangeAspect="1"/>
          </p:cNvPicPr>
          <p:nvPr/>
        </p:nvPicPr>
        <p:blipFill>
          <a:blip r:embed="rId13" cstate="screen">
            <a:extLst>
              <a:ext uri="{28A0092B-C50C-407E-A947-70E740481C1C}">
                <a14:useLocalDpi xmlns:a14="http://schemas.microsoft.com/office/drawing/2010/main"/>
              </a:ext>
            </a:extLst>
          </a:blip>
          <a:srcRect/>
          <a:stretch>
            <a:fillRect/>
          </a:stretch>
        </p:blipFill>
        <p:spPr>
          <a:xfrm>
            <a:off x="5649545" y="3445218"/>
            <a:ext cx="513746" cy="133069"/>
          </a:xfrm>
          <a:prstGeom prst="rect">
            <a:avLst/>
          </a:prstGeom>
        </p:spPr>
      </p:pic>
      <p:pic>
        <p:nvPicPr>
          <p:cNvPr id="31" name="圖片 30">
            <a:extLst>
              <a:ext uri="{FF2B5EF4-FFF2-40B4-BE49-F238E27FC236}">
                <a16:creationId xmlns:a16="http://schemas.microsoft.com/office/drawing/2014/main" id="{0DF3AD76-868A-68B0-33CC-A0D549416CBC}"/>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3933616" y="3427145"/>
            <a:ext cx="513746" cy="155701"/>
          </a:xfrm>
          <a:prstGeom prst="rect">
            <a:avLst/>
          </a:prstGeom>
        </p:spPr>
      </p:pic>
      <p:pic>
        <p:nvPicPr>
          <p:cNvPr id="33" name="圖片 32">
            <a:extLst>
              <a:ext uri="{FF2B5EF4-FFF2-40B4-BE49-F238E27FC236}">
                <a16:creationId xmlns:a16="http://schemas.microsoft.com/office/drawing/2014/main" id="{8007F616-51D9-3CF1-C794-6397188FF8EE}"/>
              </a:ext>
            </a:extLst>
          </p:cNvPr>
          <p:cNvPicPr>
            <a:picLocks noChangeAspect="1"/>
          </p:cNvPicPr>
          <p:nvPr/>
        </p:nvPicPr>
        <p:blipFill>
          <a:blip r:embed="rId15" cstate="screen">
            <a:extLst>
              <a:ext uri="{28A0092B-C50C-407E-A947-70E740481C1C}">
                <a14:useLocalDpi xmlns:a14="http://schemas.microsoft.com/office/drawing/2010/main"/>
              </a:ext>
            </a:extLst>
          </a:blip>
          <a:srcRect/>
          <a:stretch>
            <a:fillRect/>
          </a:stretch>
        </p:blipFill>
        <p:spPr>
          <a:xfrm>
            <a:off x="4542631" y="3441700"/>
            <a:ext cx="665060" cy="126212"/>
          </a:xfrm>
          <a:prstGeom prst="rect">
            <a:avLst/>
          </a:prstGeom>
        </p:spPr>
      </p:pic>
      <p:pic>
        <p:nvPicPr>
          <p:cNvPr id="34" name="圖片 33">
            <a:extLst>
              <a:ext uri="{FF2B5EF4-FFF2-40B4-BE49-F238E27FC236}">
                <a16:creationId xmlns:a16="http://schemas.microsoft.com/office/drawing/2014/main" id="{93654530-8E95-D029-0743-30FC69EE1C59}"/>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6591182" y="2629437"/>
            <a:ext cx="701878" cy="146716"/>
          </a:xfrm>
          <a:prstGeom prst="rect">
            <a:avLst/>
          </a:prstGeom>
        </p:spPr>
      </p:pic>
      <p:pic>
        <p:nvPicPr>
          <p:cNvPr id="35" name="圖片 34">
            <a:extLst>
              <a:ext uri="{FF2B5EF4-FFF2-40B4-BE49-F238E27FC236}">
                <a16:creationId xmlns:a16="http://schemas.microsoft.com/office/drawing/2014/main" id="{EED1B0BA-FDBF-6667-BCEB-E4935F38AB0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flipV="1">
            <a:off x="6670843" y="2908284"/>
            <a:ext cx="564879" cy="125681"/>
          </a:xfrm>
          <a:prstGeom prst="rect">
            <a:avLst/>
          </a:prstGeom>
        </p:spPr>
      </p:pic>
      <p:pic>
        <p:nvPicPr>
          <p:cNvPr id="36" name="圖片 35">
            <a:extLst>
              <a:ext uri="{FF2B5EF4-FFF2-40B4-BE49-F238E27FC236}">
                <a16:creationId xmlns:a16="http://schemas.microsoft.com/office/drawing/2014/main" id="{B556710B-814B-F844-E411-BDD8FA62E625}"/>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6519029" y="3123985"/>
            <a:ext cx="810994" cy="182420"/>
          </a:xfrm>
          <a:prstGeom prst="rect">
            <a:avLst/>
          </a:prstGeom>
        </p:spPr>
      </p:pic>
      <p:pic>
        <p:nvPicPr>
          <p:cNvPr id="37" name="圖片 36">
            <a:extLst>
              <a:ext uri="{FF2B5EF4-FFF2-40B4-BE49-F238E27FC236}">
                <a16:creationId xmlns:a16="http://schemas.microsoft.com/office/drawing/2014/main" id="{91C93F59-1691-CF62-52CF-B2608E6E71A3}"/>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633326" y="3156041"/>
            <a:ext cx="556903" cy="191388"/>
          </a:xfrm>
          <a:prstGeom prst="rect">
            <a:avLst/>
          </a:prstGeom>
        </p:spPr>
      </p:pic>
      <p:pic>
        <p:nvPicPr>
          <p:cNvPr id="38" name="圖片 37">
            <a:extLst>
              <a:ext uri="{FF2B5EF4-FFF2-40B4-BE49-F238E27FC236}">
                <a16:creationId xmlns:a16="http://schemas.microsoft.com/office/drawing/2014/main" id="{27556C75-2893-D200-86EC-0CFE3610E6C5}"/>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6600031" y="3441700"/>
            <a:ext cx="701878" cy="121795"/>
          </a:xfrm>
          <a:prstGeom prst="rect">
            <a:avLst/>
          </a:prstGeom>
        </p:spPr>
      </p:pic>
      <p:grpSp>
        <p:nvGrpSpPr>
          <p:cNvPr id="43" name="群組 42">
            <a:extLst>
              <a:ext uri="{FF2B5EF4-FFF2-40B4-BE49-F238E27FC236}">
                <a16:creationId xmlns:a16="http://schemas.microsoft.com/office/drawing/2014/main" id="{706E7115-C40E-F9F8-72C7-C6CB14AC325B}"/>
              </a:ext>
            </a:extLst>
          </p:cNvPr>
          <p:cNvGrpSpPr/>
          <p:nvPr/>
        </p:nvGrpSpPr>
        <p:grpSpPr>
          <a:xfrm>
            <a:off x="0" y="6946900"/>
            <a:ext cx="7209631" cy="338554"/>
            <a:chOff x="0" y="2235129"/>
            <a:chExt cx="6371431" cy="338554"/>
          </a:xfrm>
        </p:grpSpPr>
        <p:pic>
          <p:nvPicPr>
            <p:cNvPr id="44" name="Picture 15">
              <a:extLst>
                <a:ext uri="{FF2B5EF4-FFF2-40B4-BE49-F238E27FC236}">
                  <a16:creationId xmlns:a16="http://schemas.microsoft.com/office/drawing/2014/main" id="{027DB947-9D65-34D2-CA95-E6480B706F8A}"/>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45" name="TextBox 190">
              <a:extLst>
                <a:ext uri="{FF2B5EF4-FFF2-40B4-BE49-F238E27FC236}">
                  <a16:creationId xmlns:a16="http://schemas.microsoft.com/office/drawing/2014/main" id="{7031B0B1-9B0A-8F48-F1D5-3160EDA7B3E0}"/>
                </a:ext>
              </a:extLst>
            </p:cNvPr>
            <p:cNvSpPr txBox="1"/>
            <p:nvPr/>
          </p:nvSpPr>
          <p:spPr>
            <a:xfrm>
              <a:off x="260093" y="2235129"/>
              <a:ext cx="6111338"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富坦科技基金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bg1"/>
                  </a:solidFill>
                  <a:latin typeface="微軟正黑體" panose="020B0604030504040204" pitchFamily="34" charset="-120"/>
                  <a:ea typeface="微軟正黑體" panose="020B0604030504040204" pitchFamily="34" charset="-120"/>
                </a:rPr>
                <a:t>還掌握重量級</a:t>
              </a:r>
              <a:r>
                <a:rPr lang="en-US" altLang="zh-TW" sz="1600" b="1" dirty="0">
                  <a:solidFill>
                    <a:schemeClr val="bg1"/>
                  </a:solidFill>
                  <a:latin typeface="微軟正黑體" panose="020B0604030504040204" pitchFamily="34" charset="-120"/>
                  <a:ea typeface="微軟正黑體" panose="020B0604030504040204" pitchFamily="34" charset="-120"/>
                </a:rPr>
                <a:t>IPO</a:t>
              </a:r>
              <a:r>
                <a:rPr lang="zh-TW" altLang="en-US" sz="1600" b="1" dirty="0">
                  <a:solidFill>
                    <a:schemeClr val="bg1"/>
                  </a:solidFill>
                  <a:latin typeface="微軟正黑體" panose="020B0604030504040204" pitchFamily="34" charset="-120"/>
                  <a:ea typeface="微軟正黑體" panose="020B0604030504040204" pitchFamily="34" charset="-120"/>
                </a:rPr>
                <a:t>市場機會</a:t>
              </a:r>
            </a:p>
          </p:txBody>
        </p:sp>
      </p:grpSp>
      <p:pic>
        <p:nvPicPr>
          <p:cNvPr id="46" name="Picture 54" descr="SpaceX logo and symbol, meaning, history, PNG">
            <a:extLst>
              <a:ext uri="{FF2B5EF4-FFF2-40B4-BE49-F238E27FC236}">
                <a16:creationId xmlns:a16="http://schemas.microsoft.com/office/drawing/2014/main" id="{0D837DE9-3DC6-824E-A8D2-99D6AEE92AA0}"/>
              </a:ext>
            </a:extLst>
          </p:cNvPr>
          <p:cNvPicPr>
            <a:picLocks noChangeAspect="1" noChangeArrowheads="1"/>
          </p:cNvPicPr>
          <p:nvPr/>
        </p:nvPicPr>
        <p:blipFill rotWithShape="1">
          <a:blip r:embed="rId21" cstate="screen">
            <a:extLst>
              <a:ext uri="{28A0092B-C50C-407E-A947-70E740481C1C}">
                <a14:useLocalDpi xmlns:a14="http://schemas.microsoft.com/office/drawing/2010/main"/>
              </a:ext>
            </a:extLst>
          </a:blip>
          <a:srcRect/>
          <a:stretch/>
        </p:blipFill>
        <p:spPr bwMode="auto">
          <a:xfrm>
            <a:off x="275431" y="7937500"/>
            <a:ext cx="1746450" cy="261066"/>
          </a:xfrm>
          <a:prstGeom prst="rect">
            <a:avLst/>
          </a:prstGeom>
          <a:noFill/>
          <a:extLst>
            <a:ext uri="{909E8E84-426E-40DD-AFC4-6F175D3DCCD1}">
              <a14:hiddenFill xmlns:a14="http://schemas.microsoft.com/office/drawing/2010/main">
                <a:solidFill>
                  <a:srgbClr val="FFFFFF"/>
                </a:solidFill>
              </a14:hiddenFill>
            </a:ext>
          </a:extLst>
        </p:spPr>
      </p:pic>
      <p:pic>
        <p:nvPicPr>
          <p:cNvPr id="47" name="圖片 46">
            <a:extLst>
              <a:ext uri="{FF2B5EF4-FFF2-40B4-BE49-F238E27FC236}">
                <a16:creationId xmlns:a16="http://schemas.microsoft.com/office/drawing/2014/main" id="{37FEB071-C303-604E-E9B7-4B1FC1294540}"/>
              </a:ext>
            </a:extLst>
          </p:cNvPr>
          <p:cNvPicPr>
            <a:picLocks noChangeAspect="1"/>
          </p:cNvPicPr>
          <p:nvPr/>
        </p:nvPicPr>
        <p:blipFill>
          <a:blip r:embed="rId22" cstate="screen">
            <a:extLst>
              <a:ext uri="{28A0092B-C50C-407E-A947-70E740481C1C}">
                <a14:useLocalDpi xmlns:a14="http://schemas.microsoft.com/office/drawing/2010/main"/>
              </a:ext>
            </a:extLst>
          </a:blip>
          <a:stretch>
            <a:fillRect/>
          </a:stretch>
        </p:blipFill>
        <p:spPr>
          <a:xfrm>
            <a:off x="2485231" y="8547100"/>
            <a:ext cx="862951" cy="359563"/>
          </a:xfrm>
          <a:prstGeom prst="rect">
            <a:avLst/>
          </a:prstGeom>
        </p:spPr>
      </p:pic>
      <p:pic>
        <p:nvPicPr>
          <p:cNvPr id="48" name="圖片 47">
            <a:extLst>
              <a:ext uri="{FF2B5EF4-FFF2-40B4-BE49-F238E27FC236}">
                <a16:creationId xmlns:a16="http://schemas.microsoft.com/office/drawing/2014/main" id="{0CA5253F-F024-5F74-51C1-2CFF3BF6B616}"/>
              </a:ext>
            </a:extLst>
          </p:cNvPr>
          <p:cNvPicPr>
            <a:picLocks noChangeAspect="1"/>
          </p:cNvPicPr>
          <p:nvPr/>
        </p:nvPicPr>
        <p:blipFill>
          <a:blip r:embed="rId23" cstate="screen">
            <a:extLst>
              <a:ext uri="{28A0092B-C50C-407E-A947-70E740481C1C}">
                <a14:useLocalDpi xmlns:a14="http://schemas.microsoft.com/office/drawing/2010/main"/>
              </a:ext>
            </a:extLst>
          </a:blip>
          <a:srcRect/>
          <a:stretch>
            <a:fillRect/>
          </a:stretch>
        </p:blipFill>
        <p:spPr>
          <a:xfrm>
            <a:off x="1189831" y="9690100"/>
            <a:ext cx="835914" cy="280230"/>
          </a:xfrm>
          <a:prstGeom prst="rect">
            <a:avLst/>
          </a:prstGeom>
        </p:spPr>
      </p:pic>
      <p:pic>
        <p:nvPicPr>
          <p:cNvPr id="49" name="圖片 48">
            <a:extLst>
              <a:ext uri="{FF2B5EF4-FFF2-40B4-BE49-F238E27FC236}">
                <a16:creationId xmlns:a16="http://schemas.microsoft.com/office/drawing/2014/main" id="{0CF53B62-4786-550A-9690-E8B1FAA1D2F5}"/>
              </a:ext>
            </a:extLst>
          </p:cNvPr>
          <p:cNvPicPr>
            <a:picLocks noChangeAspect="1"/>
          </p:cNvPicPr>
          <p:nvPr/>
        </p:nvPicPr>
        <p:blipFill>
          <a:blip r:embed="rId24" cstate="screen">
            <a:extLst>
              <a:ext uri="{28A0092B-C50C-407E-A947-70E740481C1C}">
                <a14:useLocalDpi xmlns:a14="http://schemas.microsoft.com/office/drawing/2010/main"/>
              </a:ext>
            </a:extLst>
          </a:blip>
          <a:srcRect/>
          <a:stretch>
            <a:fillRect/>
          </a:stretch>
        </p:blipFill>
        <p:spPr>
          <a:xfrm>
            <a:off x="2180431" y="7937500"/>
            <a:ext cx="1386884" cy="396054"/>
          </a:xfrm>
          <a:prstGeom prst="rect">
            <a:avLst/>
          </a:prstGeom>
        </p:spPr>
      </p:pic>
      <p:pic>
        <p:nvPicPr>
          <p:cNvPr id="50" name="圖片 49">
            <a:extLst>
              <a:ext uri="{FF2B5EF4-FFF2-40B4-BE49-F238E27FC236}">
                <a16:creationId xmlns:a16="http://schemas.microsoft.com/office/drawing/2014/main" id="{ED1F053E-3AC0-62E4-5046-F68D759EFD93}"/>
              </a:ext>
            </a:extLst>
          </p:cNvPr>
          <p:cNvPicPr>
            <a:picLocks noChangeAspect="1"/>
          </p:cNvPicPr>
          <p:nvPr/>
        </p:nvPicPr>
        <p:blipFill>
          <a:blip r:embed="rId25" cstate="screen">
            <a:extLst>
              <a:ext uri="{28A0092B-C50C-407E-A947-70E740481C1C}">
                <a14:useLocalDpi xmlns:a14="http://schemas.microsoft.com/office/drawing/2010/main"/>
              </a:ext>
            </a:extLst>
          </a:blip>
          <a:srcRect/>
          <a:stretch>
            <a:fillRect/>
          </a:stretch>
        </p:blipFill>
        <p:spPr>
          <a:xfrm>
            <a:off x="199231" y="8547100"/>
            <a:ext cx="1760919" cy="265744"/>
          </a:xfrm>
          <a:prstGeom prst="rect">
            <a:avLst/>
          </a:prstGeom>
        </p:spPr>
      </p:pic>
      <p:pic>
        <p:nvPicPr>
          <p:cNvPr id="51" name="圖片 50">
            <a:extLst>
              <a:ext uri="{FF2B5EF4-FFF2-40B4-BE49-F238E27FC236}">
                <a16:creationId xmlns:a16="http://schemas.microsoft.com/office/drawing/2014/main" id="{D299D1B8-3649-37A2-CEC2-8A0D618F4945}"/>
              </a:ext>
            </a:extLst>
          </p:cNvPr>
          <p:cNvPicPr>
            <a:picLocks noChangeAspect="1"/>
          </p:cNvPicPr>
          <p:nvPr/>
        </p:nvPicPr>
        <p:blipFill>
          <a:blip r:embed="rId26"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856831" y="8089900"/>
            <a:ext cx="685800" cy="685800"/>
          </a:xfrm>
          <a:prstGeom prst="rect">
            <a:avLst/>
          </a:prstGeom>
        </p:spPr>
      </p:pic>
      <p:pic>
        <p:nvPicPr>
          <p:cNvPr id="52" name="圖片 51">
            <a:extLst>
              <a:ext uri="{FF2B5EF4-FFF2-40B4-BE49-F238E27FC236}">
                <a16:creationId xmlns:a16="http://schemas.microsoft.com/office/drawing/2014/main" id="{FF9AF44A-2B93-CA66-11F8-783B7A363FC1}"/>
              </a:ext>
            </a:extLst>
          </p:cNvPr>
          <p:cNvPicPr>
            <a:picLocks noChangeAspect="1"/>
          </p:cNvPicPr>
          <p:nvPr/>
        </p:nvPicPr>
        <p:blipFill>
          <a:blip r:embed="rId27" cstate="screen">
            <a:extLst>
              <a:ext uri="{28A0092B-C50C-407E-A947-70E740481C1C}">
                <a14:useLocalDpi xmlns:a14="http://schemas.microsoft.com/office/drawing/2010/main"/>
              </a:ext>
            </a:extLst>
          </a:blip>
          <a:srcRect/>
          <a:stretch>
            <a:fillRect/>
          </a:stretch>
        </p:blipFill>
        <p:spPr>
          <a:xfrm>
            <a:off x="2485231" y="9690100"/>
            <a:ext cx="1260753" cy="313387"/>
          </a:xfrm>
          <a:prstGeom prst="rect">
            <a:avLst/>
          </a:prstGeom>
        </p:spPr>
      </p:pic>
      <p:sp>
        <p:nvSpPr>
          <p:cNvPr id="54" name="文字方塊 53">
            <a:extLst>
              <a:ext uri="{FF2B5EF4-FFF2-40B4-BE49-F238E27FC236}">
                <a16:creationId xmlns:a16="http://schemas.microsoft.com/office/drawing/2014/main" id="{01A0C323-98B2-9C64-A743-A9E1B0C048BB}"/>
              </a:ext>
            </a:extLst>
          </p:cNvPr>
          <p:cNvSpPr txBox="1"/>
          <p:nvPr/>
        </p:nvSpPr>
        <p:spPr>
          <a:xfrm>
            <a:off x="808831" y="7404100"/>
            <a:ext cx="3429000" cy="261610"/>
          </a:xfrm>
          <a:prstGeom prst="rect">
            <a:avLst/>
          </a:prstGeom>
          <a:solidFill>
            <a:srgbClr val="0000FF"/>
          </a:solidFill>
        </p:spPr>
        <p:txBody>
          <a:bodyPr wrap="square" rtlCol="0">
            <a:spAutoFit/>
          </a:bodyPr>
          <a:lstStyle/>
          <a:p>
            <a:pPr algn="ctr">
              <a:lnSpc>
                <a:spcPct val="100000"/>
              </a:lnSpc>
              <a:spcBef>
                <a:spcPct val="0"/>
              </a:spcBef>
            </a:pP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2026</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年可能</a:t>
            </a: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IPO</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的重量級美國企業</a:t>
            </a:r>
          </a:p>
        </p:txBody>
      </p:sp>
      <p:sp>
        <p:nvSpPr>
          <p:cNvPr id="55" name="文字方塊 54">
            <a:extLst>
              <a:ext uri="{FF2B5EF4-FFF2-40B4-BE49-F238E27FC236}">
                <a16:creationId xmlns:a16="http://schemas.microsoft.com/office/drawing/2014/main" id="{738DF65F-8CA6-B36E-8D52-415326007E79}"/>
              </a:ext>
            </a:extLst>
          </p:cNvPr>
          <p:cNvSpPr txBox="1"/>
          <p:nvPr/>
        </p:nvSpPr>
        <p:spPr>
          <a:xfrm>
            <a:off x="808831" y="9156700"/>
            <a:ext cx="3429000" cy="261610"/>
          </a:xfrm>
          <a:prstGeom prst="rect">
            <a:avLst/>
          </a:prstGeom>
          <a:solidFill>
            <a:srgbClr val="0000FF"/>
          </a:solidFill>
        </p:spPr>
        <p:txBody>
          <a:bodyPr wrap="square" rtlCol="0">
            <a:spAutoFit/>
          </a:bodyPr>
          <a:lstStyle/>
          <a:p>
            <a:pPr algn="ctr">
              <a:lnSpc>
                <a:spcPct val="100000"/>
              </a:lnSpc>
              <a:spcBef>
                <a:spcPct val="0"/>
              </a:spcBef>
            </a:pP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未來可能</a:t>
            </a: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IPO</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的重量級美國企業</a:t>
            </a:r>
          </a:p>
        </p:txBody>
      </p:sp>
      <p:sp>
        <p:nvSpPr>
          <p:cNvPr id="57" name="文字方塊 56">
            <a:extLst>
              <a:ext uri="{FF2B5EF4-FFF2-40B4-BE49-F238E27FC236}">
                <a16:creationId xmlns:a16="http://schemas.microsoft.com/office/drawing/2014/main" id="{BDFB7AE8-7EF3-26C9-1628-979428CDD583}"/>
              </a:ext>
            </a:extLst>
          </p:cNvPr>
          <p:cNvSpPr txBox="1"/>
          <p:nvPr/>
        </p:nvSpPr>
        <p:spPr>
          <a:xfrm>
            <a:off x="4923631" y="7404100"/>
            <a:ext cx="2286000" cy="261610"/>
          </a:xfrm>
          <a:prstGeom prst="rect">
            <a:avLst/>
          </a:prstGeom>
          <a:solidFill>
            <a:srgbClr val="0000FF"/>
          </a:solidFill>
        </p:spPr>
        <p:txBody>
          <a:bodyPr wrap="square" rtlCol="0">
            <a:spAutoFit/>
          </a:bodyPr>
          <a:lstStyle/>
          <a:p>
            <a:pPr algn="ctr">
              <a:lnSpc>
                <a:spcPct val="100000"/>
              </a:lnSpc>
              <a:spcBef>
                <a:spcPct val="0"/>
              </a:spcBef>
            </a:pP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本基金相關持股</a:t>
            </a:r>
          </a:p>
        </p:txBody>
      </p:sp>
      <p:sp>
        <p:nvSpPr>
          <p:cNvPr id="62" name="文字方塊 61">
            <a:extLst>
              <a:ext uri="{FF2B5EF4-FFF2-40B4-BE49-F238E27FC236}">
                <a16:creationId xmlns:a16="http://schemas.microsoft.com/office/drawing/2014/main" id="{14BB975E-B807-140C-181A-CBB233FB0130}"/>
              </a:ext>
            </a:extLst>
          </p:cNvPr>
          <p:cNvSpPr txBox="1"/>
          <p:nvPr/>
        </p:nvSpPr>
        <p:spPr>
          <a:xfrm>
            <a:off x="3863181" y="5619750"/>
            <a:ext cx="914400" cy="369332"/>
          </a:xfrm>
          <a:prstGeom prst="rect">
            <a:avLst/>
          </a:prstGeom>
          <a:noFill/>
        </p:spPr>
        <p:txBody>
          <a:bodyPr wrap="square" rtlCol="0">
            <a:spAutoFit/>
          </a:bodyPr>
          <a:lstStyle/>
          <a:p>
            <a:pPr algn="ctr"/>
            <a:r>
              <a:rPr lang="en-US" altLang="zh-TW" sz="900" b="1" dirty="0">
                <a:solidFill>
                  <a:srgbClr val="FF0000"/>
                </a:solidFill>
                <a:latin typeface="微軟正黑體" panose="020B0604030504040204" pitchFamily="34" charset="-120"/>
                <a:ea typeface="微軟正黑體" panose="020B0604030504040204" pitchFamily="34" charset="-120"/>
              </a:rPr>
              <a:t>2022</a:t>
            </a:r>
            <a:r>
              <a:rPr lang="zh-TW" altLang="en-US" sz="900" b="1" dirty="0">
                <a:solidFill>
                  <a:srgbClr val="FF0000"/>
                </a:solidFill>
                <a:latin typeface="微軟正黑體" panose="020B0604030504040204" pitchFamily="34" charset="-120"/>
                <a:ea typeface="微軟正黑體" panose="020B0604030504040204" pitchFamily="34" charset="-120"/>
              </a:rPr>
              <a:t>年</a:t>
            </a:r>
            <a:r>
              <a:rPr lang="en-US" altLang="zh-TW" sz="900" b="1" dirty="0">
                <a:solidFill>
                  <a:srgbClr val="FF0000"/>
                </a:solidFill>
                <a:latin typeface="微軟正黑體" panose="020B0604030504040204" pitchFamily="34" charset="-120"/>
                <a:ea typeface="微軟正黑體" panose="020B0604030504040204" pitchFamily="34" charset="-120"/>
              </a:rPr>
              <a:t>10</a:t>
            </a:r>
            <a:r>
              <a:rPr lang="zh-TW" altLang="en-US" sz="900" b="1" dirty="0">
                <a:solidFill>
                  <a:srgbClr val="FF0000"/>
                </a:solidFill>
                <a:latin typeface="微軟正黑體" panose="020B0604030504040204" pitchFamily="34" charset="-120"/>
                <a:ea typeface="微軟正黑體" panose="020B0604030504040204" pitchFamily="34" charset="-120"/>
              </a:rPr>
              <a:t>月</a:t>
            </a:r>
            <a:endParaRPr lang="en-US" altLang="zh-TW" sz="900" b="1" dirty="0">
              <a:solidFill>
                <a:srgbClr val="FF0000"/>
              </a:solidFill>
              <a:latin typeface="微軟正黑體" panose="020B0604030504040204" pitchFamily="34" charset="-120"/>
              <a:ea typeface="微軟正黑體" panose="020B0604030504040204" pitchFamily="34" charset="-120"/>
            </a:endParaRPr>
          </a:p>
          <a:p>
            <a:pPr algn="ctr"/>
            <a:r>
              <a:rPr lang="en-US" altLang="zh-TW" sz="900" b="1" dirty="0">
                <a:solidFill>
                  <a:srgbClr val="FF0000"/>
                </a:solidFill>
                <a:latin typeface="微軟正黑體" panose="020B0604030504040204" pitchFamily="34" charset="-120"/>
                <a:ea typeface="微軟正黑體" panose="020B0604030504040204" pitchFamily="34" charset="-120"/>
              </a:rPr>
              <a:t>21%</a:t>
            </a:r>
          </a:p>
        </p:txBody>
      </p:sp>
      <p:sp>
        <p:nvSpPr>
          <p:cNvPr id="63" name="文字方塊 62">
            <a:extLst>
              <a:ext uri="{FF2B5EF4-FFF2-40B4-BE49-F238E27FC236}">
                <a16:creationId xmlns:a16="http://schemas.microsoft.com/office/drawing/2014/main" id="{8707948F-8C9B-2441-4391-1A6D46011DD3}"/>
              </a:ext>
            </a:extLst>
          </p:cNvPr>
          <p:cNvSpPr txBox="1"/>
          <p:nvPr/>
        </p:nvSpPr>
        <p:spPr>
          <a:xfrm>
            <a:off x="6333331" y="3867150"/>
            <a:ext cx="762000" cy="369332"/>
          </a:xfrm>
          <a:prstGeom prst="rect">
            <a:avLst/>
          </a:prstGeom>
          <a:noFill/>
        </p:spPr>
        <p:txBody>
          <a:bodyPr wrap="square" rtlCol="0">
            <a:spAutoFit/>
          </a:bodyPr>
          <a:lstStyle/>
          <a:p>
            <a:pPr algn="ctr"/>
            <a:r>
              <a:rPr lang="en-US" altLang="zh-TW" sz="900" b="1" dirty="0">
                <a:solidFill>
                  <a:srgbClr val="FF0000"/>
                </a:solidFill>
                <a:latin typeface="微軟正黑體" panose="020B0604030504040204" pitchFamily="34" charset="-120"/>
                <a:ea typeface="微軟正黑體" panose="020B0604030504040204" pitchFamily="34" charset="-120"/>
              </a:rPr>
              <a:t>2026</a:t>
            </a:r>
            <a:r>
              <a:rPr lang="zh-TW" altLang="en-US" sz="900" b="1" dirty="0">
                <a:solidFill>
                  <a:srgbClr val="FF0000"/>
                </a:solidFill>
                <a:latin typeface="微軟正黑體" panose="020B0604030504040204" pitchFamily="34" charset="-120"/>
                <a:ea typeface="微軟正黑體" panose="020B0604030504040204" pitchFamily="34" charset="-120"/>
              </a:rPr>
              <a:t>年</a:t>
            </a:r>
            <a:r>
              <a:rPr lang="en-US" altLang="zh-TW" sz="900" b="1" dirty="0">
                <a:solidFill>
                  <a:srgbClr val="FF0000"/>
                </a:solidFill>
                <a:latin typeface="微軟正黑體" panose="020B0604030504040204" pitchFamily="34" charset="-120"/>
                <a:ea typeface="微軟正黑體" panose="020B0604030504040204" pitchFamily="34" charset="-120"/>
              </a:rPr>
              <a:t>4</a:t>
            </a:r>
            <a:r>
              <a:rPr lang="zh-TW" altLang="en-US" sz="900" b="1" dirty="0">
                <a:solidFill>
                  <a:srgbClr val="FF0000"/>
                </a:solidFill>
                <a:latin typeface="微軟正黑體" panose="020B0604030504040204" pitchFamily="34" charset="-120"/>
                <a:ea typeface="微軟正黑體" panose="020B0604030504040204" pitchFamily="34" charset="-120"/>
              </a:rPr>
              <a:t>月</a:t>
            </a:r>
            <a:endParaRPr lang="en-US" altLang="zh-TW" sz="900" b="1" dirty="0">
              <a:solidFill>
                <a:srgbClr val="FF0000"/>
              </a:solidFill>
              <a:latin typeface="微軟正黑體" panose="020B0604030504040204" pitchFamily="34" charset="-120"/>
              <a:ea typeface="微軟正黑體" panose="020B0604030504040204" pitchFamily="34" charset="-120"/>
            </a:endParaRPr>
          </a:p>
          <a:p>
            <a:pPr algn="ctr"/>
            <a:r>
              <a:rPr lang="en-US" altLang="zh-TW" sz="900" b="1" dirty="0">
                <a:solidFill>
                  <a:srgbClr val="FF0000"/>
                </a:solidFill>
                <a:latin typeface="微軟正黑體" panose="020B0604030504040204" pitchFamily="34" charset="-120"/>
                <a:ea typeface="微軟正黑體" panose="020B0604030504040204" pitchFamily="34" charset="-120"/>
              </a:rPr>
              <a:t>44%</a:t>
            </a:r>
          </a:p>
        </p:txBody>
      </p:sp>
      <p:cxnSp>
        <p:nvCxnSpPr>
          <p:cNvPr id="65" name="直線單箭頭接點 64">
            <a:extLst>
              <a:ext uri="{FF2B5EF4-FFF2-40B4-BE49-F238E27FC236}">
                <a16:creationId xmlns:a16="http://schemas.microsoft.com/office/drawing/2014/main" id="{C1C608CC-5D92-1852-7B8D-97DC2BDC478E}"/>
              </a:ext>
            </a:extLst>
          </p:cNvPr>
          <p:cNvCxnSpPr>
            <a:cxnSpLocks/>
          </p:cNvCxnSpPr>
          <p:nvPr/>
        </p:nvCxnSpPr>
        <p:spPr>
          <a:xfrm flipV="1">
            <a:off x="4314031" y="4356100"/>
            <a:ext cx="2819400" cy="1212850"/>
          </a:xfrm>
          <a:prstGeom prst="straightConnector1">
            <a:avLst/>
          </a:prstGeom>
          <a:ln w="1905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graphicFrame>
        <p:nvGraphicFramePr>
          <p:cNvPr id="69" name="表格 68">
            <a:extLst>
              <a:ext uri="{FF2B5EF4-FFF2-40B4-BE49-F238E27FC236}">
                <a16:creationId xmlns:a16="http://schemas.microsoft.com/office/drawing/2014/main" id="{12D76FF4-7C6A-1AE1-F633-7244FFA0D33D}"/>
              </a:ext>
            </a:extLst>
          </p:cNvPr>
          <p:cNvGraphicFramePr>
            <a:graphicFrameLocks noGrp="1"/>
          </p:cNvGraphicFramePr>
          <p:nvPr>
            <p:extLst>
              <p:ext uri="{D42A27DB-BD31-4B8C-83A1-F6EECF244321}">
                <p14:modId xmlns:p14="http://schemas.microsoft.com/office/powerpoint/2010/main" val="2734083914"/>
              </p:ext>
            </p:extLst>
          </p:nvPr>
        </p:nvGraphicFramePr>
        <p:xfrm>
          <a:off x="4771231" y="8140700"/>
          <a:ext cx="2514600" cy="2006604"/>
        </p:xfrm>
        <a:graphic>
          <a:graphicData uri="http://schemas.openxmlformats.org/drawingml/2006/table">
            <a:tbl>
              <a:tblPr>
                <a:tableStyleId>{5C22544A-7EE6-4342-B048-85BDC9FD1C3A}</a:tableStyleId>
              </a:tblPr>
              <a:tblGrid>
                <a:gridCol w="838200">
                  <a:extLst>
                    <a:ext uri="{9D8B030D-6E8A-4147-A177-3AD203B41FA5}">
                      <a16:colId xmlns:a16="http://schemas.microsoft.com/office/drawing/2014/main" val="1633238781"/>
                    </a:ext>
                  </a:extLst>
                </a:gridCol>
                <a:gridCol w="990600">
                  <a:extLst>
                    <a:ext uri="{9D8B030D-6E8A-4147-A177-3AD203B41FA5}">
                      <a16:colId xmlns:a16="http://schemas.microsoft.com/office/drawing/2014/main" val="654244064"/>
                    </a:ext>
                  </a:extLst>
                </a:gridCol>
                <a:gridCol w="685800">
                  <a:extLst>
                    <a:ext uri="{9D8B030D-6E8A-4147-A177-3AD203B41FA5}">
                      <a16:colId xmlns:a16="http://schemas.microsoft.com/office/drawing/2014/main" val="4260823002"/>
                    </a:ext>
                  </a:extLst>
                </a:gridCol>
              </a:tblGrid>
              <a:tr h="222956">
                <a:tc>
                  <a:txBody>
                    <a:bodyPr/>
                    <a:lstStyle/>
                    <a:p>
                      <a:pPr algn="ctr" fontAlgn="ctr">
                        <a:buNone/>
                      </a:pPr>
                      <a:endParaRPr lang="en-US" sz="1000" b="1" i="0" u="none" strike="noStrike" dirty="0">
                        <a:solidFill>
                          <a:schemeClr val="bg1"/>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tx2"/>
                    </a:solidFill>
                  </a:tcPr>
                </a:tc>
                <a:tc>
                  <a:txBody>
                    <a:bodyPr/>
                    <a:lstStyle/>
                    <a:p>
                      <a:pPr algn="ctr" fontAlgn="ctr">
                        <a:buNone/>
                      </a:pPr>
                      <a:r>
                        <a:rPr lang="zh-TW" altLang="en-US" sz="1000" b="1" i="0" u="none" strike="noStrike" dirty="0">
                          <a:solidFill>
                            <a:schemeClr val="bg1"/>
                          </a:solidFill>
                          <a:effectLst/>
                          <a:latin typeface="微軟正黑體" panose="020B0604030504040204" pitchFamily="34" charset="-120"/>
                          <a:ea typeface="微軟正黑體" panose="020B0604030504040204" pitchFamily="34" charset="-120"/>
                        </a:rPr>
                        <a:t>預估市值</a:t>
                      </a:r>
                      <a:endParaRPr lang="en-US" altLang="zh-TW" sz="1000" b="1" i="0" u="none" strike="noStrike" dirty="0">
                        <a:solidFill>
                          <a:schemeClr val="bg1"/>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tx2"/>
                    </a:solidFill>
                  </a:tcPr>
                </a:tc>
                <a:tc>
                  <a:txBody>
                    <a:bodyPr/>
                    <a:lstStyle/>
                    <a:p>
                      <a:pPr algn="ctr" fontAlgn="ctr">
                        <a:buNone/>
                      </a:pPr>
                      <a:r>
                        <a:rPr lang="zh-TW" altLang="en-US" sz="1000" b="1" i="0" u="none" strike="noStrike" dirty="0">
                          <a:solidFill>
                            <a:schemeClr val="bg1"/>
                          </a:solidFill>
                          <a:effectLst/>
                          <a:latin typeface="微軟正黑體" panose="020B0604030504040204" pitchFamily="34" charset="-120"/>
                          <a:ea typeface="微軟正黑體" panose="020B0604030504040204" pitchFamily="34" charset="-120"/>
                        </a:rPr>
                        <a:t>持股比重</a:t>
                      </a:r>
                      <a:endParaRPr lang="en-US" altLang="zh-TW" sz="1000" b="1" i="0" u="none" strike="noStrike" dirty="0">
                        <a:solidFill>
                          <a:schemeClr val="bg1"/>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tx2"/>
                    </a:solidFill>
                  </a:tcPr>
                </a:tc>
                <a:extLst>
                  <a:ext uri="{0D108BD9-81ED-4DB2-BD59-A6C34878D82A}">
                    <a16:rowId xmlns:a16="http://schemas.microsoft.com/office/drawing/2014/main" val="86947963"/>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SpaceX</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algn="ctr" fontAlgn="ctr">
                        <a:buNone/>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1.7</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兆美元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dirty="0">
                          <a:effectLst/>
                          <a:latin typeface="微軟正黑體" panose="020B0604030504040204" pitchFamily="34" charset="-120"/>
                          <a:ea typeface="微軟正黑體" panose="020B0604030504040204" pitchFamily="34" charset="-120"/>
                        </a:rPr>
                        <a:t>1.41%</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2506814202"/>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Databricks</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algn="ctr" fontAlgn="ctr">
                        <a:buNone/>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1340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a:effectLst/>
                          <a:latin typeface="微軟正黑體" panose="020B0604030504040204" pitchFamily="34" charset="-120"/>
                          <a:ea typeface="微軟正黑體" panose="020B0604030504040204" pitchFamily="34" charset="-120"/>
                        </a:rPr>
                        <a:t>1.81%</a:t>
                      </a:r>
                      <a:endParaRPr lang="en-US" altLang="zh-TW" sz="1000" b="0" i="0" u="none" strike="noStrike">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3632690818"/>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Stripe</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marL="0" marR="0" lvl="0" indent="0" algn="ctr" defTabSz="995661" rtl="0" eaLnBrk="1" fontAlgn="ctr" latinLnBrk="0" hangingPunct="1">
                        <a:lnSpc>
                          <a:spcPct val="100000"/>
                        </a:lnSpc>
                        <a:spcBef>
                          <a:spcPts val="0"/>
                        </a:spcBef>
                        <a:spcAft>
                          <a:spcPts val="0"/>
                        </a:spcAft>
                        <a:buClrTx/>
                        <a:buSzTx/>
                        <a:buFontTx/>
                        <a:buNone/>
                        <a:tabLst/>
                        <a:defRPr/>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1590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dirty="0">
                          <a:effectLst/>
                          <a:latin typeface="微軟正黑體" panose="020B0604030504040204" pitchFamily="34" charset="-120"/>
                          <a:ea typeface="微軟正黑體" panose="020B0604030504040204" pitchFamily="34" charset="-120"/>
                        </a:rPr>
                        <a:t>0.34%</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1474524954"/>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OpenAI</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algn="ctr" fontAlgn="ctr">
                        <a:buNone/>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8520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a:effectLst/>
                          <a:latin typeface="微軟正黑體" panose="020B0604030504040204" pitchFamily="34" charset="-120"/>
                          <a:ea typeface="微軟正黑體" panose="020B0604030504040204" pitchFamily="34" charset="-120"/>
                        </a:rPr>
                        <a:t>0.11%</a:t>
                      </a:r>
                      <a:endParaRPr lang="en-US" altLang="zh-TW" sz="1000" b="0" i="0" u="none" strike="noStrike">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1821749208"/>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Anthropic</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algn="ctr" fontAlgn="ctr">
                        <a:buNone/>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9000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dirty="0">
                          <a:effectLst/>
                          <a:latin typeface="微軟正黑體" panose="020B0604030504040204" pitchFamily="34" charset="-120"/>
                          <a:ea typeface="微軟正黑體" panose="020B0604030504040204" pitchFamily="34" charset="-120"/>
                        </a:rPr>
                        <a:t>0.08%</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3088898657"/>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Canva</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marL="0" marR="0" lvl="0" indent="0" algn="ctr" defTabSz="995661" rtl="0" eaLnBrk="1" fontAlgn="ctr" latinLnBrk="0" hangingPunct="1">
                        <a:lnSpc>
                          <a:spcPct val="100000"/>
                        </a:lnSpc>
                        <a:spcBef>
                          <a:spcPts val="0"/>
                        </a:spcBef>
                        <a:spcAft>
                          <a:spcPts val="0"/>
                        </a:spcAft>
                        <a:buClrTx/>
                        <a:buSzTx/>
                        <a:buFontTx/>
                        <a:buNone/>
                        <a:tabLst/>
                        <a:defRPr/>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650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dirty="0">
                          <a:effectLst/>
                          <a:latin typeface="微軟正黑體" panose="020B0604030504040204" pitchFamily="34" charset="-120"/>
                          <a:ea typeface="微軟正黑體" panose="020B0604030504040204" pitchFamily="34" charset="-120"/>
                        </a:rPr>
                        <a:t>0.36%</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2897894756"/>
                  </a:ext>
                </a:extLst>
              </a:tr>
              <a:tr h="222956">
                <a:tc>
                  <a:txBody>
                    <a:bodyPr/>
                    <a:lstStyle/>
                    <a:p>
                      <a:pPr algn="ctr" fontAlgn="ctr">
                        <a:buNone/>
                      </a:pPr>
                      <a:r>
                        <a:rPr lang="en-US" sz="1000" b="1" u="none" strike="noStrike" dirty="0">
                          <a:effectLst/>
                          <a:latin typeface="微軟正黑體" panose="020B0604030504040204" pitchFamily="34" charset="-120"/>
                          <a:ea typeface="微軟正黑體" panose="020B0604030504040204" pitchFamily="34" charset="-120"/>
                        </a:rPr>
                        <a:t>Perplexity</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marL="0" marR="0" lvl="0" indent="0" algn="ctr" defTabSz="995661" rtl="0" eaLnBrk="1" fontAlgn="ctr" latinLnBrk="0" hangingPunct="1">
                        <a:lnSpc>
                          <a:spcPct val="100000"/>
                        </a:lnSpc>
                        <a:spcBef>
                          <a:spcPts val="0"/>
                        </a:spcBef>
                        <a:spcAft>
                          <a:spcPts val="0"/>
                        </a:spcAft>
                        <a:buClrTx/>
                        <a:buSzTx/>
                        <a:buFontTx/>
                        <a:buNone/>
                        <a:tabLst/>
                        <a:defRPr/>
                      </a:pPr>
                      <a:r>
                        <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rPr>
                        <a:t>200</a:t>
                      </a:r>
                      <a:r>
                        <a:rPr lang="zh-TW" altLang="en-US" sz="1000" b="0" i="0" u="none" strike="noStrike" dirty="0">
                          <a:solidFill>
                            <a:srgbClr val="000000"/>
                          </a:solidFill>
                          <a:effectLst/>
                          <a:latin typeface="微軟正黑體" panose="020B0604030504040204" pitchFamily="34" charset="-120"/>
                          <a:ea typeface="微軟正黑體" panose="020B0604030504040204" pitchFamily="34" charset="-120"/>
                        </a:rPr>
                        <a:t>億美元</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u="none" strike="noStrike" dirty="0">
                          <a:effectLst/>
                          <a:latin typeface="微軟正黑體" panose="020B0604030504040204" pitchFamily="34" charset="-120"/>
                          <a:ea typeface="微軟正黑體" panose="020B0604030504040204" pitchFamily="34" charset="-120"/>
                        </a:rPr>
                        <a:t>0.09%</a:t>
                      </a:r>
                      <a:endParaRPr lang="en-US" altLang="zh-TW" sz="1000" b="0"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extLst>
                  <a:ext uri="{0D108BD9-81ED-4DB2-BD59-A6C34878D82A}">
                    <a16:rowId xmlns:a16="http://schemas.microsoft.com/office/drawing/2014/main" val="2987994844"/>
                  </a:ext>
                </a:extLst>
              </a:tr>
              <a:tr h="222956">
                <a:tc>
                  <a:txBody>
                    <a:bodyPr/>
                    <a:lstStyle/>
                    <a:p>
                      <a:pPr algn="ctr" fontAlgn="ctr">
                        <a:buNone/>
                      </a:pPr>
                      <a:r>
                        <a:rPr lang="zh-TW" altLang="en-US" sz="1000" b="1" i="0" u="none" strike="noStrike" dirty="0">
                          <a:solidFill>
                            <a:srgbClr val="000000"/>
                          </a:solidFill>
                          <a:effectLst/>
                          <a:latin typeface="微軟正黑體" panose="020B0604030504040204" pitchFamily="34" charset="-120"/>
                          <a:ea typeface="微軟正黑體" panose="020B0604030504040204" pitchFamily="34" charset="-120"/>
                        </a:rPr>
                        <a:t>合計</a:t>
                      </a:r>
                      <a:endParaRPr lang="en-US" sz="1000" b="1" i="0" u="none" strike="noStrike" dirty="0">
                        <a:solidFill>
                          <a:srgbClr val="00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accent2">
                        <a:lumMod val="20000"/>
                        <a:lumOff val="80000"/>
                      </a:schemeClr>
                    </a:solidFill>
                  </a:tcPr>
                </a:tc>
                <a:tc>
                  <a:txBody>
                    <a:bodyPr/>
                    <a:lstStyle/>
                    <a:p>
                      <a:pPr algn="ctr" fontAlgn="ctr">
                        <a:buNone/>
                      </a:pPr>
                      <a:r>
                        <a:rPr lang="en-US" altLang="zh-TW" sz="1000" b="1" i="0" u="sng" strike="noStrike" dirty="0">
                          <a:solidFill>
                            <a:srgbClr val="FF0000"/>
                          </a:solidFill>
                          <a:effectLst/>
                          <a:latin typeface="微軟正黑體" panose="020B0604030504040204" pitchFamily="34" charset="-120"/>
                          <a:ea typeface="微軟正黑體" panose="020B0604030504040204" pitchFamily="34" charset="-120"/>
                        </a:rPr>
                        <a:t>3.83</a:t>
                      </a:r>
                      <a:r>
                        <a:rPr lang="zh-TW" altLang="en-US" sz="1000" b="1" i="0" u="sng" strike="noStrike" dirty="0">
                          <a:solidFill>
                            <a:srgbClr val="FF0000"/>
                          </a:solidFill>
                          <a:effectLst/>
                          <a:latin typeface="微軟正黑體" panose="020B0604030504040204" pitchFamily="34" charset="-120"/>
                          <a:ea typeface="微軟正黑體" panose="020B0604030504040204" pitchFamily="34" charset="-120"/>
                        </a:rPr>
                        <a:t>兆美元</a:t>
                      </a:r>
                      <a:endParaRPr lang="en-US" altLang="zh-TW" sz="1000" b="1" i="0" u="sng" strike="noStrike" dirty="0">
                        <a:solidFill>
                          <a:srgbClr val="FF0000"/>
                        </a:solidFill>
                        <a:effectLst/>
                        <a:latin typeface="微軟正黑體" panose="020B0604030504040204" pitchFamily="34" charset="-120"/>
                        <a:ea typeface="微軟正黑體" panose="020B0604030504040204" pitchFamily="34" charset="-120"/>
                      </a:endParaRPr>
                    </a:p>
                  </a:txBody>
                  <a:tcPr marL="9525" marR="9525" marT="9525" marB="0" anchor="ctr">
                    <a:solidFill>
                      <a:schemeClr val="bg1"/>
                    </a:solidFill>
                  </a:tcPr>
                </a:tc>
                <a:tc>
                  <a:txBody>
                    <a:bodyPr/>
                    <a:lstStyle/>
                    <a:p>
                      <a:pPr algn="ctr" fontAlgn="ctr">
                        <a:buNone/>
                      </a:pPr>
                      <a:r>
                        <a:rPr lang="en-US" altLang="zh-TW" sz="1000" b="1" i="0" u="sng" strike="noStrike" dirty="0">
                          <a:solidFill>
                            <a:srgbClr val="FF0000"/>
                          </a:solidFill>
                          <a:effectLst/>
                          <a:latin typeface="微軟正黑體" panose="020B0604030504040204" pitchFamily="34" charset="-120"/>
                          <a:ea typeface="微軟正黑體" panose="020B0604030504040204" pitchFamily="34" charset="-120"/>
                        </a:rPr>
                        <a:t>4.2%</a:t>
                      </a:r>
                    </a:p>
                  </a:txBody>
                  <a:tcPr marL="9525" marR="9525" marT="9525" marB="0" anchor="ctr">
                    <a:solidFill>
                      <a:schemeClr val="bg1"/>
                    </a:solidFill>
                  </a:tcPr>
                </a:tc>
                <a:extLst>
                  <a:ext uri="{0D108BD9-81ED-4DB2-BD59-A6C34878D82A}">
                    <a16:rowId xmlns:a16="http://schemas.microsoft.com/office/drawing/2014/main" val="1415719841"/>
                  </a:ext>
                </a:extLst>
              </a:tr>
            </a:tbl>
          </a:graphicData>
        </a:graphic>
      </p:graphicFrame>
      <p:sp>
        <p:nvSpPr>
          <p:cNvPr id="70" name="文字方塊 69">
            <a:extLst>
              <a:ext uri="{FF2B5EF4-FFF2-40B4-BE49-F238E27FC236}">
                <a16:creationId xmlns:a16="http://schemas.microsoft.com/office/drawing/2014/main" id="{39FD963B-FF7D-D510-993D-D97EC65469D3}"/>
              </a:ext>
            </a:extLst>
          </p:cNvPr>
          <p:cNvSpPr txBox="1"/>
          <p:nvPr/>
        </p:nvSpPr>
        <p:spPr>
          <a:xfrm>
            <a:off x="4923631" y="7708900"/>
            <a:ext cx="2286000" cy="400110"/>
          </a:xfrm>
          <a:prstGeom prst="rect">
            <a:avLst/>
          </a:prstGeom>
          <a:noFill/>
          <a:ln>
            <a:noFill/>
          </a:ln>
        </p:spPr>
        <p:txBody>
          <a:bodyPr wrap="square">
            <a:spAutoFit/>
          </a:bodyPr>
          <a:lstStyle/>
          <a:p>
            <a:pPr algn="ctr" defTabSz="995661" fontAlgn="auto">
              <a:spcBef>
                <a:spcPts val="0"/>
              </a:spcBef>
              <a:spcAft>
                <a:spcPts val="0"/>
              </a:spcAft>
              <a:defRPr/>
            </a:pPr>
            <a:r>
              <a:rPr lang="zh-TW" altLang="en-US" sz="1000" b="1" dirty="0">
                <a:latin typeface="微軟正黑體" panose="020B0604030504040204" pitchFamily="34" charset="-120"/>
                <a:ea typeface="微軟正黑體" panose="020B0604030504040204" pitchFamily="34" charset="-120"/>
                <a:cs typeface="Arial" panose="020B0604020202020204" pitchFamily="34" charset="0"/>
              </a:rPr>
              <a:t>富蘭克林坦伯頓科技基金</a:t>
            </a:r>
            <a:endParaRPr lang="en-US" altLang="zh-TW" sz="1000" b="1" dirty="0">
              <a:latin typeface="微軟正黑體" panose="020B0604030504040204" pitchFamily="34" charset="-120"/>
              <a:ea typeface="微軟正黑體" panose="020B0604030504040204" pitchFamily="34" charset="-120"/>
              <a:cs typeface="Arial" panose="020B0604020202020204" pitchFamily="34" charset="0"/>
            </a:endParaRPr>
          </a:p>
          <a:p>
            <a:pPr algn="ctr" defTabSz="995661" fontAlgn="auto">
              <a:spcBef>
                <a:spcPts val="0"/>
              </a:spcBef>
              <a:spcAft>
                <a:spcPts val="0"/>
              </a:spcAft>
              <a:defRPr/>
            </a:pPr>
            <a:r>
              <a:rPr lang="en-US" altLang="zh-TW"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000" b="1"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2" name="TextBox 50">
            <a:extLst>
              <a:ext uri="{FF2B5EF4-FFF2-40B4-BE49-F238E27FC236}">
                <a16:creationId xmlns:a16="http://schemas.microsoft.com/office/drawing/2014/main" id="{AC26AC83-2E7C-FBDE-9741-A0B0C0C2A35A}"/>
              </a:ext>
            </a:extLst>
          </p:cNvPr>
          <p:cNvSpPr txBox="1"/>
          <p:nvPr/>
        </p:nvSpPr>
        <p:spPr>
          <a:xfrm>
            <a:off x="2485231" y="0"/>
            <a:ext cx="5076032" cy="886147"/>
          </a:xfrm>
          <a:prstGeom prst="rect">
            <a:avLst/>
          </a:prstGeom>
          <a:noFill/>
        </p:spPr>
        <p:txBody>
          <a:bodyPr wrap="square" lIns="0" tIns="45727" rIns="91455" bIns="0">
            <a:spAutoFit/>
          </a:bodyPr>
          <a:lstStyle/>
          <a:p>
            <a:pPr defTabSz="995661" fontAlgn="auto">
              <a:lnSpc>
                <a:spcPct val="108000"/>
              </a:lnSpc>
              <a:spcBef>
                <a:spcPts val="0"/>
              </a:spcBef>
              <a:spcAft>
                <a:spcPts val="0"/>
              </a:spcAft>
              <a:defRPr/>
            </a:pPr>
            <a:r>
              <a:rPr lang="zh-TW" altLang="en-US"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富蘭克林坦伯頓科技基金</a:t>
            </a:r>
            <a:endParaRPr lang="en-US" altLang="zh-TW"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endParaRPr>
          </a:p>
          <a:p>
            <a:pPr defTabSz="995661" fontAlgn="auto">
              <a:lnSpc>
                <a:spcPct val="108000"/>
              </a:lnSpc>
              <a:spcBef>
                <a:spcPts val="0"/>
              </a:spcBef>
              <a:spcAft>
                <a:spcPts val="0"/>
              </a:spcAft>
              <a:defRPr/>
            </a:pP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endParaRPr>
          </a:p>
          <a:p>
            <a:pPr defTabSz="995661" fontAlgn="auto">
              <a:lnSpc>
                <a:spcPct val="108000"/>
              </a:lnSpc>
              <a:spcBef>
                <a:spcPts val="0"/>
              </a:spcBef>
              <a:spcAft>
                <a:spcPts val="0"/>
              </a:spcAft>
              <a:defRPr/>
            </a:pP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積極參與市場熱議的半導體、</a:t>
            </a:r>
            <a:r>
              <a:rPr lang="en-US" altLang="zh-TW"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IPO</a:t>
            </a: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投資機會</a:t>
            </a:r>
          </a:p>
        </p:txBody>
      </p:sp>
    </p:spTree>
    <p:extLst>
      <p:ext uri="{BB962C8B-B14F-4D97-AF65-F5344CB8AC3E}">
        <p14:creationId xmlns:p14="http://schemas.microsoft.com/office/powerpoint/2010/main" val="1054792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33"/>
          <p:cNvSpPr/>
          <p:nvPr/>
        </p:nvSpPr>
        <p:spPr>
          <a:xfrm>
            <a:off x="83344" y="8547100"/>
            <a:ext cx="7467600" cy="2086725"/>
          </a:xfrm>
          <a:prstGeom prst="rect">
            <a:avLst/>
          </a:prstGeom>
        </p:spPr>
        <p:txBody>
          <a:bodyPr wrap="square">
            <a:spAutoFit/>
          </a:bodyPr>
          <a:lstStyle/>
          <a:p>
            <a:pPr lvl="0">
              <a:lnSpc>
                <a:spcPct val="90000"/>
              </a:lnSpc>
              <a:defRPr/>
            </a:pPr>
            <a:r>
              <a:rPr kumimoji="0" lang="en-US" altLang="zh-TW" sz="8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sym typeface="Wingdings" panose="05000000000000000000" pitchFamily="2" charset="2"/>
              </a:rPr>
              <a:t>&lt;</a:t>
            </a:r>
            <a:r>
              <a:rPr kumimoji="0" lang="zh-TW" altLang="en-US" sz="8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sym typeface="Wingdings" panose="05000000000000000000" pitchFamily="2" charset="2"/>
              </a:rPr>
              <a:t>本頁不代表對任一個股的買賣建議</a:t>
            </a:r>
            <a:r>
              <a:rPr kumimoji="0" lang="en-US" altLang="zh-TW" sz="8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Arial" panose="020B0604020202020204" pitchFamily="34" charset="0"/>
                <a:sym typeface="Wingdings" panose="05000000000000000000" pitchFamily="2" charset="2"/>
              </a:rPr>
              <a:t>&gt;</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&lt;</a:t>
            </a:r>
            <a:r>
              <a:rPr kumimoji="0" lang="zh-TW" altLang="en-US"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投資人申購本基金係持有基金受益憑證，而非本文提及之投資資產或標的</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&gt;&lt;</a:t>
            </a:r>
            <a:r>
              <a:rPr kumimoji="0" lang="zh-TW" altLang="en-US"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本文提及之經濟走勢不必然代表本基金之績效，本基金投資風險請詳閱基金公開說明書</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&gt;</a:t>
            </a:r>
            <a:r>
              <a:rPr kumimoji="0" lang="zh-TW" altLang="zh-TW" sz="800" b="1" i="0" u="none" strike="noStrike" kern="1200" cap="none" spc="0" normalizeH="0" baseline="0" noProof="0" dirty="0">
                <a:ln>
                  <a:noFill/>
                </a:ln>
                <a:solidFill>
                  <a:srgbClr val="000000"/>
                </a:solidFill>
                <a:effectLst/>
                <a:uLnTx/>
                <a:uFillTx/>
                <a:ea typeface="微軟正黑體" panose="020B0604030504040204" pitchFamily="34" charset="-120"/>
                <a:cs typeface="Arial" panose="020B0604020202020204" pitchFamily="34" charset="0"/>
              </a:rPr>
              <a:t>新興市場基金警語：本基金之主要投資風險除包含一般股票型基金之投資組合跌價與匯率風險外，與成熟市場相比須承受較高之政治與金融管理風險，而因市值及制度性因素，流動性風險也相對較高，新興市場投資組合波動性普遍高於成熟市場。基金投資均涉及風險且不負任何抵抗投資虧損之擔保。投資風險之詳細資料請參閱基金公開說明書。</a:t>
            </a:r>
            <a:endParaRPr kumimoji="0" lang="en-US" altLang="zh-TW" sz="800" b="1" i="0" u="none" strike="noStrike" kern="1200" cap="none" spc="0" normalizeH="0" baseline="0" noProof="0" dirty="0">
              <a:ln>
                <a:noFill/>
              </a:ln>
              <a:solidFill>
                <a:srgbClr val="000000"/>
              </a:solidFill>
              <a:effectLst/>
              <a:uLnTx/>
              <a:uFillTx/>
              <a:ea typeface="微軟正黑體" panose="020B0604030504040204" pitchFamily="34" charset="-120"/>
              <a:cs typeface="Arial" panose="020B0604020202020204" pitchFamily="34" charset="0"/>
            </a:endParaRPr>
          </a:p>
          <a:p>
            <a:pPr lvl="0">
              <a:lnSpc>
                <a:spcPct val="90000"/>
              </a:lnSpc>
              <a:defRPr/>
            </a:pPr>
            <a:r>
              <a:rPr lang="zh-TW" altLang="en-US" sz="800" b="1" dirty="0">
                <a:solidFill>
                  <a:srgbClr val="000000"/>
                </a:solidFill>
                <a:ea typeface="微軟正黑體" panose="020B0604030504040204" pitchFamily="34" charset="-120"/>
                <a:cs typeface="Arial" panose="020B0604020202020204" pitchFamily="34" charset="0"/>
              </a:rPr>
              <a:t>*</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股與</a:t>
            </a:r>
            <a:r>
              <a:rPr lang="en-US" altLang="zh-TW" sz="800" b="1" dirty="0">
                <a:solidFill>
                  <a:srgbClr val="000000"/>
                </a:solidFill>
                <a:ea typeface="微軟正黑體" panose="020B0604030504040204" pitchFamily="34" charset="-120"/>
                <a:cs typeface="Arial" panose="020B0604020202020204" pitchFamily="34" charset="0"/>
              </a:rPr>
              <a:t>A</a:t>
            </a:r>
            <a:r>
              <a:rPr lang="zh-TW" altLang="en-US" sz="800" b="1" dirty="0">
                <a:solidFill>
                  <a:srgbClr val="000000"/>
                </a:solidFill>
                <a:ea typeface="微軟正黑體" panose="020B0604030504040204" pitchFamily="34" charset="-120"/>
                <a:cs typeface="Arial" panose="020B0604020202020204" pitchFamily="34" charset="0"/>
              </a:rPr>
              <a:t>股費用說明：基金</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股股份在贖回時，基金公司將依持有期間長短收取</a:t>
            </a:r>
            <a:r>
              <a:rPr lang="en-US" altLang="zh-TW" sz="800" b="1" dirty="0">
                <a:solidFill>
                  <a:srgbClr val="000000"/>
                </a:solidFill>
                <a:ea typeface="微軟正黑體" panose="020B0604030504040204" pitchFamily="34" charset="-120"/>
                <a:cs typeface="Arial" panose="020B0604020202020204" pitchFamily="34" charset="0"/>
              </a:rPr>
              <a:t>1%~3%</a:t>
            </a:r>
            <a:r>
              <a:rPr lang="zh-TW" altLang="en-US" sz="800" b="1" dirty="0">
                <a:solidFill>
                  <a:srgbClr val="000000"/>
                </a:solidFill>
                <a:ea typeface="微軟正黑體" panose="020B0604030504040204" pitchFamily="34" charset="-120"/>
                <a:cs typeface="Arial" panose="020B0604020202020204" pitchFamily="34" charset="0"/>
              </a:rPr>
              <a:t>不同比率之遞延銷售手續費，該費用將自贖回總額中扣除。</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股之遞延銷售手續費係以贖回股份的淨資產價值或申購時的淨資產價值孰低為基礎。</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股與</a:t>
            </a:r>
            <a:r>
              <a:rPr lang="en-US" altLang="zh-TW" sz="800" b="1" dirty="0">
                <a:solidFill>
                  <a:srgbClr val="000000"/>
                </a:solidFill>
                <a:ea typeface="微軟正黑體" panose="020B0604030504040204" pitchFamily="34" charset="-120"/>
                <a:cs typeface="Arial" panose="020B0604020202020204" pitchFamily="34" charset="0"/>
              </a:rPr>
              <a:t>A</a:t>
            </a:r>
            <a:r>
              <a:rPr lang="zh-TW" altLang="en-US" sz="800" b="1" dirty="0">
                <a:solidFill>
                  <a:srgbClr val="000000"/>
                </a:solidFill>
                <a:ea typeface="微軟正黑體" panose="020B0604030504040204" pitchFamily="34" charset="-120"/>
                <a:cs typeface="Arial" panose="020B0604020202020204" pitchFamily="34" charset="0"/>
              </a:rPr>
              <a:t>股適用相同之投資經理費用及維護費用年率，惟</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股另需每年支付平均淨資產價值之</a:t>
            </a:r>
            <a:r>
              <a:rPr lang="en-US" altLang="zh-TW" sz="800" b="1" dirty="0">
                <a:solidFill>
                  <a:srgbClr val="000000"/>
                </a:solidFill>
                <a:ea typeface="微軟正黑體" panose="020B0604030504040204" pitchFamily="34" charset="-120"/>
                <a:cs typeface="Arial" panose="020B0604020202020204" pitchFamily="34" charset="0"/>
              </a:rPr>
              <a:t>1</a:t>
            </a:r>
            <a:r>
              <a:rPr lang="zh-TW" altLang="en-US" sz="800" b="1" dirty="0">
                <a:solidFill>
                  <a:srgbClr val="000000"/>
                </a:solidFill>
                <a:ea typeface="微軟正黑體" panose="020B0604030504040204" pitchFamily="34" charset="-120"/>
                <a:cs typeface="Arial" panose="020B0604020202020204" pitchFamily="34" charset="0"/>
              </a:rPr>
              <a:t>％分銷費，該費用係反映於每日基金淨值中，投資人無需額外支付。手續費雖可遞延收取，惟每年仍需支付</a:t>
            </a:r>
            <a:r>
              <a:rPr lang="en-US" altLang="zh-TW" sz="800" b="1" dirty="0">
                <a:solidFill>
                  <a:srgbClr val="000000"/>
                </a:solidFill>
                <a:ea typeface="微軟正黑體" panose="020B0604030504040204" pitchFamily="34" charset="-120"/>
                <a:cs typeface="Arial" panose="020B0604020202020204" pitchFamily="34" charset="0"/>
              </a:rPr>
              <a:t>1.00</a:t>
            </a:r>
            <a:r>
              <a:rPr lang="zh-TW" altLang="en-US" sz="800" b="1" dirty="0">
                <a:solidFill>
                  <a:srgbClr val="000000"/>
                </a:solidFill>
                <a:ea typeface="微軟正黑體" panose="020B0604030504040204" pitchFamily="34" charset="-120"/>
                <a:cs typeface="Arial" panose="020B0604020202020204" pitchFamily="34" charset="0"/>
              </a:rPr>
              <a:t>％的分銷費，可能造成實際負擔費用增加。基金相關費用請參閱境外基金資訊觀測站所公告之公開說明書及投資人須知或逕向本公司網站查閱。</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股注意事項：持有基金</a:t>
            </a:r>
            <a:r>
              <a:rPr lang="en-US" altLang="zh-TW" sz="800" b="1" dirty="0">
                <a:solidFill>
                  <a:srgbClr val="000000"/>
                </a:solidFill>
                <a:ea typeface="微軟正黑體" panose="020B0604030504040204" pitchFamily="34" charset="-120"/>
                <a:cs typeface="Arial" panose="020B0604020202020204" pitchFamily="34" charset="0"/>
              </a:rPr>
              <a:t>F</a:t>
            </a:r>
            <a:r>
              <a:rPr lang="zh-TW" altLang="en-US" sz="800" b="1" dirty="0">
                <a:solidFill>
                  <a:srgbClr val="000000"/>
                </a:solidFill>
                <a:ea typeface="微軟正黑體" panose="020B0604030504040204" pitchFamily="34" charset="-120"/>
                <a:cs typeface="Arial" panose="020B0604020202020204" pitchFamily="34" charset="0"/>
              </a:rPr>
              <a:t>股股份滿</a:t>
            </a:r>
            <a:r>
              <a:rPr lang="en-US" altLang="zh-TW" sz="800" b="1" dirty="0">
                <a:solidFill>
                  <a:srgbClr val="000000"/>
                </a:solidFill>
                <a:ea typeface="微軟正黑體" panose="020B0604030504040204" pitchFamily="34" charset="-120"/>
                <a:cs typeface="Arial" panose="020B0604020202020204" pitchFamily="34" charset="0"/>
              </a:rPr>
              <a:t>36</a:t>
            </a:r>
            <a:r>
              <a:rPr lang="zh-TW" altLang="en-US" sz="800" b="1" dirty="0">
                <a:solidFill>
                  <a:srgbClr val="000000"/>
                </a:solidFill>
                <a:ea typeface="微軟正黑體" panose="020B0604030504040204" pitchFamily="34" charset="-120"/>
                <a:cs typeface="Arial" panose="020B0604020202020204" pitchFamily="34" charset="0"/>
              </a:rPr>
              <a:t>個月（即</a:t>
            </a:r>
            <a:r>
              <a:rPr lang="en-US" altLang="zh-TW" sz="800" b="1" dirty="0">
                <a:solidFill>
                  <a:srgbClr val="000000"/>
                </a:solidFill>
                <a:ea typeface="微軟正黑體" panose="020B0604030504040204" pitchFamily="34" charset="-120"/>
                <a:cs typeface="Arial" panose="020B0604020202020204" pitchFamily="34" charset="0"/>
              </a:rPr>
              <a:t>3</a:t>
            </a:r>
            <a:r>
              <a:rPr lang="zh-TW" altLang="en-US" sz="800" b="1" dirty="0">
                <a:solidFill>
                  <a:srgbClr val="000000"/>
                </a:solidFill>
                <a:ea typeface="微軟正黑體" panose="020B0604030504040204" pitchFamily="34" charset="-120"/>
                <a:cs typeface="Arial" panose="020B0604020202020204" pitchFamily="34" charset="0"/>
              </a:rPr>
              <a:t>年），將免費自動轉入相同基金的</a:t>
            </a:r>
            <a:r>
              <a:rPr lang="en-US" altLang="zh-TW" sz="800" b="1" dirty="0">
                <a:solidFill>
                  <a:srgbClr val="000000"/>
                </a:solidFill>
                <a:ea typeface="微軟正黑體" panose="020B0604030504040204" pitchFamily="34" charset="-120"/>
                <a:cs typeface="Arial" panose="020B0604020202020204" pitchFamily="34" charset="0"/>
              </a:rPr>
              <a:t>A</a:t>
            </a:r>
            <a:r>
              <a:rPr lang="zh-TW" altLang="en-US" sz="800" b="1" dirty="0">
                <a:solidFill>
                  <a:srgbClr val="000000"/>
                </a:solidFill>
                <a:ea typeface="微軟正黑體" panose="020B0604030504040204" pitchFamily="34" charset="-120"/>
                <a:cs typeface="Arial" panose="020B0604020202020204" pitchFamily="34" charset="0"/>
              </a:rPr>
              <a:t>股股份。</a:t>
            </a:r>
            <a:r>
              <a:rPr lang="en-US" altLang="zh-TW" sz="800" b="1" dirty="0">
                <a:solidFill>
                  <a:srgbClr val="000000"/>
                </a:solidFill>
                <a:ea typeface="微軟正黑體" panose="020B0604030504040204" pitchFamily="34" charset="-120"/>
                <a:cs typeface="Arial" panose="020B0604020202020204" pitchFamily="34" charset="0"/>
              </a:rPr>
              <a:t>【</a:t>
            </a:r>
            <a:r>
              <a:rPr lang="zh-TW" altLang="en-US" sz="800" b="1" dirty="0">
                <a:solidFill>
                  <a:srgbClr val="000000"/>
                </a:solidFill>
                <a:ea typeface="微軟正黑體" panose="020B0604030504040204" pitchFamily="34" charset="-120"/>
                <a:cs typeface="Arial" panose="020B0604020202020204" pitchFamily="34" charset="0"/>
              </a:rPr>
              <a:t>穩定月配股</a:t>
            </a:r>
            <a:r>
              <a:rPr lang="en-US" altLang="zh-TW" sz="800" b="1" dirty="0">
                <a:solidFill>
                  <a:srgbClr val="000000"/>
                </a:solidFill>
                <a:ea typeface="微軟正黑體" panose="020B0604030504040204" pitchFamily="34" charset="-120"/>
                <a:cs typeface="Arial" panose="020B0604020202020204" pitchFamily="34" charset="0"/>
              </a:rPr>
              <a:t>(</a:t>
            </a:r>
            <a:r>
              <a:rPr lang="en-US" altLang="zh-TW" sz="800" b="1" dirty="0" err="1">
                <a:solidFill>
                  <a:srgbClr val="000000"/>
                </a:solidFill>
                <a:ea typeface="微軟正黑體" panose="020B0604030504040204" pitchFamily="34" charset="-120"/>
                <a:cs typeface="Arial" panose="020B0604020202020204" pitchFamily="34" charset="0"/>
              </a:rPr>
              <a:t>Mdis</a:t>
            </a:r>
            <a:r>
              <a:rPr lang="en-US" altLang="zh-TW" sz="800" b="1" dirty="0">
                <a:solidFill>
                  <a:srgbClr val="000000"/>
                </a:solidFill>
                <a:ea typeface="微軟正黑體" panose="020B0604030504040204" pitchFamily="34" charset="-120"/>
                <a:cs typeface="Arial" panose="020B0604020202020204" pitchFamily="34" charset="0"/>
              </a:rPr>
              <a:t>-plus)】</a:t>
            </a:r>
            <a:r>
              <a:rPr lang="zh-TW" altLang="en-US" sz="800" b="1" dirty="0">
                <a:solidFill>
                  <a:srgbClr val="000000"/>
                </a:solidFill>
                <a:ea typeface="微軟正黑體" panose="020B0604030504040204" pitchFamily="34" charset="-120"/>
                <a:cs typeface="Arial" panose="020B0604020202020204" pitchFamily="34" charset="0"/>
              </a:rPr>
              <a:t>因股份英文名稱帶有</a:t>
            </a:r>
            <a:r>
              <a:rPr lang="en-US" altLang="zh-TW" sz="800" b="1" dirty="0">
                <a:solidFill>
                  <a:srgbClr val="000000"/>
                </a:solidFill>
                <a:ea typeface="微軟正黑體" panose="020B0604030504040204" pitchFamily="34" charset="-120"/>
                <a:cs typeface="Arial" panose="020B0604020202020204" pitchFamily="34" charset="0"/>
              </a:rPr>
              <a:t>plus</a:t>
            </a:r>
            <a:r>
              <a:rPr lang="zh-TW" altLang="en-US" sz="800" b="1" dirty="0">
                <a:solidFill>
                  <a:srgbClr val="000000"/>
                </a:solidFill>
                <a:ea typeface="微軟正黑體" panose="020B0604030504040204" pitchFamily="34" charset="-120"/>
                <a:cs typeface="Arial" panose="020B0604020202020204" pitchFamily="34" charset="0"/>
              </a:rPr>
              <a:t>係指配息預定以固定配息率方式提供，依照基金投資組合產生的收益來源致力維持每月較穩定的配息率。本基金公司將定期檢討基金配息金額與配息率是否有調整必要，以避免分配過度而侵蝕到本金。本基金之配息來源含股息收益，配息也可能從基金資本中支付。境外基金機構針對本基金配息政策設有相關控管機制，視實際收到股息收益及評估未來市場狀況以決定當期配息水準，惟配息發放並非保證，配息金額並非不變，亦不保證配息率水準。</a:t>
            </a:r>
            <a:r>
              <a:rPr kumimoji="0" lang="zh-TW" altLang="en-US" sz="8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kumimoji="0" lang="zh-TW" altLang="en-US"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kumimoji="0" lang="zh-TW" altLang="en-US" sz="800" b="0"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富蘭克林證券投顧獨立經營管理】。Ⓞ投資基金所應承擔之相關風險及應負擔之費用(含分銷費用)已揭露於基金公開說明書及投資人須知中，投資人可至境外基金資訊觀測站(http://www.fundclear.com.tw)下載，或逕向本公司網站( http://www.Franklin.com.tw )查閱。</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富蘭克林證券投資顧問股份有限公司 主管機關核准之營業執照字號：</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114</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年金管投顧新字第</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018</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號 台北市忠孝東路四段</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87</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號</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8</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樓 電話：﹝</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02</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2781-0088</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　傳真：﹝</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02</a:t>
            </a:r>
            <a:r>
              <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a:t>
            </a:r>
            <a:r>
              <a:rPr kumimoji="0" lang="en-US"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2781-7788  </a:t>
            </a:r>
            <a:r>
              <a:rPr kumimoji="0" lang="en-US" altLang="zh-TW" sz="800" b="1" i="0" u="sng"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rPr>
              <a:t>http://www.Franklin.com.tw</a:t>
            </a:r>
            <a:endParaRPr kumimoji="0" lang="zh-TW" altLang="zh-TW" sz="800" b="1" i="0" u="none" strike="noStrike" kern="1200" cap="none" spc="0" normalizeH="0" baseline="0" noProof="0" dirty="0">
              <a:ln>
                <a:noFill/>
              </a:ln>
              <a:solidFill>
                <a:prstClr val="black"/>
              </a:solidFill>
              <a:effectLst/>
              <a:uLnTx/>
              <a:uFillTx/>
              <a:latin typeface="微軟正黑體" panose="020B0604030504040204" pitchFamily="34" charset="-120"/>
              <a:ea typeface="微軟正黑體" panose="020B0604030504040204" pitchFamily="34" charset="-120"/>
            </a:endParaRPr>
          </a:p>
        </p:txBody>
      </p:sp>
      <p:sp>
        <p:nvSpPr>
          <p:cNvPr id="43" name="矩形 42"/>
          <p:cNvSpPr/>
          <p:nvPr/>
        </p:nvSpPr>
        <p:spPr>
          <a:xfrm>
            <a:off x="123031" y="8020050"/>
            <a:ext cx="7247731" cy="510909"/>
          </a:xfrm>
          <a:prstGeom prst="rect">
            <a:avLst/>
          </a:prstGeom>
        </p:spPr>
        <p:txBody>
          <a:bodyPr wrap="square">
            <a:spAutoFit/>
          </a:bodyPr>
          <a:lstStyle/>
          <a:p>
            <a:pPr>
              <a:lnSpc>
                <a:spcPct val="85000"/>
              </a:lnSpc>
              <a:defRPr/>
            </a:pP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資料來源</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理柏資訊，以美元</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A(acc)</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股為準，台幣計價統計至</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2026</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年</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4</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月</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30</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日止。定期定額理柏資訊假設每月扣款</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5000</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元，每月</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1</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日扣款、遇例假日則以次一營業日計算。例如：一年期之累積投資成果係假設自</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2025</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年</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5</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月</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1</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日起</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含</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每月</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1</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日扣款，共計扣款</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12</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次之截至</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2024</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年</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4</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月</a:t>
            </a:r>
            <a:r>
              <a:rPr lang="en-US" altLang="zh-TW"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30</a:t>
            </a:r>
            <a:r>
              <a:rPr lang="zh-TW" altLang="en-US" sz="800"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日止計算而得之歷史報酬，其他期間之累積投資成果以此類推。</a:t>
            </a:r>
            <a:r>
              <a:rPr lang="zh-TW" altLang="en-US" sz="800" b="1" dirty="0">
                <a:solidFill>
                  <a:srgbClr val="000000"/>
                </a:solidFill>
                <a:latin typeface="微軟正黑體" panose="020B0604030504040204" pitchFamily="34" charset="-120"/>
                <a:ea typeface="微軟正黑體" panose="020B0604030504040204" pitchFamily="34" charset="-120"/>
                <a:cs typeface="Arial" panose="020B0604020202020204" pitchFamily="34" charset="0"/>
              </a:rPr>
              <a:t>投資人因不同時間進場，將有不同之投資績效，且過去績效不代表未來績效之保證。投資報酬率以累積投資成果除以投資成本簡單計算，暫不考慮時間價值。</a:t>
            </a:r>
          </a:p>
        </p:txBody>
      </p:sp>
      <p:grpSp>
        <p:nvGrpSpPr>
          <p:cNvPr id="108" name="群組 107"/>
          <p:cNvGrpSpPr/>
          <p:nvPr/>
        </p:nvGrpSpPr>
        <p:grpSpPr>
          <a:xfrm>
            <a:off x="0" y="4432300"/>
            <a:ext cx="7362032" cy="338554"/>
            <a:chOff x="0" y="2235129"/>
            <a:chExt cx="6245131" cy="338554"/>
          </a:xfrm>
        </p:grpSpPr>
        <p:pic>
          <p:nvPicPr>
            <p:cNvPr id="110"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114" name="TextBox 190">
              <a:extLst>
                <a:ext uri="{FF2B5EF4-FFF2-40B4-BE49-F238E27FC236}">
                  <a16:creationId xmlns:a16="http://schemas.microsoft.com/office/drawing/2014/main" id="{9FCC5596-4A15-4AE2-90B7-1806A9FD9B76}"/>
                </a:ext>
              </a:extLst>
            </p:cNvPr>
            <p:cNvSpPr txBox="1"/>
            <p:nvPr/>
          </p:nvSpPr>
          <p:spPr>
            <a:xfrm>
              <a:off x="260093" y="2235129"/>
              <a:ext cx="5985038"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富坦科技基金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bg1"/>
                  </a:solidFill>
                  <a:latin typeface="微軟正黑體" panose="020B0604030504040204" pitchFamily="34" charset="-120"/>
                  <a:ea typeface="微軟正黑體" panose="020B0604030504040204" pitchFamily="34" charset="-120"/>
                </a:rPr>
                <a:t>掌握多元長期科技投資機會</a:t>
              </a:r>
            </a:p>
          </p:txBody>
        </p:sp>
      </p:grpSp>
      <p:sp>
        <p:nvSpPr>
          <p:cNvPr id="50" name="TextBox 50">
            <a:extLst>
              <a:ext uri="{FF2B5EF4-FFF2-40B4-BE49-F238E27FC236}">
                <a16:creationId xmlns:a16="http://schemas.microsoft.com/office/drawing/2014/main" id="{501D395E-246D-4390-BFFE-4F1FACFA255F}"/>
              </a:ext>
            </a:extLst>
          </p:cNvPr>
          <p:cNvSpPr txBox="1"/>
          <p:nvPr/>
        </p:nvSpPr>
        <p:spPr>
          <a:xfrm>
            <a:off x="2485231" y="0"/>
            <a:ext cx="5076032" cy="886147"/>
          </a:xfrm>
          <a:prstGeom prst="rect">
            <a:avLst/>
          </a:prstGeom>
          <a:noFill/>
        </p:spPr>
        <p:txBody>
          <a:bodyPr wrap="square" lIns="0" tIns="45727" rIns="91455" bIns="0">
            <a:spAutoFit/>
          </a:bodyPr>
          <a:lstStyle/>
          <a:p>
            <a:pPr defTabSz="995661" fontAlgn="auto">
              <a:lnSpc>
                <a:spcPct val="108000"/>
              </a:lnSpc>
              <a:spcBef>
                <a:spcPts val="0"/>
              </a:spcBef>
              <a:spcAft>
                <a:spcPts val="0"/>
              </a:spcAft>
              <a:defRPr/>
            </a:pPr>
            <a:r>
              <a:rPr lang="zh-TW" altLang="en-US"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富蘭克林坦伯頓科技基金</a:t>
            </a:r>
            <a:endParaRPr lang="en-US" altLang="zh-TW" sz="16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endParaRPr>
          </a:p>
          <a:p>
            <a:pPr defTabSz="995661" fontAlgn="auto">
              <a:lnSpc>
                <a:spcPct val="108000"/>
              </a:lnSpc>
              <a:spcBef>
                <a:spcPts val="0"/>
              </a:spcBef>
              <a:spcAft>
                <a:spcPts val="0"/>
              </a:spcAft>
              <a:defRPr/>
            </a:pP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本基金之配息來源可能為本金</a:t>
            </a:r>
            <a:r>
              <a:rPr lang="en-US" altLang="zh-TW"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rPr>
              <a:t>)</a:t>
            </a:r>
            <a:endParaRPr lang="zh-TW" altLang="en-US" sz="1600" b="1" dirty="0">
              <a:solidFill>
                <a:schemeClr val="accent6"/>
              </a:solidFill>
              <a:latin typeface="微軟正黑體" panose="020B0604030504040204" pitchFamily="34" charset="-120"/>
              <a:ea typeface="微軟正黑體" panose="020B0604030504040204" pitchFamily="34" charset="-120"/>
              <a:cs typeface="Arial" panose="020B0604020202020204" pitchFamily="34" charset="0"/>
            </a:endParaRPr>
          </a:p>
          <a:p>
            <a:pPr defTabSz="995661" fontAlgn="auto">
              <a:lnSpc>
                <a:spcPct val="108000"/>
              </a:lnSpc>
              <a:spcBef>
                <a:spcPts val="0"/>
              </a:spcBef>
              <a:spcAft>
                <a:spcPts val="0"/>
              </a:spcAft>
              <a:defRPr/>
            </a:pPr>
            <a:r>
              <a:rPr lang="zh-TW" altLang="en-US"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定期定額投資參與長期科技發展浪潮</a:t>
            </a:r>
          </a:p>
        </p:txBody>
      </p:sp>
      <p:grpSp>
        <p:nvGrpSpPr>
          <p:cNvPr id="20" name="群組 19"/>
          <p:cNvGrpSpPr/>
          <p:nvPr/>
        </p:nvGrpSpPr>
        <p:grpSpPr>
          <a:xfrm>
            <a:off x="0" y="1231900"/>
            <a:ext cx="7362031" cy="338554"/>
            <a:chOff x="0" y="2235129"/>
            <a:chExt cx="6245130" cy="338554"/>
          </a:xfrm>
        </p:grpSpPr>
        <p:pic>
          <p:nvPicPr>
            <p:cNvPr id="21" name="Picture 15">
              <a:extLst>
                <a:ext uri="{FF2B5EF4-FFF2-40B4-BE49-F238E27FC236}">
                  <a16:creationId xmlns:a16="http://schemas.microsoft.com/office/drawing/2014/main" id="{1504468A-1E0D-417D-ADF1-B41EA7FE708E}"/>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4" name="TextBox 190">
              <a:extLst>
                <a:ext uri="{FF2B5EF4-FFF2-40B4-BE49-F238E27FC236}">
                  <a16:creationId xmlns:a16="http://schemas.microsoft.com/office/drawing/2014/main" id="{9FCC5596-4A15-4AE2-90B7-1806A9FD9B76}"/>
                </a:ext>
              </a:extLst>
            </p:cNvPr>
            <p:cNvSpPr txBox="1"/>
            <p:nvPr/>
          </p:nvSpPr>
          <p:spPr>
            <a:xfrm>
              <a:off x="260092" y="2235129"/>
              <a:ext cx="5702152" cy="338554"/>
            </a:xfrm>
            <a:prstGeom prst="rect">
              <a:avLst/>
            </a:prstGeom>
            <a:noFill/>
          </p:spPr>
          <p:txBody>
            <a:bodyPr wrap="square" lIns="0" rIns="0" rtlCol="0">
              <a:spAutoFit/>
            </a:bodyPr>
            <a:lstStyle/>
            <a:p>
              <a:r>
                <a:rPr lang="zh-TW" altLang="en-US" sz="1600" b="1" dirty="0">
                  <a:solidFill>
                    <a:schemeClr val="bg1"/>
                  </a:solidFill>
                  <a:latin typeface="微軟正黑體" panose="020B0604030504040204" pitchFamily="34" charset="-120"/>
                  <a:ea typeface="微軟正黑體" panose="020B0604030504040204" pitchFamily="34" charset="-120"/>
                </a:rPr>
                <a:t>科技股為長線定期定額絕佳選擇</a:t>
              </a:r>
            </a:p>
          </p:txBody>
        </p:sp>
      </p:grpSp>
      <p:cxnSp>
        <p:nvCxnSpPr>
          <p:cNvPr id="63" name="Straight Connector 59">
            <a:extLst>
              <a:ext uri="{FF2B5EF4-FFF2-40B4-BE49-F238E27FC236}">
                <a16:creationId xmlns:a16="http://schemas.microsoft.com/office/drawing/2014/main" id="{8BD37CD3-C145-4905-B7F3-FA41AF3FF2D8}"/>
              </a:ext>
            </a:extLst>
          </p:cNvPr>
          <p:cNvCxnSpPr/>
          <p:nvPr/>
        </p:nvCxnSpPr>
        <p:spPr>
          <a:xfrm>
            <a:off x="262731" y="8502650"/>
            <a:ext cx="6937543" cy="8175"/>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文字方塊 7">
            <a:extLst>
              <a:ext uri="{FF2B5EF4-FFF2-40B4-BE49-F238E27FC236}">
                <a16:creationId xmlns:a16="http://schemas.microsoft.com/office/drawing/2014/main" id="{83837D44-DDCA-38B2-1EDA-744798A5541F}"/>
              </a:ext>
            </a:extLst>
          </p:cNvPr>
          <p:cNvSpPr txBox="1">
            <a:spLocks noChangeArrowheads="1"/>
          </p:cNvSpPr>
          <p:nvPr/>
        </p:nvSpPr>
        <p:spPr bwMode="auto">
          <a:xfrm>
            <a:off x="1418431" y="1612900"/>
            <a:ext cx="4191000" cy="261610"/>
          </a:xfrm>
          <a:prstGeom prst="rect">
            <a:avLst/>
          </a:prstGeom>
          <a:solidFill>
            <a:schemeClr val="tx1"/>
          </a:solidFill>
          <a:ln>
            <a:noFill/>
          </a:ln>
        </p:spPr>
        <p:txBody>
          <a:bodyPr wrap="square">
            <a:spAutoFit/>
          </a:bodyPr>
          <a:lstStyle>
            <a:lvl1pPr eaLnBrk="0" hangingPunct="0">
              <a:buBlip>
                <a:blip r:embed="rId4"/>
              </a:buBlip>
              <a:defRPr kumimoji="1" sz="3200">
                <a:solidFill>
                  <a:schemeClr val="tx1"/>
                </a:solidFill>
                <a:latin typeface="Arial" charset="0"/>
                <a:ea typeface="標楷體" pitchFamily="65" charset="-120"/>
              </a:defRPr>
            </a:lvl1pPr>
            <a:lvl2pPr marL="742950" indent="-285750" eaLnBrk="0" hangingPunct="0">
              <a:buBlip>
                <a:blip r:embed="rId5"/>
              </a:buBlip>
              <a:defRPr kumimoji="1" sz="2800">
                <a:solidFill>
                  <a:schemeClr val="tx1"/>
                </a:solidFill>
                <a:latin typeface="Arial" charset="0"/>
                <a:ea typeface="標楷體" pitchFamily="65" charset="-120"/>
              </a:defRPr>
            </a:lvl2pPr>
            <a:lvl3pPr marL="1143000" indent="-228600" eaLnBrk="0" hangingPunct="0">
              <a:buBlip>
                <a:blip r:embed="rId5"/>
              </a:buBlip>
              <a:defRPr kumimoji="1" sz="2400">
                <a:solidFill>
                  <a:schemeClr val="tx1"/>
                </a:solidFill>
                <a:latin typeface="Arial" charset="0"/>
                <a:ea typeface="標楷體" pitchFamily="65" charset="-120"/>
              </a:defRPr>
            </a:lvl3pPr>
            <a:lvl4pPr marL="1600200" indent="-228600" eaLnBrk="0" hangingPunct="0">
              <a:buBlip>
                <a:blip r:embed="rId5"/>
              </a:buBlip>
              <a:defRPr kumimoji="1" sz="2000">
                <a:solidFill>
                  <a:schemeClr val="tx1"/>
                </a:solidFill>
                <a:latin typeface="Arial" charset="0"/>
                <a:ea typeface="標楷體" pitchFamily="65" charset="-120"/>
              </a:defRPr>
            </a:lvl4pPr>
            <a:lvl5pPr marL="2057400" indent="-228600" eaLnBrk="0" hangingPunct="0">
              <a:buBlip>
                <a:blip r:embed="rId5"/>
              </a:buBlip>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Blip>
                <a:blip r:embed="rId5"/>
              </a:buBlip>
              <a:defRPr kumimoji="1" sz="2000">
                <a:solidFill>
                  <a:schemeClr val="tx1"/>
                </a:solidFill>
                <a:latin typeface="Arial" charset="0"/>
                <a:ea typeface="標楷體" pitchFamily="65" charset="-120"/>
              </a:defRPr>
            </a:lvl9pPr>
          </a:lstStyle>
          <a:p>
            <a:pPr algn="ctr">
              <a:buFontTx/>
              <a:buNone/>
            </a:pPr>
            <a:r>
              <a:rPr lang="en-US" altLang="zh-TW" sz="1100" b="1" u="sng" dirty="0">
                <a:solidFill>
                  <a:prstClr val="white"/>
                </a:solidFill>
                <a:latin typeface="微軟正黑體" panose="020B0604030504040204" pitchFamily="34" charset="-120"/>
                <a:ea typeface="微軟正黑體" panose="020B0604030504040204" pitchFamily="34" charset="-120"/>
              </a:rPr>
              <a:t>1994</a:t>
            </a:r>
            <a:r>
              <a:rPr lang="zh-TW" altLang="en-US" sz="1100" b="1" u="sng" dirty="0">
                <a:solidFill>
                  <a:prstClr val="white"/>
                </a:solidFill>
                <a:latin typeface="微軟正黑體" panose="020B0604030504040204" pitchFamily="34" charset="-120"/>
                <a:ea typeface="微軟正黑體" panose="020B0604030504040204" pitchFamily="34" charset="-120"/>
              </a:rPr>
              <a:t>年</a:t>
            </a:r>
            <a:r>
              <a:rPr lang="en-US" altLang="zh-TW" sz="1100" b="1" u="sng" dirty="0">
                <a:solidFill>
                  <a:prstClr val="white"/>
                </a:solidFill>
                <a:latin typeface="微軟正黑體" panose="020B0604030504040204" pitchFamily="34" charset="-120"/>
                <a:ea typeface="微軟正黑體" panose="020B0604030504040204" pitchFamily="34" charset="-120"/>
              </a:rPr>
              <a:t>Netscape vs. </a:t>
            </a:r>
            <a:r>
              <a:rPr lang="zh-TW" altLang="en-US" sz="1100" b="1" u="sng" dirty="0">
                <a:solidFill>
                  <a:prstClr val="white"/>
                </a:solidFill>
                <a:latin typeface="微軟正黑體" panose="020B0604030504040204" pitchFamily="34" charset="-120"/>
                <a:ea typeface="微軟正黑體" panose="020B0604030504040204" pitchFamily="34" charset="-120"/>
              </a:rPr>
              <a:t>當前</a:t>
            </a:r>
            <a:r>
              <a:rPr lang="en-US" altLang="zh-TW" sz="1100" b="1" u="sng" dirty="0">
                <a:solidFill>
                  <a:prstClr val="white"/>
                </a:solidFill>
                <a:latin typeface="微軟正黑體" panose="020B0604030504040204" pitchFamily="34" charset="-120"/>
                <a:ea typeface="微軟正黑體" panose="020B0604030504040204" pitchFamily="34" charset="-120"/>
              </a:rPr>
              <a:t>OpenAI</a:t>
            </a:r>
          </a:p>
        </p:txBody>
      </p:sp>
      <p:sp>
        <p:nvSpPr>
          <p:cNvPr id="10" name="文字方塊 9">
            <a:extLst>
              <a:ext uri="{FF2B5EF4-FFF2-40B4-BE49-F238E27FC236}">
                <a16:creationId xmlns:a16="http://schemas.microsoft.com/office/drawing/2014/main" id="{77B75EE7-396F-C0D7-3E16-98FA77934D7F}"/>
              </a:ext>
            </a:extLst>
          </p:cNvPr>
          <p:cNvSpPr txBox="1"/>
          <p:nvPr/>
        </p:nvSpPr>
        <p:spPr>
          <a:xfrm>
            <a:off x="53181" y="3784600"/>
            <a:ext cx="7391400" cy="646331"/>
          </a:xfrm>
          <a:prstGeom prst="rect">
            <a:avLst/>
          </a:prstGeom>
          <a:noFill/>
        </p:spPr>
        <p:txBody>
          <a:bodyPr wrap="square" rtlCol="0">
            <a:spAutoFit/>
          </a:bodyPr>
          <a:lstStyle/>
          <a:p>
            <a:r>
              <a:rPr lang="zh-TW" altLang="en-US" sz="900" dirty="0">
                <a:latin typeface="微軟正黑體" panose="020B0604030504040204" pitchFamily="34" charset="-120"/>
                <a:ea typeface="微軟正黑體" panose="020B0604030504040204" pitchFamily="34" charset="-120"/>
              </a:rPr>
              <a:t>資料來源</a:t>
            </a:r>
            <a:r>
              <a:rPr lang="en-US" altLang="zh-TW" sz="900" dirty="0">
                <a:latin typeface="微軟正黑體" panose="020B0604030504040204" pitchFamily="34" charset="-120"/>
                <a:ea typeface="微軟正黑體" panose="020B0604030504040204" pitchFamily="34" charset="-120"/>
              </a:rPr>
              <a:t>︰</a:t>
            </a:r>
            <a:r>
              <a:rPr lang="zh-TW" altLang="en-US" sz="900" dirty="0">
                <a:latin typeface="微軟正黑體" panose="020B0604030504040204" pitchFamily="34" charset="-120"/>
                <a:ea typeface="微軟正黑體" panose="020B0604030504040204" pitchFamily="34" charset="-120"/>
              </a:rPr>
              <a:t>理柏資訊，原幣計價，統計自過去</a:t>
            </a:r>
            <a:r>
              <a:rPr lang="en-US" altLang="zh-TW" sz="900" dirty="0">
                <a:latin typeface="微軟正黑體" panose="020B0604030504040204" pitchFamily="34" charset="-120"/>
                <a:ea typeface="微軟正黑體" panose="020B0604030504040204" pitchFamily="34" charset="-120"/>
              </a:rPr>
              <a:t>20</a:t>
            </a:r>
            <a:r>
              <a:rPr lang="zh-TW" altLang="en-US" sz="900" dirty="0">
                <a:latin typeface="微軟正黑體" panose="020B0604030504040204" pitchFamily="34" charset="-120"/>
                <a:ea typeface="微軟正黑體" panose="020B0604030504040204" pitchFamily="34" charset="-120"/>
              </a:rPr>
              <a:t>年至</a:t>
            </a:r>
            <a:r>
              <a:rPr lang="en-US" altLang="zh-TW" sz="900" dirty="0">
                <a:latin typeface="微軟正黑體" panose="020B0604030504040204" pitchFamily="34" charset="-120"/>
                <a:ea typeface="微軟正黑體" panose="020B0604030504040204" pitchFamily="34" charset="-120"/>
              </a:rPr>
              <a:t>2026</a:t>
            </a:r>
            <a:r>
              <a:rPr lang="zh-TW" altLang="en-US" sz="900" dirty="0">
                <a:latin typeface="微軟正黑體" panose="020B0604030504040204" pitchFamily="34" charset="-120"/>
                <a:ea typeface="微軟正黑體" panose="020B0604030504040204" pitchFamily="34" charset="-120"/>
              </a:rPr>
              <a:t>年</a:t>
            </a:r>
            <a:r>
              <a:rPr lang="en-US" altLang="zh-TW" sz="900" dirty="0">
                <a:latin typeface="微軟正黑體" panose="020B0604030504040204" pitchFamily="34" charset="-120"/>
                <a:ea typeface="微軟正黑體" panose="020B0604030504040204" pitchFamily="34" charset="-120"/>
              </a:rPr>
              <a:t>4</a:t>
            </a:r>
            <a:r>
              <a:rPr lang="zh-TW" altLang="en-US" sz="900" dirty="0">
                <a:latin typeface="微軟正黑體" panose="020B0604030504040204" pitchFamily="34" charset="-120"/>
                <a:ea typeface="微軟正黑體" panose="020B0604030504040204" pitchFamily="34" charset="-120"/>
              </a:rPr>
              <a:t>月</a:t>
            </a:r>
            <a:r>
              <a:rPr lang="en-US" altLang="zh-TW" sz="900" dirty="0">
                <a:latin typeface="微軟正黑體" panose="020B0604030504040204" pitchFamily="34" charset="-120"/>
                <a:ea typeface="微軟正黑體" panose="020B0604030504040204" pitchFamily="34" charset="-120"/>
              </a:rPr>
              <a:t>30</a:t>
            </a:r>
            <a:r>
              <a:rPr lang="zh-TW" altLang="en-US" sz="900" dirty="0">
                <a:latin typeface="微軟正黑體" panose="020B0604030504040204" pitchFamily="34" charset="-120"/>
                <a:ea typeface="微軟正黑體" panose="020B0604030504040204" pitchFamily="34" charset="-120"/>
              </a:rPr>
              <a:t>日。類股採用史坦普</a:t>
            </a:r>
            <a:r>
              <a:rPr lang="en-US" altLang="zh-TW" sz="900" dirty="0">
                <a:latin typeface="微軟正黑體" panose="020B0604030504040204" pitchFamily="34" charset="-120"/>
                <a:ea typeface="微軟正黑體" panose="020B0604030504040204" pitchFamily="34" charset="-120"/>
              </a:rPr>
              <a:t>500</a:t>
            </a:r>
            <a:r>
              <a:rPr lang="zh-TW" altLang="en-US" sz="900" dirty="0">
                <a:latin typeface="微軟正黑體" panose="020B0604030504040204" pitchFamily="34" charset="-120"/>
                <a:ea typeface="微軟正黑體" panose="020B0604030504040204" pitchFamily="34" charset="-120"/>
              </a:rPr>
              <a:t>各類股指數。定期定額報酬率係理柏資訊假設每月</a:t>
            </a:r>
            <a:r>
              <a:rPr lang="en-US" altLang="zh-TW" sz="900" dirty="0">
                <a:latin typeface="微軟正黑體" panose="020B0604030504040204" pitchFamily="34" charset="-120"/>
                <a:ea typeface="微軟正黑體" panose="020B0604030504040204" pitchFamily="34" charset="-120"/>
              </a:rPr>
              <a:t>1</a:t>
            </a:r>
            <a:r>
              <a:rPr lang="zh-TW" altLang="en-US" sz="900" dirty="0">
                <a:latin typeface="微軟正黑體" panose="020B0604030504040204" pitchFamily="34" charset="-120"/>
                <a:ea typeface="微軟正黑體" panose="020B0604030504040204" pitchFamily="34" charset="-120"/>
              </a:rPr>
              <a:t>日扣款，遇例假日則以次一營業日計算。</a:t>
            </a:r>
            <a:r>
              <a:rPr lang="zh-TW" altLang="en-US" sz="900" b="1" dirty="0">
                <a:latin typeface="微軟正黑體" panose="020B0604030504040204" pitchFamily="34" charset="-120"/>
                <a:ea typeface="微軟正黑體" panose="020B0604030504040204" pitchFamily="34" charset="-120"/>
              </a:rPr>
              <a:t>投資人因不同時間進場，將有不同之投資績效，且過去績效不代表未來績效之保證。投資報酬率以投資報酬除以投資成本簡單計算，暫不考慮時間價值。投資人不能直接投資指數。以上試算結果並非代表特定基金之投資成果，亦不代表對特定基金之買賣建議。基金不同於指數，可能會有中途清算或合併等情形。投資人無法直接投資指數</a:t>
            </a:r>
          </a:p>
        </p:txBody>
      </p:sp>
      <p:graphicFrame>
        <p:nvGraphicFramePr>
          <p:cNvPr id="17" name="表格 16">
            <a:extLst>
              <a:ext uri="{FF2B5EF4-FFF2-40B4-BE49-F238E27FC236}">
                <a16:creationId xmlns:a16="http://schemas.microsoft.com/office/drawing/2014/main" id="{E99F7DE6-7169-CB9F-F4BE-230C7C163215}"/>
              </a:ext>
            </a:extLst>
          </p:cNvPr>
          <p:cNvGraphicFramePr>
            <a:graphicFrameLocks noGrp="1"/>
          </p:cNvGraphicFramePr>
          <p:nvPr>
            <p:extLst>
              <p:ext uri="{D42A27DB-BD31-4B8C-83A1-F6EECF244321}">
                <p14:modId xmlns:p14="http://schemas.microsoft.com/office/powerpoint/2010/main" val="1109872065"/>
              </p:ext>
            </p:extLst>
          </p:nvPr>
        </p:nvGraphicFramePr>
        <p:xfrm>
          <a:off x="656431" y="7099300"/>
          <a:ext cx="6147317" cy="914400"/>
        </p:xfrm>
        <a:graphic>
          <a:graphicData uri="http://schemas.openxmlformats.org/drawingml/2006/table">
            <a:tbl>
              <a:tblPr firstRow="1"/>
              <a:tblGrid>
                <a:gridCol w="1406615">
                  <a:extLst>
                    <a:ext uri="{9D8B030D-6E8A-4147-A177-3AD203B41FA5}">
                      <a16:colId xmlns:a16="http://schemas.microsoft.com/office/drawing/2014/main" val="20000"/>
                    </a:ext>
                  </a:extLst>
                </a:gridCol>
                <a:gridCol w="947995">
                  <a:extLst>
                    <a:ext uri="{9D8B030D-6E8A-4147-A177-3AD203B41FA5}">
                      <a16:colId xmlns:a16="http://schemas.microsoft.com/office/drawing/2014/main" val="20001"/>
                    </a:ext>
                  </a:extLst>
                </a:gridCol>
                <a:gridCol w="947995">
                  <a:extLst>
                    <a:ext uri="{9D8B030D-6E8A-4147-A177-3AD203B41FA5}">
                      <a16:colId xmlns:a16="http://schemas.microsoft.com/office/drawing/2014/main" val="20002"/>
                    </a:ext>
                  </a:extLst>
                </a:gridCol>
                <a:gridCol w="947995">
                  <a:extLst>
                    <a:ext uri="{9D8B030D-6E8A-4147-A177-3AD203B41FA5}">
                      <a16:colId xmlns:a16="http://schemas.microsoft.com/office/drawing/2014/main" val="20003"/>
                    </a:ext>
                  </a:extLst>
                </a:gridCol>
                <a:gridCol w="947995">
                  <a:extLst>
                    <a:ext uri="{9D8B030D-6E8A-4147-A177-3AD203B41FA5}">
                      <a16:colId xmlns:a16="http://schemas.microsoft.com/office/drawing/2014/main" val="20004"/>
                    </a:ext>
                  </a:extLst>
                </a:gridCol>
                <a:gridCol w="948722">
                  <a:extLst>
                    <a:ext uri="{9D8B030D-6E8A-4147-A177-3AD203B41FA5}">
                      <a16:colId xmlns:a16="http://schemas.microsoft.com/office/drawing/2014/main" val="20005"/>
                    </a:ext>
                  </a:extLst>
                </a:gridCol>
              </a:tblGrid>
              <a:tr h="133350">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期間</a:t>
                      </a:r>
                      <a:r>
                        <a:rPr lang="en-US" sz="900" b="1" kern="100" dirty="0">
                          <a:solidFill>
                            <a:srgbClr val="FFFFFF"/>
                          </a:solidFill>
                          <a:effectLst/>
                          <a:latin typeface="微軟正黑體" panose="020B0604030504040204" pitchFamily="34" charset="-120"/>
                          <a:ea typeface="微軟正黑體" panose="020B0604030504040204" pitchFamily="34" charset="-120"/>
                          <a:cs typeface="Times New Roman"/>
                        </a:rPr>
                        <a:t>/</a:t>
                      </a: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成果 </a:t>
                      </a:r>
                      <a:endParaRPr lang="zh-TW" sz="900" kern="100" dirty="0">
                        <a:effectLst/>
                        <a:latin typeface="微軟正黑體" panose="020B0604030504040204" pitchFamily="34" charset="-120"/>
                        <a:ea typeface="微軟正黑體" panose="020B0604030504040204" pitchFamily="34" charset="-120"/>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一年</a:t>
                      </a:r>
                      <a:endParaRPr lang="zh-TW" sz="900" kern="100" dirty="0">
                        <a:effectLst/>
                        <a:latin typeface="微軟正黑體" panose="020B0604030504040204" pitchFamily="34" charset="-120"/>
                        <a:ea typeface="微軟正黑體" panose="020B0604030504040204" pitchFamily="34" charset="-120"/>
                        <a:cs typeface="Times New Roman"/>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二年</a:t>
                      </a:r>
                      <a:endParaRPr lang="zh-TW" sz="900" kern="100" dirty="0">
                        <a:effectLst/>
                        <a:latin typeface="微軟正黑體" panose="020B0604030504040204" pitchFamily="34" charset="-120"/>
                        <a:ea typeface="微軟正黑體" panose="020B0604030504040204" pitchFamily="34" charset="-120"/>
                        <a:cs typeface="Times New Roman"/>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三年</a:t>
                      </a:r>
                      <a:endParaRPr lang="zh-TW" sz="900" kern="100" dirty="0">
                        <a:effectLst/>
                        <a:latin typeface="微軟正黑體" panose="020B0604030504040204" pitchFamily="34" charset="-120"/>
                        <a:ea typeface="微軟正黑體" panose="020B0604030504040204" pitchFamily="34" charset="-120"/>
                        <a:cs typeface="Times New Roman"/>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五年</a:t>
                      </a:r>
                      <a:endParaRPr lang="zh-TW" sz="900" kern="100" dirty="0">
                        <a:effectLst/>
                        <a:latin typeface="微軟正黑體" panose="020B0604030504040204" pitchFamily="34" charset="-120"/>
                        <a:ea typeface="微軟正黑體" panose="020B0604030504040204" pitchFamily="34" charset="-120"/>
                        <a:cs typeface="Times New Roman"/>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zh-TW" sz="900" b="1" kern="100" dirty="0">
                          <a:solidFill>
                            <a:srgbClr val="FFFFFF"/>
                          </a:solidFill>
                          <a:effectLst/>
                          <a:latin typeface="微軟正黑體" panose="020B0604030504040204" pitchFamily="34" charset="-120"/>
                          <a:ea typeface="微軟正黑體" panose="020B0604030504040204" pitchFamily="34" charset="-120"/>
                          <a:cs typeface="Times New Roman"/>
                        </a:rPr>
                        <a:t>十年</a:t>
                      </a:r>
                      <a:endParaRPr lang="zh-TW" sz="900" kern="100" dirty="0">
                        <a:effectLst/>
                        <a:latin typeface="微軟正黑體" panose="020B0604030504040204" pitchFamily="34" charset="-120"/>
                        <a:ea typeface="微軟正黑體" panose="020B0604030504040204" pitchFamily="34" charset="-120"/>
                        <a:cs typeface="Times New Roman"/>
                      </a:endParaRPr>
                    </a:p>
                  </a:txBody>
                  <a:tcPr marL="17780" marR="177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0"/>
                  </a:ext>
                </a:extLst>
              </a:tr>
              <a:tr h="133350">
                <a:tc>
                  <a:txBody>
                    <a:bodyPr/>
                    <a:lstStyle/>
                    <a:p>
                      <a:pPr algn="ctr">
                        <a:lnSpc>
                          <a:spcPct val="100000"/>
                        </a:lnSpc>
                        <a:spcAft>
                          <a:spcPts val="0"/>
                        </a:spcAft>
                      </a:pPr>
                      <a:r>
                        <a:rPr lang="zh-TW" sz="900" b="1" kern="100" dirty="0">
                          <a:effectLst/>
                          <a:latin typeface="微軟正黑體" panose="020B0604030504040204" pitchFamily="34" charset="-120"/>
                          <a:ea typeface="微軟正黑體" panose="020B0604030504040204" pitchFamily="34" charset="-120"/>
                          <a:cs typeface="Times New Roman"/>
                        </a:rPr>
                        <a:t>投資價值</a:t>
                      </a:r>
                      <a:endParaRPr lang="zh-TW" sz="900" kern="100" dirty="0">
                        <a:effectLst/>
                        <a:latin typeface="微軟正黑體" panose="020B0604030504040204" pitchFamily="34" charset="-120"/>
                        <a:ea typeface="微軟正黑體" panose="020B0604030504040204" pitchFamily="34" charset="-120"/>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72099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a:solidFill>
                            <a:schemeClr val="tx1"/>
                          </a:solidFill>
                          <a:effectLst/>
                          <a:latin typeface="微軟正黑體" panose="020B0604030504040204" pitchFamily="34" charset="-120"/>
                          <a:ea typeface="微軟正黑體" panose="020B0604030504040204" pitchFamily="34" charset="-120"/>
                          <a:cs typeface="Times New Roman"/>
                        </a:rPr>
                        <a:t>154642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a:solidFill>
                            <a:schemeClr val="tx1"/>
                          </a:solidFill>
                          <a:effectLst/>
                          <a:latin typeface="微軟正黑體" panose="020B0604030504040204" pitchFamily="34" charset="-120"/>
                          <a:ea typeface="微軟正黑體" panose="020B0604030504040204" pitchFamily="34" charset="-120"/>
                          <a:cs typeface="Times New Roman"/>
                        </a:rPr>
                        <a:t>261749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a:solidFill>
                            <a:schemeClr val="tx1"/>
                          </a:solidFill>
                          <a:effectLst/>
                          <a:latin typeface="微軟正黑體" panose="020B0604030504040204" pitchFamily="34" charset="-120"/>
                          <a:ea typeface="微軟正黑體" panose="020B0604030504040204" pitchFamily="34" charset="-120"/>
                          <a:cs typeface="Times New Roman"/>
                        </a:rPr>
                        <a:t>505956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1614409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3350">
                <a:tc>
                  <a:txBody>
                    <a:bodyPr/>
                    <a:lstStyle/>
                    <a:p>
                      <a:pPr algn="ctr">
                        <a:lnSpc>
                          <a:spcPct val="100000"/>
                        </a:lnSpc>
                        <a:spcAft>
                          <a:spcPts val="0"/>
                        </a:spcAft>
                      </a:pPr>
                      <a:r>
                        <a:rPr lang="zh-TW" sz="900" b="1" kern="100" dirty="0">
                          <a:effectLst/>
                          <a:latin typeface="微軟正黑體" panose="020B0604030504040204" pitchFamily="34" charset="-120"/>
                          <a:ea typeface="微軟正黑體" panose="020B0604030504040204" pitchFamily="34" charset="-120"/>
                          <a:cs typeface="Times New Roman"/>
                        </a:rPr>
                        <a:t>投資成本</a:t>
                      </a:r>
                      <a:endParaRPr lang="zh-TW" sz="900" kern="100" dirty="0">
                        <a:effectLst/>
                        <a:latin typeface="微軟正黑體" panose="020B0604030504040204" pitchFamily="34" charset="-120"/>
                        <a:ea typeface="微軟正黑體" panose="020B0604030504040204" pitchFamily="34" charset="-120"/>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60000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120000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180000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300000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600000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3350">
                <a:tc>
                  <a:txBody>
                    <a:bodyPr/>
                    <a:lstStyle/>
                    <a:p>
                      <a:pPr algn="ctr">
                        <a:lnSpc>
                          <a:spcPct val="100000"/>
                        </a:lnSpc>
                        <a:spcAft>
                          <a:spcPts val="0"/>
                        </a:spcAft>
                      </a:pPr>
                      <a:r>
                        <a:rPr lang="zh-TW" sz="900" b="1" kern="100" dirty="0">
                          <a:effectLst/>
                          <a:latin typeface="微軟正黑體" panose="020B0604030504040204" pitchFamily="34" charset="-120"/>
                          <a:ea typeface="微軟正黑體" panose="020B0604030504040204" pitchFamily="34" charset="-120"/>
                          <a:cs typeface="Times New Roman"/>
                        </a:rPr>
                        <a:t>報酬率</a:t>
                      </a:r>
                      <a:endParaRPr lang="zh-TW" sz="900" kern="100" dirty="0">
                        <a:effectLst/>
                        <a:latin typeface="微軟正黑體" panose="020B0604030504040204" pitchFamily="34" charset="-120"/>
                        <a:ea typeface="微軟正黑體" panose="020B0604030504040204" pitchFamily="34" charset="-120"/>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20.17%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28.87%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a:solidFill>
                            <a:schemeClr val="tx1"/>
                          </a:solidFill>
                          <a:effectLst/>
                          <a:latin typeface="微軟正黑體" panose="020B0604030504040204" pitchFamily="34" charset="-120"/>
                          <a:ea typeface="微軟正黑體" panose="020B0604030504040204" pitchFamily="34" charset="-120"/>
                          <a:cs typeface="Times New Roman"/>
                        </a:rPr>
                        <a:t>45.42%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a:solidFill>
                            <a:schemeClr val="tx1"/>
                          </a:solidFill>
                          <a:effectLst/>
                          <a:latin typeface="微軟正黑體" panose="020B0604030504040204" pitchFamily="34" charset="-120"/>
                          <a:ea typeface="微軟正黑體" panose="020B0604030504040204" pitchFamily="34" charset="-120"/>
                          <a:cs typeface="Times New Roman"/>
                        </a:rPr>
                        <a:t>68.65%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buNone/>
                      </a:pPr>
                      <a:r>
                        <a:rPr lang="en-US" altLang="zh-TW" sz="900" b="0" kern="100" dirty="0">
                          <a:solidFill>
                            <a:schemeClr val="tx1"/>
                          </a:solidFill>
                          <a:effectLst/>
                          <a:latin typeface="微軟正黑體" panose="020B0604030504040204" pitchFamily="34" charset="-120"/>
                          <a:ea typeface="微軟正黑體" panose="020B0604030504040204" pitchFamily="34" charset="-120"/>
                          <a:cs typeface="Times New Roman"/>
                        </a:rPr>
                        <a:t>169.07%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 name="文字方塊 1">
            <a:extLst>
              <a:ext uri="{FF2B5EF4-FFF2-40B4-BE49-F238E27FC236}">
                <a16:creationId xmlns:a16="http://schemas.microsoft.com/office/drawing/2014/main" id="{8FF213D4-5426-6C54-3A5E-6034ACFAC05D}"/>
              </a:ext>
            </a:extLst>
          </p:cNvPr>
          <p:cNvSpPr txBox="1"/>
          <p:nvPr/>
        </p:nvSpPr>
        <p:spPr>
          <a:xfrm>
            <a:off x="1037431" y="1612900"/>
            <a:ext cx="5181600" cy="261610"/>
          </a:xfrm>
          <a:prstGeom prst="rect">
            <a:avLst/>
          </a:prstGeom>
          <a:solidFill>
            <a:srgbClr val="0000FF"/>
          </a:solidFill>
        </p:spPr>
        <p:txBody>
          <a:bodyPr wrap="square" rtlCol="0">
            <a:spAutoFit/>
          </a:bodyPr>
          <a:lstStyle/>
          <a:p>
            <a:pPr algn="ctr">
              <a:lnSpc>
                <a:spcPct val="100000"/>
              </a:lnSpc>
              <a:spcBef>
                <a:spcPct val="0"/>
              </a:spcBef>
            </a:pP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1994</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年</a:t>
            </a: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Netscape vs. </a:t>
            </a:r>
            <a:r>
              <a:rPr lang="zh-TW" altLang="en-US" sz="1100" b="1" dirty="0">
                <a:solidFill>
                  <a:srgbClr val="FFFFFF">
                    <a:lumMod val="95000"/>
                  </a:srgbClr>
                </a:solidFill>
                <a:latin typeface="微軟正黑體" panose="020B0604030504040204" pitchFamily="34" charset="-120"/>
                <a:ea typeface="微軟正黑體" panose="020B0604030504040204" pitchFamily="34" charset="-120"/>
              </a:rPr>
              <a:t>當前</a:t>
            </a:r>
            <a:r>
              <a:rPr lang="en-US" altLang="zh-TW" sz="1100" b="1" dirty="0">
                <a:solidFill>
                  <a:srgbClr val="FFFFFF">
                    <a:lumMod val="95000"/>
                  </a:srgbClr>
                </a:solidFill>
                <a:latin typeface="微軟正黑體" panose="020B0604030504040204" pitchFamily="34" charset="-120"/>
                <a:ea typeface="微軟正黑體" panose="020B0604030504040204" pitchFamily="34" charset="-120"/>
              </a:rPr>
              <a:t>OpenAI</a:t>
            </a:r>
          </a:p>
        </p:txBody>
      </p:sp>
      <p:pic>
        <p:nvPicPr>
          <p:cNvPr id="13" name="圖片 12">
            <a:extLst>
              <a:ext uri="{FF2B5EF4-FFF2-40B4-BE49-F238E27FC236}">
                <a16:creationId xmlns:a16="http://schemas.microsoft.com/office/drawing/2014/main" id="{C35E19DD-3718-4D4E-A99C-16F4E1B1CC7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23031" y="4737100"/>
            <a:ext cx="1066800" cy="1066800"/>
          </a:xfrm>
          <a:prstGeom prst="rect">
            <a:avLst/>
          </a:prstGeom>
        </p:spPr>
      </p:pic>
      <p:sp>
        <p:nvSpPr>
          <p:cNvPr id="14" name="語音泡泡: 矩形 13">
            <a:extLst>
              <a:ext uri="{FF2B5EF4-FFF2-40B4-BE49-F238E27FC236}">
                <a16:creationId xmlns:a16="http://schemas.microsoft.com/office/drawing/2014/main" id="{F54FF646-B78B-1A6D-C5BC-CBD1035B33E2}"/>
              </a:ext>
            </a:extLst>
          </p:cNvPr>
          <p:cNvSpPr/>
          <p:nvPr/>
        </p:nvSpPr>
        <p:spPr>
          <a:xfrm>
            <a:off x="1189831" y="4845050"/>
            <a:ext cx="1752600" cy="1828800"/>
          </a:xfrm>
          <a:prstGeom prst="wedgeRectCallout">
            <a:avLst>
              <a:gd name="adj1" fmla="val -63538"/>
              <a:gd name="adj2" fmla="val -18429"/>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eaLnBrk="0" hangingPunct="0"/>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為滿足強勁需求，美國</a:t>
            </a:r>
            <a:r>
              <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AI</a:t>
            </a:r>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領頭羊進行龐大資本支出，卻引發市場不安且與「網路泡沫」相提並論。</a:t>
            </a:r>
            <a:endPar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a:p>
            <a:pPr eaLnBrk="0" hangingPunct="0"/>
            <a:endPar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sym typeface="Wingdings" panose="05000000000000000000" pitchFamily="2" charset="2"/>
            </a:endParaRPr>
          </a:p>
          <a:p>
            <a:pPr eaLnBrk="0" hangingPunct="0"/>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sym typeface="Wingdings" panose="05000000000000000000" pitchFamily="2" charset="2"/>
              </a:rPr>
              <a:t>→ </a:t>
            </a:r>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泡沫通常會出現投機性需求、估值過高、過度承擔財務風險等特徵，</a:t>
            </a:r>
            <a:r>
              <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1990</a:t>
            </a:r>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年代末便是如此，目前僅有少數公司有類似狀況，整體</a:t>
            </a:r>
            <a:r>
              <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AI</a:t>
            </a:r>
            <a:r>
              <a:rPr lang="zh-TW" altLang="en-US"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領域發展仍屬健康。</a:t>
            </a:r>
            <a:endParaRPr lang="en-US" altLang="zh-TW" sz="1000"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8" name="文字方塊 17">
            <a:extLst>
              <a:ext uri="{FF2B5EF4-FFF2-40B4-BE49-F238E27FC236}">
                <a16:creationId xmlns:a16="http://schemas.microsoft.com/office/drawing/2014/main" id="{891B8501-4F81-A5DA-D50A-27BBFC1C23CF}"/>
              </a:ext>
            </a:extLst>
          </p:cNvPr>
          <p:cNvSpPr txBox="1"/>
          <p:nvPr/>
        </p:nvSpPr>
        <p:spPr>
          <a:xfrm>
            <a:off x="46831" y="5803900"/>
            <a:ext cx="1143000" cy="923330"/>
          </a:xfrm>
          <a:prstGeom prst="rect">
            <a:avLst/>
          </a:prstGeom>
          <a:noFill/>
          <a:ln>
            <a:noFill/>
          </a:ln>
        </p:spPr>
        <p:txBody>
          <a:bodyPr wrap="square">
            <a:spAutoFit/>
          </a:bodyPr>
          <a:lstStyle/>
          <a:p>
            <a:pPr algn="ctr"/>
            <a:r>
              <a:rPr lang="zh-TW"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富</a:t>
            </a:r>
            <a:r>
              <a:rPr lang="zh-TW" altLang="en-US"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蘭克林坦伯頓</a:t>
            </a:r>
            <a:endParaRPr lang="en-US"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a:p>
            <a:pPr algn="ctr"/>
            <a:r>
              <a:rPr lang="zh-TW"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科技基金</a:t>
            </a:r>
            <a:endParaRPr lang="en-US"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a:p>
            <a:pPr algn="ctr"/>
            <a:r>
              <a:rPr lang="en-US" altLang="zh-TW" sz="900" b="1" kern="100"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900" b="1" kern="100"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本基金之配息</a:t>
            </a:r>
            <a:endParaRPr lang="en-US" altLang="zh-TW" sz="900" b="1" kern="100"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endParaRPr>
          </a:p>
          <a:p>
            <a:pPr algn="ctr"/>
            <a:r>
              <a:rPr lang="zh-TW" altLang="en-US" sz="900" b="1" kern="100"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來源可能為本金</a:t>
            </a:r>
            <a:r>
              <a:rPr lang="en-US" altLang="zh-TW" sz="900" b="1" kern="100" dirty="0">
                <a:solidFill>
                  <a:srgbClr val="3333FF"/>
                </a:solidFill>
                <a:latin typeface="微軟正黑體" panose="020B0604030504040204" pitchFamily="34" charset="-120"/>
                <a:ea typeface="微軟正黑體" panose="020B0604030504040204" pitchFamily="34" charset="-120"/>
                <a:cs typeface="Arial" panose="020B0604020202020204" pitchFamily="34" charset="0"/>
              </a:rPr>
              <a:t>)</a:t>
            </a:r>
          </a:p>
          <a:p>
            <a:pPr algn="ctr"/>
            <a:r>
              <a:rPr lang="zh-TW"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rPr>
              <a:t>經理人</a:t>
            </a:r>
            <a:endParaRPr lang="en-US"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a:p>
            <a:pPr algn="ctr"/>
            <a:r>
              <a:rPr lang="zh-TW" altLang="en-US" sz="900" b="1" kern="100" dirty="0">
                <a:solidFill>
                  <a:srgbClr val="000080"/>
                </a:solidFill>
                <a:latin typeface="微軟正黑體" panose="020B0604030504040204" pitchFamily="34" charset="-120"/>
                <a:ea typeface="微軟正黑體" panose="020B0604030504040204" pitchFamily="34" charset="-120"/>
                <a:cs typeface="Arial" panose="020B0604020202020204" pitchFamily="34" charset="0"/>
              </a:rPr>
              <a:t>馬修</a:t>
            </a:r>
            <a:r>
              <a:rPr lang="en-US" altLang="zh-TW" sz="900" b="1" kern="100" dirty="0">
                <a:solidFill>
                  <a:srgbClr val="000080"/>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900" b="1" kern="100" dirty="0">
                <a:solidFill>
                  <a:srgbClr val="000080"/>
                </a:solidFill>
                <a:latin typeface="微軟正黑體" panose="020B0604030504040204" pitchFamily="34" charset="-120"/>
                <a:ea typeface="微軟正黑體" panose="020B0604030504040204" pitchFamily="34" charset="-120"/>
                <a:cs typeface="Arial" panose="020B0604020202020204" pitchFamily="34" charset="0"/>
              </a:rPr>
              <a:t>席歐帕</a:t>
            </a:r>
            <a:endParaRPr lang="en-US" altLang="zh-TW" sz="900" b="1" kern="100" dirty="0">
              <a:solidFill>
                <a:schemeClr val="tx1"/>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23" name="Text Box 12">
            <a:extLst>
              <a:ext uri="{FF2B5EF4-FFF2-40B4-BE49-F238E27FC236}">
                <a16:creationId xmlns:a16="http://schemas.microsoft.com/office/drawing/2014/main" id="{8B61E7A7-DBC3-DB3A-25CA-CC43BE836EC8}"/>
              </a:ext>
            </a:extLst>
          </p:cNvPr>
          <p:cNvSpPr txBox="1">
            <a:spLocks noChangeArrowheads="1"/>
          </p:cNvSpPr>
          <p:nvPr/>
        </p:nvSpPr>
        <p:spPr bwMode="auto">
          <a:xfrm>
            <a:off x="3018631" y="5118100"/>
            <a:ext cx="44196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82550" indent="-82550" algn="l" eaLnBrk="0" hangingPunct="0">
              <a:spcBef>
                <a:spcPct val="20000"/>
              </a:spcBef>
              <a:buBlip>
                <a:blip r:embed="rId4"/>
              </a:buBlip>
              <a:defRPr kumimoji="1" sz="2000">
                <a:solidFill>
                  <a:schemeClr val="tx1"/>
                </a:solidFill>
                <a:latin typeface="Times New Roman" pitchFamily="18" charset="0"/>
                <a:ea typeface="標楷體" pitchFamily="65" charset="-120"/>
              </a:defRPr>
            </a:lvl1pPr>
            <a:lvl2pPr marL="742950" indent="-285750" algn="l" eaLnBrk="0" hangingPunct="0">
              <a:spcBef>
                <a:spcPct val="20000"/>
              </a:spcBef>
              <a:buFont typeface="Wingdings" pitchFamily="2" charset="2"/>
              <a:buChar char="Ø"/>
              <a:defRPr kumimoji="1">
                <a:solidFill>
                  <a:schemeClr val="tx1"/>
                </a:solidFill>
                <a:latin typeface="Times New Roman" pitchFamily="18" charset="0"/>
                <a:ea typeface="標楷體" pitchFamily="65" charset="-120"/>
              </a:defRPr>
            </a:lvl2pPr>
            <a:lvl3pPr marL="1143000" indent="-228600" algn="l" eaLnBrk="0" hangingPunct="0">
              <a:spcBef>
                <a:spcPct val="20000"/>
              </a:spcBef>
              <a:buBlip>
                <a:blip r:embed="rId4"/>
              </a:buBlip>
              <a:defRPr kumimoji="1" sz="2000">
                <a:solidFill>
                  <a:schemeClr val="tx1"/>
                </a:solidFill>
                <a:latin typeface="Times New Roman" pitchFamily="18" charset="0"/>
                <a:ea typeface="標楷體" pitchFamily="65" charset="-120"/>
              </a:defRPr>
            </a:lvl3pPr>
            <a:lvl4pPr marL="1600200" indent="-228600" algn="l" eaLnBrk="0" hangingPunct="0">
              <a:spcBef>
                <a:spcPct val="20000"/>
              </a:spcBef>
              <a:buBlip>
                <a:blip r:embed="rId4"/>
              </a:buBlip>
              <a:defRPr kumimoji="1">
                <a:solidFill>
                  <a:schemeClr val="tx1"/>
                </a:solidFill>
                <a:latin typeface="Times New Roman" pitchFamily="18" charset="0"/>
                <a:ea typeface="標楷體" pitchFamily="65" charset="-120"/>
              </a:defRPr>
            </a:lvl4pPr>
            <a:lvl5pPr marL="2057400" indent="-228600" algn="l" eaLnBrk="0" hangingPunct="0">
              <a:spcBef>
                <a:spcPct val="20000"/>
              </a:spcBef>
              <a:buBlip>
                <a:blip r:embed="rId4"/>
              </a:buBlip>
              <a:defRPr kumimoji="1" sz="16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Blip>
                <a:blip r:embed="rId4"/>
              </a:buBlip>
              <a:defRPr kumimoji="1" sz="16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Blip>
                <a:blip r:embed="rId4"/>
              </a:buBlip>
              <a:defRPr kumimoji="1" sz="16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Blip>
                <a:blip r:embed="rId4"/>
              </a:buBlip>
              <a:defRPr kumimoji="1" sz="16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Blip>
                <a:blip r:embed="rId4"/>
              </a:buBlip>
              <a:defRPr kumimoji="1" sz="1600">
                <a:solidFill>
                  <a:schemeClr val="tx1"/>
                </a:solidFill>
                <a:latin typeface="Times New Roman" pitchFamily="18" charset="0"/>
                <a:ea typeface="標楷體" pitchFamily="65" charset="-120"/>
              </a:defRPr>
            </a:lvl9pPr>
          </a:lstStyle>
          <a:p>
            <a:pPr algn="just" eaLnBrk="1" hangingPunct="1">
              <a:spcBef>
                <a:spcPts val="0"/>
              </a:spcBef>
              <a:buFont typeface="Wingdings" panose="05000000000000000000" pitchFamily="2" charset="2"/>
              <a:buChar char="l"/>
            </a:pPr>
            <a:r>
              <a:rPr lang="zh-TW" altLang="en-US" sz="1200" b="1" dirty="0">
                <a:solidFill>
                  <a:srgbClr val="3333CC"/>
                </a:solidFill>
                <a:latin typeface="微軟正黑體" panose="020B0604030504040204" pitchFamily="34" charset="-120"/>
                <a:ea typeface="微軟正黑體" panose="020B0604030504040204" pitchFamily="34" charset="-120"/>
              </a:rPr>
              <a:t>立足美國、放眼全球：</a:t>
            </a:r>
            <a:r>
              <a:rPr lang="zh-TW" altLang="en-US" sz="1200" dirty="0">
                <a:latin typeface="微軟正黑體" panose="020B0604030504040204" pitchFamily="34" charset="-120"/>
                <a:ea typeface="微軟正黑體" panose="020B0604030504040204" pitchFamily="34" charset="-120"/>
              </a:rPr>
              <a:t>超過八成配置在美國。</a:t>
            </a:r>
          </a:p>
          <a:p>
            <a:pPr algn="just" eaLnBrk="1" hangingPunct="1">
              <a:spcBef>
                <a:spcPts val="0"/>
              </a:spcBef>
              <a:buFont typeface="Wingdings" panose="05000000000000000000" pitchFamily="2" charset="2"/>
              <a:buChar char="l"/>
            </a:pPr>
            <a:r>
              <a:rPr lang="zh-TW" altLang="en-US" sz="1200" b="1" dirty="0">
                <a:solidFill>
                  <a:srgbClr val="3333CC"/>
                </a:solidFill>
                <a:latin typeface="微軟正黑體" panose="020B0604030504040204" pitchFamily="34" charset="-120"/>
                <a:ea typeface="微軟正黑體" panose="020B0604030504040204" pitchFamily="34" charset="-120"/>
              </a:rPr>
              <a:t>參與未上市公司投資，掌握新科技趨勢：</a:t>
            </a:r>
            <a:r>
              <a:rPr lang="en-US" altLang="zh-TW" sz="1200" dirty="0">
                <a:latin typeface="微軟正黑體" panose="020B0604030504040204" pitchFamily="34" charset="-120"/>
                <a:ea typeface="微軟正黑體" panose="020B0604030504040204" pitchFamily="34" charset="-120"/>
              </a:rPr>
              <a:t>OpenAI</a:t>
            </a:r>
            <a:r>
              <a:rPr lang="zh-TW" altLang="en-US" sz="1200" dirty="0">
                <a:latin typeface="微軟正黑體" panose="020B0604030504040204" pitchFamily="34" charset="-120"/>
                <a:ea typeface="微軟正黑體" panose="020B0604030504040204" pitchFamily="34" charset="-120"/>
              </a:rPr>
              <a:t>、</a:t>
            </a:r>
            <a:r>
              <a:rPr lang="en-US" altLang="zh-TW" sz="1200" dirty="0">
                <a:latin typeface="微軟正黑體" panose="020B0604030504040204" pitchFamily="34" charset="-120"/>
                <a:ea typeface="微軟正黑體" panose="020B0604030504040204" pitchFamily="34" charset="-120"/>
              </a:rPr>
              <a:t>Anthropic</a:t>
            </a:r>
            <a:r>
              <a:rPr lang="zh-TW" altLang="en-US" sz="1200" dirty="0">
                <a:latin typeface="微軟正黑體" panose="020B0604030504040204" pitchFamily="34" charset="-120"/>
                <a:ea typeface="微軟正黑體" panose="020B0604030504040204" pitchFamily="34" charset="-120"/>
              </a:rPr>
              <a:t>、</a:t>
            </a:r>
            <a:r>
              <a:rPr lang="en-US" altLang="zh-TW" sz="1200" dirty="0">
                <a:latin typeface="微軟正黑體" panose="020B0604030504040204" pitchFamily="34" charset="-120"/>
                <a:ea typeface="微軟正黑體" panose="020B0604030504040204" pitchFamily="34" charset="-120"/>
              </a:rPr>
              <a:t>SpaceX</a:t>
            </a:r>
            <a:r>
              <a:rPr lang="zh-TW" altLang="en-US" sz="1200" dirty="0">
                <a:latin typeface="微軟正黑體" panose="020B0604030504040204" pitchFamily="34" charset="-120"/>
                <a:ea typeface="微軟正黑體" panose="020B0604030504040204" pitchFamily="34" charset="-120"/>
              </a:rPr>
              <a:t>、</a:t>
            </a:r>
            <a:r>
              <a:rPr lang="en-US" altLang="zh-TW" sz="1200" dirty="0">
                <a:latin typeface="微軟正黑體" panose="020B0604030504040204" pitchFamily="34" charset="-120"/>
                <a:ea typeface="微軟正黑體" panose="020B0604030504040204" pitchFamily="34" charset="-120"/>
              </a:rPr>
              <a:t>Perplexity</a:t>
            </a:r>
            <a:r>
              <a:rPr lang="zh-TW" altLang="en-US" sz="1200" dirty="0">
                <a:latin typeface="微軟正黑體" panose="020B0604030504040204" pitchFamily="34" charset="-120"/>
                <a:ea typeface="微軟正黑體" panose="020B0604030504040204" pitchFamily="34" charset="-120"/>
              </a:rPr>
              <a:t>、</a:t>
            </a:r>
            <a:r>
              <a:rPr lang="en-US" altLang="zh-TW" sz="1200" dirty="0">
                <a:latin typeface="微軟正黑體" panose="020B0604030504040204" pitchFamily="34" charset="-120"/>
                <a:ea typeface="微軟正黑體" panose="020B0604030504040204" pitchFamily="34" charset="-120"/>
              </a:rPr>
              <a:t>Canva</a:t>
            </a:r>
            <a:r>
              <a:rPr lang="zh-TW" altLang="en-US" sz="1200" dirty="0">
                <a:latin typeface="微軟正黑體" panose="020B0604030504040204" pitchFamily="34" charset="-120"/>
                <a:ea typeface="微軟正黑體" panose="020B0604030504040204" pitchFamily="34" charset="-120"/>
              </a:rPr>
              <a:t>等知名企業均為持股。</a:t>
            </a:r>
          </a:p>
          <a:p>
            <a:pPr algn="just" eaLnBrk="1" hangingPunct="1">
              <a:spcBef>
                <a:spcPts val="0"/>
              </a:spcBef>
              <a:buFont typeface="Wingdings" panose="05000000000000000000" pitchFamily="2" charset="2"/>
              <a:buChar char="l"/>
            </a:pPr>
            <a:r>
              <a:rPr lang="zh-TW" altLang="en-US" sz="1200" b="1" dirty="0">
                <a:solidFill>
                  <a:srgbClr val="3333CC"/>
                </a:solidFill>
                <a:latin typeface="微軟正黑體" panose="020B0604030504040204" pitchFamily="34" charset="-120"/>
                <a:ea typeface="微軟正黑體" panose="020B0604030504040204" pitchFamily="34" charset="-120"/>
              </a:rPr>
              <a:t>抓穩</a:t>
            </a:r>
            <a:r>
              <a:rPr lang="en-US" altLang="zh-TW" sz="1200" b="1" dirty="0">
                <a:solidFill>
                  <a:srgbClr val="3333CC"/>
                </a:solidFill>
                <a:latin typeface="微軟正黑體" panose="020B0604030504040204" pitchFamily="34" charset="-120"/>
                <a:ea typeface="微軟正黑體" panose="020B0604030504040204" pitchFamily="34" charset="-120"/>
              </a:rPr>
              <a:t>AI</a:t>
            </a:r>
            <a:r>
              <a:rPr lang="zh-TW" altLang="en-US" sz="1200" b="1" dirty="0">
                <a:solidFill>
                  <a:srgbClr val="3333CC"/>
                </a:solidFill>
                <a:latin typeface="微軟正黑體" panose="020B0604030504040204" pitchFamily="34" charset="-120"/>
                <a:ea typeface="微軟正黑體" panose="020B0604030504040204" pitchFamily="34" charset="-120"/>
              </a:rPr>
              <a:t>概念股投資契機：</a:t>
            </a:r>
            <a:r>
              <a:rPr lang="zh-TW" altLang="en-US" sz="1200" dirty="0">
                <a:latin typeface="微軟正黑體" panose="020B0604030504040204" pitchFamily="34" charset="-120"/>
                <a:ea typeface="微軟正黑體" panose="020B0604030504040204" pitchFamily="34" charset="-120"/>
              </a:rPr>
              <a:t>掌握指標性</a:t>
            </a:r>
            <a:r>
              <a:rPr lang="en-US" altLang="zh-TW" sz="1200" dirty="0">
                <a:latin typeface="微軟正黑體" panose="020B0604030504040204" pitchFamily="34" charset="-120"/>
                <a:ea typeface="微軟正黑體" panose="020B0604030504040204" pitchFamily="34" charset="-120"/>
              </a:rPr>
              <a:t>AI</a:t>
            </a:r>
            <a:r>
              <a:rPr lang="zh-TW" altLang="en-US" sz="1200" dirty="0">
                <a:latin typeface="微軟正黑體" panose="020B0604030504040204" pitchFamily="34" charset="-120"/>
                <a:ea typeface="微軟正黑體" panose="020B0604030504040204" pitchFamily="34" charset="-120"/>
              </a:rPr>
              <a:t>公司與</a:t>
            </a:r>
            <a:r>
              <a:rPr lang="en-US" altLang="zh-TW" sz="1200" dirty="0">
                <a:latin typeface="微軟正黑體" panose="020B0604030504040204" pitchFamily="34" charset="-120"/>
                <a:ea typeface="微軟正黑體" panose="020B0604030504040204" pitchFamily="34" charset="-120"/>
              </a:rPr>
              <a:t>AI</a:t>
            </a:r>
            <a:r>
              <a:rPr lang="zh-TW" altLang="en-US" sz="1200" dirty="0">
                <a:latin typeface="微軟正黑體" panose="020B0604030504040204" pitchFamily="34" charset="-120"/>
                <a:ea typeface="微軟正黑體" panose="020B0604030504040204" pitchFamily="34" charset="-120"/>
              </a:rPr>
              <a:t>題材，坐享長期</a:t>
            </a:r>
            <a:r>
              <a:rPr lang="en-US" altLang="zh-TW" sz="1200" dirty="0">
                <a:latin typeface="微軟正黑體" panose="020B0604030504040204" pitchFamily="34" charset="-120"/>
                <a:ea typeface="微軟正黑體" panose="020B0604030504040204" pitchFamily="34" charset="-120"/>
              </a:rPr>
              <a:t>AI</a:t>
            </a:r>
            <a:r>
              <a:rPr lang="zh-TW" altLang="en-US" sz="1200" dirty="0">
                <a:latin typeface="微軟正黑體" panose="020B0604030504040204" pitchFamily="34" charset="-120"/>
                <a:ea typeface="微軟正黑體" panose="020B0604030504040204" pitchFamily="34" charset="-120"/>
              </a:rPr>
              <a:t>發展趨勢。</a:t>
            </a:r>
          </a:p>
          <a:p>
            <a:pPr algn="just" eaLnBrk="1" hangingPunct="1">
              <a:spcBef>
                <a:spcPts val="0"/>
              </a:spcBef>
              <a:buFont typeface="Wingdings" panose="05000000000000000000" pitchFamily="2" charset="2"/>
              <a:buChar char="l"/>
            </a:pPr>
            <a:r>
              <a:rPr lang="zh-TW" altLang="en-US" sz="1200" b="1" dirty="0">
                <a:solidFill>
                  <a:srgbClr val="3333CC"/>
                </a:solidFill>
                <a:latin typeface="微軟正黑體" panose="020B0604030504040204" pitchFamily="34" charset="-120"/>
                <a:ea typeface="微軟正黑體" panose="020B0604030504040204" pitchFamily="34" charset="-120"/>
              </a:rPr>
              <a:t>一檔基金掌握十大「數位轉型」投資商機：</a:t>
            </a:r>
            <a:r>
              <a:rPr lang="en-US" altLang="zh-TW" sz="1200" dirty="0">
                <a:latin typeface="微軟正黑體" panose="020B0604030504040204" pitchFamily="34" charset="-120"/>
                <a:ea typeface="微軟正黑體" panose="020B0604030504040204" pitchFamily="34" charset="-120"/>
              </a:rPr>
              <a:t>AI/</a:t>
            </a:r>
            <a:r>
              <a:rPr lang="zh-TW" altLang="en-US" sz="1200" dirty="0">
                <a:latin typeface="微軟正黑體" panose="020B0604030504040204" pitchFamily="34" charset="-120"/>
                <a:ea typeface="微軟正黑體" panose="020B0604030504040204" pitchFamily="34" charset="-120"/>
              </a:rPr>
              <a:t>機器學習、新商業、數位媒體轉型、軟體即服務</a:t>
            </a:r>
            <a:r>
              <a:rPr lang="en-US" altLang="zh-TW" sz="1200" dirty="0">
                <a:latin typeface="微軟正黑體" panose="020B0604030504040204" pitchFamily="34" charset="-120"/>
                <a:ea typeface="微軟正黑體" panose="020B0604030504040204" pitchFamily="34" charset="-120"/>
              </a:rPr>
              <a:t>(SaaS)</a:t>
            </a:r>
            <a:r>
              <a:rPr lang="zh-TW" altLang="en-US" sz="1200" dirty="0">
                <a:latin typeface="微軟正黑體" panose="020B0604030504040204" pitchFamily="34" charset="-120"/>
                <a:ea typeface="微軟正黑體" panose="020B0604030504040204" pitchFamily="34" charset="-120"/>
              </a:rPr>
              <a:t>、數位客戶參與、金融科技、電氣化、物聯網和</a:t>
            </a:r>
            <a:r>
              <a:rPr lang="en-US" altLang="zh-TW" sz="1200" dirty="0">
                <a:latin typeface="微軟正黑體" panose="020B0604030504040204" pitchFamily="34" charset="-120"/>
                <a:ea typeface="微軟正黑體" panose="020B0604030504040204" pitchFamily="34" charset="-120"/>
              </a:rPr>
              <a:t>5G</a:t>
            </a:r>
            <a:r>
              <a:rPr lang="zh-TW" altLang="en-US" sz="1200" dirty="0">
                <a:latin typeface="微軟正黑體" panose="020B0604030504040204" pitchFamily="34" charset="-120"/>
                <a:ea typeface="微軟正黑體" panose="020B0604030504040204" pitchFamily="34" charset="-120"/>
              </a:rPr>
              <a:t>、網路安全、工作未來</a:t>
            </a:r>
          </a:p>
        </p:txBody>
      </p:sp>
      <p:sp>
        <p:nvSpPr>
          <p:cNvPr id="26" name="文字方塊 25">
            <a:extLst>
              <a:ext uri="{FF2B5EF4-FFF2-40B4-BE49-F238E27FC236}">
                <a16:creationId xmlns:a16="http://schemas.microsoft.com/office/drawing/2014/main" id="{9D76A8EC-40DA-63FF-5E55-3848753DD31B}"/>
              </a:ext>
            </a:extLst>
          </p:cNvPr>
          <p:cNvSpPr txBox="1"/>
          <p:nvPr/>
        </p:nvSpPr>
        <p:spPr>
          <a:xfrm>
            <a:off x="1647031" y="6750050"/>
            <a:ext cx="4114800" cy="261610"/>
          </a:xfrm>
          <a:prstGeom prst="rect">
            <a:avLst/>
          </a:prstGeom>
          <a:solidFill>
            <a:srgbClr val="0000FF"/>
          </a:solidFill>
        </p:spPr>
        <p:txBody>
          <a:bodyPr wrap="square" rtlCol="0">
            <a:spAutoFit/>
          </a:bodyPr>
          <a:lstStyle/>
          <a:p>
            <a:pPr lvl="0" algn="ctr" defTabSz="914400" fontAlgn="auto">
              <a:spcBef>
                <a:spcPts val="0"/>
              </a:spcBef>
              <a:spcAft>
                <a:spcPts val="0"/>
              </a:spcAft>
              <a:defRPr/>
            </a:pPr>
            <a:r>
              <a:rPr lang="zh-TW" altLang="en-US" sz="1100" b="1" dirty="0">
                <a:solidFill>
                  <a:schemeClr val="bg1"/>
                </a:solidFill>
                <a:latin typeface="微軟正黑體" panose="020B0604030504040204" pitchFamily="34" charset="-120"/>
                <a:ea typeface="微軟正黑體" panose="020B0604030504040204" pitchFamily="34" charset="-120"/>
              </a:rPr>
              <a:t>定期定額投資績效表</a:t>
            </a:r>
            <a:r>
              <a:rPr lang="en-US" altLang="zh-TW" sz="1100" b="1" dirty="0">
                <a:solidFill>
                  <a:schemeClr val="bg1"/>
                </a:solidFill>
                <a:latin typeface="微軟正黑體" panose="020B0604030504040204" pitchFamily="34" charset="-120"/>
                <a:ea typeface="微軟正黑體" panose="020B0604030504040204" pitchFamily="34" charset="-120"/>
              </a:rPr>
              <a:t>(%)</a:t>
            </a:r>
            <a:endParaRPr lang="zh-TW" altLang="en-US" sz="1100" b="1" dirty="0">
              <a:solidFill>
                <a:schemeClr val="bg1"/>
              </a:solidFill>
              <a:latin typeface="微軟正黑體" panose="020B0604030504040204" pitchFamily="34" charset="-120"/>
              <a:ea typeface="微軟正黑體" panose="020B0604030504040204" pitchFamily="34" charset="-120"/>
            </a:endParaRPr>
          </a:p>
        </p:txBody>
      </p:sp>
      <p:sp>
        <p:nvSpPr>
          <p:cNvPr id="27" name="文字方塊 26">
            <a:extLst>
              <a:ext uri="{FF2B5EF4-FFF2-40B4-BE49-F238E27FC236}">
                <a16:creationId xmlns:a16="http://schemas.microsoft.com/office/drawing/2014/main" id="{18C9B06E-2724-61BF-8975-BD1277235F69}"/>
              </a:ext>
            </a:extLst>
          </p:cNvPr>
          <p:cNvSpPr txBox="1"/>
          <p:nvPr/>
        </p:nvSpPr>
        <p:spPr>
          <a:xfrm>
            <a:off x="3475831" y="4813300"/>
            <a:ext cx="3276600" cy="261610"/>
          </a:xfrm>
          <a:prstGeom prst="rect">
            <a:avLst/>
          </a:prstGeom>
          <a:solidFill>
            <a:srgbClr val="0000FF"/>
          </a:solidFill>
        </p:spPr>
        <p:txBody>
          <a:bodyPr wrap="square" rtlCol="0">
            <a:spAutoFit/>
          </a:bodyPr>
          <a:lstStyle/>
          <a:p>
            <a:pPr lvl="0" algn="ctr" defTabSz="914400" fontAlgn="auto">
              <a:spcBef>
                <a:spcPts val="0"/>
              </a:spcBef>
              <a:spcAft>
                <a:spcPts val="0"/>
              </a:spcAft>
              <a:defRPr/>
            </a:pPr>
            <a:r>
              <a:rPr lang="zh-TW" altLang="en-US" sz="1100" b="1" dirty="0">
                <a:solidFill>
                  <a:schemeClr val="bg1"/>
                </a:solidFill>
                <a:latin typeface="微軟正黑體" panose="020B0604030504040204" pitchFamily="34" charset="-120"/>
                <a:ea typeface="微軟正黑體" panose="020B0604030504040204" pitchFamily="34" charset="-120"/>
              </a:rPr>
              <a:t>四大特色</a:t>
            </a:r>
          </a:p>
        </p:txBody>
      </p:sp>
      <p:graphicFrame>
        <p:nvGraphicFramePr>
          <p:cNvPr id="3" name="圖表 2">
            <a:extLst>
              <a:ext uri="{FF2B5EF4-FFF2-40B4-BE49-F238E27FC236}">
                <a16:creationId xmlns:a16="http://schemas.microsoft.com/office/drawing/2014/main" id="{75D800D9-0D16-DD19-C8B6-76E75075EA38}"/>
              </a:ext>
            </a:extLst>
          </p:cNvPr>
          <p:cNvGraphicFramePr>
            <a:graphicFrameLocks/>
          </p:cNvGraphicFramePr>
          <p:nvPr>
            <p:extLst>
              <p:ext uri="{D42A27DB-BD31-4B8C-83A1-F6EECF244321}">
                <p14:modId xmlns:p14="http://schemas.microsoft.com/office/powerpoint/2010/main" val="344962567"/>
              </p:ext>
            </p:extLst>
          </p:nvPr>
        </p:nvGraphicFramePr>
        <p:xfrm>
          <a:off x="0" y="1841500"/>
          <a:ext cx="7561263" cy="1981200"/>
        </p:xfrm>
        <a:graphic>
          <a:graphicData uri="http://schemas.openxmlformats.org/drawingml/2006/chart">
            <c:chart xmlns:c="http://schemas.openxmlformats.org/drawingml/2006/chart" xmlns:r="http://schemas.openxmlformats.org/officeDocument/2006/relationships" r:id="rId7"/>
          </a:graphicData>
        </a:graphic>
      </p:graphicFrame>
      <p:sp>
        <p:nvSpPr>
          <p:cNvPr id="4" name="矩形 3">
            <a:extLst>
              <a:ext uri="{FF2B5EF4-FFF2-40B4-BE49-F238E27FC236}">
                <a16:creationId xmlns:a16="http://schemas.microsoft.com/office/drawing/2014/main" id="{AC598229-B746-083C-FC1B-7DBB19C836B4}"/>
              </a:ext>
            </a:extLst>
          </p:cNvPr>
          <p:cNvSpPr/>
          <p:nvPr/>
        </p:nvSpPr>
        <p:spPr>
          <a:xfrm>
            <a:off x="961231" y="1917700"/>
            <a:ext cx="533400" cy="1828800"/>
          </a:xfrm>
          <a:prstGeom prst="rect">
            <a:avLst/>
          </a:prstGeom>
          <a:noFill/>
          <a:ln w="19050">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894334750"/>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1124</TotalTime>
  <Words>1771</Words>
  <Application>Microsoft Office PowerPoint</Application>
  <PresentationFormat>自訂</PresentationFormat>
  <Paragraphs>105</Paragraphs>
  <Slides>2</Slides>
  <Notes>2</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微軟正黑體</vt:lpstr>
      <vt:lpstr>Arial</vt:lpstr>
      <vt:lpstr>Calibri</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Ho, Ryan</cp:lastModifiedBy>
  <cp:revision>4343</cp:revision>
  <cp:lastPrinted>2019-09-20T09:08:07Z</cp:lastPrinted>
  <dcterms:created xsi:type="dcterms:W3CDTF">2011-01-21T09:53:50Z</dcterms:created>
  <dcterms:modified xsi:type="dcterms:W3CDTF">2026-05-15T03:38:36Z</dcterms:modified>
</cp:coreProperties>
</file>