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4" r:id="rId2"/>
    <p:sldId id="266" r:id="rId3"/>
  </p:sldIdLst>
  <p:sldSz cx="7561263" cy="10693400"/>
  <p:notesSz cx="6807200" cy="9939338"/>
  <p:defaultTextStyle>
    <a:defPPr>
      <a:defRPr lang="en-US"/>
    </a:defPPr>
    <a:lvl1pPr algn="l" defTabSz="995517" rtl="0" fontAlgn="base">
      <a:spcBef>
        <a:spcPct val="0"/>
      </a:spcBef>
      <a:spcAft>
        <a:spcPct val="0"/>
      </a:spcAft>
      <a:defRPr sz="2000" kern="1200">
        <a:solidFill>
          <a:schemeClr val="tx1"/>
        </a:solidFill>
        <a:latin typeface="Arial" pitchFamily="34" charset="0"/>
        <a:ea typeface="+mn-ea"/>
        <a:cs typeface="+mn-cs"/>
      </a:defRPr>
    </a:lvl1pPr>
    <a:lvl2pPr marL="496965" indent="-39694" algn="l" defTabSz="995517" rtl="0" fontAlgn="base">
      <a:spcBef>
        <a:spcPct val="0"/>
      </a:spcBef>
      <a:spcAft>
        <a:spcPct val="0"/>
      </a:spcAft>
      <a:defRPr sz="2000" kern="1200">
        <a:solidFill>
          <a:schemeClr val="tx1"/>
        </a:solidFill>
        <a:latin typeface="Arial" pitchFamily="34" charset="0"/>
        <a:ea typeface="+mn-ea"/>
        <a:cs typeface="+mn-cs"/>
      </a:defRPr>
    </a:lvl2pPr>
    <a:lvl3pPr marL="995517" indent="-80976" algn="l" defTabSz="995517" rtl="0" fontAlgn="base">
      <a:spcBef>
        <a:spcPct val="0"/>
      </a:spcBef>
      <a:spcAft>
        <a:spcPct val="0"/>
      </a:spcAft>
      <a:defRPr sz="2000" kern="1200">
        <a:solidFill>
          <a:schemeClr val="tx1"/>
        </a:solidFill>
        <a:latin typeface="Arial" pitchFamily="34" charset="0"/>
        <a:ea typeface="+mn-ea"/>
        <a:cs typeface="+mn-cs"/>
      </a:defRPr>
    </a:lvl3pPr>
    <a:lvl4pPr marL="1492481" indent="-120669" algn="l" defTabSz="995517" rtl="0" fontAlgn="base">
      <a:spcBef>
        <a:spcPct val="0"/>
      </a:spcBef>
      <a:spcAft>
        <a:spcPct val="0"/>
      </a:spcAft>
      <a:defRPr sz="2000" kern="1200">
        <a:solidFill>
          <a:schemeClr val="tx1"/>
        </a:solidFill>
        <a:latin typeface="Arial" pitchFamily="34" charset="0"/>
        <a:ea typeface="+mn-ea"/>
        <a:cs typeface="+mn-cs"/>
      </a:defRPr>
    </a:lvl4pPr>
    <a:lvl5pPr marL="1991033" indent="-161950" algn="l" defTabSz="995517" rtl="0" fontAlgn="base">
      <a:spcBef>
        <a:spcPct val="0"/>
      </a:spcBef>
      <a:spcAft>
        <a:spcPct val="0"/>
      </a:spcAft>
      <a:defRPr sz="2000" kern="1200">
        <a:solidFill>
          <a:schemeClr val="tx1"/>
        </a:solidFill>
        <a:latin typeface="Arial" pitchFamily="34" charset="0"/>
        <a:ea typeface="+mn-ea"/>
        <a:cs typeface="+mn-cs"/>
      </a:defRPr>
    </a:lvl5pPr>
    <a:lvl6pPr marL="2286354" algn="l" defTabSz="914541" rtl="0" eaLnBrk="1" latinLnBrk="0" hangingPunct="1">
      <a:defRPr sz="2000" kern="1200">
        <a:solidFill>
          <a:schemeClr val="tx1"/>
        </a:solidFill>
        <a:latin typeface="Arial" pitchFamily="34" charset="0"/>
        <a:ea typeface="+mn-ea"/>
        <a:cs typeface="+mn-cs"/>
      </a:defRPr>
    </a:lvl6pPr>
    <a:lvl7pPr marL="2743624" algn="l" defTabSz="914541" rtl="0" eaLnBrk="1" latinLnBrk="0" hangingPunct="1">
      <a:defRPr sz="2000" kern="1200">
        <a:solidFill>
          <a:schemeClr val="tx1"/>
        </a:solidFill>
        <a:latin typeface="Arial" pitchFamily="34" charset="0"/>
        <a:ea typeface="+mn-ea"/>
        <a:cs typeface="+mn-cs"/>
      </a:defRPr>
    </a:lvl7pPr>
    <a:lvl8pPr marL="3200895" algn="l" defTabSz="914541" rtl="0" eaLnBrk="1" latinLnBrk="0" hangingPunct="1">
      <a:defRPr sz="2000" kern="1200">
        <a:solidFill>
          <a:schemeClr val="tx1"/>
        </a:solidFill>
        <a:latin typeface="Arial" pitchFamily="34" charset="0"/>
        <a:ea typeface="+mn-ea"/>
        <a:cs typeface="+mn-cs"/>
      </a:defRPr>
    </a:lvl8pPr>
    <a:lvl9pPr marL="3658166" algn="l" defTabSz="914541" rtl="0" eaLnBrk="1" latinLnBrk="0" hangingPunct="1">
      <a:defRPr sz="20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6536" userDrawn="1">
          <p15:clr>
            <a:srgbClr val="A4A3A4"/>
          </p15:clr>
        </p15:guide>
        <p15:guide id="2" orient="horz" pos="296" userDrawn="1">
          <p15:clr>
            <a:srgbClr val="A4A3A4"/>
          </p15:clr>
        </p15:guide>
        <p15:guide id="3" pos="4494" userDrawn="1">
          <p15:clr>
            <a:srgbClr val="A4A3A4"/>
          </p15:clr>
        </p15:guide>
        <p15:guide id="5" pos="2478" userDrawn="1">
          <p15:clr>
            <a:srgbClr val="A4A3A4"/>
          </p15:clr>
        </p15:guide>
        <p15:guide id="6" orient="horz" pos="4616" userDrawn="1">
          <p15:clr>
            <a:srgbClr val="A4A3A4"/>
          </p15:clr>
        </p15:guide>
        <p15:guide id="8" pos="534" userDrawn="1">
          <p15:clr>
            <a:srgbClr val="A4A3A4"/>
          </p15:clr>
        </p15:guide>
        <p15:guide id="9" pos="2046" userDrawn="1">
          <p15:clr>
            <a:srgbClr val="A4A3A4"/>
          </p15:clr>
        </p15:guide>
        <p15:guide id="10" orient="horz" pos="1784" userDrawn="1">
          <p15:clr>
            <a:srgbClr val="A4A3A4"/>
          </p15:clr>
        </p15:guide>
        <p15:guide id="13" orient="horz" pos="6104" userDrawn="1">
          <p15:clr>
            <a:srgbClr val="A4A3A4"/>
          </p15:clr>
        </p15:guide>
        <p15:guide id="14" orient="horz" pos="3488" userDrawn="1">
          <p15:clr>
            <a:srgbClr val="A4A3A4"/>
          </p15:clr>
        </p15:guide>
        <p15:guide id="17" orient="horz" pos="3056" userDrawn="1">
          <p15:clr>
            <a:srgbClr val="A4A3A4"/>
          </p15:clr>
        </p15:guide>
        <p15:guide id="18" orient="horz" pos="4928" userDrawn="1">
          <p15:clr>
            <a:srgbClr val="A4A3A4"/>
          </p15:clr>
        </p15:guide>
        <p15:guide id="19" pos="2766" userDrawn="1">
          <p15:clr>
            <a:srgbClr val="A4A3A4"/>
          </p15:clr>
        </p15:guide>
        <p15:guide id="20" pos="233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ao, Felix" initials="LF" lastIdx="1" clrIdx="0">
    <p:extLst>
      <p:ext uri="{19B8F6BF-5375-455C-9EA6-DF929625EA0E}">
        <p15:presenceInfo xmlns:p15="http://schemas.microsoft.com/office/powerpoint/2012/main" userId="S-1-5-21-141307505-1238419977-2639880222-1106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00FF"/>
    <a:srgbClr val="33CCCC"/>
    <a:srgbClr val="FFFF99"/>
    <a:srgbClr val="008000"/>
    <a:srgbClr val="006600"/>
    <a:srgbClr val="FFFF00"/>
    <a:srgbClr val="FFFF66"/>
    <a:srgbClr val="FF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539" autoAdjust="0"/>
  </p:normalViewPr>
  <p:slideViewPr>
    <p:cSldViewPr snapToGrid="0" showGuides="1">
      <p:cViewPr>
        <p:scale>
          <a:sx n="75" d="100"/>
          <a:sy n="75" d="100"/>
        </p:scale>
        <p:origin x="2064" y="-504"/>
      </p:cViewPr>
      <p:guideLst>
        <p:guide orient="horz" pos="6536"/>
        <p:guide orient="horz" pos="296"/>
        <p:guide pos="4494"/>
        <p:guide pos="2478"/>
        <p:guide orient="horz" pos="4616"/>
        <p:guide pos="534"/>
        <p:guide pos="2046"/>
        <p:guide orient="horz" pos="1784"/>
        <p:guide orient="horz" pos="6104"/>
        <p:guide orient="horz" pos="3488"/>
        <p:guide orient="horz" pos="3056"/>
        <p:guide orient="horz" pos="4928"/>
        <p:guide pos="2766"/>
        <p:guide pos="2334"/>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howGuides="1">
      <p:cViewPr varScale="1">
        <p:scale>
          <a:sx n="72" d="100"/>
          <a:sy n="72" d="100"/>
        </p:scale>
        <p:origin x="2172"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orp.com.tw\s$\business_units\Public\Research\fund\income\&#25351;&#25976;&#12289;&#22294;&#21345;&#12289;&#31478;&#21697;\&#31337;&#26376;&#25910;&#22522;&#37329;&#22294;&#21345;_2026.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orp.com.tw\s$\business_units\Public\Research\fund\income\&#25351;&#25976;&#12289;&#22294;&#21345;&#12289;&#31478;&#21697;\&#31337;&#26376;&#25910;&#22522;&#37329;&#22294;&#21345;_2026.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orp.com.tw\s$\business_units\Public\Research\fund\income\&#25351;&#25976;&#12289;&#22294;&#21345;&#12289;&#31478;&#21697;\&#31337;&#26376;&#25910;&#22522;&#37329;&#22294;&#21345;_2026.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orp.com.tw\s$\business_units\Public\Research\fund\income\&#25351;&#25976;&#12289;&#22294;&#21345;&#12289;&#31478;&#21697;\&#31337;&#26376;&#25910;&#22522;&#37329;&#22294;&#21345;_2026.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orp.com.tw\s$\business_units\Public\Research\fund\income\&#25351;&#25976;&#12289;&#22294;&#21345;&#12289;&#31478;&#21697;\&#31337;&#26376;&#25910;&#22522;&#37329;&#22294;&#21345;_2026.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59309156980592"/>
          <c:y val="2.1093086502218618E-2"/>
          <c:w val="0.73010541450667366"/>
          <c:h val="0.95717830049143582"/>
        </c:manualLayout>
      </c:layout>
      <c:barChart>
        <c:barDir val="bar"/>
        <c:grouping val="clustered"/>
        <c:varyColors val="0"/>
        <c:ser>
          <c:idx val="0"/>
          <c:order val="0"/>
          <c:spPr>
            <a:solidFill>
              <a:schemeClr val="accent1"/>
            </a:solidFill>
            <a:ln>
              <a:noFill/>
            </a:ln>
            <a:effectLst/>
          </c:spPr>
          <c:invertIfNegative val="0"/>
          <c:dLbls>
            <c:dLbl>
              <c:idx val="0"/>
              <c:layout>
                <c:manualLayout>
                  <c:x val="-1.3057276462896904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44D-43B1-9EB5-1F87C660947A}"/>
                </c:ext>
              </c:extLst>
            </c:dLbl>
            <c:dLbl>
              <c:idx val="1"/>
              <c:layout>
                <c:manualLayout>
                  <c:x val="-1.4961289779639801E-17"/>
                  <c:y val="3.02972470060594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44D-43B1-9EB5-1F87C660947A}"/>
                </c:ext>
              </c:extLst>
            </c:dLbl>
            <c:dLbl>
              <c:idx val="4"/>
              <c:layout>
                <c:manualLayout>
                  <c:x val="-2.448239336793169E-2"/>
                  <c:y val="6.0594494012118898E-3"/>
                </c:manualLayout>
              </c:layout>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zh-TW"/>
                </a:p>
              </c:txPr>
              <c:showLegendKey val="0"/>
              <c:showVal val="1"/>
              <c:showCatName val="0"/>
              <c:showSerName val="0"/>
              <c:showPercent val="0"/>
              <c:showBubbleSize val="0"/>
              <c:extLst>
                <c:ext xmlns:c15="http://schemas.microsoft.com/office/drawing/2012/chart" uri="{CE6537A1-D6FC-4f65-9D91-7224C49458BB}">
                  <c15:layout>
                    <c:manualLayout>
                      <c:w val="0.11870709315981207"/>
                      <c:h val="9.3497304260699465E-2"/>
                    </c:manualLayout>
                  </c15:layout>
                </c:ext>
                <c:ext xmlns:c16="http://schemas.microsoft.com/office/drawing/2014/chart" uri="{C3380CC4-5D6E-409C-BE32-E72D297353CC}">
                  <c16:uniqueId val="{00000003-644D-43B1-9EB5-1F87C660947A}"/>
                </c:ext>
              </c:extLst>
            </c:dLbl>
            <c:dLbl>
              <c:idx val="5"/>
              <c:layout>
                <c:manualLayout>
                  <c:x val="-1.3057276462896901E-2"/>
                  <c:y val="-5.5544311191819658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44D-43B1-9EB5-1F87C660947A}"/>
                </c:ext>
              </c:extLst>
            </c:dLbl>
            <c:dLbl>
              <c:idx val="6"/>
              <c:layout>
                <c:manualLayout>
                  <c:x val="-1.6321595578621124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44D-43B1-9EB5-1F87C660947A}"/>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'2026圖卡'!$R$9:$R$19</c:f>
              <c:strCache>
                <c:ptCount val="11"/>
                <c:pt idx="0">
                  <c:v>健康醫療</c:v>
                </c:pt>
                <c:pt idx="1">
                  <c:v>民生消費</c:v>
                </c:pt>
                <c:pt idx="2">
                  <c:v>不動產</c:v>
                </c:pt>
                <c:pt idx="3">
                  <c:v>公用事業</c:v>
                </c:pt>
                <c:pt idx="4">
                  <c:v>工業</c:v>
                </c:pt>
                <c:pt idx="5">
                  <c:v>金融</c:v>
                </c:pt>
                <c:pt idx="6">
                  <c:v>非必須消費</c:v>
                </c:pt>
                <c:pt idx="7">
                  <c:v>通訊服務</c:v>
                </c:pt>
                <c:pt idx="8">
                  <c:v>原物料</c:v>
                </c:pt>
                <c:pt idx="9">
                  <c:v>能源</c:v>
                </c:pt>
                <c:pt idx="10">
                  <c:v>資訊科技</c:v>
                </c:pt>
              </c:strCache>
            </c:strRef>
          </c:cat>
          <c:val>
            <c:numRef>
              <c:f>'2026圖卡'!$S$9:$S$19</c:f>
              <c:numCache>
                <c:formatCode>0.0%</c:formatCode>
                <c:ptCount val="11"/>
                <c:pt idx="0">
                  <c:v>6.0999999999999999E-2</c:v>
                </c:pt>
                <c:pt idx="1">
                  <c:v>6.0999999999999999E-2</c:v>
                </c:pt>
                <c:pt idx="2">
                  <c:v>6.4000000000000001E-2</c:v>
                </c:pt>
                <c:pt idx="3">
                  <c:v>0.107</c:v>
                </c:pt>
                <c:pt idx="4">
                  <c:v>0.11</c:v>
                </c:pt>
                <c:pt idx="5">
                  <c:v>0.115</c:v>
                </c:pt>
                <c:pt idx="6">
                  <c:v>0.1245</c:v>
                </c:pt>
                <c:pt idx="7">
                  <c:v>0.23100000000000001</c:v>
                </c:pt>
                <c:pt idx="8">
                  <c:v>0.36</c:v>
                </c:pt>
                <c:pt idx="9">
                  <c:v>0.46100000000000002</c:v>
                </c:pt>
                <c:pt idx="10">
                  <c:v>0.46200000000000002</c:v>
                </c:pt>
              </c:numCache>
            </c:numRef>
          </c:val>
          <c:extLst>
            <c:ext xmlns:c16="http://schemas.microsoft.com/office/drawing/2014/chart" uri="{C3380CC4-5D6E-409C-BE32-E72D297353CC}">
              <c16:uniqueId val="{00000000-644D-43B1-9EB5-1F87C660947A}"/>
            </c:ext>
          </c:extLst>
        </c:ser>
        <c:dLbls>
          <c:showLegendKey val="0"/>
          <c:showVal val="0"/>
          <c:showCatName val="0"/>
          <c:showSerName val="0"/>
          <c:showPercent val="0"/>
          <c:showBubbleSize val="0"/>
        </c:dLbls>
        <c:gapWidth val="219"/>
        <c:axId val="1071411327"/>
        <c:axId val="1071409407"/>
      </c:barChart>
      <c:catAx>
        <c:axId val="107141132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071409407"/>
        <c:crosses val="autoZero"/>
        <c:auto val="1"/>
        <c:lblAlgn val="ctr"/>
        <c:lblOffset val="100"/>
        <c:noMultiLvlLbl val="0"/>
      </c:catAx>
      <c:valAx>
        <c:axId val="1071409407"/>
        <c:scaling>
          <c:orientation val="minMax"/>
        </c:scaling>
        <c:delete val="1"/>
        <c:axPos val="b"/>
        <c:majorGridlines>
          <c:spPr>
            <a:ln w="9525" cap="flat" cmpd="sng" algn="ctr">
              <a:noFill/>
              <a:round/>
            </a:ln>
            <a:effectLst/>
          </c:spPr>
        </c:majorGridlines>
        <c:numFmt formatCode="0.0%" sourceLinked="1"/>
        <c:majorTickMark val="none"/>
        <c:minorTickMark val="none"/>
        <c:tickLblPos val="nextTo"/>
        <c:crossAx val="107141132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TW"/>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0555555555555555E-2"/>
          <c:y val="9.69840765329191E-2"/>
          <c:w val="0.93888888888888888"/>
          <c:h val="0.73667276984166064"/>
        </c:manualLayout>
      </c:layout>
      <c:barChart>
        <c:barDir val="col"/>
        <c:grouping val="clustered"/>
        <c:varyColors val="0"/>
        <c:ser>
          <c:idx val="0"/>
          <c:order val="0"/>
          <c:tx>
            <c:strRef>
              <c:f>'2026圖卡'!$S$27</c:f>
              <c:strCache>
                <c:ptCount val="1"/>
                <c:pt idx="0">
                  <c:v>今年以來</c:v>
                </c:pt>
              </c:strCache>
            </c:strRef>
          </c:tx>
          <c:spPr>
            <a:solidFill>
              <a:schemeClr val="accent1"/>
            </a:solidFill>
            <a:ln>
              <a:noFill/>
            </a:ln>
            <a:effectLst/>
          </c:spPr>
          <c:invertIfNegative val="0"/>
          <c:dLbls>
            <c:dLbl>
              <c:idx val="5"/>
              <c:layout>
                <c:manualLayout>
                  <c:x val="-5.6232211581888417E-3"/>
                  <c:y val="1.137070744602271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F77-4284-B2FA-C1E97955B679}"/>
                </c:ext>
              </c:extLst>
            </c:dLbl>
            <c:dLbl>
              <c:idx val="6"/>
              <c:layout>
                <c:manualLayout>
                  <c:x val="-1.0723616104676068E-2"/>
                  <c:y val="6.366514739233572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F77-4284-B2FA-C1E97955B679}"/>
                </c:ext>
              </c:extLst>
            </c:dLbl>
            <c:dLbl>
              <c:idx val="8"/>
              <c:layout>
                <c:manualLayout>
                  <c:x val="-5.361808052338002E-3"/>
                  <c:y val="1.909954421770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F77-4284-B2FA-C1E97955B679}"/>
                </c:ext>
              </c:extLst>
            </c:dLbl>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mn-lt"/>
                    <a:ea typeface="+mn-ea"/>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'2026圖卡'!$R$28:$R$38</c:f>
              <c:strCache>
                <c:ptCount val="11"/>
                <c:pt idx="0">
                  <c:v>能源</c:v>
                </c:pt>
                <c:pt idx="1">
                  <c:v>工業</c:v>
                </c:pt>
                <c:pt idx="2">
                  <c:v>原物料</c:v>
                </c:pt>
                <c:pt idx="3">
                  <c:v>不動產</c:v>
                </c:pt>
                <c:pt idx="4">
                  <c:v>民生消費</c:v>
                </c:pt>
                <c:pt idx="5">
                  <c:v>通訊服務</c:v>
                </c:pt>
                <c:pt idx="6">
                  <c:v>公用事業</c:v>
                </c:pt>
                <c:pt idx="7">
                  <c:v>資訊科技</c:v>
                </c:pt>
                <c:pt idx="8">
                  <c:v>非必須消費</c:v>
                </c:pt>
                <c:pt idx="9">
                  <c:v>金融</c:v>
                </c:pt>
                <c:pt idx="10">
                  <c:v>健康醫療</c:v>
                </c:pt>
              </c:strCache>
            </c:strRef>
          </c:cat>
          <c:val>
            <c:numRef>
              <c:f>'2026圖卡'!$S$28:$S$38</c:f>
              <c:numCache>
                <c:formatCode>0.0%</c:formatCode>
                <c:ptCount val="11"/>
                <c:pt idx="0">
                  <c:v>0.32429999999999998</c:v>
                </c:pt>
                <c:pt idx="1">
                  <c:v>0.12540000000000001</c:v>
                </c:pt>
                <c:pt idx="2">
                  <c:v>0.12189999999999999</c:v>
                </c:pt>
                <c:pt idx="3">
                  <c:v>0.1072</c:v>
                </c:pt>
                <c:pt idx="4">
                  <c:v>0.1017</c:v>
                </c:pt>
                <c:pt idx="5">
                  <c:v>0.1002</c:v>
                </c:pt>
                <c:pt idx="6">
                  <c:v>9.7199999999999995E-2</c:v>
                </c:pt>
                <c:pt idx="7">
                  <c:v>6.59E-2</c:v>
                </c:pt>
                <c:pt idx="8">
                  <c:v>1.2800000000000001E-2</c:v>
                </c:pt>
                <c:pt idx="9">
                  <c:v>-4.9000000000000002E-2</c:v>
                </c:pt>
                <c:pt idx="10">
                  <c:v>-5.8299999999999998E-2</c:v>
                </c:pt>
              </c:numCache>
            </c:numRef>
          </c:val>
          <c:extLst>
            <c:ext xmlns:c16="http://schemas.microsoft.com/office/drawing/2014/chart" uri="{C3380CC4-5D6E-409C-BE32-E72D297353CC}">
              <c16:uniqueId val="{00000000-6F77-4284-B2FA-C1E97955B679}"/>
            </c:ext>
          </c:extLst>
        </c:ser>
        <c:ser>
          <c:idx val="1"/>
          <c:order val="1"/>
          <c:tx>
            <c:strRef>
              <c:f>'2026圖卡'!$T$27</c:f>
              <c:strCache>
                <c:ptCount val="1"/>
                <c:pt idx="0">
                  <c:v>2025年</c:v>
                </c:pt>
              </c:strCache>
            </c:strRef>
          </c:tx>
          <c:spPr>
            <a:solidFill>
              <a:srgbClr val="002060"/>
            </a:solidFill>
            <a:ln>
              <a:noFill/>
            </a:ln>
            <a:effectLst/>
          </c:spPr>
          <c:invertIfNegative val="0"/>
          <c:dLbls>
            <c:dLbl>
              <c:idx val="0"/>
              <c:layout>
                <c:manualLayout>
                  <c:x val="1.1111111111111112E-2"/>
                  <c:y val="-5.2115140422388124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F77-4284-B2FA-C1E97955B679}"/>
                </c:ext>
              </c:extLst>
            </c:dLbl>
            <c:dLbl>
              <c:idx val="2"/>
              <c:layout>
                <c:manualLayout>
                  <c:x val="8.9363467538966686E-3"/>
                  <c:y val="1.27330294784670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F77-4284-B2FA-C1E97955B679}"/>
                </c:ext>
              </c:extLst>
            </c:dLbl>
            <c:dLbl>
              <c:idx val="4"/>
              <c:layout>
                <c:manualLayout>
                  <c:x val="1.1246442316377425E-2"/>
                  <c:y val="5.685353723011357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F77-4284-B2FA-C1E97955B679}"/>
                </c:ext>
              </c:extLst>
            </c:dLbl>
            <c:dLbl>
              <c:idx val="6"/>
              <c:layout>
                <c:manualLayout>
                  <c:x val="1.0723616104676004E-2"/>
                  <c:y val="6.366514739233572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F77-4284-B2FA-C1E97955B679}"/>
                </c:ext>
              </c:extLst>
            </c:dLbl>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mn-lt"/>
                    <a:ea typeface="+mn-ea"/>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'2026圖卡'!$R$28:$R$38</c:f>
              <c:strCache>
                <c:ptCount val="11"/>
                <c:pt idx="0">
                  <c:v>能源</c:v>
                </c:pt>
                <c:pt idx="1">
                  <c:v>工業</c:v>
                </c:pt>
                <c:pt idx="2">
                  <c:v>原物料</c:v>
                </c:pt>
                <c:pt idx="3">
                  <c:v>不動產</c:v>
                </c:pt>
                <c:pt idx="4">
                  <c:v>民生消費</c:v>
                </c:pt>
                <c:pt idx="5">
                  <c:v>通訊服務</c:v>
                </c:pt>
                <c:pt idx="6">
                  <c:v>公用事業</c:v>
                </c:pt>
                <c:pt idx="7">
                  <c:v>資訊科技</c:v>
                </c:pt>
                <c:pt idx="8">
                  <c:v>非必須消費</c:v>
                </c:pt>
                <c:pt idx="9">
                  <c:v>金融</c:v>
                </c:pt>
                <c:pt idx="10">
                  <c:v>健康醫療</c:v>
                </c:pt>
              </c:strCache>
            </c:strRef>
          </c:cat>
          <c:val>
            <c:numRef>
              <c:f>'2026圖卡'!$T$28:$T$38</c:f>
              <c:numCache>
                <c:formatCode>0.0%</c:formatCode>
                <c:ptCount val="11"/>
                <c:pt idx="0">
                  <c:v>4.9599999999999998E-2</c:v>
                </c:pt>
                <c:pt idx="1">
                  <c:v>0.17699999999999999</c:v>
                </c:pt>
                <c:pt idx="2">
                  <c:v>8.43E-2</c:v>
                </c:pt>
                <c:pt idx="3">
                  <c:v>-3.5000000000000001E-3</c:v>
                </c:pt>
                <c:pt idx="4">
                  <c:v>1.32E-2</c:v>
                </c:pt>
                <c:pt idx="5">
                  <c:v>0.32400000000000001</c:v>
                </c:pt>
                <c:pt idx="6">
                  <c:v>0.12690000000000001</c:v>
                </c:pt>
                <c:pt idx="7">
                  <c:v>0.2331</c:v>
                </c:pt>
                <c:pt idx="8">
                  <c:v>5.3100000000000001E-2</c:v>
                </c:pt>
                <c:pt idx="9">
                  <c:v>0.13320000000000001</c:v>
                </c:pt>
                <c:pt idx="10">
                  <c:v>0.12529999999999999</c:v>
                </c:pt>
              </c:numCache>
            </c:numRef>
          </c:val>
          <c:extLst>
            <c:ext xmlns:c16="http://schemas.microsoft.com/office/drawing/2014/chart" uri="{C3380CC4-5D6E-409C-BE32-E72D297353CC}">
              <c16:uniqueId val="{00000001-6F77-4284-B2FA-C1E97955B679}"/>
            </c:ext>
          </c:extLst>
        </c:ser>
        <c:dLbls>
          <c:showLegendKey val="0"/>
          <c:showVal val="0"/>
          <c:showCatName val="0"/>
          <c:showSerName val="0"/>
          <c:showPercent val="0"/>
          <c:showBubbleSize val="0"/>
        </c:dLbls>
        <c:gapWidth val="219"/>
        <c:overlap val="-27"/>
        <c:axId val="1071426687"/>
        <c:axId val="1071511647"/>
      </c:barChart>
      <c:catAx>
        <c:axId val="1071426687"/>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5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071511647"/>
        <c:crosses val="autoZero"/>
        <c:auto val="1"/>
        <c:lblAlgn val="ctr"/>
        <c:lblOffset val="100"/>
        <c:noMultiLvlLbl val="0"/>
      </c:catAx>
      <c:valAx>
        <c:axId val="1071511647"/>
        <c:scaling>
          <c:orientation val="minMax"/>
        </c:scaling>
        <c:delete val="1"/>
        <c:axPos val="l"/>
        <c:majorGridlines>
          <c:spPr>
            <a:ln w="9525" cap="flat" cmpd="sng" algn="ctr">
              <a:noFill/>
              <a:round/>
            </a:ln>
            <a:effectLst/>
          </c:spPr>
        </c:majorGridlines>
        <c:numFmt formatCode="0.0%" sourceLinked="1"/>
        <c:majorTickMark val="none"/>
        <c:minorTickMark val="none"/>
        <c:tickLblPos val="nextTo"/>
        <c:crossAx val="1071426687"/>
        <c:crosses val="autoZero"/>
        <c:crossBetween val="between"/>
      </c:valAx>
      <c:spPr>
        <a:noFill/>
        <a:ln>
          <a:noFill/>
        </a:ln>
        <a:effectLst/>
      </c:spPr>
    </c:plotArea>
    <c:legend>
      <c:legendPos val="b"/>
      <c:layout>
        <c:manualLayout>
          <c:xMode val="edge"/>
          <c:yMode val="edge"/>
          <c:x val="0.70110188568301324"/>
          <c:y val="1.1458449912929032E-2"/>
          <c:w val="0.27671019247594053"/>
          <c:h val="9.5941015574287872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Noto Sans TC" panose="020B0200000000000000" pitchFamily="34" charset="-120"/>
              <a:ea typeface="Noto Sans TC" panose="020B0200000000000000" pitchFamily="34" charset="-120"/>
              <a:cs typeface="+mn-cs"/>
            </a:defRPr>
          </a:pPr>
          <a:endParaRPr lang="zh-TW"/>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pPr>
      <a:endParaRPr lang="zh-TW"/>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0555555555555555E-2"/>
          <c:y val="0.1388888888888889"/>
          <c:w val="0.93888888888888888"/>
          <c:h val="0.70962652734893894"/>
        </c:manualLayout>
      </c:layout>
      <c:barChart>
        <c:barDir val="col"/>
        <c:grouping val="clustered"/>
        <c:varyColors val="0"/>
        <c:ser>
          <c:idx val="0"/>
          <c:order val="0"/>
          <c:tx>
            <c:strRef>
              <c:f>'2026圖卡'!$S$1</c:f>
              <c:strCache>
                <c:ptCount val="1"/>
                <c:pt idx="0">
                  <c:v>獲利</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'2026圖卡'!$R$2:$R$6</c:f>
              <c:strCache>
                <c:ptCount val="5"/>
                <c:pt idx="0">
                  <c:v>2026Q1</c:v>
                </c:pt>
                <c:pt idx="1">
                  <c:v>2026Q2</c:v>
                </c:pt>
                <c:pt idx="2">
                  <c:v>2026Q3</c:v>
                </c:pt>
                <c:pt idx="3">
                  <c:v>2026Q4</c:v>
                </c:pt>
                <c:pt idx="4">
                  <c:v>2026年</c:v>
                </c:pt>
              </c:strCache>
            </c:strRef>
          </c:cat>
          <c:val>
            <c:numRef>
              <c:f>'2026圖卡'!$S$2:$S$6</c:f>
              <c:numCache>
                <c:formatCode>0.0%</c:formatCode>
                <c:ptCount val="5"/>
                <c:pt idx="0">
                  <c:v>0.27800000000000002</c:v>
                </c:pt>
                <c:pt idx="1">
                  <c:v>0.22</c:v>
                </c:pt>
                <c:pt idx="2">
                  <c:v>0.23499999999999999</c:v>
                </c:pt>
                <c:pt idx="3">
                  <c:v>0.21</c:v>
                </c:pt>
                <c:pt idx="4">
                  <c:v>0.22600000000000001</c:v>
                </c:pt>
              </c:numCache>
            </c:numRef>
          </c:val>
          <c:extLst>
            <c:ext xmlns:c16="http://schemas.microsoft.com/office/drawing/2014/chart" uri="{C3380CC4-5D6E-409C-BE32-E72D297353CC}">
              <c16:uniqueId val="{00000000-BFE5-47C6-B6C8-512E8C7889F5}"/>
            </c:ext>
          </c:extLst>
        </c:ser>
        <c:dLbls>
          <c:showLegendKey val="0"/>
          <c:showVal val="0"/>
          <c:showCatName val="0"/>
          <c:showSerName val="0"/>
          <c:showPercent val="0"/>
          <c:showBubbleSize val="0"/>
        </c:dLbls>
        <c:gapWidth val="219"/>
        <c:overlap val="-27"/>
        <c:axId val="1071347007"/>
        <c:axId val="1071346527"/>
      </c:barChart>
      <c:catAx>
        <c:axId val="10713470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071346527"/>
        <c:crosses val="autoZero"/>
        <c:auto val="1"/>
        <c:lblAlgn val="ctr"/>
        <c:lblOffset val="100"/>
        <c:noMultiLvlLbl val="0"/>
      </c:catAx>
      <c:valAx>
        <c:axId val="1071346527"/>
        <c:scaling>
          <c:orientation val="minMax"/>
        </c:scaling>
        <c:delete val="1"/>
        <c:axPos val="l"/>
        <c:majorGridlines>
          <c:spPr>
            <a:ln w="9525" cap="flat" cmpd="sng" algn="ctr">
              <a:noFill/>
              <a:round/>
            </a:ln>
            <a:effectLst/>
          </c:spPr>
        </c:majorGridlines>
        <c:numFmt formatCode="0.0%" sourceLinked="1"/>
        <c:majorTickMark val="none"/>
        <c:minorTickMark val="none"/>
        <c:tickLblPos val="nextTo"/>
        <c:crossAx val="107134700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TW"/>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0555555555555555E-2"/>
          <c:y val="0.16061535071156957"/>
          <c:w val="0.93888888888888888"/>
          <c:h val="0.65017739023441212"/>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mn-lt"/>
                    <a:ea typeface="微軟正黑體" panose="020B0604030504040204" pitchFamily="34" charset="-120"/>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'2026圖卡'!$R$42:$R$44</c:f>
              <c:strCache>
                <c:ptCount val="3"/>
                <c:pt idx="0">
                  <c:v>美國投資級公司債</c:v>
                </c:pt>
                <c:pt idx="1">
                  <c:v>全球投資級公司債</c:v>
                </c:pt>
                <c:pt idx="2">
                  <c:v>歐洲投資級公司債</c:v>
                </c:pt>
              </c:strCache>
            </c:strRef>
          </c:cat>
          <c:val>
            <c:numRef>
              <c:f>'2026圖卡'!$S$42:$S$44</c:f>
              <c:numCache>
                <c:formatCode>0.00%</c:formatCode>
                <c:ptCount val="3"/>
                <c:pt idx="0">
                  <c:v>5.1400000000000001E-2</c:v>
                </c:pt>
                <c:pt idx="1">
                  <c:v>4.7E-2</c:v>
                </c:pt>
                <c:pt idx="2">
                  <c:v>3.85E-2</c:v>
                </c:pt>
              </c:numCache>
            </c:numRef>
          </c:val>
          <c:extLst>
            <c:ext xmlns:c16="http://schemas.microsoft.com/office/drawing/2014/chart" uri="{C3380CC4-5D6E-409C-BE32-E72D297353CC}">
              <c16:uniqueId val="{00000000-0386-4627-953B-25ECDE820623}"/>
            </c:ext>
          </c:extLst>
        </c:ser>
        <c:dLbls>
          <c:showLegendKey val="0"/>
          <c:showVal val="0"/>
          <c:showCatName val="0"/>
          <c:showSerName val="0"/>
          <c:showPercent val="0"/>
          <c:showBubbleSize val="0"/>
        </c:dLbls>
        <c:gapWidth val="219"/>
        <c:overlap val="-27"/>
        <c:axId val="196228576"/>
        <c:axId val="196229536"/>
      </c:barChart>
      <c:catAx>
        <c:axId val="196228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96229536"/>
        <c:crosses val="autoZero"/>
        <c:auto val="1"/>
        <c:lblAlgn val="ctr"/>
        <c:lblOffset val="100"/>
        <c:noMultiLvlLbl val="0"/>
      </c:catAx>
      <c:valAx>
        <c:axId val="196229536"/>
        <c:scaling>
          <c:orientation val="minMax"/>
        </c:scaling>
        <c:delete val="1"/>
        <c:axPos val="l"/>
        <c:majorGridlines>
          <c:spPr>
            <a:ln w="9525" cap="flat" cmpd="sng" algn="ctr">
              <a:noFill/>
              <a:round/>
            </a:ln>
            <a:effectLst/>
          </c:spPr>
        </c:majorGridlines>
        <c:numFmt formatCode="0.00%" sourceLinked="1"/>
        <c:majorTickMark val="none"/>
        <c:minorTickMark val="none"/>
        <c:tickLblPos val="nextTo"/>
        <c:crossAx val="19622857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微軟正黑體" panose="020B0604030504040204" pitchFamily="34" charset="-120"/>
          <a:ea typeface="微軟正黑體" panose="020B0604030504040204" pitchFamily="34" charset="-120"/>
        </a:defRPr>
      </a:pPr>
      <a:endParaRPr lang="zh-TW"/>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6527956306602646E-2"/>
          <c:y val="2.2244093923333631E-2"/>
          <c:w val="0.92694408738679468"/>
          <c:h val="0.77208641681277024"/>
        </c:manualLayout>
      </c:layout>
      <c:barChart>
        <c:barDir val="col"/>
        <c:grouping val="clustered"/>
        <c:varyColors val="0"/>
        <c:ser>
          <c:idx val="0"/>
          <c:order val="0"/>
          <c:spPr>
            <a:solidFill>
              <a:srgbClr val="00206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'2026圖卡'!$R$46:$R$48</c:f>
              <c:strCache>
                <c:ptCount val="3"/>
                <c:pt idx="0">
                  <c:v>美國非投資級公司債</c:v>
                </c:pt>
                <c:pt idx="1">
                  <c:v>全球非投資級公司債</c:v>
                </c:pt>
                <c:pt idx="2">
                  <c:v>歐洲非投資級公司債</c:v>
                </c:pt>
              </c:strCache>
            </c:strRef>
          </c:cat>
          <c:val>
            <c:numRef>
              <c:f>'2026圖卡'!$S$46:$S$48</c:f>
              <c:numCache>
                <c:formatCode>0.00%</c:formatCode>
                <c:ptCount val="3"/>
                <c:pt idx="0">
                  <c:v>6.9800000000000001E-2</c:v>
                </c:pt>
                <c:pt idx="1">
                  <c:v>6.9400000000000003E-2</c:v>
                </c:pt>
                <c:pt idx="2">
                  <c:v>6.3E-2</c:v>
                </c:pt>
              </c:numCache>
            </c:numRef>
          </c:val>
          <c:extLst>
            <c:ext xmlns:c16="http://schemas.microsoft.com/office/drawing/2014/chart" uri="{C3380CC4-5D6E-409C-BE32-E72D297353CC}">
              <c16:uniqueId val="{00000000-7646-444D-B153-A447318E1F55}"/>
            </c:ext>
          </c:extLst>
        </c:ser>
        <c:dLbls>
          <c:showLegendKey val="0"/>
          <c:showVal val="0"/>
          <c:showCatName val="0"/>
          <c:showSerName val="0"/>
          <c:showPercent val="0"/>
          <c:showBubbleSize val="0"/>
        </c:dLbls>
        <c:gapWidth val="219"/>
        <c:overlap val="-27"/>
        <c:axId val="196221856"/>
        <c:axId val="196207456"/>
      </c:barChart>
      <c:catAx>
        <c:axId val="196221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96207456"/>
        <c:crosses val="autoZero"/>
        <c:auto val="1"/>
        <c:lblAlgn val="ctr"/>
        <c:lblOffset val="100"/>
        <c:noMultiLvlLbl val="0"/>
      </c:catAx>
      <c:valAx>
        <c:axId val="196207456"/>
        <c:scaling>
          <c:orientation val="minMax"/>
        </c:scaling>
        <c:delete val="1"/>
        <c:axPos val="l"/>
        <c:majorGridlines>
          <c:spPr>
            <a:ln w="9525" cap="flat" cmpd="sng" algn="ctr">
              <a:noFill/>
              <a:round/>
            </a:ln>
            <a:effectLst/>
          </c:spPr>
        </c:majorGridlines>
        <c:numFmt formatCode="0.00%" sourceLinked="1"/>
        <c:majorTickMark val="none"/>
        <c:minorTickMark val="none"/>
        <c:tickLblPos val="nextTo"/>
        <c:crossAx val="19622185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TW"/>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E4D00E-E6ED-4188-A3AD-B56CBA400772}"/>
              </a:ext>
            </a:extLst>
          </p:cNvPr>
          <p:cNvSpPr>
            <a:spLocks noGrp="1"/>
          </p:cNvSpPr>
          <p:nvPr>
            <p:ph type="hdr" sz="quarter"/>
          </p:nvPr>
        </p:nvSpPr>
        <p:spPr>
          <a:xfrm>
            <a:off x="3" y="2"/>
            <a:ext cx="2950317" cy="498228"/>
          </a:xfrm>
          <a:prstGeom prst="rect">
            <a:avLst/>
          </a:prstGeom>
        </p:spPr>
        <p:txBody>
          <a:bodyPr vert="horz" lIns="91121" tIns="45562" rIns="91121" bIns="45562" rtlCol="0"/>
          <a:lstStyle>
            <a:lvl1pPr algn="l">
              <a:defRPr sz="1200"/>
            </a:lvl1pPr>
          </a:lstStyle>
          <a:p>
            <a:endParaRPr lang="en-HK"/>
          </a:p>
        </p:txBody>
      </p:sp>
      <p:sp>
        <p:nvSpPr>
          <p:cNvPr id="3" name="Date Placeholder 2">
            <a:extLst>
              <a:ext uri="{FF2B5EF4-FFF2-40B4-BE49-F238E27FC236}">
                <a16:creationId xmlns:a16="http://schemas.microsoft.com/office/drawing/2014/main" id="{97A35D6B-2977-4319-BDC5-46784FAA5EB2}"/>
              </a:ext>
            </a:extLst>
          </p:cNvPr>
          <p:cNvSpPr>
            <a:spLocks noGrp="1"/>
          </p:cNvSpPr>
          <p:nvPr>
            <p:ph type="dt" sz="quarter" idx="1"/>
          </p:nvPr>
        </p:nvSpPr>
        <p:spPr>
          <a:xfrm>
            <a:off x="3855295" y="2"/>
            <a:ext cx="2950317" cy="498228"/>
          </a:xfrm>
          <a:prstGeom prst="rect">
            <a:avLst/>
          </a:prstGeom>
        </p:spPr>
        <p:txBody>
          <a:bodyPr vert="horz" lIns="91121" tIns="45562" rIns="91121" bIns="45562" rtlCol="0"/>
          <a:lstStyle>
            <a:lvl1pPr algn="r">
              <a:defRPr sz="1200"/>
            </a:lvl1pPr>
          </a:lstStyle>
          <a:p>
            <a:fld id="{549BEC2D-239B-44DF-B085-453270F52D7C}" type="datetimeFigureOut">
              <a:rPr lang="en-HK" smtClean="0"/>
              <a:t>5/5/2026</a:t>
            </a:fld>
            <a:endParaRPr lang="en-HK" dirty="0"/>
          </a:p>
        </p:txBody>
      </p:sp>
      <p:sp>
        <p:nvSpPr>
          <p:cNvPr id="4" name="Footer Placeholder 3">
            <a:extLst>
              <a:ext uri="{FF2B5EF4-FFF2-40B4-BE49-F238E27FC236}">
                <a16:creationId xmlns:a16="http://schemas.microsoft.com/office/drawing/2014/main" id="{2441B7C6-FA01-465D-B221-EB925BAF87C0}"/>
              </a:ext>
            </a:extLst>
          </p:cNvPr>
          <p:cNvSpPr>
            <a:spLocks noGrp="1"/>
          </p:cNvSpPr>
          <p:nvPr>
            <p:ph type="ftr" sz="quarter" idx="2"/>
          </p:nvPr>
        </p:nvSpPr>
        <p:spPr>
          <a:xfrm>
            <a:off x="3" y="9441112"/>
            <a:ext cx="2950317" cy="498228"/>
          </a:xfrm>
          <a:prstGeom prst="rect">
            <a:avLst/>
          </a:prstGeom>
        </p:spPr>
        <p:txBody>
          <a:bodyPr vert="horz" lIns="91121" tIns="45562" rIns="91121" bIns="45562" rtlCol="0" anchor="b"/>
          <a:lstStyle>
            <a:lvl1pPr algn="l">
              <a:defRPr sz="1200"/>
            </a:lvl1pPr>
          </a:lstStyle>
          <a:p>
            <a:endParaRPr lang="en-HK"/>
          </a:p>
        </p:txBody>
      </p:sp>
      <p:sp>
        <p:nvSpPr>
          <p:cNvPr id="5" name="Slide Number Placeholder 4">
            <a:extLst>
              <a:ext uri="{FF2B5EF4-FFF2-40B4-BE49-F238E27FC236}">
                <a16:creationId xmlns:a16="http://schemas.microsoft.com/office/drawing/2014/main" id="{6BD6DBB1-C6AD-4DAD-998C-589354F61D25}"/>
              </a:ext>
            </a:extLst>
          </p:cNvPr>
          <p:cNvSpPr>
            <a:spLocks noGrp="1"/>
          </p:cNvSpPr>
          <p:nvPr>
            <p:ph type="sldNum" sz="quarter" idx="3"/>
          </p:nvPr>
        </p:nvSpPr>
        <p:spPr>
          <a:xfrm>
            <a:off x="3855295" y="9441112"/>
            <a:ext cx="2950317" cy="498228"/>
          </a:xfrm>
          <a:prstGeom prst="rect">
            <a:avLst/>
          </a:prstGeom>
        </p:spPr>
        <p:txBody>
          <a:bodyPr vert="horz" lIns="91121" tIns="45562" rIns="91121" bIns="45562" rtlCol="0" anchor="b"/>
          <a:lstStyle>
            <a:lvl1pPr algn="r">
              <a:defRPr sz="1200"/>
            </a:lvl1pPr>
          </a:lstStyle>
          <a:p>
            <a:fld id="{6451D2A3-E680-43EC-A72D-772C412B6561}" type="slidenum">
              <a:rPr lang="en-HK" smtClean="0"/>
              <a:t>‹#›</a:t>
            </a:fld>
            <a:endParaRPr lang="en-HK" dirty="0"/>
          </a:p>
        </p:txBody>
      </p:sp>
    </p:spTree>
    <p:extLst>
      <p:ext uri="{BB962C8B-B14F-4D97-AF65-F5344CB8AC3E}">
        <p14:creationId xmlns:p14="http://schemas.microsoft.com/office/powerpoint/2010/main" val="1089491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1" y="25"/>
            <a:ext cx="2950529" cy="495853"/>
          </a:xfrm>
          <a:prstGeom prst="rect">
            <a:avLst/>
          </a:prstGeom>
        </p:spPr>
        <p:txBody>
          <a:bodyPr vert="horz" lIns="88272" tIns="44136" rIns="88272" bIns="44136"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855101" y="25"/>
            <a:ext cx="2950529" cy="495853"/>
          </a:xfrm>
          <a:prstGeom prst="rect">
            <a:avLst/>
          </a:prstGeom>
        </p:spPr>
        <p:txBody>
          <a:bodyPr vert="horz" lIns="88272" tIns="44136" rIns="88272" bIns="44136" rtlCol="0"/>
          <a:lstStyle>
            <a:lvl1pPr algn="r">
              <a:defRPr sz="1200">
                <a:latin typeface="Arial" pitchFamily="34" charset="0"/>
              </a:defRPr>
            </a:lvl1pPr>
          </a:lstStyle>
          <a:p>
            <a:pPr>
              <a:defRPr/>
            </a:pPr>
            <a:fld id="{FFA2D6AF-5837-4B75-88E2-0C83DBA29F4F}" type="datetimeFigureOut">
              <a:rPr lang="en-US"/>
              <a:pPr>
                <a:defRPr/>
              </a:pPr>
              <a:t>5/5/2026</a:t>
            </a:fld>
            <a:endParaRPr lang="en-US" dirty="0"/>
          </a:p>
        </p:txBody>
      </p:sp>
      <p:sp>
        <p:nvSpPr>
          <p:cNvPr id="4" name="Slide Image Placeholder 3"/>
          <p:cNvSpPr>
            <a:spLocks noGrp="1" noRot="1" noChangeAspect="1"/>
          </p:cNvSpPr>
          <p:nvPr>
            <p:ph type="sldImg" idx="2"/>
          </p:nvPr>
        </p:nvSpPr>
        <p:spPr>
          <a:xfrm>
            <a:off x="2087563" y="747713"/>
            <a:ext cx="2632075" cy="3721100"/>
          </a:xfrm>
          <a:prstGeom prst="rect">
            <a:avLst/>
          </a:prstGeom>
          <a:noFill/>
          <a:ln w="12700">
            <a:solidFill>
              <a:prstClr val="black"/>
            </a:solidFill>
          </a:ln>
        </p:spPr>
        <p:txBody>
          <a:bodyPr vert="horz" lIns="88272" tIns="44136" rIns="88272" bIns="44136" rtlCol="0" anchor="ctr"/>
          <a:lstStyle/>
          <a:p>
            <a:pPr lvl="0"/>
            <a:endParaRPr lang="en-US" noProof="0"/>
          </a:p>
        </p:txBody>
      </p:sp>
      <p:sp>
        <p:nvSpPr>
          <p:cNvPr id="5" name="Notes Placeholder 4"/>
          <p:cNvSpPr>
            <a:spLocks noGrp="1"/>
          </p:cNvSpPr>
          <p:nvPr>
            <p:ph type="body" sz="quarter" idx="3"/>
          </p:nvPr>
        </p:nvSpPr>
        <p:spPr>
          <a:xfrm>
            <a:off x="680423" y="4720180"/>
            <a:ext cx="5446398" cy="4472225"/>
          </a:xfrm>
          <a:prstGeom prst="rect">
            <a:avLst/>
          </a:prstGeom>
        </p:spPr>
        <p:txBody>
          <a:bodyPr vert="horz" lIns="88272" tIns="44136" rIns="88272" bIns="4413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1" y="9441922"/>
            <a:ext cx="2950529" cy="495853"/>
          </a:xfrm>
          <a:prstGeom prst="rect">
            <a:avLst/>
          </a:prstGeom>
        </p:spPr>
        <p:txBody>
          <a:bodyPr vert="horz" lIns="88272" tIns="44136" rIns="88272" bIns="44136"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55101" y="9441922"/>
            <a:ext cx="2950529" cy="495853"/>
          </a:xfrm>
          <a:prstGeom prst="rect">
            <a:avLst/>
          </a:prstGeom>
        </p:spPr>
        <p:txBody>
          <a:bodyPr vert="horz" lIns="88272" tIns="44136" rIns="88272" bIns="44136" rtlCol="0" anchor="b"/>
          <a:lstStyle>
            <a:lvl1pPr algn="r">
              <a:defRPr sz="1200">
                <a:latin typeface="Arial" pitchFamily="34" charset="0"/>
              </a:defRPr>
            </a:lvl1pPr>
          </a:lstStyle>
          <a:p>
            <a:pPr>
              <a:defRPr/>
            </a:pPr>
            <a:fld id="{58DA6EC2-BC25-44A9-9608-2A77F4838CEC}" type="slidenum">
              <a:rPr lang="en-US"/>
              <a:pPr>
                <a:defRPr/>
              </a:pPr>
              <a:t>‹#›</a:t>
            </a:fld>
            <a:endParaRPr lang="en-US" dirty="0"/>
          </a:p>
        </p:txBody>
      </p:sp>
    </p:spTree>
    <p:extLst>
      <p:ext uri="{BB962C8B-B14F-4D97-AF65-F5344CB8AC3E}">
        <p14:creationId xmlns:p14="http://schemas.microsoft.com/office/powerpoint/2010/main" val="999951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70" algn="l" rtl="0" eaLnBrk="0" fontAlgn="base" hangingPunct="0">
      <a:spcBef>
        <a:spcPct val="30000"/>
      </a:spcBef>
      <a:spcAft>
        <a:spcPct val="0"/>
      </a:spcAft>
      <a:defRPr sz="1200" kern="1200">
        <a:solidFill>
          <a:schemeClr val="tx1"/>
        </a:solidFill>
        <a:latin typeface="+mn-lt"/>
        <a:ea typeface="+mn-ea"/>
        <a:cs typeface="+mn-cs"/>
      </a:defRPr>
    </a:lvl2pPr>
    <a:lvl3pPr marL="914541" algn="l" rtl="0" eaLnBrk="0" fontAlgn="base" hangingPunct="0">
      <a:spcBef>
        <a:spcPct val="30000"/>
      </a:spcBef>
      <a:spcAft>
        <a:spcPct val="0"/>
      </a:spcAft>
      <a:defRPr sz="1200" kern="1200">
        <a:solidFill>
          <a:schemeClr val="tx1"/>
        </a:solidFill>
        <a:latin typeface="+mn-lt"/>
        <a:ea typeface="+mn-ea"/>
        <a:cs typeface="+mn-cs"/>
      </a:defRPr>
    </a:lvl3pPr>
    <a:lvl4pPr marL="1371813" algn="l" rtl="0" eaLnBrk="0" fontAlgn="base" hangingPunct="0">
      <a:spcBef>
        <a:spcPct val="30000"/>
      </a:spcBef>
      <a:spcAft>
        <a:spcPct val="0"/>
      </a:spcAft>
      <a:defRPr sz="1200" kern="1200">
        <a:solidFill>
          <a:schemeClr val="tx1"/>
        </a:solidFill>
        <a:latin typeface="+mn-lt"/>
        <a:ea typeface="+mn-ea"/>
        <a:cs typeface="+mn-cs"/>
      </a:defRPr>
    </a:lvl4pPr>
    <a:lvl5pPr marL="1829083" algn="l" rtl="0" eaLnBrk="0" fontAlgn="base" hangingPunct="0">
      <a:spcBef>
        <a:spcPct val="30000"/>
      </a:spcBef>
      <a:spcAft>
        <a:spcPct val="0"/>
      </a:spcAft>
      <a:defRPr sz="1200" kern="1200">
        <a:solidFill>
          <a:schemeClr val="tx1"/>
        </a:solidFill>
        <a:latin typeface="+mn-lt"/>
        <a:ea typeface="+mn-ea"/>
        <a:cs typeface="+mn-cs"/>
      </a:defRPr>
    </a:lvl5pPr>
    <a:lvl6pPr marL="2286354" algn="l" defTabSz="914541" rtl="0" eaLnBrk="1" latinLnBrk="0" hangingPunct="1">
      <a:defRPr sz="1200" kern="1200">
        <a:solidFill>
          <a:schemeClr val="tx1"/>
        </a:solidFill>
        <a:latin typeface="+mn-lt"/>
        <a:ea typeface="+mn-ea"/>
        <a:cs typeface="+mn-cs"/>
      </a:defRPr>
    </a:lvl6pPr>
    <a:lvl7pPr marL="2743624" algn="l" defTabSz="914541" rtl="0" eaLnBrk="1" latinLnBrk="0" hangingPunct="1">
      <a:defRPr sz="1200" kern="1200">
        <a:solidFill>
          <a:schemeClr val="tx1"/>
        </a:solidFill>
        <a:latin typeface="+mn-lt"/>
        <a:ea typeface="+mn-ea"/>
        <a:cs typeface="+mn-cs"/>
      </a:defRPr>
    </a:lvl7pPr>
    <a:lvl8pPr marL="3200895" algn="l" defTabSz="914541" rtl="0" eaLnBrk="1" latinLnBrk="0" hangingPunct="1">
      <a:defRPr sz="1200" kern="1200">
        <a:solidFill>
          <a:schemeClr val="tx1"/>
        </a:solidFill>
        <a:latin typeface="+mn-lt"/>
        <a:ea typeface="+mn-ea"/>
        <a:cs typeface="+mn-cs"/>
      </a:defRPr>
    </a:lvl8pPr>
    <a:lvl9pPr marL="3658166" algn="l" defTabSz="9145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87563" y="747713"/>
            <a:ext cx="2632075" cy="37211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8DA6EC2-BC25-44A9-9608-2A77F4838CEC}" type="slidenum">
              <a:rPr lang="en-US" smtClean="0"/>
              <a:pPr>
                <a:defRPr/>
              </a:pPr>
              <a:t>1</a:t>
            </a:fld>
            <a:endParaRPr lang="en-US" dirty="0"/>
          </a:p>
        </p:txBody>
      </p:sp>
    </p:spTree>
    <p:extLst>
      <p:ext uri="{BB962C8B-B14F-4D97-AF65-F5344CB8AC3E}">
        <p14:creationId xmlns:p14="http://schemas.microsoft.com/office/powerpoint/2010/main" val="2558976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2087563" y="747713"/>
            <a:ext cx="2632075" cy="3721100"/>
          </a:xfrm>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9142B75-A3F4-4CBF-BE42-DFACF1C22CB4}" type="slidenum">
              <a:rPr lang="en-US" smtClean="0"/>
              <a:pPr/>
              <a:t>2</a:t>
            </a:fld>
            <a:endParaRPr lang="en-US" dirty="0"/>
          </a:p>
        </p:txBody>
      </p:sp>
    </p:spTree>
    <p:extLst>
      <p:ext uri="{BB962C8B-B14F-4D97-AF65-F5344CB8AC3E}">
        <p14:creationId xmlns:p14="http://schemas.microsoft.com/office/powerpoint/2010/main" val="118433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687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圖片 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449903" y="-5283"/>
            <a:ext cx="5111361" cy="1287983"/>
          </a:xfrm>
          <a:prstGeom prst="rect">
            <a:avLst/>
          </a:prstGeom>
        </p:spPr>
      </p:pic>
      <p:sp>
        <p:nvSpPr>
          <p:cNvPr id="3075" name="Text Placeholder 2"/>
          <p:cNvSpPr>
            <a:spLocks noGrp="1"/>
          </p:cNvSpPr>
          <p:nvPr>
            <p:ph type="body" idx="1"/>
          </p:nvPr>
        </p:nvSpPr>
        <p:spPr bwMode="auto">
          <a:xfrm>
            <a:off x="266700" y="1536700"/>
            <a:ext cx="7010400" cy="8016367"/>
          </a:xfrm>
          <a:prstGeom prst="rect">
            <a:avLst/>
          </a:prstGeom>
          <a:noFill/>
          <a:ln w="9525">
            <a:noFill/>
            <a:miter lim="800000"/>
            <a:headEnd/>
            <a:tailEnd/>
          </a:ln>
        </p:spPr>
        <p:txBody>
          <a:bodyPr vert="horz" wrap="square" lIns="99567" tIns="49782" rIns="99567" bIns="49782"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7745" y="9910414"/>
            <a:ext cx="1764930" cy="570167"/>
          </a:xfrm>
          <a:prstGeom prst="rect">
            <a:avLst/>
          </a:prstGeom>
        </p:spPr>
        <p:txBody>
          <a:bodyPr vert="horz" lIns="99567" tIns="49782" rIns="99567" bIns="49782" rtlCol="0" anchor="ctr"/>
          <a:lstStyle>
            <a:lvl1pPr algn="l" defTabSz="995661" fontAlgn="auto">
              <a:spcBef>
                <a:spcPts val="0"/>
              </a:spcBef>
              <a:spcAft>
                <a:spcPts val="0"/>
              </a:spcAft>
              <a:defRPr sz="1300">
                <a:solidFill>
                  <a:schemeClr val="tx1">
                    <a:tint val="75000"/>
                  </a:schemeClr>
                </a:solidFill>
                <a:latin typeface="+mn-lt"/>
              </a:defRPr>
            </a:lvl1pPr>
          </a:lstStyle>
          <a:p>
            <a:pPr>
              <a:defRPr/>
            </a:pPr>
            <a:fld id="{E650C96C-A607-4449-87D2-E53599E72D4D}" type="datetimeFigureOut">
              <a:rPr lang="en-US"/>
              <a:pPr>
                <a:defRPr/>
              </a:pPr>
              <a:t>5/5/2026</a:t>
            </a:fld>
            <a:endParaRPr lang="en-US" dirty="0"/>
          </a:p>
        </p:txBody>
      </p:sp>
      <p:sp>
        <p:nvSpPr>
          <p:cNvPr id="5" name="Footer Placeholder 4"/>
          <p:cNvSpPr>
            <a:spLocks noGrp="1"/>
          </p:cNvSpPr>
          <p:nvPr>
            <p:ph type="ftr" sz="quarter" idx="3"/>
          </p:nvPr>
        </p:nvSpPr>
        <p:spPr>
          <a:xfrm>
            <a:off x="2583908" y="9910414"/>
            <a:ext cx="2393447" cy="570167"/>
          </a:xfrm>
          <a:prstGeom prst="rect">
            <a:avLst/>
          </a:prstGeom>
        </p:spPr>
        <p:txBody>
          <a:bodyPr vert="horz" lIns="99567" tIns="49782" rIns="99567" bIns="49782" rtlCol="0" anchor="ctr"/>
          <a:lstStyle>
            <a:lvl1pPr algn="ctr" defTabSz="995661" fontAlgn="auto">
              <a:spcBef>
                <a:spcPts val="0"/>
              </a:spcBef>
              <a:spcAft>
                <a:spcPts val="0"/>
              </a:spcAft>
              <a:defRPr sz="13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418588" y="9910414"/>
            <a:ext cx="1764930" cy="570167"/>
          </a:xfrm>
          <a:prstGeom prst="rect">
            <a:avLst/>
          </a:prstGeom>
        </p:spPr>
        <p:txBody>
          <a:bodyPr vert="horz" lIns="99567" tIns="49782" rIns="99567" bIns="49782" rtlCol="0" anchor="ctr"/>
          <a:lstStyle>
            <a:lvl1pPr algn="r" defTabSz="995661" fontAlgn="auto">
              <a:spcBef>
                <a:spcPts val="0"/>
              </a:spcBef>
              <a:spcAft>
                <a:spcPts val="0"/>
              </a:spcAft>
              <a:defRPr sz="1300">
                <a:solidFill>
                  <a:schemeClr val="tx1">
                    <a:tint val="75000"/>
                  </a:schemeClr>
                </a:solidFill>
                <a:latin typeface="+mn-lt"/>
              </a:defRPr>
            </a:lvl1pPr>
          </a:lstStyle>
          <a:p>
            <a:pPr>
              <a:defRPr/>
            </a:pPr>
            <a:fld id="{6B83FC2B-BE40-4231-929D-9458888251A0}" type="slidenum">
              <a:rPr lang="en-US"/>
              <a:pPr>
                <a:defRPr/>
              </a:pPr>
              <a:t>‹#›</a:t>
            </a:fld>
            <a:endParaRPr lang="en-US" dirty="0"/>
          </a:p>
        </p:txBody>
      </p:sp>
      <p:sp>
        <p:nvSpPr>
          <p:cNvPr id="12" name="Text Box 22"/>
          <p:cNvSpPr txBox="1">
            <a:spLocks noChangeArrowheads="1"/>
          </p:cNvSpPr>
          <p:nvPr userDrawn="1"/>
        </p:nvSpPr>
        <p:spPr bwMode="auto">
          <a:xfrm>
            <a:off x="4800601" y="1016175"/>
            <a:ext cx="2549108" cy="32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indent="177800" algn="ctr">
              <a:lnSpc>
                <a:spcPct val="110000"/>
              </a:lnSpc>
              <a:spcAft>
                <a:spcPts val="0"/>
              </a:spcAft>
            </a:pPr>
            <a:r>
              <a:rPr lang="zh-TW" sz="14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基金理財快訊</a:t>
            </a:r>
            <a:r>
              <a:rPr lang="en-US" altLang="zh-TW" sz="14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  2026/5/5</a:t>
            </a:r>
          </a:p>
        </p:txBody>
      </p:sp>
      <p:sp>
        <p:nvSpPr>
          <p:cNvPr id="13" name="Text Box 22"/>
          <p:cNvSpPr txBox="1">
            <a:spLocks noChangeArrowheads="1"/>
          </p:cNvSpPr>
          <p:nvPr userDrawn="1"/>
        </p:nvSpPr>
        <p:spPr bwMode="auto">
          <a:xfrm>
            <a:off x="101600" y="943644"/>
            <a:ext cx="2449903" cy="38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10000"/>
              </a:lnSpc>
              <a:spcAft>
                <a:spcPts val="0"/>
              </a:spcAft>
            </a:pP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富蘭克林</a:t>
            </a:r>
            <a:r>
              <a:rPr lang="zh-TW" altLang="en-US"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a:t>
            </a: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國民的基金</a:t>
            </a:r>
            <a:endParaRPr lang="zh-TW" sz="1600" b="0" kern="100" baseline="0" dirty="0">
              <a:solidFill>
                <a:srgbClr val="3769FF"/>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pic>
        <p:nvPicPr>
          <p:cNvPr id="2" name="圖片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8992" y="97167"/>
            <a:ext cx="2207393" cy="832826"/>
          </a:xfrm>
          <a:prstGeom prst="rect">
            <a:avLst/>
          </a:prstGeom>
        </p:spPr>
      </p:pic>
    </p:spTree>
  </p:cSld>
  <p:clrMap bg1="lt1" tx1="dk1" bg2="lt2" tx2="dk2" accent1="accent1" accent2="accent2" accent3="accent3" accent4="accent4" accent5="accent5" accent6="accent6" hlink="hlink" folHlink="folHlink"/>
  <p:sldLayoutIdLst>
    <p:sldLayoutId id="2147483657" r:id="rId1"/>
    <p:sldLayoutId id="2147483658" r:id="rId2"/>
  </p:sldLayoutIdLst>
  <p:txStyles>
    <p:titleStyle>
      <a:lvl1pPr algn="ctr" defTabSz="995517" rtl="0" eaLnBrk="0" fontAlgn="base" hangingPunct="0">
        <a:spcBef>
          <a:spcPct val="0"/>
        </a:spcBef>
        <a:spcAft>
          <a:spcPct val="0"/>
        </a:spcAft>
        <a:defRPr sz="2800" kern="1200">
          <a:solidFill>
            <a:schemeClr val="tx1"/>
          </a:solidFill>
          <a:latin typeface="微軟正黑體" panose="020B0604030504040204" pitchFamily="34" charset="-120"/>
          <a:ea typeface="微軟正黑體" panose="020B0604030504040204" pitchFamily="34" charset="-120"/>
          <a:cs typeface="+mj-cs"/>
        </a:defRPr>
      </a:lvl1pPr>
      <a:lvl2pPr algn="ctr" defTabSz="995517" rtl="0" eaLnBrk="0" fontAlgn="base" hangingPunct="0">
        <a:spcBef>
          <a:spcPct val="0"/>
        </a:spcBef>
        <a:spcAft>
          <a:spcPct val="0"/>
        </a:spcAft>
        <a:defRPr sz="4800">
          <a:solidFill>
            <a:schemeClr val="tx1"/>
          </a:solidFill>
          <a:latin typeface="Calibri" pitchFamily="34" charset="0"/>
        </a:defRPr>
      </a:lvl2pPr>
      <a:lvl3pPr algn="ctr" defTabSz="995517" rtl="0" eaLnBrk="0" fontAlgn="base" hangingPunct="0">
        <a:spcBef>
          <a:spcPct val="0"/>
        </a:spcBef>
        <a:spcAft>
          <a:spcPct val="0"/>
        </a:spcAft>
        <a:defRPr sz="4800">
          <a:solidFill>
            <a:schemeClr val="tx1"/>
          </a:solidFill>
          <a:latin typeface="Calibri" pitchFamily="34" charset="0"/>
        </a:defRPr>
      </a:lvl3pPr>
      <a:lvl4pPr algn="ctr" defTabSz="995517" rtl="0" eaLnBrk="0" fontAlgn="base" hangingPunct="0">
        <a:spcBef>
          <a:spcPct val="0"/>
        </a:spcBef>
        <a:spcAft>
          <a:spcPct val="0"/>
        </a:spcAft>
        <a:defRPr sz="4800">
          <a:solidFill>
            <a:schemeClr val="tx1"/>
          </a:solidFill>
          <a:latin typeface="Calibri" pitchFamily="34" charset="0"/>
        </a:defRPr>
      </a:lvl4pPr>
      <a:lvl5pPr algn="ctr" defTabSz="995517" rtl="0" eaLnBrk="0" fontAlgn="base" hangingPunct="0">
        <a:spcBef>
          <a:spcPct val="0"/>
        </a:spcBef>
        <a:spcAft>
          <a:spcPct val="0"/>
        </a:spcAft>
        <a:defRPr sz="4800">
          <a:solidFill>
            <a:schemeClr val="tx1"/>
          </a:solidFill>
          <a:latin typeface="Calibri" pitchFamily="34" charset="0"/>
        </a:defRPr>
      </a:lvl5pPr>
      <a:lvl6pPr marL="457270" algn="ctr" defTabSz="995517" rtl="0" fontAlgn="base">
        <a:spcBef>
          <a:spcPct val="0"/>
        </a:spcBef>
        <a:spcAft>
          <a:spcPct val="0"/>
        </a:spcAft>
        <a:defRPr sz="4800">
          <a:solidFill>
            <a:schemeClr val="tx1"/>
          </a:solidFill>
          <a:latin typeface="Calibri" pitchFamily="34" charset="0"/>
        </a:defRPr>
      </a:lvl6pPr>
      <a:lvl7pPr marL="914541" algn="ctr" defTabSz="995517" rtl="0" fontAlgn="base">
        <a:spcBef>
          <a:spcPct val="0"/>
        </a:spcBef>
        <a:spcAft>
          <a:spcPct val="0"/>
        </a:spcAft>
        <a:defRPr sz="4800">
          <a:solidFill>
            <a:schemeClr val="tx1"/>
          </a:solidFill>
          <a:latin typeface="Calibri" pitchFamily="34" charset="0"/>
        </a:defRPr>
      </a:lvl7pPr>
      <a:lvl8pPr marL="1371813" algn="ctr" defTabSz="995517" rtl="0" fontAlgn="base">
        <a:spcBef>
          <a:spcPct val="0"/>
        </a:spcBef>
        <a:spcAft>
          <a:spcPct val="0"/>
        </a:spcAft>
        <a:defRPr sz="4800">
          <a:solidFill>
            <a:schemeClr val="tx1"/>
          </a:solidFill>
          <a:latin typeface="Calibri" pitchFamily="34" charset="0"/>
        </a:defRPr>
      </a:lvl8pPr>
      <a:lvl9pPr marL="1829083" algn="ctr" defTabSz="995517" rtl="0" fontAlgn="base">
        <a:spcBef>
          <a:spcPct val="0"/>
        </a:spcBef>
        <a:spcAft>
          <a:spcPct val="0"/>
        </a:spcAft>
        <a:defRPr sz="4800">
          <a:solidFill>
            <a:schemeClr val="tx1"/>
          </a:solidFill>
          <a:latin typeface="Calibri" pitchFamily="34" charset="0"/>
        </a:defRPr>
      </a:lvl9pPr>
    </p:titleStyle>
    <p:bodyStyle>
      <a:lvl1pPr marL="373120" indent="-373120" algn="l" defTabSz="995517" rtl="0" eaLnBrk="0" fontAlgn="base" hangingPunct="0">
        <a:spcBef>
          <a:spcPct val="20000"/>
        </a:spcBef>
        <a:spcAft>
          <a:spcPct val="0"/>
        </a:spcAft>
        <a:buFont typeface="Arial" pitchFamily="34" charset="0"/>
        <a:buChar char="•"/>
        <a:defRPr sz="32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vl2pPr marL="808163" indent="-309611" algn="l" defTabSz="995517" rtl="0" eaLnBrk="0" fontAlgn="base" hangingPunct="0">
        <a:spcBef>
          <a:spcPct val="20000"/>
        </a:spcBef>
        <a:spcAft>
          <a:spcPct val="0"/>
        </a:spcAft>
        <a:buFont typeface="Arial" pitchFamily="34" charset="0"/>
        <a:buChar char="–"/>
        <a:defRPr sz="2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2pPr>
      <a:lvl3pPr marL="1243205" indent="-247689" algn="l" defTabSz="995517" rtl="0" eaLnBrk="0" fontAlgn="base" hangingPunct="0">
        <a:spcBef>
          <a:spcPct val="20000"/>
        </a:spcBef>
        <a:spcAft>
          <a:spcPct val="0"/>
        </a:spcAft>
        <a:buFont typeface="Arial" pitchFamily="34" charset="0"/>
        <a:buChar char="•"/>
        <a:defRPr sz="24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3pPr>
      <a:lvl4pPr marL="1741758"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4pPr>
      <a:lvl5pPr marL="2238721"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5pPr>
      <a:lvl6pPr marL="2738068"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3589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3372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31560"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995661" rtl="0" eaLnBrk="1" latinLnBrk="0" hangingPunct="1">
        <a:defRPr sz="2000" kern="1200">
          <a:solidFill>
            <a:schemeClr val="tx1"/>
          </a:solidFill>
          <a:latin typeface="+mn-lt"/>
          <a:ea typeface="+mn-ea"/>
          <a:cs typeface="+mn-cs"/>
        </a:defRPr>
      </a:lvl1pPr>
      <a:lvl2pPr marL="497831" algn="l" defTabSz="995661" rtl="0" eaLnBrk="1" latinLnBrk="0" hangingPunct="1">
        <a:defRPr sz="2000" kern="1200">
          <a:solidFill>
            <a:schemeClr val="tx1"/>
          </a:solidFill>
          <a:latin typeface="+mn-lt"/>
          <a:ea typeface="+mn-ea"/>
          <a:cs typeface="+mn-cs"/>
        </a:defRPr>
      </a:lvl2pPr>
      <a:lvl3pPr marL="995661" algn="l" defTabSz="995661" rtl="0" eaLnBrk="1" latinLnBrk="0" hangingPunct="1">
        <a:defRPr sz="2000" kern="1200">
          <a:solidFill>
            <a:schemeClr val="tx1"/>
          </a:solidFill>
          <a:latin typeface="+mn-lt"/>
          <a:ea typeface="+mn-ea"/>
          <a:cs typeface="+mn-cs"/>
        </a:defRPr>
      </a:lvl3pPr>
      <a:lvl4pPr marL="1493492" algn="l" defTabSz="995661" rtl="0" eaLnBrk="1" latinLnBrk="0" hangingPunct="1">
        <a:defRPr sz="2000" kern="1200">
          <a:solidFill>
            <a:schemeClr val="tx1"/>
          </a:solidFill>
          <a:latin typeface="+mn-lt"/>
          <a:ea typeface="+mn-ea"/>
          <a:cs typeface="+mn-cs"/>
        </a:defRPr>
      </a:lvl4pPr>
      <a:lvl5pPr marL="1991323" algn="l" defTabSz="995661" rtl="0" eaLnBrk="1" latinLnBrk="0" hangingPunct="1">
        <a:defRPr sz="2000" kern="1200">
          <a:solidFill>
            <a:schemeClr val="tx1"/>
          </a:solidFill>
          <a:latin typeface="+mn-lt"/>
          <a:ea typeface="+mn-ea"/>
          <a:cs typeface="+mn-cs"/>
        </a:defRPr>
      </a:lvl5pPr>
      <a:lvl6pPr marL="2489152" algn="l" defTabSz="995661" rtl="0" eaLnBrk="1" latinLnBrk="0" hangingPunct="1">
        <a:defRPr sz="2000" kern="1200">
          <a:solidFill>
            <a:schemeClr val="tx1"/>
          </a:solidFill>
          <a:latin typeface="+mn-lt"/>
          <a:ea typeface="+mn-ea"/>
          <a:cs typeface="+mn-cs"/>
        </a:defRPr>
      </a:lvl6pPr>
      <a:lvl7pPr marL="2986983" algn="l" defTabSz="995661" rtl="0" eaLnBrk="1" latinLnBrk="0" hangingPunct="1">
        <a:defRPr sz="2000" kern="1200">
          <a:solidFill>
            <a:schemeClr val="tx1"/>
          </a:solidFill>
          <a:latin typeface="+mn-lt"/>
          <a:ea typeface="+mn-ea"/>
          <a:cs typeface="+mn-cs"/>
        </a:defRPr>
      </a:lvl7pPr>
      <a:lvl8pPr marL="3484814" algn="l" defTabSz="995661" rtl="0" eaLnBrk="1" latinLnBrk="0" hangingPunct="1">
        <a:defRPr sz="2000" kern="1200">
          <a:solidFill>
            <a:schemeClr val="tx1"/>
          </a:solidFill>
          <a:latin typeface="+mn-lt"/>
          <a:ea typeface="+mn-ea"/>
          <a:cs typeface="+mn-cs"/>
        </a:defRPr>
      </a:lvl8pPr>
      <a:lvl9pPr marL="3982645" algn="l" defTabSz="995661"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5.xml"/><Relationship Id="rId3" Type="http://schemas.openxmlformats.org/officeDocument/2006/relationships/image" Target="../media/image3.png"/><Relationship Id="rId7"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www.franklin.com.t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2" name="Rectangle 5590"/>
          <p:cNvSpPr>
            <a:spLocks noChangeArrowheads="1"/>
          </p:cNvSpPr>
          <p:nvPr/>
        </p:nvSpPr>
        <p:spPr bwMode="auto">
          <a:xfrm>
            <a:off x="4012358" y="10702294"/>
            <a:ext cx="65" cy="307777"/>
          </a:xfrm>
          <a:prstGeom prst="rect">
            <a:avLst/>
          </a:prstGeom>
          <a:noFill/>
          <a:ln w="9525">
            <a:noFill/>
            <a:miter lim="800000"/>
            <a:headEnd/>
            <a:tailEnd/>
          </a:ln>
        </p:spPr>
        <p:txBody>
          <a:bodyPr wrap="none" lIns="0" tIns="0" rIns="0" bIns="0">
            <a:spAutoFit/>
          </a:bodyPr>
          <a:lstStyle/>
          <a:p>
            <a:pPr marL="114318" indent="-114318"/>
            <a:endParaRPr lang="en-US"/>
          </a:p>
        </p:txBody>
      </p:sp>
      <p:sp>
        <p:nvSpPr>
          <p:cNvPr id="1083" name="Rectangle 5591"/>
          <p:cNvSpPr>
            <a:spLocks noChangeArrowheads="1"/>
          </p:cNvSpPr>
          <p:nvPr/>
        </p:nvSpPr>
        <p:spPr bwMode="auto">
          <a:xfrm>
            <a:off x="4012358" y="10702294"/>
            <a:ext cx="65" cy="307777"/>
          </a:xfrm>
          <a:prstGeom prst="rect">
            <a:avLst/>
          </a:prstGeom>
          <a:noFill/>
          <a:ln w="9525">
            <a:noFill/>
            <a:miter lim="800000"/>
            <a:headEnd/>
            <a:tailEnd/>
          </a:ln>
        </p:spPr>
        <p:txBody>
          <a:bodyPr wrap="none" lIns="0" tIns="0" rIns="0" bIns="0">
            <a:spAutoFit/>
          </a:bodyPr>
          <a:lstStyle/>
          <a:p>
            <a:pPr marL="114318" indent="-114318"/>
            <a:endParaRPr lang="en-US"/>
          </a:p>
        </p:txBody>
      </p:sp>
      <p:sp>
        <p:nvSpPr>
          <p:cNvPr id="18" name="文字方塊 17"/>
          <p:cNvSpPr txBox="1"/>
          <p:nvPr/>
        </p:nvSpPr>
        <p:spPr>
          <a:xfrm>
            <a:off x="2576091" y="162595"/>
            <a:ext cx="4590057" cy="338554"/>
          </a:xfrm>
          <a:prstGeom prst="rect">
            <a:avLst/>
          </a:prstGeom>
          <a:noFill/>
          <a:ln>
            <a:noFill/>
          </a:ln>
        </p:spPr>
        <p:txBody>
          <a:bodyPr wrap="square" lIns="91455" tIns="0" rIns="91455" bIns="0" rtlCol="0">
            <a:spAutoFit/>
          </a:bodyPr>
          <a:lstStyle/>
          <a:p>
            <a:pPr algn="ctr"/>
            <a:r>
              <a:rPr lang="zh-TW" altLang="en-US" sz="2200" b="1" dirty="0">
                <a:solidFill>
                  <a:srgbClr val="FFFF00"/>
                </a:solidFill>
                <a:latin typeface="微軟正黑體" panose="020B0604030504040204" pitchFamily="34" charset="-120"/>
                <a:ea typeface="微軟正黑體" panose="020B0604030504040204" pitchFamily="34" charset="-120"/>
              </a:rPr>
              <a:t>美國股債好潛力，全方位擁抱收益</a:t>
            </a:r>
          </a:p>
        </p:txBody>
      </p:sp>
      <p:grpSp>
        <p:nvGrpSpPr>
          <p:cNvPr id="51" name="群組 50"/>
          <p:cNvGrpSpPr/>
          <p:nvPr/>
        </p:nvGrpSpPr>
        <p:grpSpPr>
          <a:xfrm>
            <a:off x="85919" y="1275157"/>
            <a:ext cx="7080229" cy="338554"/>
            <a:chOff x="0" y="2232789"/>
            <a:chExt cx="7034634" cy="338554"/>
          </a:xfrm>
        </p:grpSpPr>
        <p:pic>
          <p:nvPicPr>
            <p:cNvPr id="52"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7034634" cy="278611"/>
            </a:xfrm>
            <a:prstGeom prst="rect">
              <a:avLst/>
            </a:prstGeom>
          </p:spPr>
        </p:pic>
        <p:sp>
          <p:nvSpPr>
            <p:cNvPr id="54" name="TextBox 190">
              <a:extLst>
                <a:ext uri="{FF2B5EF4-FFF2-40B4-BE49-F238E27FC236}">
                  <a16:creationId xmlns:a16="http://schemas.microsoft.com/office/drawing/2014/main" id="{9FCC5596-4A15-4AE2-90B7-1806A9FD9B76}"/>
                </a:ext>
              </a:extLst>
            </p:cNvPr>
            <p:cNvSpPr txBox="1"/>
            <p:nvPr/>
          </p:nvSpPr>
          <p:spPr>
            <a:xfrm>
              <a:off x="99922" y="2232789"/>
              <a:ext cx="6832306"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獲利強勁領航，長牛市可期</a:t>
              </a:r>
            </a:p>
          </p:txBody>
        </p:sp>
      </p:grpSp>
      <p:grpSp>
        <p:nvGrpSpPr>
          <p:cNvPr id="50" name="群組 49"/>
          <p:cNvGrpSpPr/>
          <p:nvPr/>
        </p:nvGrpSpPr>
        <p:grpSpPr>
          <a:xfrm>
            <a:off x="115657" y="4586602"/>
            <a:ext cx="7098024" cy="338554"/>
            <a:chOff x="0" y="2279161"/>
            <a:chExt cx="6245130" cy="338554"/>
          </a:xfrm>
        </p:grpSpPr>
        <p:pic>
          <p:nvPicPr>
            <p:cNvPr id="53"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304492"/>
              <a:ext cx="6245130" cy="278611"/>
            </a:xfrm>
            <a:prstGeom prst="rect">
              <a:avLst/>
            </a:prstGeom>
          </p:spPr>
        </p:pic>
        <p:sp>
          <p:nvSpPr>
            <p:cNvPr id="55" name="TextBox 190">
              <a:extLst>
                <a:ext uri="{FF2B5EF4-FFF2-40B4-BE49-F238E27FC236}">
                  <a16:creationId xmlns:a16="http://schemas.microsoft.com/office/drawing/2014/main" id="{9FCC5596-4A15-4AE2-90B7-1806A9FD9B76}"/>
                </a:ext>
              </a:extLst>
            </p:cNvPr>
            <p:cNvSpPr txBox="1"/>
            <p:nvPr/>
          </p:nvSpPr>
          <p:spPr>
            <a:xfrm>
              <a:off x="92015" y="2279161"/>
              <a:ext cx="6118938"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類股趨勢輪動，美股百花開</a:t>
              </a:r>
            </a:p>
          </p:txBody>
        </p:sp>
      </p:grpSp>
      <p:grpSp>
        <p:nvGrpSpPr>
          <p:cNvPr id="56" name="群組 55"/>
          <p:cNvGrpSpPr/>
          <p:nvPr/>
        </p:nvGrpSpPr>
        <p:grpSpPr>
          <a:xfrm>
            <a:off x="95642" y="7757751"/>
            <a:ext cx="7117470" cy="338554"/>
            <a:chOff x="0" y="2233393"/>
            <a:chExt cx="6245130" cy="338554"/>
          </a:xfrm>
        </p:grpSpPr>
        <p:pic>
          <p:nvPicPr>
            <p:cNvPr id="57"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58" name="TextBox 190">
              <a:extLst>
                <a:ext uri="{FF2B5EF4-FFF2-40B4-BE49-F238E27FC236}">
                  <a16:creationId xmlns:a16="http://schemas.microsoft.com/office/drawing/2014/main" id="{9FCC5596-4A15-4AE2-90B7-1806A9FD9B76}"/>
                </a:ext>
              </a:extLst>
            </p:cNvPr>
            <p:cNvSpPr txBox="1"/>
            <p:nvPr/>
          </p:nvSpPr>
          <p:spPr>
            <a:xfrm>
              <a:off x="77980" y="2233393"/>
              <a:ext cx="6134474"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收益機會良好，美債享優勢</a:t>
              </a:r>
            </a:p>
          </p:txBody>
        </p:sp>
      </p:grpSp>
      <p:sp>
        <p:nvSpPr>
          <p:cNvPr id="65" name="矩形 64"/>
          <p:cNvSpPr/>
          <p:nvPr/>
        </p:nvSpPr>
        <p:spPr>
          <a:xfrm>
            <a:off x="180889" y="4150268"/>
            <a:ext cx="7105813" cy="461665"/>
          </a:xfrm>
          <a:prstGeom prst="rect">
            <a:avLst/>
          </a:prstGeom>
        </p:spPr>
        <p:txBody>
          <a:bodyPr wrap="square">
            <a:spAutoFit/>
          </a:bodyPr>
          <a:lstStyle/>
          <a:p>
            <a:r>
              <a:rPr lang="zh-TW" altLang="en-US" sz="800" dirty="0">
                <a:latin typeface="微軟正黑體" panose="020B0604030504040204" pitchFamily="34" charset="-120"/>
                <a:ea typeface="微軟正黑體" panose="020B0604030504040204" pitchFamily="34" charset="-120"/>
              </a:rPr>
              <a:t>資料來源：</a:t>
            </a:r>
            <a:r>
              <a:rPr lang="en-US" altLang="zh-TW" sz="800" dirty="0">
                <a:latin typeface="微軟正黑體" panose="020B0604030504040204" pitchFamily="34" charset="-120"/>
                <a:ea typeface="微軟正黑體" panose="020B0604030504040204" pitchFamily="34" charset="-120"/>
              </a:rPr>
              <a:t>LSEG I/B/E/S</a:t>
            </a:r>
            <a:r>
              <a:rPr lang="zh-TW" altLang="en-US" sz="800" dirty="0">
                <a:latin typeface="微軟正黑體" panose="020B0604030504040204" pitchFamily="34" charset="-120"/>
                <a:ea typeface="微軟正黑體" panose="020B0604030504040204" pitchFamily="34" charset="-120"/>
              </a:rPr>
              <a:t>。資料日期：</a:t>
            </a:r>
            <a:r>
              <a:rPr lang="en-US" altLang="zh-TW" sz="800" dirty="0">
                <a:latin typeface="微軟正黑體" panose="020B0604030504040204" pitchFamily="34" charset="-120"/>
                <a:ea typeface="微軟正黑體" panose="020B0604030504040204" pitchFamily="34" charset="-120"/>
              </a:rPr>
              <a:t>2026/5/1</a:t>
            </a:r>
            <a:r>
              <a:rPr lang="zh-TW" altLang="en-US" sz="800" dirty="0">
                <a:latin typeface="微軟正黑體" panose="020B0604030504040204" pitchFamily="34" charset="-120"/>
                <a:ea typeface="微軟正黑體" panose="020B0604030504040204" pitchFamily="34" charset="-120"/>
              </a:rPr>
              <a:t>。</a:t>
            </a:r>
            <a:r>
              <a:rPr lang="zh-TW" altLang="en-US" sz="800" b="1" dirty="0">
                <a:solidFill>
                  <a:srgbClr val="000000"/>
                </a:solidFill>
                <a:latin typeface="微軟正黑體" panose="020B0604030504040204" pitchFamily="34" charset="-120"/>
                <a:ea typeface="微軟正黑體" panose="020B0604030504040204" pitchFamily="34" charset="-120"/>
              </a:rPr>
              <a:t>指數不代表特定基金之投資成果，亦不代表對特定基金之買賣建議，基金不同於指數，基金可能會有中途清算或合併等情形，投資人無法直接投資指數。</a:t>
            </a:r>
            <a:r>
              <a:rPr lang="en-US" altLang="zh-TW" sz="800" b="1" dirty="0">
                <a:latin typeface="微軟正黑體" panose="020B0604030504040204" pitchFamily="34" charset="-120"/>
                <a:ea typeface="微軟正黑體" panose="020B0604030504040204" pitchFamily="34" charset="-120"/>
              </a:rPr>
              <a:t>&lt;</a:t>
            </a:r>
            <a:r>
              <a:rPr lang="zh-TW" altLang="zh-TW" sz="800" b="1" dirty="0">
                <a:latin typeface="微軟正黑體" panose="020B0604030504040204" pitchFamily="34" charset="-120"/>
                <a:ea typeface="微軟正黑體" panose="020B0604030504040204" pitchFamily="34" charset="-120"/>
              </a:rPr>
              <a:t>投資人申購本基金係持有基金受益憑證，而非本文提及之投資資產或標的</a:t>
            </a:r>
            <a:r>
              <a:rPr lang="en-US" altLang="zh-TW" sz="800" b="1" dirty="0">
                <a:latin typeface="微軟正黑體" panose="020B0604030504040204" pitchFamily="34" charset="-120"/>
                <a:ea typeface="微軟正黑體" panose="020B0604030504040204" pitchFamily="34" charset="-120"/>
              </a:rPr>
              <a:t>&gt;</a:t>
            </a:r>
            <a:r>
              <a:rPr lang="zh-TW" altLang="en-US" sz="800" b="1" dirty="0">
                <a:latin typeface="微軟正黑體" panose="020B0604030504040204" pitchFamily="34" charset="-120"/>
                <a:ea typeface="微軟正黑體" panose="020B0604030504040204" pitchFamily="34" charset="-120"/>
              </a:rPr>
              <a:t>。</a:t>
            </a:r>
            <a:r>
              <a:rPr lang="en-US" altLang="zh-TW" sz="800" b="1" dirty="0">
                <a:latin typeface="微軟正黑體" panose="020B0604030504040204" pitchFamily="34" charset="-120"/>
                <a:ea typeface="微軟正黑體" panose="020B0604030504040204" pitchFamily="34" charset="-120"/>
              </a:rPr>
              <a:t>&lt;</a:t>
            </a:r>
            <a:r>
              <a:rPr lang="zh-TW" altLang="en-US" sz="800" b="1" dirty="0">
                <a:latin typeface="微軟正黑體" panose="020B0604030504040204" pitchFamily="34" charset="-120"/>
                <a:ea typeface="微軟正黑體" panose="020B0604030504040204" pitchFamily="34" charset="-120"/>
              </a:rPr>
              <a:t>本文提及之經濟走勢預測，不必然代表基金之績效，本基金投資風險請詳閱基金公開說明書</a:t>
            </a:r>
            <a:r>
              <a:rPr lang="en-US" altLang="zh-TW" sz="800" b="1" dirty="0">
                <a:latin typeface="微軟正黑體" panose="020B0604030504040204" pitchFamily="34" charset="-120"/>
                <a:ea typeface="微軟正黑體" panose="020B0604030504040204" pitchFamily="34" charset="-120"/>
              </a:rPr>
              <a:t>&gt;</a:t>
            </a:r>
            <a:endParaRPr lang="zh-TW" altLang="en-US" sz="800" dirty="0">
              <a:solidFill>
                <a:prstClr val="black"/>
              </a:solidFill>
              <a:latin typeface="微軟正黑體" panose="020B0604030504040204" pitchFamily="34" charset="-120"/>
              <a:ea typeface="微軟正黑體" panose="020B0604030504040204" pitchFamily="34" charset="-120"/>
            </a:endParaRPr>
          </a:p>
        </p:txBody>
      </p:sp>
      <p:sp>
        <p:nvSpPr>
          <p:cNvPr id="33" name="文字版面配置區 3"/>
          <p:cNvSpPr txBox="1">
            <a:spLocks/>
          </p:cNvSpPr>
          <p:nvPr/>
        </p:nvSpPr>
        <p:spPr bwMode="auto">
          <a:xfrm>
            <a:off x="184514" y="10180224"/>
            <a:ext cx="7034216" cy="461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baseline="0">
                <a:solidFill>
                  <a:schemeClr val="tx1"/>
                </a:solidFill>
                <a:latin typeface="微軟正黑體" panose="020B0604030504040204" pitchFamily="34" charset="-120"/>
                <a:ea typeface="微軟正黑體"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TW" altLang="en-US" sz="800" dirty="0"/>
              <a:t>資料來源：彭博資訊，取彭博債券指數到期殖利率，資料日期：</a:t>
            </a:r>
            <a:r>
              <a:rPr lang="en-US" altLang="zh-TW" sz="800" dirty="0"/>
              <a:t>2026/4/30</a:t>
            </a:r>
            <a:r>
              <a:rPr lang="zh-TW" altLang="en-US" sz="800" dirty="0"/>
              <a:t>，股利率與到期</a:t>
            </a:r>
            <a:r>
              <a:rPr lang="zh-TW" altLang="en-US" sz="800"/>
              <a:t>殖利率皆不</a:t>
            </a:r>
            <a:r>
              <a:rPr lang="zh-TW" altLang="en-US" sz="800" dirty="0"/>
              <a:t>代表報酬率。</a:t>
            </a:r>
            <a:r>
              <a:rPr lang="zh-TW" altLang="en-US" sz="800" b="1" dirty="0"/>
              <a:t>指數不代表特定基金之投資成果，亦不代表對特定基金之買賣建議，基金不同於指數，基金可能會有中途清算或合併等情形，投資人無法直接投資指數。</a:t>
            </a:r>
            <a:r>
              <a:rPr lang="en-US" altLang="zh-TW" sz="800" b="1" dirty="0"/>
              <a:t>&lt;</a:t>
            </a:r>
            <a:r>
              <a:rPr lang="zh-TW" altLang="en-US" sz="800" b="1" dirty="0"/>
              <a:t>投資人申購本基金係持有基金受益憑證，而非本文提及之投資資產或標的</a:t>
            </a:r>
            <a:r>
              <a:rPr lang="en-US" altLang="zh-TW" sz="800" b="1" dirty="0"/>
              <a:t>&gt;&lt;</a:t>
            </a:r>
            <a:r>
              <a:rPr lang="zh-TW" altLang="en-US" sz="800" b="1" dirty="0"/>
              <a:t>本文提及之經濟走勢預測，不必然代表基金之績效，本基金投資風險請詳閱基金公開說明書</a:t>
            </a:r>
            <a:r>
              <a:rPr lang="en-US" altLang="zh-TW" sz="800" b="1" dirty="0"/>
              <a:t>&gt;</a:t>
            </a:r>
            <a:endParaRPr lang="zh-TW" altLang="en-US" sz="800" dirty="0">
              <a:solidFill>
                <a:prstClr val="black"/>
              </a:solidFill>
            </a:endParaRPr>
          </a:p>
          <a:p>
            <a:pPr marL="0" indent="0">
              <a:lnSpc>
                <a:spcPct val="100000"/>
              </a:lnSpc>
              <a:buNone/>
            </a:pPr>
            <a:endParaRPr lang="en-US" altLang="zh-TW" sz="800" b="1" dirty="0"/>
          </a:p>
        </p:txBody>
      </p:sp>
      <p:sp>
        <p:nvSpPr>
          <p:cNvPr id="39" name="TextBox 50">
            <a:extLst>
              <a:ext uri="{FF2B5EF4-FFF2-40B4-BE49-F238E27FC236}">
                <a16:creationId xmlns:a16="http://schemas.microsoft.com/office/drawing/2014/main" id="{501D395E-246D-4390-BFFE-4F1FACFA255F}"/>
              </a:ext>
            </a:extLst>
          </p:cNvPr>
          <p:cNvSpPr txBox="1"/>
          <p:nvPr/>
        </p:nvSpPr>
        <p:spPr>
          <a:xfrm>
            <a:off x="2777715" y="507006"/>
            <a:ext cx="4510449" cy="752521"/>
          </a:xfrm>
          <a:prstGeom prst="rect">
            <a:avLst/>
          </a:prstGeom>
          <a:noFill/>
        </p:spPr>
        <p:txBody>
          <a:bodyPr wrap="square" lIns="0" tIns="45727" rIns="91455" bIns="0">
            <a:spAutoFit/>
          </a:bodyPr>
          <a:lstStyle/>
          <a:p>
            <a:pPr algn="just" defTabSz="995661" fontAlgn="auto">
              <a:lnSpc>
                <a:spcPct val="90000"/>
              </a:lnSpc>
              <a:spcBef>
                <a:spcPts val="0"/>
              </a:spcBef>
              <a:spcAft>
                <a:spcPts val="0"/>
              </a:spcAft>
              <a:defRPr/>
            </a:pPr>
            <a:r>
              <a:rPr lang="zh-TW" altLang="en-US" sz="17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富蘭克林坦伯頓穩定月收益基金</a:t>
            </a:r>
            <a:r>
              <a:rPr lang="en-US" altLang="zh-TW" sz="1700" b="1" dirty="0">
                <a:solidFill>
                  <a:schemeClr val="accent4">
                    <a:lumMod val="20000"/>
                    <a:lumOff val="80000"/>
                  </a:schemeClr>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700" b="1" dirty="0">
                <a:solidFill>
                  <a:schemeClr val="accent4">
                    <a:lumMod val="20000"/>
                    <a:lumOff val="80000"/>
                  </a:schemeClr>
                </a:solidFill>
                <a:latin typeface="微軟正黑體" panose="020B0604030504040204" pitchFamily="34" charset="-120"/>
                <a:ea typeface="微軟正黑體" panose="020B0604030504040204" pitchFamily="34" charset="-120"/>
                <a:cs typeface="Arial" panose="020B0604020202020204" pitchFamily="34" charset="0"/>
              </a:rPr>
              <a:t>本基金有相當比重投資於非投資等級之高風險債券且基金之配息來源可能為本金</a:t>
            </a:r>
            <a:r>
              <a:rPr lang="en-US" altLang="zh-TW" sz="1700" b="1" dirty="0">
                <a:solidFill>
                  <a:schemeClr val="accent4">
                    <a:lumMod val="20000"/>
                    <a:lumOff val="80000"/>
                  </a:schemeClr>
                </a:solidFill>
                <a:latin typeface="微軟正黑體" panose="020B0604030504040204" pitchFamily="34" charset="-120"/>
                <a:ea typeface="微軟正黑體" panose="020B0604030504040204" pitchFamily="34" charset="-120"/>
                <a:cs typeface="Arial" panose="020B0604020202020204" pitchFamily="34" charset="0"/>
              </a:rPr>
              <a:t>)</a:t>
            </a:r>
            <a:endParaRPr lang="zh-CN" altLang="en-US" sz="1700" b="1" dirty="0">
              <a:solidFill>
                <a:schemeClr val="accent4">
                  <a:lumMod val="20000"/>
                  <a:lumOff val="80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5" name="矩形 74">
            <a:extLst>
              <a:ext uri="{FF2B5EF4-FFF2-40B4-BE49-F238E27FC236}">
                <a16:creationId xmlns:a16="http://schemas.microsoft.com/office/drawing/2014/main" id="{042566D8-8AF8-F525-5456-824DFC8045EC}"/>
              </a:ext>
            </a:extLst>
          </p:cNvPr>
          <p:cNvSpPr/>
          <p:nvPr/>
        </p:nvSpPr>
        <p:spPr>
          <a:xfrm>
            <a:off x="97245" y="7342253"/>
            <a:ext cx="7178326" cy="584775"/>
          </a:xfrm>
          <a:prstGeom prst="rect">
            <a:avLst/>
          </a:prstGeom>
        </p:spPr>
        <p:txBody>
          <a:bodyPr wrap="square">
            <a:spAutoFit/>
          </a:bodyPr>
          <a:lstStyle/>
          <a:p>
            <a:r>
              <a:rPr lang="zh-TW" altLang="en-US" sz="800" dirty="0">
                <a:latin typeface="微軟正黑體" panose="020B0604030504040204" pitchFamily="34" charset="-120"/>
                <a:ea typeface="微軟正黑體" panose="020B0604030504040204" pitchFamily="34" charset="-120"/>
              </a:rPr>
              <a:t>資料來源</a:t>
            </a:r>
            <a:r>
              <a:rPr lang="zh-TW" altLang="en-US" sz="800" dirty="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800" dirty="0">
                <a:latin typeface="微軟正黑體" panose="020B0604030504040204" pitchFamily="34" charset="-120"/>
                <a:ea typeface="微軟正黑體" panose="020B0604030504040204" pitchFamily="34" charset="-120"/>
              </a:rPr>
              <a:t>彭博資訊，資料日期：</a:t>
            </a:r>
            <a:r>
              <a:rPr lang="en-US" altLang="zh-TW" sz="800" dirty="0">
                <a:latin typeface="微軟正黑體" panose="020B0604030504040204" pitchFamily="34" charset="-120"/>
                <a:ea typeface="微軟正黑體" panose="020B0604030504040204" pitchFamily="34" charset="-120"/>
              </a:rPr>
              <a:t>2026/4/30</a:t>
            </a:r>
            <a:r>
              <a:rPr lang="zh-TW" altLang="en-US" sz="800" dirty="0">
                <a:latin typeface="微軟正黑體" panose="020B0604030504040204" pitchFamily="34" charset="-120"/>
                <a:ea typeface="微軟正黑體" panose="020B0604030504040204" pitchFamily="34" charset="-120"/>
              </a:rPr>
              <a:t>。</a:t>
            </a:r>
            <a:r>
              <a:rPr lang="zh-TW" altLang="en-US" sz="800" b="1" dirty="0">
                <a:solidFill>
                  <a:srgbClr val="000000"/>
                </a:solidFill>
                <a:latin typeface="微軟正黑體" panose="020B0604030504040204" pitchFamily="34" charset="-120"/>
                <a:ea typeface="微軟正黑體" panose="020B0604030504040204" pitchFamily="34" charset="-120"/>
              </a:rPr>
              <a:t>指數不代表特定基金之投資成果，亦不代表對特定基金之買賣建議，基金不同於指數，基金可能會有中途清算或合併等情形，投資人無法直接投資指數。</a:t>
            </a:r>
            <a:r>
              <a:rPr lang="en-US" altLang="zh-TW" sz="800" b="1" dirty="0">
                <a:latin typeface="微軟正黑體" panose="020B0604030504040204" pitchFamily="34" charset="-120"/>
                <a:ea typeface="微軟正黑體" panose="020B0604030504040204" pitchFamily="34" charset="-120"/>
              </a:rPr>
              <a:t>&lt;</a:t>
            </a:r>
            <a:r>
              <a:rPr lang="zh-TW" altLang="zh-TW" sz="800" b="1" dirty="0">
                <a:latin typeface="微軟正黑體" panose="020B0604030504040204" pitchFamily="34" charset="-120"/>
                <a:ea typeface="微軟正黑體" panose="020B0604030504040204" pitchFamily="34" charset="-120"/>
              </a:rPr>
              <a:t>投資人申購本基金係持有基金受益憑證，而非本文提及之投資資產或標的</a:t>
            </a:r>
            <a:r>
              <a:rPr lang="en-US" altLang="zh-TW" sz="800" b="1" dirty="0">
                <a:latin typeface="微軟正黑體" panose="020B0604030504040204" pitchFamily="34" charset="-120"/>
                <a:ea typeface="微軟正黑體" panose="020B0604030504040204" pitchFamily="34" charset="-120"/>
              </a:rPr>
              <a:t>&gt;</a:t>
            </a:r>
            <a:r>
              <a:rPr lang="zh-TW" altLang="en-US" sz="800" b="1" dirty="0">
                <a:latin typeface="微軟正黑體" panose="020B0604030504040204" pitchFamily="34" charset="-120"/>
                <a:ea typeface="微軟正黑體" panose="020B0604030504040204" pitchFamily="34" charset="-120"/>
              </a:rPr>
              <a:t>。</a:t>
            </a:r>
            <a:r>
              <a:rPr lang="en-US" altLang="zh-TW" sz="800" b="1" dirty="0">
                <a:latin typeface="微軟正黑體" panose="020B0604030504040204" pitchFamily="34" charset="-120"/>
                <a:ea typeface="微軟正黑體" panose="020B0604030504040204" pitchFamily="34" charset="-120"/>
              </a:rPr>
              <a:t>&lt;</a:t>
            </a:r>
            <a:r>
              <a:rPr lang="zh-TW" altLang="en-US" sz="800" b="1" dirty="0">
                <a:latin typeface="微軟正黑體" panose="020B0604030504040204" pitchFamily="34" charset="-120"/>
                <a:ea typeface="微軟正黑體" panose="020B0604030504040204" pitchFamily="34" charset="-120"/>
              </a:rPr>
              <a:t>本文提及之經濟走勢預測，不必然代表基金之績效，本基金投資風險請詳閱基金公開說明書</a:t>
            </a:r>
            <a:r>
              <a:rPr lang="en-US" altLang="zh-TW" sz="800" b="1" dirty="0">
                <a:latin typeface="微軟正黑體" panose="020B0604030504040204" pitchFamily="34" charset="-120"/>
                <a:ea typeface="微軟正黑體" panose="020B0604030504040204" pitchFamily="34" charset="-120"/>
              </a:rPr>
              <a:t>&gt;</a:t>
            </a:r>
            <a:endParaRPr lang="zh-TW" altLang="en-US" sz="800" dirty="0">
              <a:solidFill>
                <a:prstClr val="black"/>
              </a:solidFill>
              <a:latin typeface="微軟正黑體" panose="020B0604030504040204" pitchFamily="34" charset="-120"/>
              <a:ea typeface="微軟正黑體" panose="020B0604030504040204" pitchFamily="34" charset="-120"/>
            </a:endParaRPr>
          </a:p>
          <a:p>
            <a:endParaRPr lang="zh-TW" altLang="en-US" sz="800" dirty="0">
              <a:solidFill>
                <a:prstClr val="black"/>
              </a:solidFill>
              <a:latin typeface="微軟正黑體" panose="020B0604030504040204" pitchFamily="34" charset="-120"/>
              <a:ea typeface="微軟正黑體" panose="020B0604030504040204" pitchFamily="34" charset="-120"/>
            </a:endParaRPr>
          </a:p>
        </p:txBody>
      </p:sp>
      <p:sp>
        <p:nvSpPr>
          <p:cNvPr id="85" name="文字方塊 84">
            <a:extLst>
              <a:ext uri="{FF2B5EF4-FFF2-40B4-BE49-F238E27FC236}">
                <a16:creationId xmlns:a16="http://schemas.microsoft.com/office/drawing/2014/main" id="{3C107A2E-EFA4-C727-39B3-20C57DFD80D9}"/>
              </a:ext>
            </a:extLst>
          </p:cNvPr>
          <p:cNvSpPr txBox="1"/>
          <p:nvPr/>
        </p:nvSpPr>
        <p:spPr>
          <a:xfrm>
            <a:off x="225649" y="1591315"/>
            <a:ext cx="2896238" cy="461665"/>
          </a:xfrm>
          <a:prstGeom prst="rect">
            <a:avLst/>
          </a:prstGeom>
          <a:noFill/>
        </p:spPr>
        <p:txBody>
          <a:bodyPr wrap="square" rtlCol="0">
            <a:spAutoFit/>
          </a:bodyPr>
          <a:lstStyle/>
          <a:p>
            <a:pPr algn="ctr"/>
            <a:r>
              <a:rPr lang="zh-TW" altLang="en-US" sz="1400" b="1" dirty="0">
                <a:latin typeface="微軟正黑體" panose="020B0604030504040204" pitchFamily="34" charset="-120"/>
                <a:ea typeface="微軟正黑體" panose="020B0604030504040204" pitchFamily="34" charset="-120"/>
              </a:rPr>
              <a:t>美股</a:t>
            </a:r>
            <a:r>
              <a:rPr lang="en-US" altLang="zh-TW" sz="1400" b="1" dirty="0">
                <a:latin typeface="微軟正黑體" panose="020B0604030504040204" pitchFamily="34" charset="-120"/>
                <a:ea typeface="微軟正黑體" panose="020B0604030504040204" pitchFamily="34" charset="-120"/>
              </a:rPr>
              <a:t>2026</a:t>
            </a:r>
            <a:r>
              <a:rPr lang="zh-TW" altLang="en-US" sz="1400" b="1" dirty="0">
                <a:latin typeface="微軟正黑體" panose="020B0604030504040204" pitchFamily="34" charset="-120"/>
                <a:ea typeface="微軟正黑體" panose="020B0604030504040204" pitchFamily="34" charset="-120"/>
              </a:rPr>
              <a:t>年獲利增長強健</a:t>
            </a:r>
            <a:endParaRPr lang="en-US" altLang="zh-TW" sz="1400" b="1" dirty="0">
              <a:latin typeface="微軟正黑體" panose="020B0604030504040204" pitchFamily="34" charset="-120"/>
              <a:ea typeface="微軟正黑體" panose="020B0604030504040204" pitchFamily="34" charset="-120"/>
            </a:endParaRPr>
          </a:p>
          <a:p>
            <a:pPr algn="ctr"/>
            <a:r>
              <a:rPr lang="zh-TW" altLang="en-US" sz="1000" dirty="0">
                <a:latin typeface="微軟正黑體" panose="020B0604030504040204" pitchFamily="34" charset="-120"/>
                <a:ea typeface="微軟正黑體" panose="020B0604030504040204" pitchFamily="34" charset="-120"/>
              </a:rPr>
              <a:t>史坦普</a:t>
            </a:r>
            <a:r>
              <a:rPr lang="en-US" altLang="zh-TW" sz="1000" dirty="0">
                <a:latin typeface="微軟正黑體" panose="020B0604030504040204" pitchFamily="34" charset="-120"/>
                <a:ea typeface="微軟正黑體" panose="020B0604030504040204" pitchFamily="34" charset="-120"/>
              </a:rPr>
              <a:t>500</a:t>
            </a:r>
            <a:r>
              <a:rPr lang="zh-TW" altLang="en-US" sz="1000" dirty="0">
                <a:latin typeface="微軟正黑體" panose="020B0604030504040204" pitchFamily="34" charset="-120"/>
                <a:ea typeface="微軟正黑體" panose="020B0604030504040204" pitchFamily="34" charset="-120"/>
              </a:rPr>
              <a:t>指數各季度獲利年增率預估</a:t>
            </a:r>
          </a:p>
        </p:txBody>
      </p:sp>
      <p:sp>
        <p:nvSpPr>
          <p:cNvPr id="86" name="文字方塊 85">
            <a:extLst>
              <a:ext uri="{FF2B5EF4-FFF2-40B4-BE49-F238E27FC236}">
                <a16:creationId xmlns:a16="http://schemas.microsoft.com/office/drawing/2014/main" id="{3C107A2E-EFA4-C727-39B3-20C57DFD80D9}"/>
              </a:ext>
            </a:extLst>
          </p:cNvPr>
          <p:cNvSpPr txBox="1"/>
          <p:nvPr/>
        </p:nvSpPr>
        <p:spPr>
          <a:xfrm>
            <a:off x="1903832" y="8050508"/>
            <a:ext cx="3637667" cy="461665"/>
          </a:xfrm>
          <a:prstGeom prst="rect">
            <a:avLst/>
          </a:prstGeom>
          <a:noFill/>
        </p:spPr>
        <p:txBody>
          <a:bodyPr wrap="square" rtlCol="0">
            <a:spAutoFit/>
          </a:bodyPr>
          <a:lstStyle/>
          <a:p>
            <a:pPr algn="ctr"/>
            <a:r>
              <a:rPr lang="zh-TW" altLang="en-US" sz="1400" b="1" dirty="0">
                <a:latin typeface="微軟正黑體" panose="020B0604030504040204" pitchFamily="34" charset="-120"/>
                <a:ea typeface="微軟正黑體" panose="020B0604030504040204" pitchFamily="34" charset="-120"/>
              </a:rPr>
              <a:t>美國投資級與非投資級債具較高收益優勢</a:t>
            </a:r>
            <a:endParaRPr lang="en-US" altLang="zh-TW" sz="1400" b="1" dirty="0">
              <a:latin typeface="微軟正黑體" panose="020B0604030504040204" pitchFamily="34" charset="-120"/>
              <a:ea typeface="微軟正黑體" panose="020B0604030504040204" pitchFamily="34" charset="-120"/>
            </a:endParaRPr>
          </a:p>
          <a:p>
            <a:pPr algn="ctr"/>
            <a:r>
              <a:rPr lang="zh-TW" altLang="en-US" sz="1000" dirty="0">
                <a:latin typeface="微軟正黑體" panose="020B0604030504040204" pitchFamily="34" charset="-120"/>
                <a:ea typeface="微軟正黑體" panose="020B0604030504040204" pitchFamily="34" charset="-120"/>
              </a:rPr>
              <a:t>各債券指數到期殖利率</a:t>
            </a:r>
          </a:p>
        </p:txBody>
      </p:sp>
      <p:sp>
        <p:nvSpPr>
          <p:cNvPr id="5" name="文字方塊 4">
            <a:extLst>
              <a:ext uri="{FF2B5EF4-FFF2-40B4-BE49-F238E27FC236}">
                <a16:creationId xmlns:a16="http://schemas.microsoft.com/office/drawing/2014/main" id="{7F7B65C6-DC9A-4BD8-6F27-5E82D145C8B2}"/>
              </a:ext>
            </a:extLst>
          </p:cNvPr>
          <p:cNvSpPr txBox="1"/>
          <p:nvPr/>
        </p:nvSpPr>
        <p:spPr>
          <a:xfrm>
            <a:off x="3920540" y="1606127"/>
            <a:ext cx="3241918" cy="461665"/>
          </a:xfrm>
          <a:prstGeom prst="rect">
            <a:avLst/>
          </a:prstGeom>
          <a:noFill/>
        </p:spPr>
        <p:txBody>
          <a:bodyPr wrap="square" rtlCol="0">
            <a:spAutoFit/>
          </a:bodyPr>
          <a:lstStyle/>
          <a:p>
            <a:pPr algn="ctr"/>
            <a:r>
              <a:rPr lang="zh-TW" altLang="en-US" sz="1400" b="1" dirty="0">
                <a:latin typeface="微軟正黑體" panose="020B0604030504040204" pitchFamily="34" charset="-120"/>
                <a:ea typeface="微軟正黑體" panose="020B0604030504040204" pitchFamily="34" charset="-120"/>
              </a:rPr>
              <a:t>美股各產業獲利全面翻揚</a:t>
            </a:r>
            <a:endParaRPr lang="en-US" altLang="zh-TW" sz="1400" b="1" dirty="0">
              <a:latin typeface="微軟正黑體" panose="020B0604030504040204" pitchFamily="34" charset="-120"/>
              <a:ea typeface="微軟正黑體" panose="020B0604030504040204" pitchFamily="34" charset="-120"/>
            </a:endParaRPr>
          </a:p>
          <a:p>
            <a:pPr algn="ctr"/>
            <a:r>
              <a:rPr lang="zh-TW" altLang="en-US" sz="1000" dirty="0">
                <a:latin typeface="微軟正黑體" panose="020B0604030504040204" pitchFamily="34" charset="-120"/>
                <a:ea typeface="微軟正黑體" panose="020B0604030504040204" pitchFamily="34" charset="-120"/>
              </a:rPr>
              <a:t>史坦普</a:t>
            </a:r>
            <a:r>
              <a:rPr lang="en-US" altLang="zh-TW" sz="1000" dirty="0">
                <a:latin typeface="微軟正黑體" panose="020B0604030504040204" pitchFamily="34" charset="-120"/>
                <a:ea typeface="微軟正黑體" panose="020B0604030504040204" pitchFamily="34" charset="-120"/>
              </a:rPr>
              <a:t>500</a:t>
            </a:r>
            <a:r>
              <a:rPr lang="zh-TW" altLang="en-US" sz="1000" dirty="0">
                <a:latin typeface="微軟正黑體" panose="020B0604030504040204" pitchFamily="34" charset="-120"/>
                <a:ea typeface="微軟正黑體" panose="020B0604030504040204" pitchFamily="34" charset="-120"/>
              </a:rPr>
              <a:t>指數</a:t>
            </a:r>
            <a:r>
              <a:rPr lang="en-US" altLang="zh-TW" sz="1000" dirty="0">
                <a:latin typeface="微軟正黑體" panose="020B0604030504040204" pitchFamily="34" charset="-120"/>
                <a:ea typeface="微軟正黑體" panose="020B0604030504040204" pitchFamily="34" charset="-120"/>
              </a:rPr>
              <a:t>2026</a:t>
            </a:r>
            <a:r>
              <a:rPr lang="zh-TW" altLang="en-US" sz="1000">
                <a:latin typeface="微軟正黑體" panose="020B0604030504040204" pitchFamily="34" charset="-120"/>
                <a:ea typeface="微軟正黑體" panose="020B0604030504040204" pitchFamily="34" charset="-120"/>
              </a:rPr>
              <a:t>年各</a:t>
            </a:r>
            <a:r>
              <a:rPr lang="zh-TW" altLang="en-US" sz="1000" dirty="0">
                <a:latin typeface="微軟正黑體" panose="020B0604030504040204" pitchFamily="34" charset="-120"/>
                <a:ea typeface="微軟正黑體" panose="020B0604030504040204" pitchFamily="34" charset="-120"/>
              </a:rPr>
              <a:t>產業獲利年增率預估</a:t>
            </a:r>
          </a:p>
        </p:txBody>
      </p:sp>
      <p:graphicFrame>
        <p:nvGraphicFramePr>
          <p:cNvPr id="8" name="圖表 7">
            <a:extLst>
              <a:ext uri="{FF2B5EF4-FFF2-40B4-BE49-F238E27FC236}">
                <a16:creationId xmlns:a16="http://schemas.microsoft.com/office/drawing/2014/main" id="{46081EEC-D18C-9FC8-4F8D-FF0505E65528}"/>
              </a:ext>
            </a:extLst>
          </p:cNvPr>
          <p:cNvGraphicFramePr>
            <a:graphicFrameLocks/>
          </p:cNvGraphicFramePr>
          <p:nvPr>
            <p:extLst>
              <p:ext uri="{D42A27DB-BD31-4B8C-83A1-F6EECF244321}">
                <p14:modId xmlns:p14="http://schemas.microsoft.com/office/powerpoint/2010/main" val="3207022468"/>
              </p:ext>
            </p:extLst>
          </p:nvPr>
        </p:nvGraphicFramePr>
        <p:xfrm>
          <a:off x="3500953" y="2010009"/>
          <a:ext cx="3844727" cy="2095900"/>
        </p:xfrm>
        <a:graphic>
          <a:graphicData uri="http://schemas.openxmlformats.org/drawingml/2006/chart">
            <c:chart xmlns:c="http://schemas.openxmlformats.org/drawingml/2006/chart" xmlns:r="http://schemas.openxmlformats.org/officeDocument/2006/relationships" r:id="rId4"/>
          </a:graphicData>
        </a:graphic>
      </p:graphicFrame>
      <p:sp>
        <p:nvSpPr>
          <p:cNvPr id="10" name="文字方塊 9">
            <a:extLst>
              <a:ext uri="{FF2B5EF4-FFF2-40B4-BE49-F238E27FC236}">
                <a16:creationId xmlns:a16="http://schemas.microsoft.com/office/drawing/2014/main" id="{92C8AEEA-6D5A-518F-996E-2F270F2858B7}"/>
              </a:ext>
            </a:extLst>
          </p:cNvPr>
          <p:cNvSpPr txBox="1"/>
          <p:nvPr/>
        </p:nvSpPr>
        <p:spPr>
          <a:xfrm>
            <a:off x="1395272" y="4944145"/>
            <a:ext cx="4017976" cy="461665"/>
          </a:xfrm>
          <a:prstGeom prst="rect">
            <a:avLst/>
          </a:prstGeom>
          <a:noFill/>
        </p:spPr>
        <p:txBody>
          <a:bodyPr wrap="square" rtlCol="0">
            <a:spAutoFit/>
          </a:bodyPr>
          <a:lstStyle/>
          <a:p>
            <a:pPr algn="ctr"/>
            <a:r>
              <a:rPr lang="zh-TW" altLang="en-US" sz="1400" b="1" dirty="0">
                <a:latin typeface="微軟正黑體" panose="020B0604030504040204" pitchFamily="34" charset="-120"/>
                <a:ea typeface="微軟正黑體" panose="020B0604030504040204" pitchFamily="34" charset="-120"/>
              </a:rPr>
              <a:t>循環、防禦類股輪動，美股漲勢更趨均衡</a:t>
            </a:r>
            <a:endParaRPr lang="en-US" altLang="zh-TW" sz="1400" b="1" dirty="0">
              <a:latin typeface="微軟正黑體" panose="020B0604030504040204" pitchFamily="34" charset="-120"/>
              <a:ea typeface="微軟正黑體" panose="020B0604030504040204" pitchFamily="34" charset="-120"/>
            </a:endParaRPr>
          </a:p>
          <a:p>
            <a:pPr algn="ctr"/>
            <a:r>
              <a:rPr lang="zh-TW" altLang="en-US" sz="1000" dirty="0">
                <a:latin typeface="微軟正黑體" panose="020B0604030504040204" pitchFamily="34" charset="-120"/>
                <a:ea typeface="微軟正黑體" panose="020B0604030504040204" pitchFamily="34" charset="-120"/>
              </a:rPr>
              <a:t>史坦普</a:t>
            </a:r>
            <a:r>
              <a:rPr lang="en-US" altLang="zh-TW" sz="1000" dirty="0">
                <a:latin typeface="微軟正黑體" panose="020B0604030504040204" pitchFamily="34" charset="-120"/>
                <a:ea typeface="微軟正黑體" panose="020B0604030504040204" pitchFamily="34" charset="-120"/>
              </a:rPr>
              <a:t>500</a:t>
            </a:r>
            <a:r>
              <a:rPr lang="zh-TW" altLang="en-US" sz="1000" dirty="0">
                <a:latin typeface="微軟正黑體" panose="020B0604030504040204" pitchFamily="34" charset="-120"/>
                <a:ea typeface="微軟正黑體" panose="020B0604030504040204" pitchFamily="34" charset="-120"/>
              </a:rPr>
              <a:t>指數各產業表現</a:t>
            </a:r>
          </a:p>
        </p:txBody>
      </p:sp>
      <p:graphicFrame>
        <p:nvGraphicFramePr>
          <p:cNvPr id="13" name="圖表 12">
            <a:extLst>
              <a:ext uri="{FF2B5EF4-FFF2-40B4-BE49-F238E27FC236}">
                <a16:creationId xmlns:a16="http://schemas.microsoft.com/office/drawing/2014/main" id="{0CF8377B-2D19-A433-1C38-ED58EFC7B013}"/>
              </a:ext>
            </a:extLst>
          </p:cNvPr>
          <p:cNvGraphicFramePr>
            <a:graphicFrameLocks/>
          </p:cNvGraphicFramePr>
          <p:nvPr>
            <p:extLst>
              <p:ext uri="{D42A27DB-BD31-4B8C-83A1-F6EECF244321}">
                <p14:modId xmlns:p14="http://schemas.microsoft.com/office/powerpoint/2010/main" val="3597740505"/>
              </p:ext>
            </p:extLst>
          </p:nvPr>
        </p:nvGraphicFramePr>
        <p:xfrm>
          <a:off x="180889" y="5239624"/>
          <a:ext cx="7105812" cy="199481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圖表 14">
            <a:extLst>
              <a:ext uri="{FF2B5EF4-FFF2-40B4-BE49-F238E27FC236}">
                <a16:creationId xmlns:a16="http://schemas.microsoft.com/office/drawing/2014/main" id="{4DF6169B-E00A-64F3-7CC0-7562526D9C27}"/>
              </a:ext>
            </a:extLst>
          </p:cNvPr>
          <p:cNvGraphicFramePr>
            <a:graphicFrameLocks/>
          </p:cNvGraphicFramePr>
          <p:nvPr>
            <p:extLst>
              <p:ext uri="{D42A27DB-BD31-4B8C-83A1-F6EECF244321}">
                <p14:modId xmlns:p14="http://schemas.microsoft.com/office/powerpoint/2010/main" val="1414105161"/>
              </p:ext>
            </p:extLst>
          </p:nvPr>
        </p:nvGraphicFramePr>
        <p:xfrm>
          <a:off x="115657" y="2033536"/>
          <a:ext cx="3218855" cy="210372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6" name="圖表 15">
            <a:extLst>
              <a:ext uri="{FF2B5EF4-FFF2-40B4-BE49-F238E27FC236}">
                <a16:creationId xmlns:a16="http://schemas.microsoft.com/office/drawing/2014/main" id="{B9731D8E-F431-C5FC-F434-0F0938D49C3F}"/>
              </a:ext>
            </a:extLst>
          </p:cNvPr>
          <p:cNvGraphicFramePr>
            <a:graphicFrameLocks/>
          </p:cNvGraphicFramePr>
          <p:nvPr>
            <p:extLst>
              <p:ext uri="{D42A27DB-BD31-4B8C-83A1-F6EECF244321}">
                <p14:modId xmlns:p14="http://schemas.microsoft.com/office/powerpoint/2010/main" val="3949166694"/>
              </p:ext>
            </p:extLst>
          </p:nvPr>
        </p:nvGraphicFramePr>
        <p:xfrm>
          <a:off x="177272" y="8401706"/>
          <a:ext cx="3453119" cy="1742486"/>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7" name="圖表 16">
            <a:extLst>
              <a:ext uri="{FF2B5EF4-FFF2-40B4-BE49-F238E27FC236}">
                <a16:creationId xmlns:a16="http://schemas.microsoft.com/office/drawing/2014/main" id="{3432801A-F20F-9161-2CA4-C0A58FD9FE6D}"/>
              </a:ext>
            </a:extLst>
          </p:cNvPr>
          <p:cNvGraphicFramePr>
            <a:graphicFrameLocks/>
          </p:cNvGraphicFramePr>
          <p:nvPr>
            <p:extLst>
              <p:ext uri="{D42A27DB-BD31-4B8C-83A1-F6EECF244321}">
                <p14:modId xmlns:p14="http://schemas.microsoft.com/office/powerpoint/2010/main" val="2282732082"/>
              </p:ext>
            </p:extLst>
          </p:nvPr>
        </p:nvGraphicFramePr>
        <p:xfrm>
          <a:off x="3521212" y="8457640"/>
          <a:ext cx="3824468" cy="1742485"/>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1654481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群組 26"/>
          <p:cNvGrpSpPr/>
          <p:nvPr/>
        </p:nvGrpSpPr>
        <p:grpSpPr>
          <a:xfrm>
            <a:off x="87265" y="6724026"/>
            <a:ext cx="7187864" cy="338554"/>
            <a:chOff x="0" y="2232867"/>
            <a:chExt cx="6245130" cy="338554"/>
          </a:xfrm>
        </p:grpSpPr>
        <p:pic>
          <p:nvPicPr>
            <p:cNvPr id="28"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29" name="TextBox 190">
              <a:extLst>
                <a:ext uri="{FF2B5EF4-FFF2-40B4-BE49-F238E27FC236}">
                  <a16:creationId xmlns:a16="http://schemas.microsoft.com/office/drawing/2014/main" id="{9FCC5596-4A15-4AE2-90B7-1806A9FD9B76}"/>
                </a:ext>
              </a:extLst>
            </p:cNvPr>
            <p:cNvSpPr txBox="1"/>
            <p:nvPr/>
          </p:nvSpPr>
          <p:spPr>
            <a:xfrm>
              <a:off x="93089" y="2232867"/>
              <a:ext cx="5825183"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本基金績效與配息資訊</a:t>
              </a:r>
            </a:p>
          </p:txBody>
        </p:sp>
      </p:grpSp>
      <p:sp>
        <p:nvSpPr>
          <p:cNvPr id="34" name="Rectangle 56"/>
          <p:cNvSpPr>
            <a:spLocks noChangeArrowheads="1"/>
          </p:cNvSpPr>
          <p:nvPr/>
        </p:nvSpPr>
        <p:spPr bwMode="auto">
          <a:xfrm>
            <a:off x="243047" y="7751060"/>
            <a:ext cx="3651469"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dash"/>
                <a:miter lim="800000"/>
                <a:headEnd/>
                <a:tailEnd/>
              </a14:hiddenLine>
            </a:ext>
          </a:extLst>
        </p:spPr>
        <p:txBody>
          <a:bodyPr wrap="square" anchor="ctr">
            <a:spAutoFit/>
          </a:bodyPr>
          <a:lstStyle>
            <a:lvl1pPr algn="l" eaLnBrk="0" hangingPunct="0">
              <a:spcBef>
                <a:spcPct val="20000"/>
              </a:spcBef>
              <a:buFont typeface="Arial" charset="0"/>
              <a:buChar char="•"/>
              <a:defRPr sz="32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buChar char="–"/>
              <a:defRPr sz="28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buChar char="•"/>
              <a:defRPr sz="24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buChar char="–"/>
              <a:defRPr sz="2000">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buChar char="»"/>
              <a:defRPr sz="2000">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9pPr>
          </a:lstStyle>
          <a:p>
            <a:pPr eaLnBrk="1" hangingPunct="1">
              <a:lnSpc>
                <a:spcPct val="90000"/>
              </a:lnSpc>
              <a:spcBef>
                <a:spcPct val="0"/>
              </a:spcBef>
              <a:buNone/>
            </a:pPr>
            <a:r>
              <a:rPr lang="zh-TW" altLang="en-US" sz="800" dirty="0">
                <a:solidFill>
                  <a:prstClr val="black"/>
                </a:solidFill>
                <a:latin typeface="微軟正黑體" panose="020B0604030504040204" pitchFamily="34" charset="-120"/>
                <a:ea typeface="微軟正黑體" panose="020B0604030504040204" pitchFamily="34" charset="-120"/>
              </a:rPr>
              <a:t>資料來源：理柏資訊，原幣績效，截至</a:t>
            </a:r>
            <a:r>
              <a:rPr lang="en-US" altLang="zh-TW" sz="800" dirty="0">
                <a:solidFill>
                  <a:prstClr val="black"/>
                </a:solidFill>
                <a:latin typeface="微軟正黑體" panose="020B0604030504040204" pitchFamily="34" charset="-120"/>
                <a:ea typeface="微軟正黑體" panose="020B0604030504040204" pitchFamily="34" charset="-120"/>
              </a:rPr>
              <a:t>2026/4/30</a:t>
            </a:r>
            <a:r>
              <a:rPr lang="zh-TW" altLang="en-US" sz="800" dirty="0">
                <a:solidFill>
                  <a:prstClr val="black"/>
                </a:solidFill>
                <a:latin typeface="微軟正黑體" panose="020B0604030504040204" pitchFamily="34" charset="-120"/>
                <a:ea typeface="微軟正黑體" panose="020B0604030504040204" pitchFamily="34" charset="-120"/>
              </a:rPr>
              <a:t>，波動風險為過去三年月報酬率的年化標準差。</a:t>
            </a:r>
            <a:r>
              <a:rPr lang="zh-TW" altLang="en-US" sz="800" b="1" dirty="0">
                <a:solidFill>
                  <a:prstClr val="black"/>
                </a:solidFill>
                <a:latin typeface="微軟正黑體" panose="020B0604030504040204" pitchFamily="34" charset="-120"/>
                <a:ea typeface="微軟正黑體" panose="020B0604030504040204" pitchFamily="34" charset="-120"/>
              </a:rPr>
              <a:t>基金過去績效不代表未來績效之保證。</a:t>
            </a:r>
            <a:r>
              <a:rPr lang="zh-TW" altLang="en-US" sz="800" dirty="0">
                <a:latin typeface="微軟正黑體" panose="020B0604030504040204" pitchFamily="34" charset="-120"/>
                <a:ea typeface="微軟正黑體" panose="020B0604030504040204" pitchFamily="34" charset="-120"/>
              </a:rPr>
              <a:t>配息相關資料取自富蘭克林坦伯頓集團，當月配息率係採</a:t>
            </a:r>
            <a:r>
              <a:rPr lang="en-US" altLang="zh-TW" sz="800" dirty="0">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每單位配息金額</a:t>
            </a:r>
            <a:r>
              <a:rPr lang="en-US" altLang="zh-TW" sz="800" dirty="0">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除息前一日淨值</a:t>
            </a:r>
            <a:r>
              <a:rPr lang="en-US" altLang="zh-TW" sz="800" dirty="0">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表示，月報酬率</a:t>
            </a:r>
            <a:r>
              <a:rPr lang="en-US" altLang="zh-TW" sz="800" dirty="0">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含息</a:t>
            </a:r>
            <a:r>
              <a:rPr lang="en-US" altLang="zh-TW" sz="800" dirty="0">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為截至除息日之前一月底含息報酬率。</a:t>
            </a:r>
            <a:endParaRPr lang="zh-TW" altLang="en-US" sz="800" dirty="0">
              <a:solidFill>
                <a:prstClr val="black"/>
              </a:solidFill>
              <a:latin typeface="微軟正黑體" panose="020B0604030504040204" pitchFamily="34" charset="-120"/>
              <a:ea typeface="微軟正黑體" panose="020B0604030504040204" pitchFamily="34" charset="-120"/>
            </a:endParaRPr>
          </a:p>
        </p:txBody>
      </p:sp>
      <p:sp>
        <p:nvSpPr>
          <p:cNvPr id="38" name="TextBox 50">
            <a:extLst>
              <a:ext uri="{FF2B5EF4-FFF2-40B4-BE49-F238E27FC236}">
                <a16:creationId xmlns:a16="http://schemas.microsoft.com/office/drawing/2014/main" id="{501D395E-246D-4390-BFFE-4F1FACFA255F}"/>
              </a:ext>
            </a:extLst>
          </p:cNvPr>
          <p:cNvSpPr txBox="1"/>
          <p:nvPr/>
        </p:nvSpPr>
        <p:spPr>
          <a:xfrm>
            <a:off x="2777715" y="526039"/>
            <a:ext cx="4510449" cy="752521"/>
          </a:xfrm>
          <a:prstGeom prst="rect">
            <a:avLst/>
          </a:prstGeom>
          <a:noFill/>
        </p:spPr>
        <p:txBody>
          <a:bodyPr wrap="square" lIns="0" tIns="45727" rIns="91455" bIns="0">
            <a:spAutoFit/>
          </a:bodyPr>
          <a:lstStyle/>
          <a:p>
            <a:pPr algn="just" defTabSz="995661" fontAlgn="auto">
              <a:lnSpc>
                <a:spcPct val="90000"/>
              </a:lnSpc>
              <a:spcBef>
                <a:spcPts val="0"/>
              </a:spcBef>
              <a:spcAft>
                <a:spcPts val="0"/>
              </a:spcAft>
              <a:defRPr/>
            </a:pPr>
            <a:r>
              <a:rPr lang="zh-TW" altLang="en-US" sz="17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富蘭克林坦伯頓穩定月收益基金</a:t>
            </a:r>
            <a:r>
              <a:rPr lang="en-US" altLang="zh-TW" sz="1700" b="1" dirty="0">
                <a:solidFill>
                  <a:schemeClr val="accent4">
                    <a:lumMod val="20000"/>
                    <a:lumOff val="80000"/>
                  </a:schemeClr>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700" b="1" dirty="0">
                <a:solidFill>
                  <a:schemeClr val="accent4">
                    <a:lumMod val="20000"/>
                    <a:lumOff val="80000"/>
                  </a:schemeClr>
                </a:solidFill>
                <a:latin typeface="微軟正黑體" panose="020B0604030504040204" pitchFamily="34" charset="-120"/>
                <a:ea typeface="微軟正黑體" panose="020B0604030504040204" pitchFamily="34" charset="-120"/>
                <a:cs typeface="Arial" panose="020B0604020202020204" pitchFamily="34" charset="0"/>
              </a:rPr>
              <a:t>本基金有相當比重投資於非投資等級之高風險債券且基金之配息來源可能為本金</a:t>
            </a:r>
            <a:r>
              <a:rPr lang="en-US" altLang="zh-TW" sz="1700" b="1" dirty="0">
                <a:solidFill>
                  <a:schemeClr val="accent4">
                    <a:lumMod val="20000"/>
                    <a:lumOff val="80000"/>
                  </a:schemeClr>
                </a:solidFill>
                <a:latin typeface="微軟正黑體" panose="020B0604030504040204" pitchFamily="34" charset="-120"/>
                <a:ea typeface="微軟正黑體" panose="020B0604030504040204" pitchFamily="34" charset="-120"/>
                <a:cs typeface="Arial" panose="020B0604020202020204" pitchFamily="34" charset="0"/>
              </a:rPr>
              <a:t>)</a:t>
            </a:r>
            <a:endParaRPr lang="zh-CN" altLang="en-US" sz="1700" b="1" dirty="0">
              <a:solidFill>
                <a:schemeClr val="accent4">
                  <a:lumMod val="20000"/>
                  <a:lumOff val="80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graphicFrame>
        <p:nvGraphicFramePr>
          <p:cNvPr id="55" name="表格 54"/>
          <p:cNvGraphicFramePr>
            <a:graphicFrameLocks noGrp="1"/>
          </p:cNvGraphicFramePr>
          <p:nvPr>
            <p:extLst>
              <p:ext uri="{D42A27DB-BD31-4B8C-83A1-F6EECF244321}">
                <p14:modId xmlns:p14="http://schemas.microsoft.com/office/powerpoint/2010/main" val="1021414828"/>
              </p:ext>
            </p:extLst>
          </p:nvPr>
        </p:nvGraphicFramePr>
        <p:xfrm>
          <a:off x="337627" y="7086619"/>
          <a:ext cx="3537840" cy="673258"/>
        </p:xfrm>
        <a:graphic>
          <a:graphicData uri="http://schemas.openxmlformats.org/drawingml/2006/table">
            <a:tbl>
              <a:tblPr firstRow="1" firstCol="1" bandRow="1"/>
              <a:tblGrid>
                <a:gridCol w="715542">
                  <a:extLst>
                    <a:ext uri="{9D8B030D-6E8A-4147-A177-3AD203B41FA5}">
                      <a16:colId xmlns:a16="http://schemas.microsoft.com/office/drawing/2014/main" val="965531807"/>
                    </a:ext>
                  </a:extLst>
                </a:gridCol>
                <a:gridCol w="544756">
                  <a:extLst>
                    <a:ext uri="{9D8B030D-6E8A-4147-A177-3AD203B41FA5}">
                      <a16:colId xmlns:a16="http://schemas.microsoft.com/office/drawing/2014/main" val="3030496568"/>
                    </a:ext>
                  </a:extLst>
                </a:gridCol>
                <a:gridCol w="544756">
                  <a:extLst>
                    <a:ext uri="{9D8B030D-6E8A-4147-A177-3AD203B41FA5}">
                      <a16:colId xmlns:a16="http://schemas.microsoft.com/office/drawing/2014/main" val="2042529992"/>
                    </a:ext>
                  </a:extLst>
                </a:gridCol>
                <a:gridCol w="555035">
                  <a:extLst>
                    <a:ext uri="{9D8B030D-6E8A-4147-A177-3AD203B41FA5}">
                      <a16:colId xmlns:a16="http://schemas.microsoft.com/office/drawing/2014/main" val="2328373406"/>
                    </a:ext>
                  </a:extLst>
                </a:gridCol>
                <a:gridCol w="534478">
                  <a:extLst>
                    <a:ext uri="{9D8B030D-6E8A-4147-A177-3AD203B41FA5}">
                      <a16:colId xmlns:a16="http://schemas.microsoft.com/office/drawing/2014/main" val="609635997"/>
                    </a:ext>
                  </a:extLst>
                </a:gridCol>
                <a:gridCol w="643273">
                  <a:extLst>
                    <a:ext uri="{9D8B030D-6E8A-4147-A177-3AD203B41FA5}">
                      <a16:colId xmlns:a16="http://schemas.microsoft.com/office/drawing/2014/main" val="2543941061"/>
                    </a:ext>
                  </a:extLst>
                </a:gridCol>
              </a:tblGrid>
              <a:tr h="324513">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1500"/>
                        </a:lnSpc>
                        <a:spcAft>
                          <a:spcPts val="0"/>
                        </a:spcAft>
                      </a:pPr>
                      <a:r>
                        <a:rPr lang="zh-TW" altLang="en-US" sz="900" b="1" kern="0" dirty="0">
                          <a:effectLst/>
                          <a:latin typeface="微軟正黑體" panose="020B0604030504040204" pitchFamily="34" charset="-120"/>
                          <a:ea typeface="微軟正黑體" panose="020B0604030504040204" pitchFamily="34" charset="-120"/>
                        </a:rPr>
                        <a:t>績效</a:t>
                      </a:r>
                      <a:r>
                        <a:rPr lang="en-US" altLang="zh-TW" sz="900" b="1" kern="0" dirty="0">
                          <a:effectLst/>
                          <a:latin typeface="微軟正黑體" panose="020B0604030504040204" pitchFamily="34" charset="-120"/>
                          <a:ea typeface="微軟正黑體" panose="020B0604030504040204" pitchFamily="34" charset="-120"/>
                        </a:rPr>
                        <a:t>(</a:t>
                      </a:r>
                      <a:r>
                        <a:rPr lang="en-US" sz="900" b="1" kern="0" dirty="0">
                          <a:effectLst/>
                          <a:latin typeface="微軟正黑體" panose="020B0604030504040204" pitchFamily="34" charset="-120"/>
                          <a:ea typeface="微軟正黑體" panose="020B0604030504040204" pitchFamily="34" charset="-120"/>
                        </a:rPr>
                        <a:t>%</a:t>
                      </a:r>
                      <a:r>
                        <a:rPr lang="en-US" altLang="zh-TW" sz="900" b="1" kern="0" dirty="0">
                          <a:effectLst/>
                          <a:latin typeface="微軟正黑體" panose="020B0604030504040204" pitchFamily="34" charset="-120"/>
                          <a:ea typeface="微軟正黑體" panose="020B0604030504040204" pitchFamily="34" charset="-120"/>
                        </a:rPr>
                        <a:t>)</a:t>
                      </a:r>
                      <a:endParaRPr lang="zh-TW" sz="900" b="1" kern="100" dirty="0">
                        <a:effectLst/>
                        <a:latin typeface="微軟正黑體" panose="020B0604030504040204" pitchFamily="34" charset="-120"/>
                        <a:ea typeface="微軟正黑體" panose="020B0604030504040204" pitchFamily="34" charset="-120"/>
                        <a:cs typeface="Angsana New"/>
                      </a:endParaRPr>
                    </a:p>
                  </a:txBody>
                  <a:tcPr marL="68580" marR="68580" marT="0" marB="0" anchor="ct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5598"/>
                    </a:solidFill>
                  </a:tcPr>
                </a:tc>
                <a:tc>
                  <a:txBody>
                    <a:bodyPr/>
                    <a:lstStyle/>
                    <a:p>
                      <a:pPr algn="ctr">
                        <a:lnSpc>
                          <a:spcPts val="1500"/>
                        </a:lnSpc>
                        <a:spcAft>
                          <a:spcPts val="0"/>
                        </a:spcAft>
                      </a:pPr>
                      <a:r>
                        <a:rPr lang="zh-TW" altLang="en-US" sz="900" b="1" kern="100" dirty="0">
                          <a:solidFill>
                            <a:schemeClr val="bg1"/>
                          </a:solidFill>
                          <a:effectLst/>
                          <a:latin typeface="微軟正黑體" panose="020B0604030504040204" pitchFamily="34" charset="-120"/>
                          <a:ea typeface="微軟正黑體" panose="020B0604030504040204" pitchFamily="34" charset="-120"/>
                          <a:cs typeface="Angsana New"/>
                        </a:rPr>
                        <a:t>一年</a:t>
                      </a:r>
                      <a:endParaRPr lang="zh-TW" sz="900" b="1" kern="100" dirty="0">
                        <a:solidFill>
                          <a:schemeClr val="bg1"/>
                        </a:solidFill>
                        <a:effectLst/>
                        <a:latin typeface="微軟正黑體" panose="020B0604030504040204" pitchFamily="34" charset="-120"/>
                        <a:ea typeface="微軟正黑體" panose="020B0604030504040204" pitchFamily="34" charset="-120"/>
                        <a:cs typeface="Angsana New"/>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598"/>
                    </a:solidFill>
                  </a:tcPr>
                </a:tc>
                <a:tc>
                  <a:txBody>
                    <a:bodyPr/>
                    <a:lstStyle/>
                    <a:p>
                      <a:pPr algn="ctr">
                        <a:lnSpc>
                          <a:spcPts val="1500"/>
                        </a:lnSpc>
                        <a:spcAft>
                          <a:spcPts val="0"/>
                        </a:spcAft>
                      </a:pPr>
                      <a:r>
                        <a:rPr lang="zh-TW" altLang="en-US" sz="900" b="1" kern="100" dirty="0">
                          <a:solidFill>
                            <a:schemeClr val="bg1"/>
                          </a:solidFill>
                          <a:effectLst/>
                          <a:latin typeface="微軟正黑體" panose="020B0604030504040204" pitchFamily="34" charset="-120"/>
                          <a:ea typeface="微軟正黑體" panose="020B0604030504040204" pitchFamily="34" charset="-120"/>
                          <a:cs typeface="Angsana New"/>
                        </a:rPr>
                        <a:t>二年</a:t>
                      </a:r>
                      <a:endParaRPr lang="zh-TW" sz="900" b="1" kern="100" dirty="0">
                        <a:solidFill>
                          <a:schemeClr val="bg1"/>
                        </a:solidFill>
                        <a:effectLst/>
                        <a:latin typeface="微軟正黑體" panose="020B0604030504040204" pitchFamily="34" charset="-120"/>
                        <a:ea typeface="微軟正黑體" panose="020B0604030504040204" pitchFamily="34" charset="-120"/>
                        <a:cs typeface="Angsana New"/>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598"/>
                    </a:solidFill>
                  </a:tcPr>
                </a:tc>
                <a:tc>
                  <a:txBody>
                    <a:bodyPr/>
                    <a:lstStyle/>
                    <a:p>
                      <a:pPr marL="0" marR="0" lvl="0" indent="0" algn="ctr" defTabSz="995661" rtl="0" eaLnBrk="1" fontAlgn="auto" latinLnBrk="0" hangingPunct="1">
                        <a:lnSpc>
                          <a:spcPts val="1500"/>
                        </a:lnSpc>
                        <a:spcBef>
                          <a:spcPts val="0"/>
                        </a:spcBef>
                        <a:spcAft>
                          <a:spcPts val="0"/>
                        </a:spcAft>
                        <a:buClrTx/>
                        <a:buSzTx/>
                        <a:buFontTx/>
                        <a:buNone/>
                        <a:tabLst/>
                        <a:defRPr/>
                      </a:pPr>
                      <a:r>
                        <a:rPr lang="zh-TW" altLang="en-US" sz="900" b="1" kern="100" dirty="0">
                          <a:solidFill>
                            <a:schemeClr val="bg1"/>
                          </a:solidFill>
                          <a:effectLst/>
                          <a:latin typeface="微軟正黑體" panose="020B0604030504040204" pitchFamily="34" charset="-120"/>
                          <a:ea typeface="微軟正黑體" panose="020B0604030504040204" pitchFamily="34" charset="-120"/>
                          <a:cs typeface="Angsana New"/>
                        </a:rPr>
                        <a:t>三年</a:t>
                      </a:r>
                      <a:endParaRPr lang="zh-TW" sz="900" b="1" kern="100" dirty="0">
                        <a:solidFill>
                          <a:schemeClr val="bg1"/>
                        </a:solidFill>
                        <a:effectLst/>
                        <a:latin typeface="微軟正黑體" panose="020B0604030504040204" pitchFamily="34" charset="-120"/>
                        <a:ea typeface="微軟正黑體" panose="020B0604030504040204" pitchFamily="34" charset="-120"/>
                        <a:cs typeface="Angsana New"/>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598"/>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1500"/>
                        </a:lnSpc>
                        <a:spcAft>
                          <a:spcPts val="0"/>
                        </a:spcAft>
                      </a:pPr>
                      <a:r>
                        <a:rPr lang="zh-TW" altLang="en-US" sz="900" b="1" kern="0" dirty="0">
                          <a:solidFill>
                            <a:schemeClr val="bg1"/>
                          </a:solidFill>
                          <a:effectLst/>
                          <a:latin typeface="微軟正黑體" panose="020B0604030504040204" pitchFamily="34" charset="-120"/>
                          <a:ea typeface="微軟正黑體" panose="020B0604030504040204" pitchFamily="34" charset="-120"/>
                        </a:rPr>
                        <a:t>五年</a:t>
                      </a:r>
                      <a:endParaRPr lang="zh-TW" sz="900" b="1" kern="100" dirty="0">
                        <a:solidFill>
                          <a:schemeClr val="bg1"/>
                        </a:solidFill>
                        <a:effectLst/>
                        <a:latin typeface="微軟正黑體" panose="020B0604030504040204" pitchFamily="34" charset="-120"/>
                        <a:ea typeface="微軟正黑體" panose="020B0604030504040204" pitchFamily="34" charset="-120"/>
                        <a:cs typeface="Angsana New"/>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598"/>
                    </a:solidFill>
                  </a:tcPr>
                </a:tc>
                <a:tc>
                  <a:txBody>
                    <a:bodyPr/>
                    <a:lstStyle/>
                    <a:p>
                      <a:pPr algn="ctr">
                        <a:lnSpc>
                          <a:spcPts val="1500"/>
                        </a:lnSpc>
                        <a:spcAft>
                          <a:spcPts val="0"/>
                        </a:spcAft>
                      </a:pPr>
                      <a:r>
                        <a:rPr lang="zh-TW" altLang="en-US" sz="900" b="1" kern="100" dirty="0">
                          <a:solidFill>
                            <a:schemeClr val="bg1"/>
                          </a:solidFill>
                          <a:effectLst/>
                          <a:latin typeface="微軟正黑體" panose="020B0604030504040204" pitchFamily="34" charset="-120"/>
                          <a:ea typeface="微軟正黑體" panose="020B0604030504040204" pitchFamily="34" charset="-120"/>
                          <a:cs typeface="Angsana New"/>
                        </a:rPr>
                        <a:t>波動風險</a:t>
                      </a:r>
                      <a:endParaRPr lang="zh-TW" sz="900" b="1" kern="100" dirty="0">
                        <a:solidFill>
                          <a:schemeClr val="bg1"/>
                        </a:solidFill>
                        <a:effectLst/>
                        <a:latin typeface="微軟正黑體" panose="020B0604030504040204" pitchFamily="34" charset="-120"/>
                        <a:ea typeface="微軟正黑體" panose="020B0604030504040204" pitchFamily="34" charset="-120"/>
                        <a:cs typeface="Angsana New"/>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598"/>
                    </a:solidFill>
                  </a:tcPr>
                </a:tc>
                <a:extLst>
                  <a:ext uri="{0D108BD9-81ED-4DB2-BD59-A6C34878D82A}">
                    <a16:rowId xmlns:a16="http://schemas.microsoft.com/office/drawing/2014/main" val="2538781960"/>
                  </a:ext>
                </a:extLst>
              </a:tr>
              <a:tr h="348745">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lnSpc>
                          <a:spcPts val="1000"/>
                        </a:lnSpc>
                        <a:spcAft>
                          <a:spcPts val="0"/>
                        </a:spcAft>
                      </a:pPr>
                      <a:r>
                        <a:rPr lang="zh-TW" altLang="en-US" sz="900" b="1" kern="0" dirty="0">
                          <a:effectLst/>
                          <a:latin typeface="微軟正黑體" panose="020B0604030504040204" pitchFamily="34" charset="-120"/>
                          <a:ea typeface="微軟正黑體" panose="020B0604030504040204" pitchFamily="34" charset="-120"/>
                          <a:cs typeface="+mn-cs"/>
                        </a:rPr>
                        <a:t>美元月配</a:t>
                      </a:r>
                      <a:endParaRPr lang="zh-TW" sz="900" b="1" kern="100" dirty="0">
                        <a:effectLst/>
                        <a:latin typeface="微軟正黑體" panose="020B0604030504040204" pitchFamily="34" charset="-120"/>
                        <a:ea typeface="微軟正黑體" panose="020B0604030504040204" pitchFamily="34" charset="-120"/>
                        <a:cs typeface="Angsana New"/>
                      </a:endParaRPr>
                    </a:p>
                  </a:txBody>
                  <a:tcPr marL="68580" marR="68580" marT="0" marB="0" anchor="ctr">
                    <a:lnL w="12700" cmpd="sng">
                      <a:solidFill>
                        <a:srgbClr val="FFFFFF"/>
                      </a:solidFill>
                    </a:lnL>
                    <a:lnR w="12700" cap="flat" cmpd="sng" algn="ctr">
                      <a:solidFill>
                        <a:srgbClr val="FFFFFF"/>
                      </a:solidFill>
                      <a:prstDash val="solid"/>
                      <a:round/>
                      <a:headEnd type="none" w="med" len="med"/>
                      <a:tailEnd type="none" w="med" len="med"/>
                    </a:lnR>
                    <a:lnT w="381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5598"/>
                    </a:solidFill>
                  </a:tcPr>
                </a:tc>
                <a:tc>
                  <a:txBody>
                    <a:bodyPr/>
                    <a:lstStyle/>
                    <a:p>
                      <a:pPr algn="ctr" fontAlgn="ctr">
                        <a:buNone/>
                      </a:pPr>
                      <a:r>
                        <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rPr>
                        <a:t>16.52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buNone/>
                      </a:pPr>
                      <a:r>
                        <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rPr>
                        <a:t>23.17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buNone/>
                      </a:pPr>
                      <a:r>
                        <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rPr>
                        <a:t>27.09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buNone/>
                      </a:pPr>
                      <a:r>
                        <a:rPr lang="en-US" altLang="zh-TW" sz="1100" b="0" i="0" u="none" strike="noStrike" dirty="0">
                          <a:solidFill>
                            <a:srgbClr val="000000"/>
                          </a:solidFill>
                          <a:effectLst/>
                          <a:latin typeface="微軟正黑體" panose="020B0604030504040204" pitchFamily="34" charset="-120"/>
                          <a:ea typeface="微軟正黑體" panose="020B0604030504040204" pitchFamily="34" charset="-120"/>
                        </a:rPr>
                        <a:t>29.32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altLang="zh-TW" sz="1100" b="1" i="0" u="none" strike="noStrike" dirty="0">
                          <a:solidFill>
                            <a:srgbClr val="000000"/>
                          </a:solidFill>
                          <a:effectLst/>
                          <a:latin typeface="微軟正黑體" panose="020B0604030504040204" pitchFamily="34" charset="-120"/>
                          <a:ea typeface="微軟正黑體" panose="020B0604030504040204" pitchFamily="34" charset="-120"/>
                        </a:rPr>
                        <a:t>7.38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831511537"/>
                  </a:ext>
                </a:extLst>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1922582293"/>
              </p:ext>
            </p:extLst>
          </p:nvPr>
        </p:nvGraphicFramePr>
        <p:xfrm>
          <a:off x="3989096" y="7083150"/>
          <a:ext cx="3050311" cy="1137839"/>
        </p:xfrm>
        <a:graphic>
          <a:graphicData uri="http://schemas.openxmlformats.org/drawingml/2006/table">
            <a:tbl>
              <a:tblPr/>
              <a:tblGrid>
                <a:gridCol w="775532">
                  <a:extLst>
                    <a:ext uri="{9D8B030D-6E8A-4147-A177-3AD203B41FA5}">
                      <a16:colId xmlns:a16="http://schemas.microsoft.com/office/drawing/2014/main" val="794806471"/>
                    </a:ext>
                  </a:extLst>
                </a:gridCol>
                <a:gridCol w="669769">
                  <a:extLst>
                    <a:ext uri="{9D8B030D-6E8A-4147-A177-3AD203B41FA5}">
                      <a16:colId xmlns:a16="http://schemas.microsoft.com/office/drawing/2014/main" val="2974722946"/>
                    </a:ext>
                  </a:extLst>
                </a:gridCol>
                <a:gridCol w="802505">
                  <a:extLst>
                    <a:ext uri="{9D8B030D-6E8A-4147-A177-3AD203B41FA5}">
                      <a16:colId xmlns:a16="http://schemas.microsoft.com/office/drawing/2014/main" val="4241039179"/>
                    </a:ext>
                  </a:extLst>
                </a:gridCol>
                <a:gridCol w="802505">
                  <a:extLst>
                    <a:ext uri="{9D8B030D-6E8A-4147-A177-3AD203B41FA5}">
                      <a16:colId xmlns:a16="http://schemas.microsoft.com/office/drawing/2014/main" val="3737298269"/>
                    </a:ext>
                  </a:extLst>
                </a:gridCol>
              </a:tblGrid>
              <a:tr h="335186">
                <a:tc>
                  <a:txBody>
                    <a:bodyPr/>
                    <a:lstStyle/>
                    <a:p>
                      <a:pPr algn="ctr" rtl="0" fontAlgn="ctr"/>
                      <a:r>
                        <a:rPr lang="zh-TW" altLang="en-US" sz="900" b="1" i="0" u="none" strike="noStrike" dirty="0">
                          <a:solidFill>
                            <a:srgbClr val="FFFFFF"/>
                          </a:solidFill>
                          <a:effectLst/>
                          <a:latin typeface="微軟正黑體" panose="020B0604030504040204" pitchFamily="34" charset="-120"/>
                          <a:ea typeface="微軟正黑體" panose="020B0604030504040204" pitchFamily="34" charset="-120"/>
                        </a:rPr>
                        <a:t>配息年月</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r>
                        <a:rPr lang="zh-TW" altLang="en-US" sz="900" b="1" i="0" u="none" strike="noStrike" dirty="0">
                          <a:solidFill>
                            <a:srgbClr val="FFFFFF"/>
                          </a:solidFill>
                          <a:effectLst/>
                          <a:latin typeface="微軟正黑體" panose="020B0604030504040204" pitchFamily="34" charset="-120"/>
                          <a:ea typeface="微軟正黑體" panose="020B0604030504040204" pitchFamily="34" charset="-120"/>
                        </a:rPr>
                        <a:t>配息</a:t>
                      </a:r>
                      <a:endParaRPr lang="en-US" altLang="zh-TW" sz="900" b="1" i="0" u="none" strike="noStrike" dirty="0">
                        <a:solidFill>
                          <a:srgbClr val="FFFFFF"/>
                        </a:solidFill>
                        <a:effectLst/>
                        <a:latin typeface="微軟正黑體" panose="020B0604030504040204" pitchFamily="34" charset="-120"/>
                        <a:ea typeface="微軟正黑體" panose="020B0604030504040204" pitchFamily="34" charset="-120"/>
                      </a:endParaRPr>
                    </a:p>
                    <a:p>
                      <a:pPr algn="ctr" rtl="0" fontAlgn="ctr"/>
                      <a:r>
                        <a:rPr lang="en-US" altLang="zh-TW" sz="900" b="1" i="0" u="none" strike="noStrike" dirty="0">
                          <a:solidFill>
                            <a:srgbClr val="FFFFFF"/>
                          </a:solidFill>
                          <a:effectLst/>
                          <a:latin typeface="微軟正黑體" panose="020B0604030504040204" pitchFamily="34" charset="-120"/>
                          <a:ea typeface="微軟正黑體" panose="020B0604030504040204" pitchFamily="34" charset="-120"/>
                        </a:rPr>
                        <a:t>(</a:t>
                      </a:r>
                      <a:r>
                        <a:rPr lang="zh-TW" altLang="en-US" sz="900" b="1" i="0" u="none" strike="noStrike" dirty="0">
                          <a:solidFill>
                            <a:srgbClr val="FFFFFF"/>
                          </a:solidFill>
                          <a:effectLst/>
                          <a:latin typeface="微軟正黑體" panose="020B0604030504040204" pitchFamily="34" charset="-120"/>
                          <a:ea typeface="微軟正黑體" panose="020B0604030504040204" pitchFamily="34" charset="-120"/>
                        </a:rPr>
                        <a:t>美元</a:t>
                      </a:r>
                      <a:r>
                        <a:rPr lang="en-US" altLang="zh-TW" sz="900" b="1" i="0" u="none" strike="noStrike" dirty="0">
                          <a:solidFill>
                            <a:srgbClr val="FFFFFF"/>
                          </a:solidFill>
                          <a:effectLst/>
                          <a:latin typeface="微軟正黑體" panose="020B0604030504040204" pitchFamily="34" charset="-120"/>
                          <a:ea typeface="微軟正黑體" panose="020B0604030504040204" pitchFamily="34" charset="-120"/>
                        </a:rPr>
                        <a:t>)</a:t>
                      </a:r>
                      <a:endParaRPr lang="zh-TW" altLang="en-US" sz="900" b="1" i="0" u="none" strike="noStrike" dirty="0">
                        <a:solidFill>
                          <a:srgbClr val="FFFFFF"/>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r>
                        <a:rPr lang="zh-TW" altLang="en-US" sz="900" b="1" i="0" u="none" strike="noStrike" dirty="0">
                          <a:solidFill>
                            <a:srgbClr val="FFFFFF"/>
                          </a:solidFill>
                          <a:effectLst/>
                          <a:latin typeface="微軟正黑體" panose="020B0604030504040204" pitchFamily="34" charset="-120"/>
                          <a:ea typeface="微軟正黑體" panose="020B0604030504040204" pitchFamily="34" charset="-120"/>
                        </a:rPr>
                        <a:t>當次</a:t>
                      </a:r>
                      <a:endParaRPr lang="en-US" altLang="zh-TW" sz="900" b="1" i="0" u="none" strike="noStrike" dirty="0">
                        <a:solidFill>
                          <a:srgbClr val="FFFFFF"/>
                        </a:solidFill>
                        <a:effectLst/>
                        <a:latin typeface="微軟正黑體" panose="020B0604030504040204" pitchFamily="34" charset="-120"/>
                        <a:ea typeface="微軟正黑體" panose="020B0604030504040204" pitchFamily="34" charset="-120"/>
                      </a:endParaRPr>
                    </a:p>
                    <a:p>
                      <a:pPr algn="ctr" rtl="0" fontAlgn="ctr"/>
                      <a:r>
                        <a:rPr lang="zh-TW" altLang="en-US" sz="900" b="1" i="0" u="none" strike="noStrike" dirty="0">
                          <a:solidFill>
                            <a:srgbClr val="FFFFFF"/>
                          </a:solidFill>
                          <a:effectLst/>
                          <a:latin typeface="微軟正黑體" panose="020B0604030504040204" pitchFamily="34" charset="-120"/>
                          <a:ea typeface="微軟正黑體" panose="020B0604030504040204" pitchFamily="34" charset="-120"/>
                        </a:rPr>
                        <a:t>配息率</a:t>
                      </a:r>
                      <a:r>
                        <a:rPr lang="en-US" altLang="zh-TW" sz="900" b="1" i="0" u="none" strike="noStrike" dirty="0">
                          <a:solidFill>
                            <a:srgbClr val="FFFFFF"/>
                          </a:solidFill>
                          <a:effectLst/>
                          <a:latin typeface="微軟正黑體" panose="020B0604030504040204" pitchFamily="34" charset="-120"/>
                          <a:ea typeface="微軟正黑體" panose="020B0604030504040204" pitchFamily="34" charset="-120"/>
                        </a:rPr>
                        <a:t>(%)</a:t>
                      </a:r>
                      <a:endParaRPr lang="zh-TW" altLang="en-US" sz="900" b="1" i="0" u="none" strike="noStrike" dirty="0">
                        <a:solidFill>
                          <a:srgbClr val="FFFFFF"/>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tc>
                  <a:txBody>
                    <a:bodyPr/>
                    <a:lstStyle/>
                    <a:p>
                      <a:pPr algn="ctr" rtl="0" fontAlgn="ctr"/>
                      <a:r>
                        <a:rPr lang="zh-TW" altLang="en-US" sz="900" b="1" i="0" u="none" strike="noStrike" dirty="0">
                          <a:solidFill>
                            <a:srgbClr val="FFFFFF"/>
                          </a:solidFill>
                          <a:effectLst/>
                          <a:latin typeface="微軟正黑體" panose="020B0604030504040204" pitchFamily="34" charset="-120"/>
                          <a:ea typeface="微軟正黑體" panose="020B0604030504040204" pitchFamily="34" charset="-120"/>
                        </a:rPr>
                        <a:t>月報酬率</a:t>
                      </a:r>
                      <a:endParaRPr lang="en-US" altLang="zh-TW" sz="900" b="1" i="0" u="none" strike="noStrike" dirty="0">
                        <a:solidFill>
                          <a:srgbClr val="FFFFFF"/>
                        </a:solidFill>
                        <a:effectLst/>
                        <a:latin typeface="微軟正黑體" panose="020B0604030504040204" pitchFamily="34" charset="-120"/>
                        <a:ea typeface="微軟正黑體" panose="020B0604030504040204" pitchFamily="34" charset="-120"/>
                      </a:endParaRPr>
                    </a:p>
                    <a:p>
                      <a:pPr algn="ctr" rtl="0" fontAlgn="ctr"/>
                      <a:r>
                        <a:rPr lang="en-US" altLang="zh-TW" sz="900" b="1" i="0" u="none" strike="noStrike" dirty="0">
                          <a:solidFill>
                            <a:srgbClr val="FFFFFF"/>
                          </a:solidFill>
                          <a:effectLst/>
                          <a:latin typeface="微軟正黑體" panose="020B0604030504040204" pitchFamily="34" charset="-120"/>
                          <a:ea typeface="微軟正黑體" panose="020B0604030504040204" pitchFamily="34" charset="-120"/>
                        </a:rPr>
                        <a:t>(</a:t>
                      </a:r>
                      <a:r>
                        <a:rPr lang="zh-TW" altLang="en-US" sz="900" b="1" i="0" u="none" strike="noStrike" dirty="0">
                          <a:solidFill>
                            <a:srgbClr val="FFFFFF"/>
                          </a:solidFill>
                          <a:effectLst/>
                          <a:latin typeface="微軟正黑體" panose="020B0604030504040204" pitchFamily="34" charset="-120"/>
                          <a:ea typeface="微軟正黑體" panose="020B0604030504040204" pitchFamily="34" charset="-120"/>
                        </a:rPr>
                        <a:t>含息</a:t>
                      </a:r>
                      <a:r>
                        <a:rPr lang="en-US" altLang="zh-TW" sz="900" b="1" i="0" u="none" strike="noStrike" dirty="0">
                          <a:solidFill>
                            <a:srgbClr val="FFFFFF"/>
                          </a:solidFill>
                          <a:effectLst/>
                          <a:latin typeface="微軟正黑體" panose="020B0604030504040204" pitchFamily="34" charset="-120"/>
                          <a:ea typeface="微軟正黑體" panose="020B0604030504040204" pitchFamily="34" charset="-120"/>
                        </a:rPr>
                        <a:t>)(%)</a:t>
                      </a:r>
                      <a:endParaRPr lang="zh-TW" altLang="en-US" sz="900" b="1" i="0" u="none" strike="noStrike" dirty="0">
                        <a:solidFill>
                          <a:srgbClr val="FFFFFF"/>
                        </a:solidFill>
                        <a:effectLst/>
                        <a:latin typeface="微軟正黑體" panose="020B0604030504040204" pitchFamily="34" charset="-120"/>
                        <a:ea typeface="微軟正黑體" panose="020B0604030504040204" pitchFamily="34" charset="-12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5598"/>
                    </a:solidFill>
                  </a:tcPr>
                </a:tc>
                <a:extLst>
                  <a:ext uri="{0D108BD9-81ED-4DB2-BD59-A6C34878D82A}">
                    <a16:rowId xmlns:a16="http://schemas.microsoft.com/office/drawing/2014/main" val="408462088"/>
                  </a:ext>
                </a:extLst>
              </a:tr>
              <a:tr h="267551">
                <a:tc>
                  <a:txBody>
                    <a:bodyPr/>
                    <a:lstStyle/>
                    <a:p>
                      <a:pPr algn="ctr" fontAlgn="ctr"/>
                      <a:r>
                        <a:rPr lang="en-US" altLang="zh-TW" sz="1100" b="0" i="0" u="none" strike="noStrike" dirty="0">
                          <a:solidFill>
                            <a:schemeClr val="tx1"/>
                          </a:solidFill>
                          <a:effectLst/>
                          <a:latin typeface="+mn-lt"/>
                          <a:ea typeface="新細明體" panose="02020500000000000000" pitchFamily="18" charset="-120"/>
                        </a:rPr>
                        <a:t>2026/05</a:t>
                      </a:r>
                    </a:p>
                  </a:txBody>
                  <a:tcPr marL="0" marR="0" marT="0" marB="0" anchor="ctr">
                    <a:lnL>
                      <a:noFill/>
                    </a:lnL>
                    <a:lnR>
                      <a:noFill/>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fontAlgn="ctr"/>
                      <a:r>
                        <a:rPr lang="en-US" altLang="zh-TW" sz="1200" b="0" i="0" u="none" strike="noStrike" dirty="0">
                          <a:solidFill>
                            <a:srgbClr val="000000"/>
                          </a:solidFill>
                          <a:effectLst/>
                          <a:latin typeface="+mn-lt"/>
                          <a:ea typeface="微軟正黑體" panose="020B0604030504040204" pitchFamily="34" charset="-120"/>
                        </a:rPr>
                        <a:t>0.067</a:t>
                      </a:r>
                    </a:p>
                  </a:txBody>
                  <a:tcPr marL="0" marR="0" marT="0" marB="0" anchor="ctr">
                    <a:lnL>
                      <a:noFill/>
                    </a:lnL>
                    <a:lnR>
                      <a:noFill/>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fontAlgn="ctr"/>
                      <a:r>
                        <a:rPr lang="en-US" altLang="zh-TW" sz="1200" b="0" i="0" u="none" strike="noStrike">
                          <a:solidFill>
                            <a:srgbClr val="000000"/>
                          </a:solidFill>
                          <a:effectLst/>
                          <a:latin typeface="+mn-lt"/>
                          <a:ea typeface="微軟正黑體" panose="020B0604030504040204" pitchFamily="34" charset="-120"/>
                        </a:rPr>
                        <a:t>0.67%</a:t>
                      </a:r>
                      <a:endParaRPr lang="en-US" altLang="zh-TW" sz="1200" b="0" i="0" u="none" strike="noStrike" dirty="0">
                        <a:solidFill>
                          <a:srgbClr val="000000"/>
                        </a:solidFill>
                        <a:effectLst/>
                        <a:latin typeface="+mn-lt"/>
                        <a:ea typeface="微軟正黑體" panose="020B0604030504040204" pitchFamily="34" charset="-120"/>
                      </a:endParaRPr>
                    </a:p>
                  </a:txBody>
                  <a:tcPr marL="0" marR="0" marT="0" marB="0" anchor="ctr">
                    <a:lnL>
                      <a:noFill/>
                    </a:lnL>
                    <a:lnR>
                      <a:noFill/>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fontAlgn="ctr"/>
                      <a:r>
                        <a:rPr lang="en-US" altLang="zh-TW" sz="1200" b="0" i="0" u="none" strike="noStrike" dirty="0">
                          <a:solidFill>
                            <a:srgbClr val="000000"/>
                          </a:solidFill>
                          <a:effectLst/>
                          <a:latin typeface="+mn-lt"/>
                          <a:ea typeface="微軟正黑體" panose="020B0604030504040204" pitchFamily="34" charset="-120"/>
                        </a:rPr>
                        <a:t>2.53%</a:t>
                      </a:r>
                    </a:p>
                  </a:txBody>
                  <a:tcPr marL="0" marR="0" marT="0" marB="0" anchor="ctr">
                    <a:lnL>
                      <a:noFill/>
                    </a:lnL>
                    <a:lnR>
                      <a:noFill/>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30863845"/>
                  </a:ext>
                </a:extLst>
              </a:tr>
              <a:tr h="267551">
                <a:tc>
                  <a:txBody>
                    <a:bodyPr/>
                    <a:lstStyle/>
                    <a:p>
                      <a:pPr algn="ctr" fontAlgn="ctr"/>
                      <a:r>
                        <a:rPr lang="en-US" altLang="zh-TW" sz="1100" b="0" i="0" u="none" strike="noStrike" dirty="0">
                          <a:solidFill>
                            <a:schemeClr val="tx1"/>
                          </a:solidFill>
                          <a:effectLst/>
                          <a:latin typeface="+mn-lt"/>
                          <a:ea typeface="新細明體" panose="02020500000000000000" pitchFamily="18" charset="-120"/>
                        </a:rPr>
                        <a:t>2026/04</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fontAlgn="ctr"/>
                      <a:r>
                        <a:rPr lang="en-US" altLang="zh-TW" sz="1200" b="0" i="0" u="none" strike="noStrike" dirty="0">
                          <a:solidFill>
                            <a:srgbClr val="000000"/>
                          </a:solidFill>
                          <a:effectLst/>
                          <a:latin typeface="+mn-lt"/>
                          <a:ea typeface="微軟正黑體" panose="020B0604030504040204" pitchFamily="34" charset="-120"/>
                        </a:rPr>
                        <a:t>0.067</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fontAlgn="ctr"/>
                      <a:r>
                        <a:rPr lang="en-US" altLang="zh-TW" sz="1200" b="0" i="0" u="none" strike="noStrike" dirty="0">
                          <a:solidFill>
                            <a:srgbClr val="000000"/>
                          </a:solidFill>
                          <a:effectLst/>
                          <a:latin typeface="+mn-lt"/>
                          <a:ea typeface="微軟正黑體" panose="020B0604030504040204" pitchFamily="34" charset="-120"/>
                        </a:rPr>
                        <a:t>0.68%</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fontAlgn="ctr"/>
                      <a:r>
                        <a:rPr lang="en-US" altLang="zh-TW" sz="1200" b="0" i="0" u="none" strike="noStrike" dirty="0">
                          <a:solidFill>
                            <a:srgbClr val="000000"/>
                          </a:solidFill>
                          <a:effectLst/>
                          <a:latin typeface="+mn-lt"/>
                          <a:ea typeface="微軟正黑體" panose="020B0604030504040204" pitchFamily="34" charset="-120"/>
                        </a:rPr>
                        <a:t>-1.92%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00785164"/>
                  </a:ext>
                </a:extLst>
              </a:tr>
              <a:tr h="267551">
                <a:tc>
                  <a:txBody>
                    <a:bodyPr/>
                    <a:lstStyle/>
                    <a:p>
                      <a:pPr algn="ctr" fontAlgn="ctr"/>
                      <a:r>
                        <a:rPr lang="en-US" altLang="zh-TW" sz="1100" b="0" i="0" u="none" strike="noStrike" dirty="0">
                          <a:solidFill>
                            <a:schemeClr val="tx1"/>
                          </a:solidFill>
                          <a:effectLst/>
                          <a:latin typeface="+mn-lt"/>
                          <a:ea typeface="新細明體" panose="02020500000000000000" pitchFamily="18" charset="-120"/>
                        </a:rPr>
                        <a:t>2026/03</a:t>
                      </a:r>
                    </a:p>
                  </a:txBody>
                  <a:tcPr marL="0" marR="0" marT="0" marB="0" anchor="ctr">
                    <a:lnL>
                      <a:noFill/>
                    </a:lnL>
                    <a:lnR>
                      <a:noFill/>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fontAlgn="ctr"/>
                      <a:r>
                        <a:rPr lang="en-US" altLang="zh-TW" sz="1200" b="0" i="0" u="none" strike="noStrike" dirty="0">
                          <a:solidFill>
                            <a:srgbClr val="000000"/>
                          </a:solidFill>
                          <a:effectLst/>
                          <a:latin typeface="+mn-lt"/>
                          <a:ea typeface="微軟正黑體" panose="020B0604030504040204" pitchFamily="34" charset="-120"/>
                        </a:rPr>
                        <a:t>0.067</a:t>
                      </a:r>
                    </a:p>
                  </a:txBody>
                  <a:tcPr marL="0" marR="0" marT="0" marB="0" anchor="ctr">
                    <a:lnL>
                      <a:noFill/>
                    </a:lnL>
                    <a:lnR>
                      <a:noFill/>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fontAlgn="ctr"/>
                      <a:r>
                        <a:rPr lang="en-US" altLang="zh-TW" sz="1200" b="0" i="0" u="none" strike="noStrike" dirty="0">
                          <a:solidFill>
                            <a:srgbClr val="000000"/>
                          </a:solidFill>
                          <a:effectLst/>
                          <a:latin typeface="+mn-lt"/>
                          <a:ea typeface="微軟正黑體" panose="020B0604030504040204" pitchFamily="34" charset="-120"/>
                        </a:rPr>
                        <a:t>0.66%</a:t>
                      </a:r>
                    </a:p>
                  </a:txBody>
                  <a:tcPr marL="0" marR="0" marT="0" marB="0" anchor="ctr">
                    <a:lnL>
                      <a:noFill/>
                    </a:lnL>
                    <a:lnR>
                      <a:noFill/>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tc>
                  <a:txBody>
                    <a:bodyPr/>
                    <a:lstStyle/>
                    <a:p>
                      <a:pPr algn="ctr" fontAlgn="ctr"/>
                      <a:r>
                        <a:rPr lang="en-US" altLang="zh-TW" sz="1200" b="0" i="0" u="none" strike="noStrike" dirty="0">
                          <a:solidFill>
                            <a:srgbClr val="000000"/>
                          </a:solidFill>
                          <a:effectLst/>
                          <a:latin typeface="+mn-lt"/>
                          <a:ea typeface="微軟正黑體" panose="020B0604030504040204" pitchFamily="34" charset="-120"/>
                        </a:rPr>
                        <a:t>1.68%</a:t>
                      </a:r>
                    </a:p>
                  </a:txBody>
                  <a:tcPr marL="0" marR="0" marT="0" marB="0" anchor="ctr">
                    <a:lnL>
                      <a:noFill/>
                    </a:lnL>
                    <a:lnR>
                      <a:noFill/>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9524110"/>
                  </a:ext>
                </a:extLst>
              </a:tr>
            </a:tbl>
          </a:graphicData>
        </a:graphic>
      </p:graphicFrame>
      <p:cxnSp>
        <p:nvCxnSpPr>
          <p:cNvPr id="5" name="直線接點 4"/>
          <p:cNvCxnSpPr>
            <a:cxnSpLocks/>
          </p:cNvCxnSpPr>
          <p:nvPr/>
        </p:nvCxnSpPr>
        <p:spPr>
          <a:xfrm>
            <a:off x="53344" y="8277066"/>
            <a:ext cx="7323892"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0" name="群組 29"/>
          <p:cNvGrpSpPr/>
          <p:nvPr/>
        </p:nvGrpSpPr>
        <p:grpSpPr>
          <a:xfrm>
            <a:off x="90891" y="1299555"/>
            <a:ext cx="7197273" cy="338554"/>
            <a:chOff x="0" y="2233507"/>
            <a:chExt cx="7034634" cy="338554"/>
          </a:xfrm>
        </p:grpSpPr>
        <p:pic>
          <p:nvPicPr>
            <p:cNvPr id="31"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7034634" cy="278611"/>
            </a:xfrm>
            <a:prstGeom prst="rect">
              <a:avLst/>
            </a:prstGeom>
          </p:spPr>
        </p:pic>
        <p:sp>
          <p:nvSpPr>
            <p:cNvPr id="32" name="TextBox 190">
              <a:extLst>
                <a:ext uri="{FF2B5EF4-FFF2-40B4-BE49-F238E27FC236}">
                  <a16:creationId xmlns:a16="http://schemas.microsoft.com/office/drawing/2014/main" id="{9FCC5596-4A15-4AE2-90B7-1806A9FD9B76}"/>
                </a:ext>
              </a:extLst>
            </p:cNvPr>
            <p:cNvSpPr txBox="1"/>
            <p:nvPr/>
          </p:nvSpPr>
          <p:spPr>
            <a:xfrm>
              <a:off x="101176" y="2233507"/>
              <a:ext cx="6354718"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順應市場，彈性調整資產配置</a:t>
              </a:r>
            </a:p>
          </p:txBody>
        </p:sp>
      </p:grpSp>
      <p:sp>
        <p:nvSpPr>
          <p:cNvPr id="52" name="文字方塊 51"/>
          <p:cNvSpPr txBox="1"/>
          <p:nvPr/>
        </p:nvSpPr>
        <p:spPr>
          <a:xfrm>
            <a:off x="2654027" y="172677"/>
            <a:ext cx="4510449" cy="338554"/>
          </a:xfrm>
          <a:prstGeom prst="rect">
            <a:avLst/>
          </a:prstGeom>
          <a:noFill/>
          <a:ln>
            <a:noFill/>
          </a:ln>
        </p:spPr>
        <p:txBody>
          <a:bodyPr wrap="square" lIns="91455" tIns="0" rIns="91455" bIns="0" rtlCol="0">
            <a:spAutoFit/>
          </a:bodyPr>
          <a:lstStyle/>
          <a:p>
            <a:pPr algn="ctr"/>
            <a:r>
              <a:rPr lang="zh-TW" altLang="en-US" sz="2200" b="1" dirty="0">
                <a:solidFill>
                  <a:srgbClr val="FFFF00"/>
                </a:solidFill>
                <a:latin typeface="微軟正黑體" panose="020B0604030504040204" pitchFamily="34" charset="-120"/>
                <a:ea typeface="微軟正黑體" panose="020B0604030504040204" pitchFamily="34" charset="-120"/>
              </a:rPr>
              <a:t>美國股債好潛力，全方位擁抱收益</a:t>
            </a:r>
          </a:p>
        </p:txBody>
      </p:sp>
      <p:sp>
        <p:nvSpPr>
          <p:cNvPr id="41" name="Text Box 4"/>
          <p:cNvSpPr txBox="1">
            <a:spLocks noChangeArrowheads="1"/>
          </p:cNvSpPr>
          <p:nvPr/>
        </p:nvSpPr>
        <p:spPr bwMode="auto">
          <a:xfrm>
            <a:off x="70121" y="6299484"/>
            <a:ext cx="704665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b="1">
                <a:solidFill>
                  <a:srgbClr val="000099"/>
                </a:solidFill>
                <a:latin typeface="Arial" charset="0"/>
                <a:ea typeface="標楷體" pitchFamily="65" charset="-120"/>
              </a:defRPr>
            </a:lvl1pPr>
            <a:lvl2pPr marL="742950" indent="-285750" eaLnBrk="0" hangingPunct="0">
              <a:spcBef>
                <a:spcPct val="20000"/>
              </a:spcBef>
              <a:buChar char="–"/>
              <a:defRPr kumimoji="1" sz="2800">
                <a:solidFill>
                  <a:schemeClr val="tx1"/>
                </a:solidFill>
                <a:latin typeface="Arial" charset="0"/>
                <a:ea typeface="標楷體" pitchFamily="65" charset="-120"/>
              </a:defRPr>
            </a:lvl2pPr>
            <a:lvl3pPr marL="1143000" indent="-228600" eaLnBrk="0" hangingPunct="0">
              <a:spcBef>
                <a:spcPct val="20000"/>
              </a:spcBef>
              <a:buChar char="•"/>
              <a:defRPr kumimoji="1" sz="2400">
                <a:solidFill>
                  <a:schemeClr val="tx1"/>
                </a:solidFill>
                <a:latin typeface="Arial" charset="0"/>
                <a:ea typeface="標楷體" pitchFamily="65" charset="-120"/>
              </a:defRPr>
            </a:lvl3pPr>
            <a:lvl4pPr marL="1600200" indent="-228600" eaLnBrk="0" hangingPunct="0">
              <a:spcBef>
                <a:spcPct val="20000"/>
              </a:spcBef>
              <a:buChar char="–"/>
              <a:defRPr kumimoji="1" sz="2000">
                <a:solidFill>
                  <a:schemeClr val="tx1"/>
                </a:solidFill>
                <a:latin typeface="Arial" charset="0"/>
                <a:ea typeface="標楷體" pitchFamily="65" charset="-120"/>
              </a:defRPr>
            </a:lvl4pPr>
            <a:lvl5pPr marL="2057400" indent="-228600" eaLnBrk="0" hangingPunct="0">
              <a:spcBef>
                <a:spcPct val="20000"/>
              </a:spcBef>
              <a:buChar char="»"/>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9pPr>
          </a:lstStyle>
          <a:p>
            <a:pPr defTabSz="914400" eaLnBrk="1" hangingPunct="1">
              <a:spcBef>
                <a:spcPct val="0"/>
              </a:spcBef>
              <a:buNone/>
              <a:defRPr/>
            </a:pPr>
            <a:r>
              <a:rPr kumimoji="1" lang="zh-TW" altLang="en-US" sz="800" b="0" i="0" u="none" strike="noStrike" kern="1200" cap="none" spc="0" normalizeH="0" baseline="0" noProof="0" dirty="0">
                <a:ln>
                  <a:noFill/>
                </a:ln>
                <a:solidFill>
                  <a:schemeClr val="tx1"/>
                </a:solidFill>
                <a:effectLst/>
                <a:uLnTx/>
                <a:uFillTx/>
                <a:latin typeface="微軟正黑體" panose="020B0604030504040204" pitchFamily="34" charset="-120"/>
                <a:ea typeface="微軟正黑體" panose="020B0604030504040204" pitchFamily="34" charset="-120"/>
              </a:rPr>
              <a:t>資料來源</a:t>
            </a:r>
            <a:r>
              <a:rPr kumimoji="1" lang="en-US" altLang="zh-TW" sz="800" b="0" i="0" u="none" strike="noStrike" kern="1200" cap="none" spc="0" normalizeH="0" baseline="0" noProof="0" dirty="0">
                <a:ln>
                  <a:noFill/>
                </a:ln>
                <a:solidFill>
                  <a:schemeClr val="tx1"/>
                </a:solidFill>
                <a:effectLst/>
                <a:uLnTx/>
                <a:uFillTx/>
                <a:latin typeface="微軟正黑體" panose="020B0604030504040204" pitchFamily="34" charset="-120"/>
                <a:ea typeface="微軟正黑體" panose="020B0604030504040204" pitchFamily="34" charset="-120"/>
              </a:rPr>
              <a:t>:</a:t>
            </a:r>
            <a:r>
              <a:rPr kumimoji="1" lang="zh-TW" altLang="en-US" sz="800" b="0" i="0" u="none" strike="noStrike" kern="1200" cap="none" spc="0" normalizeH="0" baseline="0" noProof="0" dirty="0">
                <a:ln>
                  <a:noFill/>
                </a:ln>
                <a:solidFill>
                  <a:schemeClr val="tx1"/>
                </a:solidFill>
                <a:effectLst/>
                <a:uLnTx/>
                <a:uFillTx/>
                <a:latin typeface="微軟正黑體" panose="020B0604030504040204" pitchFamily="34" charset="-120"/>
                <a:ea typeface="微軟正黑體" panose="020B0604030504040204" pitchFamily="34" charset="-120"/>
              </a:rPr>
              <a:t> </a:t>
            </a:r>
            <a:r>
              <a:rPr lang="zh-TW" altLang="en-US" sz="800" b="0" dirty="0">
                <a:solidFill>
                  <a:schemeClr val="tx1"/>
                </a:solidFill>
                <a:latin typeface="微軟正黑體" panose="020B0604030504040204" pitchFamily="34" charset="-120"/>
                <a:ea typeface="微軟正黑體" panose="020B0604030504040204" pitchFamily="34" charset="-120"/>
              </a:rPr>
              <a:t>富蘭克林坦伯頓基金集團，截至</a:t>
            </a:r>
            <a:r>
              <a:rPr lang="en-US" altLang="zh-TW" sz="800" b="0" dirty="0">
                <a:solidFill>
                  <a:schemeClr val="tx1"/>
                </a:solidFill>
                <a:latin typeface="微軟正黑體" panose="020B0604030504040204" pitchFamily="34" charset="-120"/>
                <a:ea typeface="微軟正黑體" panose="020B0604030504040204" pitchFamily="34" charset="-120"/>
              </a:rPr>
              <a:t>2026/3</a:t>
            </a:r>
            <a:r>
              <a:rPr lang="zh-TW" altLang="en-US" sz="800" b="0" dirty="0">
                <a:solidFill>
                  <a:schemeClr val="tx1"/>
                </a:solidFill>
                <a:latin typeface="微軟正黑體" panose="020B0604030504040204" pitchFamily="34" charset="-120"/>
                <a:ea typeface="微軟正黑體" panose="020B0604030504040204" pitchFamily="34" charset="-120"/>
              </a:rPr>
              <a:t>月底配置。因小數位進位，加總可能不為整數</a:t>
            </a:r>
            <a:r>
              <a:rPr lang="en-US" altLang="zh-TW" sz="800" b="0" dirty="0">
                <a:solidFill>
                  <a:schemeClr val="tx1"/>
                </a:solidFill>
                <a:latin typeface="微軟正黑體" panose="020B0604030504040204" pitchFamily="34" charset="-120"/>
                <a:ea typeface="微軟正黑體" panose="020B0604030504040204" pitchFamily="34" charset="-120"/>
              </a:rPr>
              <a:t>100</a:t>
            </a:r>
            <a:r>
              <a:rPr lang="zh-TW" altLang="en-US" sz="800" b="0" dirty="0">
                <a:solidFill>
                  <a:schemeClr val="tx1"/>
                </a:solidFill>
                <a:latin typeface="微軟正黑體" panose="020B0604030504040204" pitchFamily="34" charset="-120"/>
                <a:ea typeface="微軟正黑體" panose="020B0604030504040204" pitchFamily="34" charset="-120"/>
              </a:rPr>
              <a:t>。成長股指科技</a:t>
            </a:r>
            <a:r>
              <a:rPr lang="en-US" altLang="zh-TW" sz="800" b="0" dirty="0">
                <a:solidFill>
                  <a:schemeClr val="tx1"/>
                </a:solidFill>
                <a:latin typeface="微軟正黑體" panose="020B0604030504040204" pitchFamily="34" charset="-120"/>
                <a:ea typeface="微軟正黑體" panose="020B0604030504040204" pitchFamily="34" charset="-120"/>
              </a:rPr>
              <a:t>+</a:t>
            </a:r>
            <a:r>
              <a:rPr lang="zh-TW" altLang="en-US" sz="800" b="0" dirty="0">
                <a:solidFill>
                  <a:schemeClr val="tx1"/>
                </a:solidFill>
                <a:latin typeface="微軟正黑體" panose="020B0604030504040204" pitchFamily="34" charset="-120"/>
                <a:ea typeface="微軟正黑體" panose="020B0604030504040204" pitchFamily="34" charset="-120"/>
              </a:rPr>
              <a:t>通訊</a:t>
            </a:r>
            <a:r>
              <a:rPr lang="en-US" altLang="zh-TW" sz="800" b="0" dirty="0">
                <a:solidFill>
                  <a:schemeClr val="tx1"/>
                </a:solidFill>
                <a:latin typeface="微軟正黑體" panose="020B0604030504040204" pitchFamily="34" charset="-120"/>
                <a:ea typeface="微軟正黑體" panose="020B0604030504040204" pitchFamily="34" charset="-120"/>
              </a:rPr>
              <a:t>+</a:t>
            </a:r>
            <a:r>
              <a:rPr lang="zh-TW" altLang="en-US" sz="800" b="0" dirty="0">
                <a:solidFill>
                  <a:schemeClr val="tx1"/>
                </a:solidFill>
                <a:latin typeface="微軟正黑體" panose="020B0604030504040204" pitchFamily="34" charset="-120"/>
                <a:ea typeface="微軟正黑體" panose="020B0604030504040204" pitchFamily="34" charset="-120"/>
              </a:rPr>
              <a:t>耐久財，防禦股指民生消費</a:t>
            </a:r>
            <a:r>
              <a:rPr lang="en-US" altLang="zh-TW" sz="800" b="0" dirty="0">
                <a:solidFill>
                  <a:schemeClr val="tx1"/>
                </a:solidFill>
                <a:latin typeface="微軟正黑體" panose="020B0604030504040204" pitchFamily="34" charset="-120"/>
                <a:ea typeface="微軟正黑體" panose="020B0604030504040204" pitchFamily="34" charset="-120"/>
              </a:rPr>
              <a:t>+</a:t>
            </a:r>
            <a:r>
              <a:rPr lang="zh-TW" altLang="en-US" sz="800" b="0" dirty="0">
                <a:solidFill>
                  <a:schemeClr val="tx1"/>
                </a:solidFill>
                <a:latin typeface="微軟正黑體" panose="020B0604030504040204" pitchFamily="34" charset="-120"/>
                <a:ea typeface="微軟正黑體" panose="020B0604030504040204" pitchFamily="34" charset="-120"/>
              </a:rPr>
              <a:t>醫療</a:t>
            </a:r>
            <a:r>
              <a:rPr lang="en-US" altLang="zh-TW" sz="800" b="0" dirty="0">
                <a:solidFill>
                  <a:schemeClr val="tx1"/>
                </a:solidFill>
                <a:latin typeface="微軟正黑體" panose="020B0604030504040204" pitchFamily="34" charset="-120"/>
                <a:ea typeface="微軟正黑體" panose="020B0604030504040204" pitchFamily="34" charset="-120"/>
              </a:rPr>
              <a:t>+</a:t>
            </a:r>
            <a:r>
              <a:rPr lang="zh-TW" altLang="en-US" sz="800" b="0" dirty="0">
                <a:solidFill>
                  <a:schemeClr val="tx1"/>
                </a:solidFill>
                <a:latin typeface="微軟正黑體" panose="020B0604030504040204" pitchFamily="34" charset="-120"/>
                <a:ea typeface="微軟正黑體" panose="020B0604030504040204" pitchFamily="34" charset="-120"/>
              </a:rPr>
              <a:t>公用事業，循環股指金融</a:t>
            </a:r>
            <a:r>
              <a:rPr lang="en-US" altLang="zh-TW" sz="800" b="0" dirty="0">
                <a:solidFill>
                  <a:schemeClr val="tx1"/>
                </a:solidFill>
                <a:latin typeface="微軟正黑體" panose="020B0604030504040204" pitchFamily="34" charset="-120"/>
                <a:ea typeface="微軟正黑體" panose="020B0604030504040204" pitchFamily="34" charset="-120"/>
              </a:rPr>
              <a:t>+</a:t>
            </a:r>
            <a:r>
              <a:rPr lang="zh-TW" altLang="en-US" sz="800" b="0" dirty="0">
                <a:solidFill>
                  <a:schemeClr val="tx1"/>
                </a:solidFill>
                <a:latin typeface="微軟正黑體" panose="020B0604030504040204" pitchFamily="34" charset="-120"/>
                <a:ea typeface="微軟正黑體" panose="020B0604030504040204" pitchFamily="34" charset="-120"/>
              </a:rPr>
              <a:t>工業</a:t>
            </a:r>
            <a:r>
              <a:rPr lang="en-US" altLang="zh-TW" sz="800" b="0" dirty="0">
                <a:solidFill>
                  <a:schemeClr val="tx1"/>
                </a:solidFill>
                <a:latin typeface="微軟正黑體" panose="020B0604030504040204" pitchFamily="34" charset="-120"/>
                <a:ea typeface="微軟正黑體" panose="020B0604030504040204" pitchFamily="34" charset="-120"/>
              </a:rPr>
              <a:t>+</a:t>
            </a:r>
            <a:r>
              <a:rPr lang="zh-TW" altLang="en-US" sz="800" b="0" dirty="0">
                <a:solidFill>
                  <a:schemeClr val="tx1"/>
                </a:solidFill>
                <a:latin typeface="微軟正黑體" panose="020B0604030504040204" pitchFamily="34" charset="-120"/>
                <a:ea typeface="微軟正黑體" panose="020B0604030504040204" pitchFamily="34" charset="-120"/>
              </a:rPr>
              <a:t>能源</a:t>
            </a:r>
            <a:r>
              <a:rPr lang="en-US" altLang="zh-TW" sz="800" b="0" dirty="0">
                <a:solidFill>
                  <a:schemeClr val="tx1"/>
                </a:solidFill>
                <a:latin typeface="微軟正黑體" panose="020B0604030504040204" pitchFamily="34" charset="-120"/>
                <a:ea typeface="微軟正黑體" panose="020B0604030504040204" pitchFamily="34" charset="-120"/>
              </a:rPr>
              <a:t>+</a:t>
            </a:r>
            <a:r>
              <a:rPr lang="zh-TW" altLang="en-US" sz="800" b="0" dirty="0">
                <a:solidFill>
                  <a:schemeClr val="tx1"/>
                </a:solidFill>
                <a:latin typeface="微軟正黑體" panose="020B0604030504040204" pitchFamily="34" charset="-120"/>
                <a:ea typeface="微軟正黑體" panose="020B0604030504040204" pitchFamily="34" charset="-120"/>
              </a:rPr>
              <a:t>原物料。*</a:t>
            </a:r>
            <a:r>
              <a:rPr lang="zh-TW" altLang="en-US" sz="800" dirty="0">
                <a:solidFill>
                  <a:schemeClr val="tx1"/>
                </a:solidFill>
                <a:latin typeface="微軟正黑體" panose="020B0604030504040204" pitchFamily="34" charset="-120"/>
                <a:ea typeface="微軟正黑體" panose="020B0604030504040204" pitchFamily="34" charset="-120"/>
              </a:rPr>
              <a:t>投資人應留意衍生性工具</a:t>
            </a:r>
            <a:r>
              <a:rPr lang="en-US" altLang="zh-TW" sz="800" dirty="0">
                <a:solidFill>
                  <a:schemeClr val="tx1"/>
                </a:solidFill>
                <a:latin typeface="微軟正黑體" panose="020B0604030504040204" pitchFamily="34" charset="-120"/>
                <a:ea typeface="微軟正黑體" panose="020B0604030504040204" pitchFamily="34" charset="-120"/>
              </a:rPr>
              <a:t>/</a:t>
            </a:r>
            <a:r>
              <a:rPr lang="zh-TW" altLang="en-US" sz="800" dirty="0">
                <a:solidFill>
                  <a:schemeClr val="tx1"/>
                </a:solidFill>
                <a:latin typeface="微軟正黑體" panose="020B0604030504040204" pitchFamily="34" charset="-120"/>
                <a:ea typeface="微軟正黑體" panose="020B0604030504040204" pitchFamily="34" charset="-120"/>
              </a:rPr>
              <a:t>證券相關商品等槓桿投資策略所可能產生之投資風險</a:t>
            </a:r>
            <a:r>
              <a:rPr lang="en-US" altLang="zh-TW" sz="800" dirty="0">
                <a:solidFill>
                  <a:schemeClr val="tx1"/>
                </a:solidFill>
                <a:latin typeface="微軟正黑體" panose="020B0604030504040204" pitchFamily="34" charset="-120"/>
                <a:ea typeface="微軟正黑體" panose="020B0604030504040204" pitchFamily="34" charset="-120"/>
              </a:rPr>
              <a:t>(</a:t>
            </a:r>
            <a:r>
              <a:rPr lang="zh-TW" altLang="en-US" sz="800" dirty="0">
                <a:solidFill>
                  <a:schemeClr val="tx1"/>
                </a:solidFill>
                <a:latin typeface="微軟正黑體" panose="020B0604030504040204" pitchFamily="34" charset="-120"/>
                <a:ea typeface="微軟正黑體" panose="020B0604030504040204" pitchFamily="34" charset="-120"/>
              </a:rPr>
              <a:t>詳見公開說明書或投資人須知。</a:t>
            </a:r>
            <a:r>
              <a:rPr lang="en-US" altLang="zh-TW" sz="800" dirty="0">
                <a:solidFill>
                  <a:schemeClr val="tx1"/>
                </a:solidFill>
                <a:latin typeface="微軟正黑體" panose="020B0604030504040204" pitchFamily="34" charset="-120"/>
                <a:ea typeface="微軟正黑體" panose="020B0604030504040204" pitchFamily="34" charset="-120"/>
              </a:rPr>
              <a:t>&lt;</a:t>
            </a:r>
            <a:r>
              <a:rPr lang="zh-TW" altLang="en-US" sz="800" dirty="0">
                <a:solidFill>
                  <a:schemeClr val="tx1"/>
                </a:solidFill>
                <a:latin typeface="微軟正黑體" panose="020B0604030504040204" pitchFamily="34" charset="-120"/>
                <a:ea typeface="微軟正黑體" panose="020B0604030504040204" pitchFamily="34" charset="-120"/>
              </a:rPr>
              <a:t>投資人申購本基金係持有基金受益憑證，而非本文提及之投資資產或標的</a:t>
            </a:r>
            <a:r>
              <a:rPr lang="en-US" altLang="zh-TW" sz="800" dirty="0">
                <a:solidFill>
                  <a:schemeClr val="tx1"/>
                </a:solidFill>
                <a:latin typeface="微軟正黑體" panose="020B0604030504040204" pitchFamily="34" charset="-120"/>
                <a:ea typeface="微軟正黑體" panose="020B0604030504040204" pitchFamily="34" charset="-120"/>
              </a:rPr>
              <a:t>&gt;</a:t>
            </a:r>
            <a:r>
              <a:rPr lang="zh-TW" altLang="en-US" sz="800" dirty="0">
                <a:solidFill>
                  <a:schemeClr val="tx1"/>
                </a:solidFill>
                <a:latin typeface="微軟正黑體" panose="020B0604030504040204" pitchFamily="34" charset="-120"/>
                <a:ea typeface="微軟正黑體" panose="020B0604030504040204" pitchFamily="34" charset="-120"/>
              </a:rPr>
              <a:t>。</a:t>
            </a:r>
          </a:p>
        </p:txBody>
      </p:sp>
      <p:sp>
        <p:nvSpPr>
          <p:cNvPr id="65" name="矩形 64"/>
          <p:cNvSpPr/>
          <p:nvPr/>
        </p:nvSpPr>
        <p:spPr>
          <a:xfrm>
            <a:off x="100414" y="4073920"/>
            <a:ext cx="353943" cy="1435619"/>
          </a:xfrm>
          <a:prstGeom prst="rect">
            <a:avLst/>
          </a:prstGeom>
        </p:spPr>
        <p:txBody>
          <a:bodyPr vert="eaVert" wrap="square">
            <a:spAutoFit/>
          </a:bodyPr>
          <a:lstStyle/>
          <a:p>
            <a:pPr algn="ctr" eaLnBrk="0" hangingPunct="0"/>
            <a:r>
              <a:rPr kumimoji="1" lang="zh-TW" altLang="en-US" sz="1100" dirty="0">
                <a:latin typeface="微軟正黑體" panose="020B0604030504040204" pitchFamily="34" charset="-120"/>
                <a:ea typeface="微軟正黑體" panose="020B0604030504040204" pitchFamily="34" charset="-120"/>
              </a:rPr>
              <a:t>本基金資產配置</a:t>
            </a:r>
            <a:r>
              <a:rPr kumimoji="1" lang="en-US" altLang="zh-TW" sz="1100" dirty="0">
                <a:latin typeface="微軟正黑體" panose="020B0604030504040204" pitchFamily="34" charset="-120"/>
                <a:ea typeface="微軟正黑體" panose="020B0604030504040204" pitchFamily="34" charset="-120"/>
              </a:rPr>
              <a:t>(%)</a:t>
            </a:r>
            <a:endParaRPr kumimoji="1" lang="zh-TW" altLang="en-US" sz="1100" dirty="0">
              <a:latin typeface="微軟正黑體" panose="020B0604030504040204" pitchFamily="34" charset="-120"/>
              <a:ea typeface="微軟正黑體" panose="020B0604030504040204" pitchFamily="34" charset="-120"/>
            </a:endParaRPr>
          </a:p>
        </p:txBody>
      </p:sp>
      <p:grpSp>
        <p:nvGrpSpPr>
          <p:cNvPr id="10" name="群組 9">
            <a:extLst>
              <a:ext uri="{FF2B5EF4-FFF2-40B4-BE49-F238E27FC236}">
                <a16:creationId xmlns:a16="http://schemas.microsoft.com/office/drawing/2014/main" id="{DB3C8D5B-446F-6415-44C3-5A6892FA861A}"/>
              </a:ext>
            </a:extLst>
          </p:cNvPr>
          <p:cNvGrpSpPr/>
          <p:nvPr/>
        </p:nvGrpSpPr>
        <p:grpSpPr>
          <a:xfrm>
            <a:off x="90892" y="3771512"/>
            <a:ext cx="7187864" cy="338554"/>
            <a:chOff x="0" y="2233507"/>
            <a:chExt cx="7034634" cy="338554"/>
          </a:xfrm>
        </p:grpSpPr>
        <p:pic>
          <p:nvPicPr>
            <p:cNvPr id="11" name="Picture 15">
              <a:extLst>
                <a:ext uri="{FF2B5EF4-FFF2-40B4-BE49-F238E27FC236}">
                  <a16:creationId xmlns:a16="http://schemas.microsoft.com/office/drawing/2014/main" id="{694C8412-447A-C143-30F9-B930D6946341}"/>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7034634" cy="278611"/>
            </a:xfrm>
            <a:prstGeom prst="rect">
              <a:avLst/>
            </a:prstGeom>
          </p:spPr>
        </p:pic>
        <p:sp>
          <p:nvSpPr>
            <p:cNvPr id="12" name="TextBox 190">
              <a:extLst>
                <a:ext uri="{FF2B5EF4-FFF2-40B4-BE49-F238E27FC236}">
                  <a16:creationId xmlns:a16="http://schemas.microsoft.com/office/drawing/2014/main" id="{44B0A5F5-1146-A610-5D9E-1C4BB2EC893A}"/>
                </a:ext>
              </a:extLst>
            </p:cNvPr>
            <p:cNvSpPr txBox="1"/>
            <p:nvPr/>
          </p:nvSpPr>
          <p:spPr>
            <a:xfrm>
              <a:off x="101307" y="2233507"/>
              <a:ext cx="6354586"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本基金現階段配置：股債均衡、攻守兼備</a:t>
              </a:r>
            </a:p>
          </p:txBody>
        </p:sp>
      </p:grpSp>
      <p:sp>
        <p:nvSpPr>
          <p:cNvPr id="57" name="文字版面配置區 3">
            <a:extLst>
              <a:ext uri="{FF2B5EF4-FFF2-40B4-BE49-F238E27FC236}">
                <a16:creationId xmlns:a16="http://schemas.microsoft.com/office/drawing/2014/main" id="{70B59978-1E5C-F857-BAE1-D2B5052AF6AB}"/>
              </a:ext>
            </a:extLst>
          </p:cNvPr>
          <p:cNvSpPr txBox="1">
            <a:spLocks/>
          </p:cNvSpPr>
          <p:nvPr/>
        </p:nvSpPr>
        <p:spPr bwMode="auto">
          <a:xfrm>
            <a:off x="54192" y="3489634"/>
            <a:ext cx="7270670" cy="372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baseline="0">
                <a:solidFill>
                  <a:schemeClr val="tx1"/>
                </a:solidFill>
                <a:latin typeface="微軟正黑體" panose="020B0604030504040204" pitchFamily="34" charset="-120"/>
                <a:ea typeface="微軟正黑體"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TW" altLang="en-US" sz="800" dirty="0"/>
              <a:t>資料來源</a:t>
            </a:r>
            <a:r>
              <a:rPr lang="en-US" altLang="zh-TW" sz="800" dirty="0">
                <a:sym typeface="Wingdings" panose="05000000000000000000" pitchFamily="2" charset="2"/>
              </a:rPr>
              <a:t>:</a:t>
            </a:r>
            <a:r>
              <a:rPr lang="zh-TW" altLang="en-US" sz="800" dirty="0">
                <a:sym typeface="Wingdings" panose="05000000000000000000" pitchFamily="2" charset="2"/>
              </a:rPr>
              <a:t> 富蘭克林坦伯頓基金集團，資料日期：</a:t>
            </a:r>
            <a:r>
              <a:rPr lang="en-US" altLang="zh-TW" sz="800" dirty="0">
                <a:sym typeface="Wingdings" panose="05000000000000000000" pitchFamily="2" charset="2"/>
              </a:rPr>
              <a:t>2026/3/31</a:t>
            </a:r>
            <a:r>
              <a:rPr lang="zh-TW" altLang="en-US" sz="800" dirty="0"/>
              <a:t>。</a:t>
            </a:r>
            <a:r>
              <a:rPr lang="en-US" altLang="zh-TW" sz="800" b="1" dirty="0"/>
              <a:t>&lt;</a:t>
            </a:r>
            <a:r>
              <a:rPr lang="zh-TW" altLang="en-US" sz="800" b="1" dirty="0"/>
              <a:t>投資人申購本基金係持有基金受益憑證，而非本文提及之投資資產或標的</a:t>
            </a:r>
            <a:r>
              <a:rPr lang="en-US" altLang="zh-TW" sz="800" b="1" dirty="0"/>
              <a:t>&gt;</a:t>
            </a:r>
            <a:r>
              <a:rPr lang="zh-TW" altLang="en-US" sz="800" b="1" dirty="0"/>
              <a:t>。投資人應留意衍生性工具</a:t>
            </a:r>
            <a:r>
              <a:rPr lang="en-US" altLang="zh-TW" sz="800" b="1" dirty="0"/>
              <a:t>/</a:t>
            </a:r>
            <a:r>
              <a:rPr lang="zh-TW" altLang="en-US" sz="800" b="1" dirty="0"/>
              <a:t>證券相關商品等槓桿投資策略所可能產生之投資風險</a:t>
            </a:r>
            <a:r>
              <a:rPr lang="en-US" altLang="zh-TW" sz="800" b="1" dirty="0"/>
              <a:t>(</a:t>
            </a:r>
            <a:r>
              <a:rPr lang="zh-TW" altLang="en-US" sz="800" b="1" dirty="0"/>
              <a:t>詳見公開說明書或投資人須知</a:t>
            </a:r>
            <a:r>
              <a:rPr lang="en-US" altLang="zh-TW" sz="800" b="1" dirty="0"/>
              <a:t>)</a:t>
            </a:r>
            <a:r>
              <a:rPr lang="zh-TW" altLang="en-US" sz="800" b="1" dirty="0"/>
              <a:t>。</a:t>
            </a:r>
          </a:p>
        </p:txBody>
      </p:sp>
      <p:sp>
        <p:nvSpPr>
          <p:cNvPr id="3" name="矩形 2">
            <a:extLst>
              <a:ext uri="{FF2B5EF4-FFF2-40B4-BE49-F238E27FC236}">
                <a16:creationId xmlns:a16="http://schemas.microsoft.com/office/drawing/2014/main" id="{07F3FC9F-4697-D8EB-8AFF-7D9866F9D3DB}"/>
              </a:ext>
            </a:extLst>
          </p:cNvPr>
          <p:cNvSpPr/>
          <p:nvPr/>
        </p:nvSpPr>
        <p:spPr>
          <a:xfrm>
            <a:off x="71998" y="8288942"/>
            <a:ext cx="7437798" cy="1387303"/>
          </a:xfrm>
          <a:prstGeom prst="rect">
            <a:avLst/>
          </a:prstGeom>
        </p:spPr>
        <p:txBody>
          <a:bodyPr wrap="square">
            <a:spAutoFit/>
          </a:bodyPr>
          <a:lstStyle/>
          <a:p>
            <a:pPr algn="just">
              <a:lnSpc>
                <a:spcPct val="90000"/>
              </a:lnSpc>
            </a:pPr>
            <a:r>
              <a:rPr lang="zh-TW" altLang="en-US" sz="850" b="1" dirty="0">
                <a:latin typeface="微軟正黑體" panose="020B0604030504040204" pitchFamily="34" charset="-120"/>
                <a:ea typeface="微軟正黑體" panose="020B0604030504040204" pitchFamily="34" charset="-120"/>
              </a:rPr>
              <a:t>Ⓞ基金配息不代表基金實際報酬，且過去配息不代表未來配息；基金淨值可能因市場因素而上下波動，投資人於獲配息時，宜一併注意基金淨值之變動。本基金之配息來源含股息收益，配息也可能從基金資本中支付。境外基金機構針對本基金配息政策設有相關控管機制，視實際收到股息收益及評估未來市場狀況以決定當期配息水準，惟配息發放並非保證，配息金額並非不變，亦不保證配息率水準。基金的配息可能由基金的收益或本金中支付。任何涉及由本金支出的部份，可能導致原始投資金額減損。本基金進行配息前未先扣除應負擔之相關費用。由本金支付配息之相關資料已揭露於本公司網站，投資人可至本公司網站</a:t>
            </a:r>
            <a:r>
              <a:rPr lang="en-US" altLang="zh-TW" sz="850" b="1" dirty="0">
                <a:latin typeface="微軟正黑體" panose="020B0604030504040204" pitchFamily="34" charset="-120"/>
                <a:ea typeface="微軟正黑體" panose="020B0604030504040204" pitchFamily="34" charset="-120"/>
              </a:rPr>
              <a:t>(http://www.Franklin.com.tw)</a:t>
            </a:r>
            <a:r>
              <a:rPr lang="zh-TW" altLang="en-US" sz="850" b="1" dirty="0">
                <a:latin typeface="微軟正黑體" panose="020B0604030504040204" pitchFamily="34" charset="-120"/>
                <a:ea typeface="微軟正黑體" panose="020B0604030504040204" pitchFamily="34" charset="-120"/>
              </a:rPr>
              <a:t>查閱。</a:t>
            </a:r>
            <a:r>
              <a:rPr lang="zh-TW" altLang="en-US" sz="850" dirty="0">
                <a:latin typeface="微軟正黑體" panose="020B0604030504040204" pitchFamily="34" charset="-120"/>
                <a:ea typeface="微軟正黑體" panose="020B0604030504040204" pitchFamily="34" charset="-120"/>
              </a:rPr>
              <a:t>Ⓞ基金轉換若涉及不同計價幣別基金之轉換，轉入之基金以申請轉換當日之淨值計算。</a:t>
            </a:r>
            <a:r>
              <a:rPr lang="zh-TW" altLang="en-US" sz="850" b="1" dirty="0">
                <a:latin typeface="微軟正黑體" panose="020B0604030504040204" pitchFamily="34" charset="-120"/>
                <a:ea typeface="微軟正黑體" panose="020B0604030504040204" pitchFamily="34" charset="-120"/>
              </a:rPr>
              <a:t>基金過去績效不代表未來績效之保證。本文提及之經濟走勢預測不必然代表本基金之績效。本頁不代表對任一個股的買賣建議。</a:t>
            </a:r>
            <a:r>
              <a:rPr lang="zh-TW" altLang="zh-TW" sz="850" b="1" dirty="0">
                <a:latin typeface="微軟正黑體" panose="020B0604030504040204" pitchFamily="34" charset="-120"/>
                <a:ea typeface="微軟正黑體" panose="020B0604030504040204" pitchFamily="34" charset="-120"/>
              </a:rPr>
              <a:t>投資人申購本基金係持有基金受益憑證，而非本文提及之投資資產或標的。</a:t>
            </a:r>
            <a:r>
              <a:rPr lang="zh-TW" altLang="en-US" sz="850" b="1" dirty="0">
                <a:solidFill>
                  <a:srgbClr val="0000FF"/>
                </a:solidFill>
                <a:latin typeface="微軟正黑體" panose="020B0604030504040204" pitchFamily="34" charset="-120"/>
                <a:ea typeface="微軟正黑體" panose="020B0604030504040204" pitchFamily="34" charset="-120"/>
              </a:rPr>
              <a:t>本基金經金融監督管理委員會核准，惟不表示絕無風險。由於非投資等級債券之信用評等未達投資等級或未經信用評等，且對利率變動的敏感度甚高，故本基金可能會因利率上升、市場流動性下降，或債券發行機構違約不支付本金、利息或破產而蒙受虧損。本基金不適合無法承擔相關風險之投資人。基金經理公司以往之經理績效不保證基金之最低投資收益；基金經理公司除盡善良管理人之注意義務外，不負責本基金之盈虧，亦不保證最低之收益，投資人申購前應詳閱基金公開說明書。本基金較適合投資屬性中風險承受度較高之投資人，投資人投資以非投資等級債券為訴求之基金不宜占其投資組合過高之比重，投資人應審慎評估。</a:t>
            </a:r>
          </a:p>
        </p:txBody>
      </p:sp>
      <p:sp>
        <p:nvSpPr>
          <p:cNvPr id="7" name="矩形 6">
            <a:extLst>
              <a:ext uri="{FF2B5EF4-FFF2-40B4-BE49-F238E27FC236}">
                <a16:creationId xmlns:a16="http://schemas.microsoft.com/office/drawing/2014/main" id="{48D325DC-3DA2-0555-E022-5163C9B38169}"/>
              </a:ext>
            </a:extLst>
          </p:cNvPr>
          <p:cNvSpPr/>
          <p:nvPr/>
        </p:nvSpPr>
        <p:spPr>
          <a:xfrm>
            <a:off x="70121" y="9659271"/>
            <a:ext cx="7441008" cy="1034129"/>
          </a:xfrm>
          <a:prstGeom prst="rect">
            <a:avLst/>
          </a:prstGeom>
        </p:spPr>
        <p:txBody>
          <a:bodyPr wrap="square">
            <a:spAutoFit/>
          </a:bodyPr>
          <a:lstStyle/>
          <a:p>
            <a:pPr>
              <a:lnSpc>
                <a:spcPct val="90000"/>
              </a:lnSpc>
            </a:pPr>
            <a:r>
              <a:rPr lang="zh-TW" altLang="en-US" sz="850" dirty="0">
                <a:latin typeface="微軟正黑體" panose="020B0604030504040204" pitchFamily="34" charset="-120"/>
                <a:ea typeface="微軟正黑體" panose="020B0604030504040204" pitchFamily="34" charset="-120"/>
              </a:rPr>
              <a:t>Ⓞ本公司所提供之資訊，僅供接收人之參考用途。本公司當盡力提供正確之資訊，所載資料均來自或本諸我們相信可靠之來源，但對其完整性、即時性和正確性不做任何擔保，如有錯漏或疏忽，本公司關係企業與其任何董事或受僱人，並不負任何法律責任。任何人因信賴此等資料而做出或改變投資決策，須自行承擔結果。Ⓞ</a:t>
            </a:r>
            <a:r>
              <a:rPr lang="zh-TW" altLang="en-US" sz="850" b="1" dirty="0">
                <a:latin typeface="微軟正黑體" panose="020B0604030504040204" pitchFamily="34" charset="-120"/>
                <a:ea typeface="微軟正黑體" panose="020B0604030504040204" pitchFamily="34" charset="-120"/>
              </a:rPr>
              <a:t>本境外基金經金融監督管理委員會核准或申報生效在國內募集及銷售，惟不表示絕無風險。基金經理公司以往之經理績效不保證基金之最低投資收益；基金經理公司除盡善良管理人之注意義務外，不負責本基金之盈虧，亦不保證最低之收益，投資人申購前應詳閱基金公開說明書</a:t>
            </a:r>
            <a:r>
              <a:rPr lang="zh-TW" altLang="en-US" sz="850" dirty="0">
                <a:latin typeface="微軟正黑體" panose="020B0604030504040204" pitchFamily="34" charset="-120"/>
                <a:ea typeface="微軟正黑體" panose="020B0604030504040204" pitchFamily="34" charset="-120"/>
              </a:rPr>
              <a:t>。</a:t>
            </a:r>
            <a:r>
              <a:rPr lang="zh-TW" altLang="en-US" sz="850" b="1" dirty="0">
                <a:latin typeface="微軟正黑體" panose="020B0604030504040204" pitchFamily="34" charset="-120"/>
                <a:ea typeface="微軟正黑體" panose="020B0604030504040204" pitchFamily="34" charset="-120"/>
              </a:rPr>
              <a:t>【富蘭克林證券投顧獨立經營管理】</a:t>
            </a:r>
            <a:r>
              <a:rPr lang="zh-TW" altLang="en-US" sz="850" dirty="0">
                <a:latin typeface="微軟正黑體" panose="020B0604030504040204" pitchFamily="34" charset="-120"/>
                <a:ea typeface="微軟正黑體" panose="020B0604030504040204" pitchFamily="34" charset="-120"/>
              </a:rPr>
              <a:t>。Ⓞ投資基金所應承擔之相關風險及應負擔之費用(含分銷費用)已揭露於基金公開說明書及投資人須知中，投資人可至境外基金資訊觀測站(http://www.fundclear.com.tw)下載，或逕向本公司網站( http://www.Franklin.com.tw )查閱。</a:t>
            </a:r>
            <a:r>
              <a:rPr lang="zh-TW" altLang="zh-TW" sz="850" b="1" dirty="0">
                <a:latin typeface="微軟正黑體" panose="020B0604030504040204" pitchFamily="34" charset="-120"/>
                <a:ea typeface="微軟正黑體" panose="020B0604030504040204" pitchFamily="34" charset="-120"/>
              </a:rPr>
              <a:t>富蘭克林證券投資顧問股份有限公司 主管機關核准之營業執照字號：</a:t>
            </a:r>
            <a:r>
              <a:rPr lang="en-US" altLang="zh-TW" sz="850" b="1" dirty="0">
                <a:latin typeface="微軟正黑體" panose="020B0604030504040204" pitchFamily="34" charset="-120"/>
                <a:ea typeface="微軟正黑體" panose="020B0604030504040204" pitchFamily="34" charset="-120"/>
              </a:rPr>
              <a:t>114</a:t>
            </a:r>
            <a:r>
              <a:rPr lang="zh-TW" altLang="zh-TW" sz="850" b="1" dirty="0">
                <a:latin typeface="微軟正黑體" panose="020B0604030504040204" pitchFamily="34" charset="-120"/>
                <a:ea typeface="微軟正黑體" panose="020B0604030504040204" pitchFamily="34" charset="-120"/>
              </a:rPr>
              <a:t>金管投顧新字第</a:t>
            </a:r>
            <a:r>
              <a:rPr lang="en-US" altLang="zh-TW" sz="850" b="1" dirty="0">
                <a:latin typeface="微軟正黑體" panose="020B0604030504040204" pitchFamily="34" charset="-120"/>
                <a:ea typeface="微軟正黑體" panose="020B0604030504040204" pitchFamily="34" charset="-120"/>
              </a:rPr>
              <a:t>018</a:t>
            </a:r>
            <a:r>
              <a:rPr lang="zh-TW" altLang="zh-TW" sz="850" b="1" dirty="0">
                <a:latin typeface="微軟正黑體" panose="020B0604030504040204" pitchFamily="34" charset="-120"/>
                <a:ea typeface="微軟正黑體" panose="020B0604030504040204" pitchFamily="34" charset="-120"/>
              </a:rPr>
              <a:t>號 台北市忠孝東路四段</a:t>
            </a:r>
            <a:r>
              <a:rPr lang="en-US" altLang="zh-TW" sz="850" b="1" dirty="0">
                <a:latin typeface="微軟正黑體" panose="020B0604030504040204" pitchFamily="34" charset="-120"/>
                <a:ea typeface="微軟正黑體" panose="020B0604030504040204" pitchFamily="34" charset="-120"/>
              </a:rPr>
              <a:t>87</a:t>
            </a:r>
            <a:r>
              <a:rPr lang="zh-TW" altLang="zh-TW" sz="850" b="1" dirty="0">
                <a:latin typeface="微軟正黑體" panose="020B0604030504040204" pitchFamily="34" charset="-120"/>
                <a:ea typeface="微軟正黑體" panose="020B0604030504040204" pitchFamily="34" charset="-120"/>
              </a:rPr>
              <a:t>號</a:t>
            </a:r>
            <a:r>
              <a:rPr lang="en-US" altLang="zh-TW" sz="850" b="1" dirty="0">
                <a:latin typeface="微軟正黑體" panose="020B0604030504040204" pitchFamily="34" charset="-120"/>
                <a:ea typeface="微軟正黑體" panose="020B0604030504040204" pitchFamily="34" charset="-120"/>
              </a:rPr>
              <a:t>8</a:t>
            </a:r>
            <a:r>
              <a:rPr lang="zh-TW" altLang="zh-TW" sz="850" b="1" dirty="0">
                <a:latin typeface="微軟正黑體" panose="020B0604030504040204" pitchFamily="34" charset="-120"/>
                <a:ea typeface="微軟正黑體" panose="020B0604030504040204" pitchFamily="34" charset="-120"/>
              </a:rPr>
              <a:t>樓 電話：﹝</a:t>
            </a:r>
            <a:r>
              <a:rPr lang="en-US" altLang="zh-TW" sz="850" b="1" dirty="0">
                <a:latin typeface="微軟正黑體" panose="020B0604030504040204" pitchFamily="34" charset="-120"/>
                <a:ea typeface="微軟正黑體" panose="020B0604030504040204" pitchFamily="34" charset="-120"/>
              </a:rPr>
              <a:t>02</a:t>
            </a:r>
            <a:r>
              <a:rPr lang="zh-TW" altLang="zh-TW" sz="850" b="1" dirty="0">
                <a:latin typeface="微軟正黑體" panose="020B0604030504040204" pitchFamily="34" charset="-120"/>
                <a:ea typeface="微軟正黑體" panose="020B0604030504040204" pitchFamily="34" charset="-120"/>
              </a:rPr>
              <a:t>﹞</a:t>
            </a:r>
            <a:r>
              <a:rPr lang="en-US" altLang="zh-TW" sz="850" b="1" dirty="0">
                <a:latin typeface="微軟正黑體" panose="020B0604030504040204" pitchFamily="34" charset="-120"/>
                <a:ea typeface="微軟正黑體" panose="020B0604030504040204" pitchFamily="34" charset="-120"/>
              </a:rPr>
              <a:t>2781-0088</a:t>
            </a:r>
            <a:r>
              <a:rPr lang="zh-TW" altLang="zh-TW" sz="850" b="1" dirty="0">
                <a:latin typeface="微軟正黑體" panose="020B0604030504040204" pitchFamily="34" charset="-120"/>
                <a:ea typeface="微軟正黑體" panose="020B0604030504040204" pitchFamily="34" charset="-120"/>
              </a:rPr>
              <a:t>　傳真：﹝</a:t>
            </a:r>
            <a:r>
              <a:rPr lang="en-US" altLang="zh-TW" sz="850" b="1" dirty="0">
                <a:latin typeface="微軟正黑體" panose="020B0604030504040204" pitchFamily="34" charset="-120"/>
                <a:ea typeface="微軟正黑體" panose="020B0604030504040204" pitchFamily="34" charset="-120"/>
              </a:rPr>
              <a:t>02</a:t>
            </a:r>
            <a:r>
              <a:rPr lang="zh-TW" altLang="zh-TW" sz="850" b="1" dirty="0">
                <a:latin typeface="微軟正黑體" panose="020B0604030504040204" pitchFamily="34" charset="-120"/>
                <a:ea typeface="微軟正黑體" panose="020B0604030504040204" pitchFamily="34" charset="-120"/>
              </a:rPr>
              <a:t>﹞</a:t>
            </a:r>
            <a:r>
              <a:rPr lang="en-US" altLang="zh-TW" sz="850" b="1" dirty="0">
                <a:latin typeface="微軟正黑體" panose="020B0604030504040204" pitchFamily="34" charset="-120"/>
                <a:ea typeface="微軟正黑體" panose="020B0604030504040204" pitchFamily="34" charset="-120"/>
              </a:rPr>
              <a:t>2781-7788  </a:t>
            </a:r>
            <a:r>
              <a:rPr lang="en-US" altLang="zh-TW" sz="850" b="1" u="sng" dirty="0">
                <a:latin typeface="微軟正黑體" panose="020B0604030504040204" pitchFamily="34" charset="-120"/>
                <a:ea typeface="微軟正黑體" panose="020B0604030504040204" pitchFamily="34" charset="-120"/>
                <a:hlinkClick r:id="rId4"/>
              </a:rPr>
              <a:t>http://www.Franklin.com.tw</a:t>
            </a:r>
            <a:endParaRPr lang="zh-TW" altLang="zh-TW" sz="850" b="1" dirty="0">
              <a:latin typeface="微軟正黑體" panose="020B0604030504040204" pitchFamily="34" charset="-120"/>
              <a:ea typeface="微軟正黑體" panose="020B0604030504040204" pitchFamily="34" charset="-120"/>
            </a:endParaRPr>
          </a:p>
        </p:txBody>
      </p:sp>
      <p:cxnSp>
        <p:nvCxnSpPr>
          <p:cNvPr id="9" name="Straight Connector 59">
            <a:extLst>
              <a:ext uri="{FF2B5EF4-FFF2-40B4-BE49-F238E27FC236}">
                <a16:creationId xmlns:a16="http://schemas.microsoft.com/office/drawing/2014/main" id="{04535296-C46C-3025-3202-E50E74DA1393}"/>
              </a:ext>
            </a:extLst>
          </p:cNvPr>
          <p:cNvCxnSpPr/>
          <p:nvPr/>
        </p:nvCxnSpPr>
        <p:spPr>
          <a:xfrm flipV="1">
            <a:off x="51489" y="9665611"/>
            <a:ext cx="7325747" cy="9069"/>
          </a:xfrm>
          <a:prstGeom prst="line">
            <a:avLst/>
          </a:prstGeom>
          <a:ln w="63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59" name="矩形 58">
            <a:extLst>
              <a:ext uri="{FF2B5EF4-FFF2-40B4-BE49-F238E27FC236}">
                <a16:creationId xmlns:a16="http://schemas.microsoft.com/office/drawing/2014/main" id="{EAECDE99-4299-978B-CB37-D9B3261B98DB}"/>
              </a:ext>
            </a:extLst>
          </p:cNvPr>
          <p:cNvSpPr/>
          <p:nvPr/>
        </p:nvSpPr>
        <p:spPr>
          <a:xfrm>
            <a:off x="3875467" y="4121942"/>
            <a:ext cx="353943" cy="1694048"/>
          </a:xfrm>
          <a:prstGeom prst="rect">
            <a:avLst/>
          </a:prstGeom>
        </p:spPr>
        <p:txBody>
          <a:bodyPr vert="eaVert" wrap="square">
            <a:spAutoFit/>
          </a:bodyPr>
          <a:lstStyle/>
          <a:p>
            <a:pPr algn="ctr" eaLnBrk="0" hangingPunct="0"/>
            <a:r>
              <a:rPr kumimoji="1" lang="zh-TW" altLang="en-US" sz="1100" dirty="0">
                <a:latin typeface="微軟正黑體" panose="020B0604030504040204" pitchFamily="34" charset="-120"/>
                <a:ea typeface="微軟正黑體" panose="020B0604030504040204" pitchFamily="34" charset="-120"/>
              </a:rPr>
              <a:t>本基金股權產業配置</a:t>
            </a:r>
            <a:r>
              <a:rPr kumimoji="1" lang="en-US" altLang="zh-TW" sz="1100" dirty="0">
                <a:latin typeface="微軟正黑體" panose="020B0604030504040204" pitchFamily="34" charset="-120"/>
                <a:ea typeface="微軟正黑體" panose="020B0604030504040204" pitchFamily="34" charset="-120"/>
              </a:rPr>
              <a:t>(%)</a:t>
            </a:r>
            <a:endParaRPr kumimoji="1" lang="zh-TW" altLang="en-US" sz="1100" dirty="0">
              <a:latin typeface="微軟正黑體" panose="020B0604030504040204" pitchFamily="34" charset="-120"/>
              <a:ea typeface="微軟正黑體" panose="020B0604030504040204" pitchFamily="34" charset="-120"/>
            </a:endParaRPr>
          </a:p>
        </p:txBody>
      </p:sp>
      <p:sp>
        <p:nvSpPr>
          <p:cNvPr id="4" name="矩形 3">
            <a:extLst>
              <a:ext uri="{FF2B5EF4-FFF2-40B4-BE49-F238E27FC236}">
                <a16:creationId xmlns:a16="http://schemas.microsoft.com/office/drawing/2014/main" id="{4BF8558D-590D-76E1-ED4C-A19BE3E77D49}"/>
              </a:ext>
            </a:extLst>
          </p:cNvPr>
          <p:cNvSpPr/>
          <p:nvPr/>
        </p:nvSpPr>
        <p:spPr>
          <a:xfrm>
            <a:off x="98269" y="1625759"/>
            <a:ext cx="353943" cy="1710725"/>
          </a:xfrm>
          <a:prstGeom prst="rect">
            <a:avLst/>
          </a:prstGeom>
        </p:spPr>
        <p:txBody>
          <a:bodyPr vert="eaVert" wrap="square">
            <a:spAutoFit/>
          </a:bodyPr>
          <a:lstStyle/>
          <a:p>
            <a:pPr algn="ctr" eaLnBrk="0" hangingPunct="0"/>
            <a:r>
              <a:rPr kumimoji="1" lang="zh-TW" altLang="en-US" sz="1100" dirty="0">
                <a:latin typeface="微軟正黑體" panose="020B0604030504040204" pitchFamily="34" charset="-120"/>
                <a:ea typeface="微軟正黑體" panose="020B0604030504040204" pitchFamily="34" charset="-120"/>
              </a:rPr>
              <a:t>本基金歷史資產配置</a:t>
            </a:r>
            <a:r>
              <a:rPr kumimoji="1" lang="en-US" altLang="zh-TW" sz="1100" dirty="0">
                <a:latin typeface="微軟正黑體" panose="020B0604030504040204" pitchFamily="34" charset="-120"/>
                <a:ea typeface="微軟正黑體" panose="020B0604030504040204" pitchFamily="34" charset="-120"/>
              </a:rPr>
              <a:t>(%)</a:t>
            </a:r>
            <a:endParaRPr kumimoji="1" lang="zh-TW" altLang="en-US" sz="1100" dirty="0">
              <a:latin typeface="微軟正黑體" panose="020B0604030504040204" pitchFamily="34" charset="-120"/>
              <a:ea typeface="微軟正黑體" panose="020B0604030504040204" pitchFamily="34" charset="-120"/>
            </a:endParaRPr>
          </a:p>
        </p:txBody>
      </p:sp>
      <p:sp>
        <p:nvSpPr>
          <p:cNvPr id="72" name="文字方塊 71"/>
          <p:cNvSpPr txBox="1"/>
          <p:nvPr/>
        </p:nvSpPr>
        <p:spPr>
          <a:xfrm>
            <a:off x="607129" y="4115868"/>
            <a:ext cx="955405" cy="276999"/>
          </a:xfrm>
          <a:prstGeom prst="rect">
            <a:avLst/>
          </a:prstGeom>
          <a:solidFill>
            <a:srgbClr val="FFFF99"/>
          </a:solidFill>
        </p:spPr>
        <p:txBody>
          <a:bodyPr wrap="square" rtlCol="0" anchor="ctr">
            <a:spAutoFit/>
          </a:bodyPr>
          <a:lstStyle/>
          <a:p>
            <a:pPr algn="ctr" defTabSz="914400">
              <a:defRPr/>
            </a:pPr>
            <a:r>
              <a:rPr lang="zh-TW" altLang="en-US" sz="1200" b="1" dirty="0">
                <a:solidFill>
                  <a:srgbClr val="FF0000"/>
                </a:solidFill>
                <a:latin typeface="微軟正黑體" panose="020B0604030504040204" pitchFamily="34" charset="-120"/>
                <a:ea typeface="微軟正黑體" panose="020B0604030504040204" pitchFamily="34" charset="-120"/>
              </a:rPr>
              <a:t>股權 </a:t>
            </a:r>
            <a:r>
              <a:rPr lang="en-US" altLang="zh-TW" sz="1200" b="1" dirty="0">
                <a:solidFill>
                  <a:srgbClr val="FF0000"/>
                </a:solidFill>
                <a:latin typeface="微軟正黑體" panose="020B0604030504040204" pitchFamily="34" charset="-120"/>
                <a:ea typeface="微軟正黑體" panose="020B0604030504040204" pitchFamily="34" charset="-120"/>
              </a:rPr>
              <a:t>53%</a:t>
            </a:r>
          </a:p>
        </p:txBody>
      </p:sp>
      <p:sp>
        <p:nvSpPr>
          <p:cNvPr id="89" name="文字方塊 88"/>
          <p:cNvSpPr txBox="1"/>
          <p:nvPr/>
        </p:nvSpPr>
        <p:spPr>
          <a:xfrm>
            <a:off x="2322633" y="4143185"/>
            <a:ext cx="904568" cy="276999"/>
          </a:xfrm>
          <a:prstGeom prst="rect">
            <a:avLst/>
          </a:prstGeom>
          <a:solidFill>
            <a:srgbClr val="FFFF99"/>
          </a:solidFill>
        </p:spPr>
        <p:txBody>
          <a:bodyPr wrap="square" rtlCol="0" anchor="ctr">
            <a:spAutoFit/>
          </a:bodyPr>
          <a:lstStyle/>
          <a:p>
            <a:pPr algn="ctr" defTabSz="914400">
              <a:defRPr/>
            </a:pPr>
            <a:r>
              <a:rPr lang="zh-TW" altLang="en-US" sz="1200" b="1" dirty="0">
                <a:solidFill>
                  <a:srgbClr val="FF0000"/>
                </a:solidFill>
                <a:latin typeface="微軟正黑體" panose="020B0604030504040204" pitchFamily="34" charset="-120"/>
                <a:ea typeface="微軟正黑體" panose="020B0604030504040204" pitchFamily="34" charset="-120"/>
              </a:rPr>
              <a:t>債券 </a:t>
            </a:r>
            <a:r>
              <a:rPr lang="en-US" altLang="zh-TW" sz="1200" b="1" dirty="0">
                <a:solidFill>
                  <a:srgbClr val="FF0000"/>
                </a:solidFill>
                <a:latin typeface="微軟正黑體" panose="020B0604030504040204" pitchFamily="34" charset="-120"/>
                <a:ea typeface="微軟正黑體" panose="020B0604030504040204" pitchFamily="34" charset="-120"/>
              </a:rPr>
              <a:t>43%</a:t>
            </a:r>
          </a:p>
        </p:txBody>
      </p:sp>
      <p:pic>
        <p:nvPicPr>
          <p:cNvPr id="20" name="圖片 19">
            <a:extLst>
              <a:ext uri="{FF2B5EF4-FFF2-40B4-BE49-F238E27FC236}">
                <a16:creationId xmlns:a16="http://schemas.microsoft.com/office/drawing/2014/main" id="{22FCB3B5-AC05-58A0-AD25-3876AAB5E2DD}"/>
              </a:ext>
            </a:extLst>
          </p:cNvPr>
          <p:cNvPicPr>
            <a:picLocks noChangeAspect="1"/>
          </p:cNvPicPr>
          <p:nvPr/>
        </p:nvPicPr>
        <p:blipFill>
          <a:blip r:embed="rId5"/>
          <a:stretch>
            <a:fillRect/>
          </a:stretch>
        </p:blipFill>
        <p:spPr>
          <a:xfrm>
            <a:off x="914337" y="4339700"/>
            <a:ext cx="1918255" cy="1773763"/>
          </a:xfrm>
          <a:prstGeom prst="rect">
            <a:avLst/>
          </a:prstGeom>
        </p:spPr>
      </p:pic>
      <p:sp>
        <p:nvSpPr>
          <p:cNvPr id="21" name="文字方塊 20"/>
          <p:cNvSpPr txBox="1"/>
          <p:nvPr/>
        </p:nvSpPr>
        <p:spPr>
          <a:xfrm>
            <a:off x="2540106" y="4480549"/>
            <a:ext cx="1374189" cy="261610"/>
          </a:xfrm>
          <a:prstGeom prst="rect">
            <a:avLst/>
          </a:prstGeom>
          <a:noFill/>
        </p:spPr>
        <p:txBody>
          <a:bodyPr wrap="square" rtlCol="0">
            <a:spAutoFit/>
          </a:bodyPr>
          <a:lstStyle/>
          <a:p>
            <a:pPr algn="ctr"/>
            <a:r>
              <a:rPr lang="zh-TW" altLang="en-US" sz="1100" b="1" dirty="0">
                <a:solidFill>
                  <a:srgbClr val="0070C0"/>
                </a:solidFill>
                <a:latin typeface="微軟正黑體" panose="020B0604030504040204" pitchFamily="34" charset="-120"/>
                <a:ea typeface="微軟正黑體" panose="020B0604030504040204" pitchFamily="34" charset="-120"/>
              </a:rPr>
              <a:t>非投資級債</a:t>
            </a:r>
            <a:r>
              <a:rPr lang="en-US" altLang="zh-TW" sz="1100" b="1" dirty="0">
                <a:solidFill>
                  <a:srgbClr val="0070C0"/>
                </a:solidFill>
                <a:latin typeface="微軟正黑體" panose="020B0604030504040204" pitchFamily="34" charset="-120"/>
                <a:ea typeface="微軟正黑體" panose="020B0604030504040204" pitchFamily="34" charset="-120"/>
              </a:rPr>
              <a:t>, 18%</a:t>
            </a:r>
            <a:endParaRPr lang="zh-TW" altLang="en-US" sz="1100" b="1" dirty="0">
              <a:solidFill>
                <a:srgbClr val="0070C0"/>
              </a:solidFill>
              <a:latin typeface="微軟正黑體" panose="020B0604030504040204" pitchFamily="34" charset="-120"/>
              <a:ea typeface="微軟正黑體" panose="020B0604030504040204" pitchFamily="34" charset="-120"/>
            </a:endParaRPr>
          </a:p>
        </p:txBody>
      </p:sp>
      <p:sp>
        <p:nvSpPr>
          <p:cNvPr id="22" name="文字方塊 21"/>
          <p:cNvSpPr txBox="1"/>
          <p:nvPr/>
        </p:nvSpPr>
        <p:spPr>
          <a:xfrm>
            <a:off x="294082" y="5670108"/>
            <a:ext cx="1131098" cy="261610"/>
          </a:xfrm>
          <a:prstGeom prst="rect">
            <a:avLst/>
          </a:prstGeom>
          <a:noFill/>
        </p:spPr>
        <p:txBody>
          <a:bodyPr wrap="square" rtlCol="0">
            <a:spAutoFit/>
          </a:bodyPr>
          <a:lstStyle/>
          <a:p>
            <a:pPr algn="ctr"/>
            <a:r>
              <a:rPr lang="zh-TW" altLang="en-US" sz="1100" b="1" dirty="0">
                <a:solidFill>
                  <a:srgbClr val="FF6600"/>
                </a:solidFill>
                <a:latin typeface="微軟正黑體" panose="020B0604030504040204" pitchFamily="34" charset="-120"/>
                <a:ea typeface="微軟正黑體" panose="020B0604030504040204" pitchFamily="34" charset="-120"/>
              </a:rPr>
              <a:t>混合資產*</a:t>
            </a:r>
            <a:r>
              <a:rPr lang="en-US" altLang="zh-TW" sz="1100" b="1" dirty="0">
                <a:solidFill>
                  <a:srgbClr val="FF6600"/>
                </a:solidFill>
                <a:latin typeface="微軟正黑體" panose="020B0604030504040204" pitchFamily="34" charset="-120"/>
                <a:ea typeface="微軟正黑體" panose="020B0604030504040204" pitchFamily="34" charset="-120"/>
              </a:rPr>
              <a:t>25%</a:t>
            </a:r>
            <a:endParaRPr lang="zh-TW" altLang="en-US" sz="1100" b="1" dirty="0">
              <a:solidFill>
                <a:srgbClr val="FF6600"/>
              </a:solidFill>
              <a:latin typeface="微軟正黑體" panose="020B0604030504040204" pitchFamily="34" charset="-120"/>
              <a:ea typeface="微軟正黑體" panose="020B0604030504040204" pitchFamily="34" charset="-120"/>
            </a:endParaRPr>
          </a:p>
        </p:txBody>
      </p:sp>
      <p:sp>
        <p:nvSpPr>
          <p:cNvPr id="23" name="文字方塊 22"/>
          <p:cNvSpPr txBox="1"/>
          <p:nvPr/>
        </p:nvSpPr>
        <p:spPr>
          <a:xfrm>
            <a:off x="2654027" y="5128543"/>
            <a:ext cx="1306718" cy="261610"/>
          </a:xfrm>
          <a:prstGeom prst="rect">
            <a:avLst/>
          </a:prstGeom>
          <a:noFill/>
        </p:spPr>
        <p:txBody>
          <a:bodyPr wrap="square" rtlCol="0">
            <a:spAutoFit/>
          </a:bodyPr>
          <a:lstStyle/>
          <a:p>
            <a:pPr algn="ctr"/>
            <a:r>
              <a:rPr lang="zh-TW" altLang="en-US" sz="1100" b="1" dirty="0">
                <a:solidFill>
                  <a:srgbClr val="C00000"/>
                </a:solidFill>
                <a:latin typeface="微軟正黑體" panose="020B0604030504040204" pitchFamily="34" charset="-120"/>
                <a:ea typeface="微軟正黑體" panose="020B0604030504040204" pitchFamily="34" charset="-120"/>
              </a:rPr>
              <a:t>投資級債</a:t>
            </a:r>
            <a:r>
              <a:rPr lang="en-US" altLang="zh-TW" sz="1100" b="1" dirty="0">
                <a:solidFill>
                  <a:srgbClr val="C00000"/>
                </a:solidFill>
                <a:latin typeface="微軟正黑體" panose="020B0604030504040204" pitchFamily="34" charset="-120"/>
                <a:ea typeface="微軟正黑體" panose="020B0604030504040204" pitchFamily="34" charset="-120"/>
              </a:rPr>
              <a:t>, 11%</a:t>
            </a:r>
            <a:endParaRPr lang="zh-TW" altLang="en-US" sz="1100" b="1" dirty="0">
              <a:solidFill>
                <a:srgbClr val="C00000"/>
              </a:solidFill>
              <a:latin typeface="微軟正黑體" panose="020B0604030504040204" pitchFamily="34" charset="-120"/>
              <a:ea typeface="微軟正黑體" panose="020B0604030504040204" pitchFamily="34" charset="-120"/>
            </a:endParaRPr>
          </a:p>
        </p:txBody>
      </p:sp>
      <p:sp>
        <p:nvSpPr>
          <p:cNvPr id="40" name="文字方塊 39"/>
          <p:cNvSpPr txBox="1"/>
          <p:nvPr/>
        </p:nvSpPr>
        <p:spPr>
          <a:xfrm>
            <a:off x="2356345" y="5965060"/>
            <a:ext cx="1580489" cy="261610"/>
          </a:xfrm>
          <a:prstGeom prst="rect">
            <a:avLst/>
          </a:prstGeom>
          <a:noFill/>
        </p:spPr>
        <p:txBody>
          <a:bodyPr wrap="square" rtlCol="0">
            <a:spAutoFit/>
          </a:bodyPr>
          <a:lstStyle/>
          <a:p>
            <a:r>
              <a:rPr lang="zh-TW" altLang="en-US" sz="1100" b="1" dirty="0">
                <a:solidFill>
                  <a:srgbClr val="7030A0"/>
                </a:solidFill>
                <a:latin typeface="微軟正黑體" panose="020B0604030504040204" pitchFamily="34" charset="-120"/>
                <a:ea typeface="微軟正黑體" panose="020B0604030504040204" pitchFamily="34" charset="-120"/>
              </a:rPr>
              <a:t>機構</a:t>
            </a:r>
            <a:r>
              <a:rPr lang="en-US" altLang="zh-TW" sz="1100" b="1" dirty="0">
                <a:solidFill>
                  <a:srgbClr val="7030A0"/>
                </a:solidFill>
                <a:latin typeface="微軟正黑體" panose="020B0604030504040204" pitchFamily="34" charset="-120"/>
                <a:ea typeface="微軟正黑體" panose="020B0604030504040204" pitchFamily="34" charset="-120"/>
              </a:rPr>
              <a:t>MBS</a:t>
            </a:r>
            <a:r>
              <a:rPr lang="zh-TW" altLang="en-US" sz="1100" b="1" dirty="0">
                <a:solidFill>
                  <a:srgbClr val="7030A0"/>
                </a:solidFill>
                <a:latin typeface="微軟正黑體" panose="020B0604030504040204" pitchFamily="34" charset="-120"/>
                <a:ea typeface="微軟正黑體" panose="020B0604030504040204" pitchFamily="34" charset="-120"/>
              </a:rPr>
              <a:t>與其他</a:t>
            </a:r>
            <a:r>
              <a:rPr lang="en-US" altLang="zh-TW" sz="1100" b="1" dirty="0">
                <a:solidFill>
                  <a:srgbClr val="7030A0"/>
                </a:solidFill>
                <a:latin typeface="微軟正黑體" panose="020B0604030504040204" pitchFamily="34" charset="-120"/>
                <a:ea typeface="微軟正黑體" panose="020B0604030504040204" pitchFamily="34" charset="-120"/>
              </a:rPr>
              <a:t>,</a:t>
            </a:r>
            <a:r>
              <a:rPr lang="zh-TW" altLang="en-US" sz="1100" b="1" dirty="0">
                <a:solidFill>
                  <a:srgbClr val="7030A0"/>
                </a:solidFill>
                <a:latin typeface="微軟正黑體" panose="020B0604030504040204" pitchFamily="34" charset="-120"/>
                <a:ea typeface="微軟正黑體" panose="020B0604030504040204" pitchFamily="34" charset="-120"/>
              </a:rPr>
              <a:t> </a:t>
            </a:r>
            <a:r>
              <a:rPr lang="en-US" altLang="zh-TW" sz="1100" b="1" dirty="0">
                <a:solidFill>
                  <a:srgbClr val="7030A0"/>
                </a:solidFill>
                <a:latin typeface="微軟正黑體" panose="020B0604030504040204" pitchFamily="34" charset="-120"/>
                <a:ea typeface="微軟正黑體" panose="020B0604030504040204" pitchFamily="34" charset="-120"/>
              </a:rPr>
              <a:t>5%</a:t>
            </a:r>
            <a:endParaRPr lang="zh-TW" altLang="en-US" sz="1100" b="1" dirty="0">
              <a:solidFill>
                <a:srgbClr val="7030A0"/>
              </a:solidFill>
              <a:latin typeface="微軟正黑體" panose="020B0604030504040204" pitchFamily="34" charset="-120"/>
              <a:ea typeface="微軟正黑體" panose="020B0604030504040204" pitchFamily="34" charset="-120"/>
            </a:endParaRPr>
          </a:p>
        </p:txBody>
      </p:sp>
      <p:sp>
        <p:nvSpPr>
          <p:cNvPr id="42" name="文字方塊 41"/>
          <p:cNvSpPr txBox="1"/>
          <p:nvPr/>
        </p:nvSpPr>
        <p:spPr>
          <a:xfrm>
            <a:off x="407428" y="4429585"/>
            <a:ext cx="1587572" cy="261610"/>
          </a:xfrm>
          <a:prstGeom prst="rect">
            <a:avLst/>
          </a:prstGeom>
          <a:noFill/>
        </p:spPr>
        <p:txBody>
          <a:bodyPr wrap="square" rtlCol="0">
            <a:spAutoFit/>
          </a:bodyPr>
          <a:lstStyle/>
          <a:p>
            <a:r>
              <a:rPr lang="zh-TW" altLang="en-US" sz="1100" b="1" dirty="0">
                <a:solidFill>
                  <a:srgbClr val="002060"/>
                </a:solidFill>
                <a:latin typeface="微軟正黑體" panose="020B0604030504040204" pitchFamily="34" charset="-120"/>
                <a:ea typeface="微軟正黑體" panose="020B0604030504040204" pitchFamily="34" charset="-120"/>
              </a:rPr>
              <a:t>普通股</a:t>
            </a:r>
            <a:r>
              <a:rPr lang="en-US" altLang="zh-TW" sz="1100" b="1" dirty="0">
                <a:solidFill>
                  <a:srgbClr val="002060"/>
                </a:solidFill>
                <a:latin typeface="微軟正黑體" panose="020B0604030504040204" pitchFamily="34" charset="-120"/>
                <a:ea typeface="微軟正黑體" panose="020B0604030504040204" pitchFamily="34" charset="-120"/>
              </a:rPr>
              <a:t>,28%</a:t>
            </a:r>
            <a:endParaRPr lang="zh-TW" altLang="en-US" sz="1100" b="1" dirty="0">
              <a:solidFill>
                <a:srgbClr val="002060"/>
              </a:solidFill>
              <a:latin typeface="微軟正黑體" panose="020B0604030504040204" pitchFamily="34" charset="-120"/>
              <a:ea typeface="微軟正黑體" panose="020B0604030504040204" pitchFamily="34" charset="-120"/>
            </a:endParaRPr>
          </a:p>
        </p:txBody>
      </p:sp>
      <p:sp>
        <p:nvSpPr>
          <p:cNvPr id="43" name="文字方塊 42"/>
          <p:cNvSpPr txBox="1"/>
          <p:nvPr/>
        </p:nvSpPr>
        <p:spPr>
          <a:xfrm>
            <a:off x="2690084" y="5616271"/>
            <a:ext cx="1155756" cy="261610"/>
          </a:xfrm>
          <a:prstGeom prst="rect">
            <a:avLst/>
          </a:prstGeom>
          <a:noFill/>
        </p:spPr>
        <p:txBody>
          <a:bodyPr wrap="square" rtlCol="0">
            <a:spAutoFit/>
          </a:bodyPr>
          <a:lstStyle/>
          <a:p>
            <a:r>
              <a:rPr lang="zh-TW" altLang="en-US" sz="1100" b="1" dirty="0">
                <a:solidFill>
                  <a:srgbClr val="006600"/>
                </a:solidFill>
                <a:latin typeface="微軟正黑體" panose="020B0604030504040204" pitchFamily="34" charset="-120"/>
                <a:ea typeface="微軟正黑體" panose="020B0604030504040204" pitchFamily="34" charset="-120"/>
              </a:rPr>
              <a:t>美國公債</a:t>
            </a:r>
            <a:r>
              <a:rPr lang="en-US" altLang="zh-TW" sz="1100" b="1" dirty="0">
                <a:solidFill>
                  <a:srgbClr val="006600"/>
                </a:solidFill>
                <a:latin typeface="微軟正黑體" panose="020B0604030504040204" pitchFamily="34" charset="-120"/>
                <a:ea typeface="微軟正黑體" panose="020B0604030504040204" pitchFamily="34" charset="-120"/>
              </a:rPr>
              <a:t>, 9%</a:t>
            </a:r>
            <a:endParaRPr lang="zh-TW" altLang="en-US" sz="1100" b="1" dirty="0">
              <a:solidFill>
                <a:srgbClr val="006600"/>
              </a:solidFill>
              <a:latin typeface="微軟正黑體" panose="020B0604030504040204" pitchFamily="34" charset="-120"/>
              <a:ea typeface="微軟正黑體" panose="020B0604030504040204" pitchFamily="34" charset="-120"/>
            </a:endParaRPr>
          </a:p>
        </p:txBody>
      </p:sp>
      <p:sp>
        <p:nvSpPr>
          <p:cNvPr id="44" name="文字方塊 43"/>
          <p:cNvSpPr txBox="1"/>
          <p:nvPr/>
        </p:nvSpPr>
        <p:spPr>
          <a:xfrm>
            <a:off x="1318415" y="6056776"/>
            <a:ext cx="1155755" cy="261610"/>
          </a:xfrm>
          <a:prstGeom prst="rect">
            <a:avLst/>
          </a:prstGeom>
          <a:noFill/>
        </p:spPr>
        <p:txBody>
          <a:bodyPr wrap="square" rtlCol="0">
            <a:spAutoFit/>
          </a:bodyPr>
          <a:lstStyle/>
          <a:p>
            <a:pPr algn="ctr"/>
            <a:r>
              <a:rPr lang="zh-TW" altLang="en-US" sz="1100" b="1" dirty="0">
                <a:solidFill>
                  <a:srgbClr val="41719C"/>
                </a:solidFill>
                <a:latin typeface="微軟正黑體" panose="020B0604030504040204" pitchFamily="34" charset="-120"/>
                <a:ea typeface="微軟正黑體" panose="020B0604030504040204" pitchFamily="34" charset="-120"/>
              </a:rPr>
              <a:t>現金</a:t>
            </a:r>
            <a:r>
              <a:rPr lang="en-US" altLang="zh-TW" sz="1100" b="1" dirty="0">
                <a:solidFill>
                  <a:srgbClr val="41719C"/>
                </a:solidFill>
                <a:latin typeface="微軟正黑體" panose="020B0604030504040204" pitchFamily="34" charset="-120"/>
                <a:ea typeface="微軟正黑體" panose="020B0604030504040204" pitchFamily="34" charset="-120"/>
              </a:rPr>
              <a:t>,4.3%</a:t>
            </a:r>
            <a:endParaRPr lang="zh-TW" altLang="en-US" sz="1100" b="1" dirty="0">
              <a:solidFill>
                <a:srgbClr val="41719C"/>
              </a:solidFill>
              <a:latin typeface="微軟正黑體" panose="020B0604030504040204" pitchFamily="34" charset="-120"/>
              <a:ea typeface="微軟正黑體" panose="020B0604030504040204" pitchFamily="34" charset="-120"/>
            </a:endParaRPr>
          </a:p>
        </p:txBody>
      </p:sp>
      <p:pic>
        <p:nvPicPr>
          <p:cNvPr id="47" name="圖片 46">
            <a:extLst>
              <a:ext uri="{FF2B5EF4-FFF2-40B4-BE49-F238E27FC236}">
                <a16:creationId xmlns:a16="http://schemas.microsoft.com/office/drawing/2014/main" id="{E81566AE-B5B6-3885-5DF3-A01B14C0657C}"/>
              </a:ext>
            </a:extLst>
          </p:cNvPr>
          <p:cNvPicPr>
            <a:picLocks noChangeAspect="1"/>
          </p:cNvPicPr>
          <p:nvPr/>
        </p:nvPicPr>
        <p:blipFill>
          <a:blip r:embed="rId6"/>
          <a:stretch>
            <a:fillRect/>
          </a:stretch>
        </p:blipFill>
        <p:spPr>
          <a:xfrm>
            <a:off x="4307933" y="4159058"/>
            <a:ext cx="2959248" cy="1954405"/>
          </a:xfrm>
          <a:prstGeom prst="rect">
            <a:avLst/>
          </a:prstGeom>
        </p:spPr>
      </p:pic>
      <p:sp>
        <p:nvSpPr>
          <p:cNvPr id="48" name="文字方塊 47">
            <a:extLst>
              <a:ext uri="{FF2B5EF4-FFF2-40B4-BE49-F238E27FC236}">
                <a16:creationId xmlns:a16="http://schemas.microsoft.com/office/drawing/2014/main" id="{DE729E01-1120-0F48-6779-92D27BFA3749}"/>
              </a:ext>
            </a:extLst>
          </p:cNvPr>
          <p:cNvSpPr txBox="1"/>
          <p:nvPr/>
        </p:nvSpPr>
        <p:spPr>
          <a:xfrm>
            <a:off x="6028361" y="4177721"/>
            <a:ext cx="1088412" cy="600164"/>
          </a:xfrm>
          <a:prstGeom prst="rect">
            <a:avLst/>
          </a:prstGeom>
          <a:noFill/>
        </p:spPr>
        <p:txBody>
          <a:bodyPr wrap="square" rtlCol="0">
            <a:spAutoFit/>
          </a:bodyPr>
          <a:lstStyle/>
          <a:p>
            <a:pPr defTabSz="914400">
              <a:defRPr/>
            </a:pPr>
            <a:r>
              <a:rPr lang="zh-TW" altLang="en-US" sz="1100" dirty="0">
                <a:solidFill>
                  <a:srgbClr val="0000FF"/>
                </a:solidFill>
                <a:latin typeface="微軟正黑體" panose="020B0604030504040204" pitchFamily="34" charset="-120"/>
                <a:ea typeface="微軟正黑體" panose="020B0604030504040204" pitchFamily="34" charset="-120"/>
              </a:rPr>
              <a:t>成長股  </a:t>
            </a:r>
            <a:r>
              <a:rPr lang="en-US" altLang="zh-TW" sz="1100" dirty="0">
                <a:solidFill>
                  <a:srgbClr val="0000FF"/>
                </a:solidFill>
                <a:latin typeface="微軟正黑體" panose="020B0604030504040204" pitchFamily="34" charset="-120"/>
                <a:ea typeface="微軟正黑體" panose="020B0604030504040204" pitchFamily="34" charset="-120"/>
              </a:rPr>
              <a:t>18%</a:t>
            </a:r>
          </a:p>
          <a:p>
            <a:pPr defTabSz="914400">
              <a:defRPr/>
            </a:pPr>
            <a:r>
              <a:rPr lang="zh-TW" altLang="en-US" sz="1100" dirty="0">
                <a:solidFill>
                  <a:srgbClr val="0000FF"/>
                </a:solidFill>
                <a:latin typeface="微軟正黑體" panose="020B0604030504040204" pitchFamily="34" charset="-120"/>
                <a:ea typeface="微軟正黑體" panose="020B0604030504040204" pitchFamily="34" charset="-120"/>
              </a:rPr>
              <a:t>循環股  </a:t>
            </a:r>
            <a:r>
              <a:rPr lang="en-US" altLang="zh-TW" sz="1100" dirty="0">
                <a:solidFill>
                  <a:srgbClr val="0000FF"/>
                </a:solidFill>
                <a:latin typeface="微軟正黑體" panose="020B0604030504040204" pitchFamily="34" charset="-120"/>
                <a:ea typeface="微軟正黑體" panose="020B0604030504040204" pitchFamily="34" charset="-120"/>
              </a:rPr>
              <a:t>19%</a:t>
            </a:r>
          </a:p>
          <a:p>
            <a:pPr defTabSz="914400">
              <a:defRPr/>
            </a:pPr>
            <a:r>
              <a:rPr lang="zh-TW" altLang="en-US" sz="1100" dirty="0">
                <a:solidFill>
                  <a:srgbClr val="0000FF"/>
                </a:solidFill>
                <a:latin typeface="微軟正黑體" panose="020B0604030504040204" pitchFamily="34" charset="-120"/>
                <a:ea typeface="微軟正黑體" panose="020B0604030504040204" pitchFamily="34" charset="-120"/>
              </a:rPr>
              <a:t>防禦股  </a:t>
            </a:r>
            <a:r>
              <a:rPr lang="en-US" altLang="zh-TW" sz="1100" dirty="0">
                <a:solidFill>
                  <a:srgbClr val="0000FF"/>
                </a:solidFill>
                <a:latin typeface="微軟正黑體" panose="020B0604030504040204" pitchFamily="34" charset="-120"/>
                <a:ea typeface="微軟正黑體" panose="020B0604030504040204" pitchFamily="34" charset="-120"/>
              </a:rPr>
              <a:t>16%</a:t>
            </a:r>
          </a:p>
        </p:txBody>
      </p:sp>
      <p:pic>
        <p:nvPicPr>
          <p:cNvPr id="8" name="圖片 7">
            <a:extLst>
              <a:ext uri="{FF2B5EF4-FFF2-40B4-BE49-F238E27FC236}">
                <a16:creationId xmlns:a16="http://schemas.microsoft.com/office/drawing/2014/main" id="{4C71611B-B860-EE57-8468-A7CEDED08E00}"/>
              </a:ext>
            </a:extLst>
          </p:cNvPr>
          <p:cNvPicPr>
            <a:picLocks noChangeAspect="1"/>
          </p:cNvPicPr>
          <p:nvPr/>
        </p:nvPicPr>
        <p:blipFill>
          <a:blip r:embed="rId7"/>
          <a:srcRect t="-1" b="5788"/>
          <a:stretch>
            <a:fillRect/>
          </a:stretch>
        </p:blipFill>
        <p:spPr>
          <a:xfrm>
            <a:off x="382783" y="2025654"/>
            <a:ext cx="6433792" cy="1417794"/>
          </a:xfrm>
          <a:prstGeom prst="rect">
            <a:avLst/>
          </a:prstGeom>
        </p:spPr>
      </p:pic>
      <p:sp>
        <p:nvSpPr>
          <p:cNvPr id="13" name="矩形圖說文字 75"/>
          <p:cNvSpPr/>
          <p:nvPr/>
        </p:nvSpPr>
        <p:spPr>
          <a:xfrm>
            <a:off x="744688" y="1425033"/>
            <a:ext cx="1544417" cy="885681"/>
          </a:xfrm>
          <a:prstGeom prst="wedgeRectCallout">
            <a:avLst>
              <a:gd name="adj1" fmla="val 11260"/>
              <a:gd name="adj2" fmla="val 48849"/>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200" b="1" dirty="0">
                <a:solidFill>
                  <a:schemeClr val="tx1"/>
                </a:solidFill>
                <a:latin typeface="微軟正黑體" panose="020B0604030504040204" pitchFamily="34" charset="-120"/>
                <a:ea typeface="微軟正黑體" panose="020B0604030504040204" pitchFamily="34" charset="-120"/>
              </a:rPr>
              <a:t>2020~2021</a:t>
            </a:r>
            <a:r>
              <a:rPr lang="zh-TW" altLang="en-US" sz="1200" dirty="0">
                <a:solidFill>
                  <a:schemeClr val="tx1"/>
                </a:solidFill>
                <a:latin typeface="微軟正黑體" panose="020B0604030504040204" pitchFamily="34" charset="-120"/>
                <a:ea typeface="微軟正黑體" panose="020B0604030504040204" pitchFamily="34" charset="-120"/>
              </a:rPr>
              <a:t> </a:t>
            </a:r>
            <a:endParaRPr lang="en-US" altLang="zh-TW" sz="1200" dirty="0">
              <a:solidFill>
                <a:schemeClr val="tx1"/>
              </a:solidFill>
              <a:latin typeface="微軟正黑體" panose="020B0604030504040204" pitchFamily="34" charset="-120"/>
              <a:ea typeface="微軟正黑體" panose="020B0604030504040204" pitchFamily="34" charset="-120"/>
            </a:endParaRPr>
          </a:p>
          <a:p>
            <a:pPr algn="ctr"/>
            <a:r>
              <a:rPr lang="zh-TW" altLang="en-US" sz="1200" b="1" u="sng" dirty="0">
                <a:solidFill>
                  <a:schemeClr val="tx1"/>
                </a:solidFill>
                <a:latin typeface="微軟正黑體" panose="020B0604030504040204" pitchFamily="34" charset="-120"/>
                <a:ea typeface="微軟正黑體" panose="020B0604030504040204" pitchFamily="34" charset="-120"/>
              </a:rPr>
              <a:t>加股減債</a:t>
            </a:r>
            <a:endParaRPr lang="en-US" altLang="zh-TW" sz="1000" dirty="0">
              <a:solidFill>
                <a:schemeClr val="tx1"/>
              </a:solidFill>
              <a:latin typeface="微軟正黑體" panose="020B0604030504040204" pitchFamily="34" charset="-120"/>
              <a:ea typeface="微軟正黑體" panose="020B0604030504040204" pitchFamily="34" charset="-120"/>
            </a:endParaRPr>
          </a:p>
          <a:p>
            <a:pPr algn="ctr"/>
            <a:r>
              <a:rPr lang="zh-TW" altLang="en-US" sz="1000" dirty="0">
                <a:solidFill>
                  <a:schemeClr val="tx1"/>
                </a:solidFill>
                <a:latin typeface="微軟正黑體" panose="020B0604030504040204" pitchFamily="34" charset="-120"/>
                <a:ea typeface="微軟正黑體" panose="020B0604030504040204" pitchFamily="34" charset="-120"/>
              </a:rPr>
              <a:t>掌握疫後復甦行情</a:t>
            </a:r>
            <a:endParaRPr lang="en-US" altLang="zh-TW" sz="1000" dirty="0">
              <a:solidFill>
                <a:schemeClr val="tx1"/>
              </a:solidFill>
              <a:latin typeface="微軟正黑體" panose="020B0604030504040204" pitchFamily="34" charset="-120"/>
              <a:ea typeface="微軟正黑體" panose="020B0604030504040204" pitchFamily="34" charset="-120"/>
            </a:endParaRPr>
          </a:p>
        </p:txBody>
      </p:sp>
      <p:sp>
        <p:nvSpPr>
          <p:cNvPr id="14" name="矩形圖說文字 76"/>
          <p:cNvSpPr/>
          <p:nvPr/>
        </p:nvSpPr>
        <p:spPr>
          <a:xfrm>
            <a:off x="2117141" y="1446116"/>
            <a:ext cx="1663489" cy="839046"/>
          </a:xfrm>
          <a:prstGeom prst="wedgeRectCallout">
            <a:avLst>
              <a:gd name="adj1" fmla="val 29833"/>
              <a:gd name="adj2" fmla="val 5075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200" b="1" dirty="0">
                <a:solidFill>
                  <a:schemeClr val="tx1"/>
                </a:solidFill>
                <a:latin typeface="微軟正黑體" panose="020B0604030504040204" pitchFamily="34" charset="-120"/>
                <a:ea typeface="微軟正黑體" panose="020B0604030504040204" pitchFamily="34" charset="-120"/>
              </a:rPr>
              <a:t>2022</a:t>
            </a:r>
            <a:r>
              <a:rPr lang="zh-TW" altLang="en-US" sz="1200" b="1" dirty="0">
                <a:solidFill>
                  <a:schemeClr val="tx1"/>
                </a:solidFill>
                <a:latin typeface="微軟正黑體" panose="020B0604030504040204" pitchFamily="34" charset="-120"/>
                <a:ea typeface="微軟正黑體" panose="020B0604030504040204" pitchFamily="34" charset="-120"/>
              </a:rPr>
              <a:t> </a:t>
            </a:r>
            <a:endParaRPr lang="en-US" altLang="zh-TW" sz="1200" b="1" dirty="0">
              <a:solidFill>
                <a:schemeClr val="tx1"/>
              </a:solidFill>
              <a:latin typeface="微軟正黑體" panose="020B0604030504040204" pitchFamily="34" charset="-120"/>
              <a:ea typeface="微軟正黑體" panose="020B0604030504040204" pitchFamily="34" charset="-120"/>
            </a:endParaRPr>
          </a:p>
          <a:p>
            <a:pPr algn="ctr"/>
            <a:r>
              <a:rPr lang="zh-TW" altLang="en-US" sz="1200" b="1" u="sng" dirty="0">
                <a:solidFill>
                  <a:schemeClr val="tx1"/>
                </a:solidFill>
                <a:latin typeface="微軟正黑體" panose="020B0604030504040204" pitchFamily="34" charset="-120"/>
                <a:ea typeface="微軟正黑體" panose="020B0604030504040204" pitchFamily="34" charset="-120"/>
              </a:rPr>
              <a:t>加債減股</a:t>
            </a:r>
            <a:endParaRPr lang="en-US" altLang="zh-TW" sz="1200" b="1" u="sng" dirty="0">
              <a:solidFill>
                <a:schemeClr val="tx1"/>
              </a:solidFill>
              <a:latin typeface="微軟正黑體" panose="020B0604030504040204" pitchFamily="34" charset="-120"/>
              <a:ea typeface="微軟正黑體" panose="020B0604030504040204" pitchFamily="34" charset="-120"/>
            </a:endParaRPr>
          </a:p>
          <a:p>
            <a:pPr algn="ctr"/>
            <a:r>
              <a:rPr lang="zh-TW" altLang="en-US" sz="1000" dirty="0">
                <a:solidFill>
                  <a:schemeClr val="tx1"/>
                </a:solidFill>
                <a:latin typeface="微軟正黑體" panose="020B0604030504040204" pitchFamily="34" charset="-120"/>
                <a:ea typeface="微軟正黑體" panose="020B0604030504040204" pitchFamily="34" charset="-120"/>
              </a:rPr>
              <a:t>提升收益、降低股市風險</a:t>
            </a:r>
            <a:endParaRPr lang="en-US" altLang="zh-TW" sz="1000" dirty="0">
              <a:solidFill>
                <a:schemeClr val="tx1"/>
              </a:solidFill>
              <a:latin typeface="微軟正黑體" panose="020B0604030504040204" pitchFamily="34" charset="-120"/>
              <a:ea typeface="微軟正黑體" panose="020B0604030504040204" pitchFamily="34" charset="-120"/>
            </a:endParaRPr>
          </a:p>
        </p:txBody>
      </p:sp>
      <p:sp>
        <p:nvSpPr>
          <p:cNvPr id="15" name="矩形圖說文字 77"/>
          <p:cNvSpPr/>
          <p:nvPr/>
        </p:nvSpPr>
        <p:spPr>
          <a:xfrm>
            <a:off x="3661558" y="1432562"/>
            <a:ext cx="1611025" cy="878886"/>
          </a:xfrm>
          <a:prstGeom prst="wedgeRectCallout">
            <a:avLst>
              <a:gd name="adj1" fmla="val 9074"/>
              <a:gd name="adj2" fmla="val 4698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200" b="1" dirty="0">
                <a:solidFill>
                  <a:schemeClr val="tx1"/>
                </a:solidFill>
                <a:latin typeface="微軟正黑體" panose="020B0604030504040204" pitchFamily="34" charset="-120"/>
                <a:ea typeface="微軟正黑體" panose="020B0604030504040204" pitchFamily="34" charset="-120"/>
              </a:rPr>
              <a:t>2023</a:t>
            </a:r>
            <a:r>
              <a:rPr lang="zh-TW" altLang="en-US" sz="1200" b="1" dirty="0">
                <a:solidFill>
                  <a:schemeClr val="tx1"/>
                </a:solidFill>
                <a:latin typeface="微軟正黑體" panose="020B0604030504040204" pitchFamily="34" charset="-120"/>
                <a:ea typeface="微軟正黑體" panose="020B0604030504040204" pitchFamily="34" charset="-120"/>
              </a:rPr>
              <a:t> </a:t>
            </a:r>
            <a:endParaRPr lang="en-US" altLang="zh-TW" sz="1200" b="1" dirty="0">
              <a:solidFill>
                <a:schemeClr val="tx1"/>
              </a:solidFill>
              <a:latin typeface="微軟正黑體" panose="020B0604030504040204" pitchFamily="34" charset="-120"/>
              <a:ea typeface="微軟正黑體" panose="020B0604030504040204" pitchFamily="34" charset="-120"/>
            </a:endParaRPr>
          </a:p>
          <a:p>
            <a:pPr algn="ctr"/>
            <a:r>
              <a:rPr lang="zh-TW" altLang="en-US" sz="1200" b="1" u="sng" dirty="0">
                <a:solidFill>
                  <a:schemeClr val="tx1"/>
                </a:solidFill>
                <a:latin typeface="微軟正黑體" panose="020B0604030504040204" pitchFamily="34" charset="-120"/>
                <a:ea typeface="微軟正黑體" panose="020B0604030504040204" pitchFamily="34" charset="-120"/>
              </a:rPr>
              <a:t>偏好債券</a:t>
            </a:r>
            <a:endParaRPr lang="en-US" altLang="zh-TW" sz="1200" b="1" u="sng" dirty="0">
              <a:solidFill>
                <a:schemeClr val="tx1"/>
              </a:solidFill>
              <a:latin typeface="微軟正黑體" panose="020B0604030504040204" pitchFamily="34" charset="-120"/>
              <a:ea typeface="微軟正黑體" panose="020B0604030504040204" pitchFamily="34" charset="-120"/>
            </a:endParaRPr>
          </a:p>
          <a:p>
            <a:pPr algn="ctr"/>
            <a:r>
              <a:rPr lang="zh-TW" altLang="en-US" sz="1000" dirty="0">
                <a:solidFill>
                  <a:schemeClr val="tx1"/>
                </a:solidFill>
                <a:latin typeface="微軟正黑體" panose="020B0604030504040204" pitchFamily="34" charset="-120"/>
                <a:ea typeface="微軟正黑體" panose="020B0604030504040204" pitchFamily="34" charset="-120"/>
              </a:rPr>
              <a:t>參與債市殖利率升高優勢</a:t>
            </a:r>
            <a:endParaRPr lang="en-US" altLang="zh-TW" sz="1000" dirty="0">
              <a:solidFill>
                <a:schemeClr val="tx1"/>
              </a:solidFill>
              <a:latin typeface="微軟正黑體" panose="020B0604030504040204" pitchFamily="34" charset="-120"/>
              <a:ea typeface="微軟正黑體" panose="020B0604030504040204" pitchFamily="34" charset="-120"/>
            </a:endParaRPr>
          </a:p>
        </p:txBody>
      </p:sp>
      <p:sp>
        <p:nvSpPr>
          <p:cNvPr id="16" name="矩形圖說文字 74"/>
          <p:cNvSpPr/>
          <p:nvPr/>
        </p:nvSpPr>
        <p:spPr>
          <a:xfrm>
            <a:off x="5231953" y="1470202"/>
            <a:ext cx="1437305" cy="866708"/>
          </a:xfrm>
          <a:prstGeom prst="wedgeRectCallout">
            <a:avLst>
              <a:gd name="adj1" fmla="val -35407"/>
              <a:gd name="adj2" fmla="val 4965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200" b="1" dirty="0">
                <a:solidFill>
                  <a:schemeClr val="tx1"/>
                </a:solidFill>
                <a:latin typeface="微軟正黑體" panose="020B0604030504040204" pitchFamily="34" charset="-120"/>
                <a:ea typeface="微軟正黑體" panose="020B0604030504040204" pitchFamily="34" charset="-120"/>
              </a:rPr>
              <a:t>2024~</a:t>
            </a:r>
            <a:r>
              <a:rPr lang="zh-TW" altLang="en-US" sz="1200" b="1" dirty="0">
                <a:solidFill>
                  <a:schemeClr val="tx1"/>
                </a:solidFill>
                <a:latin typeface="微軟正黑體" panose="020B0604030504040204" pitchFamily="34" charset="-120"/>
                <a:ea typeface="微軟正黑體" panose="020B0604030504040204" pitchFamily="34" charset="-120"/>
              </a:rPr>
              <a:t>迄今 </a:t>
            </a:r>
            <a:endParaRPr lang="en-US" altLang="zh-TW" sz="1200" b="1" dirty="0">
              <a:solidFill>
                <a:schemeClr val="tx1"/>
              </a:solidFill>
              <a:latin typeface="微軟正黑體" panose="020B0604030504040204" pitchFamily="34" charset="-120"/>
              <a:ea typeface="微軟正黑體" panose="020B0604030504040204" pitchFamily="34" charset="-120"/>
            </a:endParaRPr>
          </a:p>
          <a:p>
            <a:pPr algn="ctr"/>
            <a:r>
              <a:rPr lang="zh-TW" altLang="en-US" sz="1200" b="1" u="sng" dirty="0">
                <a:solidFill>
                  <a:schemeClr val="tx1"/>
                </a:solidFill>
                <a:latin typeface="微軟正黑體" panose="020B0604030504040204" pitchFamily="34" charset="-120"/>
                <a:ea typeface="微軟正黑體" panose="020B0604030504040204" pitchFamily="34" charset="-120"/>
              </a:rPr>
              <a:t>加股減債</a:t>
            </a:r>
            <a:r>
              <a:rPr lang="en-US" altLang="zh-TW" sz="1000" b="1" dirty="0">
                <a:solidFill>
                  <a:schemeClr val="tx1"/>
                </a:solidFill>
                <a:latin typeface="微軟正黑體" panose="020B0604030504040204" pitchFamily="34" charset="-120"/>
                <a:ea typeface="微軟正黑體" panose="020B0604030504040204" pitchFamily="34" charset="-120"/>
              </a:rPr>
              <a:t> </a:t>
            </a:r>
            <a:r>
              <a:rPr lang="zh-TW" altLang="en-US" sz="1000" dirty="0">
                <a:solidFill>
                  <a:schemeClr val="tx1"/>
                </a:solidFill>
                <a:latin typeface="微軟正黑體" panose="020B0604030504040204" pitchFamily="34" charset="-120"/>
                <a:ea typeface="微軟正黑體" panose="020B0604030504040204" pitchFamily="34" charset="-120"/>
              </a:rPr>
              <a:t>目前小幅加碼股票</a:t>
            </a:r>
            <a:endParaRPr lang="en-US" altLang="zh-TW" sz="1000" dirty="0">
              <a:solidFill>
                <a:schemeClr val="tx1"/>
              </a:solidFill>
              <a:latin typeface="微軟正黑體" panose="020B0604030504040204" pitchFamily="34" charset="-120"/>
              <a:ea typeface="微軟正黑體" panose="020B0604030504040204" pitchFamily="34" charset="-120"/>
            </a:endParaRPr>
          </a:p>
        </p:txBody>
      </p:sp>
      <p:sp>
        <p:nvSpPr>
          <p:cNvPr id="17" name="文字方塊 16">
            <a:extLst>
              <a:ext uri="{FF2B5EF4-FFF2-40B4-BE49-F238E27FC236}">
                <a16:creationId xmlns:a16="http://schemas.microsoft.com/office/drawing/2014/main" id="{B336414E-D5B8-F40D-19D1-60497C485FF7}"/>
              </a:ext>
            </a:extLst>
          </p:cNvPr>
          <p:cNvSpPr txBox="1"/>
          <p:nvPr/>
        </p:nvSpPr>
        <p:spPr>
          <a:xfrm>
            <a:off x="6661684" y="2319109"/>
            <a:ext cx="738463" cy="246221"/>
          </a:xfrm>
          <a:prstGeom prst="rect">
            <a:avLst/>
          </a:prstGeom>
          <a:noFill/>
        </p:spPr>
        <p:txBody>
          <a:bodyPr wrap="square" rtlCol="0">
            <a:spAutoFit/>
          </a:bodyPr>
          <a:lstStyle/>
          <a:p>
            <a:r>
              <a:rPr lang="zh-TW" altLang="en-US" sz="1000" b="1" dirty="0">
                <a:solidFill>
                  <a:schemeClr val="accent4"/>
                </a:solidFill>
                <a:latin typeface="微軟正黑體" panose="020B0604030504040204" pitchFamily="34" charset="-120"/>
                <a:ea typeface="微軟正黑體" panose="020B0604030504040204" pitchFamily="34" charset="-120"/>
              </a:rPr>
              <a:t>固定收益</a:t>
            </a:r>
          </a:p>
        </p:txBody>
      </p:sp>
      <p:sp>
        <p:nvSpPr>
          <p:cNvPr id="18" name="文字方塊 17">
            <a:extLst>
              <a:ext uri="{FF2B5EF4-FFF2-40B4-BE49-F238E27FC236}">
                <a16:creationId xmlns:a16="http://schemas.microsoft.com/office/drawing/2014/main" id="{106C1B6D-3440-11DF-2E4E-628245579E5D}"/>
              </a:ext>
            </a:extLst>
          </p:cNvPr>
          <p:cNvSpPr txBox="1"/>
          <p:nvPr/>
        </p:nvSpPr>
        <p:spPr>
          <a:xfrm>
            <a:off x="6661684" y="2756192"/>
            <a:ext cx="984502" cy="400110"/>
          </a:xfrm>
          <a:prstGeom prst="rect">
            <a:avLst/>
          </a:prstGeom>
          <a:noFill/>
        </p:spPr>
        <p:txBody>
          <a:bodyPr wrap="square" rtlCol="0">
            <a:spAutoFit/>
          </a:bodyPr>
          <a:lstStyle/>
          <a:p>
            <a:r>
              <a:rPr lang="zh-TW" altLang="en-US" sz="1000" b="1" dirty="0">
                <a:solidFill>
                  <a:srgbClr val="FF6600"/>
                </a:solidFill>
                <a:latin typeface="微軟正黑體" panose="020B0604030504040204" pitchFamily="34" charset="-120"/>
                <a:ea typeface="微軟正黑體" panose="020B0604030504040204" pitchFamily="34" charset="-120"/>
              </a:rPr>
              <a:t>可轉換證券</a:t>
            </a:r>
            <a:r>
              <a:rPr lang="en-US" altLang="zh-TW" sz="1000" b="1" dirty="0">
                <a:solidFill>
                  <a:srgbClr val="FF6600"/>
                </a:solidFill>
                <a:latin typeface="微軟正黑體" panose="020B0604030504040204" pitchFamily="34" charset="-120"/>
                <a:ea typeface="微軟正黑體" panose="020B0604030504040204" pitchFamily="34" charset="-120"/>
              </a:rPr>
              <a:t>/</a:t>
            </a:r>
            <a:r>
              <a:rPr lang="zh-TW" altLang="en-US" sz="1000" b="1" dirty="0">
                <a:solidFill>
                  <a:srgbClr val="FF6600"/>
                </a:solidFill>
                <a:latin typeface="微軟正黑體" panose="020B0604030504040204" pitchFamily="34" charset="-120"/>
                <a:ea typeface="微軟正黑體" panose="020B0604030504040204" pitchFamily="34" charset="-120"/>
              </a:rPr>
              <a:t>股權連結證券</a:t>
            </a:r>
          </a:p>
        </p:txBody>
      </p:sp>
      <p:sp>
        <p:nvSpPr>
          <p:cNvPr id="19" name="文字方塊 18">
            <a:extLst>
              <a:ext uri="{FF2B5EF4-FFF2-40B4-BE49-F238E27FC236}">
                <a16:creationId xmlns:a16="http://schemas.microsoft.com/office/drawing/2014/main" id="{B48379A1-4A93-E50E-5CA8-7A33514EC32E}"/>
              </a:ext>
            </a:extLst>
          </p:cNvPr>
          <p:cNvSpPr txBox="1"/>
          <p:nvPr/>
        </p:nvSpPr>
        <p:spPr>
          <a:xfrm>
            <a:off x="6661684" y="2595741"/>
            <a:ext cx="956217" cy="246221"/>
          </a:xfrm>
          <a:prstGeom prst="rect">
            <a:avLst/>
          </a:prstGeom>
          <a:noFill/>
        </p:spPr>
        <p:txBody>
          <a:bodyPr wrap="square" rtlCol="0">
            <a:spAutoFit/>
          </a:bodyPr>
          <a:lstStyle/>
          <a:p>
            <a:r>
              <a:rPr lang="zh-TW" altLang="en-US" sz="1000" b="1" dirty="0">
                <a:solidFill>
                  <a:schemeClr val="accent1"/>
                </a:solidFill>
                <a:latin typeface="微軟正黑體" panose="020B0604030504040204" pitchFamily="34" charset="-120"/>
                <a:ea typeface="微軟正黑體" panose="020B0604030504040204" pitchFamily="34" charset="-120"/>
              </a:rPr>
              <a:t>普通股</a:t>
            </a:r>
          </a:p>
        </p:txBody>
      </p:sp>
      <p:sp>
        <p:nvSpPr>
          <p:cNvPr id="45" name="文字方塊 44">
            <a:extLst>
              <a:ext uri="{FF2B5EF4-FFF2-40B4-BE49-F238E27FC236}">
                <a16:creationId xmlns:a16="http://schemas.microsoft.com/office/drawing/2014/main" id="{8A6C0C3A-0A65-39E5-8D5D-B70ECB6E44A3}"/>
              </a:ext>
            </a:extLst>
          </p:cNvPr>
          <p:cNvSpPr txBox="1"/>
          <p:nvPr/>
        </p:nvSpPr>
        <p:spPr>
          <a:xfrm>
            <a:off x="6661684" y="3140338"/>
            <a:ext cx="752431" cy="246221"/>
          </a:xfrm>
          <a:prstGeom prst="rect">
            <a:avLst/>
          </a:prstGeom>
          <a:noFill/>
        </p:spPr>
        <p:txBody>
          <a:bodyPr wrap="square" rtlCol="0">
            <a:spAutoFit/>
          </a:bodyPr>
          <a:lstStyle/>
          <a:p>
            <a:r>
              <a:rPr lang="zh-TW" altLang="en-US" sz="1000" b="1" dirty="0">
                <a:solidFill>
                  <a:srgbClr val="7030A0"/>
                </a:solidFill>
                <a:latin typeface="微軟正黑體" panose="020B0604030504040204" pitchFamily="34" charset="-120"/>
                <a:ea typeface="微軟正黑體" panose="020B0604030504040204" pitchFamily="34" charset="-120"/>
              </a:rPr>
              <a:t>現金</a:t>
            </a:r>
          </a:p>
        </p:txBody>
      </p:sp>
    </p:spTree>
    <p:extLst>
      <p:ext uri="{BB962C8B-B14F-4D97-AF65-F5344CB8AC3E}">
        <p14:creationId xmlns:p14="http://schemas.microsoft.com/office/powerpoint/2010/main" val="346911255"/>
      </p:ext>
    </p:extLst>
  </p:cSld>
  <p:clrMapOvr>
    <a:masterClrMapping/>
  </p:clrMapOvr>
</p:sld>
</file>

<file path=ppt/theme/theme1.xml><?xml version="1.0" encoding="utf-8"?>
<a:theme xmlns:a="http://schemas.openxmlformats.org/drawingml/2006/main" name="Office Theme">
  <a:themeElements>
    <a:clrScheme name="LM Color">
      <a:dk1>
        <a:sysClr val="windowText" lastClr="000000"/>
      </a:dk1>
      <a:lt1>
        <a:sysClr val="window" lastClr="FFFFFF"/>
      </a:lt1>
      <a:dk2>
        <a:srgbClr val="00588A"/>
      </a:dk2>
      <a:lt2>
        <a:srgbClr val="DBDBDB"/>
      </a:lt2>
      <a:accent1>
        <a:srgbClr val="00588A"/>
      </a:accent1>
      <a:accent2>
        <a:srgbClr val="007DC1"/>
      </a:accent2>
      <a:accent3>
        <a:srgbClr val="94AA24"/>
      </a:accent3>
      <a:accent4>
        <a:srgbClr val="009C9E"/>
      </a:accent4>
      <a:accent5>
        <a:srgbClr val="808285"/>
      </a:accent5>
      <a:accent6>
        <a:srgbClr val="D3A809"/>
      </a:accent6>
      <a:hlink>
        <a:srgbClr val="409A3C"/>
      </a:hlink>
      <a:folHlink>
        <a:srgbClr val="A323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ln>
          <a:noFill/>
        </a:ln>
      </a:spPr>
      <a:bodyPr wrap="square" lIns="91455" tIns="0" rIns="91455" bIns="0" rtlCol="0">
        <a:spAutoFit/>
      </a:bodyPr>
      <a:lstStyle>
        <a:defPPr algn="l">
          <a:defRPr sz="12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3566</TotalTime>
  <Words>1721</Words>
  <Application>Microsoft Office PowerPoint</Application>
  <PresentationFormat>自訂</PresentationFormat>
  <Paragraphs>101</Paragraphs>
  <Slides>2</Slides>
  <Notes>2</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vt:i4>
      </vt:variant>
    </vt:vector>
  </HeadingPairs>
  <TitlesOfParts>
    <vt:vector size="7" baseType="lpstr">
      <vt:lpstr>微軟正黑體</vt:lpstr>
      <vt:lpstr>Arial</vt:lpstr>
      <vt:lpstr>Calibri</vt:lpstr>
      <vt:lpstr>Wingdings</vt:lpstr>
      <vt:lpstr>Office Theme</vt:lpstr>
      <vt:lpstr>PowerPoint 簡報</vt:lpstr>
      <vt:lpstr>PowerPoint 簡報</vt:lpstr>
    </vt:vector>
  </TitlesOfParts>
  <Company>Legg Mason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FT</dc:creator>
  <cp:lastModifiedBy>Chang, Ning</cp:lastModifiedBy>
  <cp:revision>3996</cp:revision>
  <cp:lastPrinted>2024-05-29T09:37:20Z</cp:lastPrinted>
  <dcterms:created xsi:type="dcterms:W3CDTF">2011-01-21T09:53:50Z</dcterms:created>
  <dcterms:modified xsi:type="dcterms:W3CDTF">2026-05-05T08:44:48Z</dcterms:modified>
</cp:coreProperties>
</file>