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6" r:id="rId2"/>
    <p:sldId id="264" r:id="rId3"/>
  </p:sldIdLst>
  <p:sldSz cx="7561263" cy="10693400"/>
  <p:notesSz cx="6797675" cy="9928225"/>
  <p:defaultTextStyle>
    <a:defPPr>
      <a:defRPr lang="en-US"/>
    </a:defPPr>
    <a:lvl1pPr algn="l" defTabSz="995517" rtl="0" fontAlgn="base">
      <a:spcBef>
        <a:spcPct val="0"/>
      </a:spcBef>
      <a:spcAft>
        <a:spcPct val="0"/>
      </a:spcAft>
      <a:defRPr sz="2000" kern="1200">
        <a:solidFill>
          <a:schemeClr val="tx1"/>
        </a:solidFill>
        <a:latin typeface="Arial" pitchFamily="34" charset="0"/>
        <a:ea typeface="+mn-ea"/>
        <a:cs typeface="+mn-cs"/>
      </a:defRPr>
    </a:lvl1pPr>
    <a:lvl2pPr marL="496965" indent="-39694" algn="l" defTabSz="995517" rtl="0" fontAlgn="base">
      <a:spcBef>
        <a:spcPct val="0"/>
      </a:spcBef>
      <a:spcAft>
        <a:spcPct val="0"/>
      </a:spcAft>
      <a:defRPr sz="2000" kern="1200">
        <a:solidFill>
          <a:schemeClr val="tx1"/>
        </a:solidFill>
        <a:latin typeface="Arial" pitchFamily="34" charset="0"/>
        <a:ea typeface="+mn-ea"/>
        <a:cs typeface="+mn-cs"/>
      </a:defRPr>
    </a:lvl2pPr>
    <a:lvl3pPr marL="995517" indent="-80976" algn="l" defTabSz="995517" rtl="0" fontAlgn="base">
      <a:spcBef>
        <a:spcPct val="0"/>
      </a:spcBef>
      <a:spcAft>
        <a:spcPct val="0"/>
      </a:spcAft>
      <a:defRPr sz="2000" kern="1200">
        <a:solidFill>
          <a:schemeClr val="tx1"/>
        </a:solidFill>
        <a:latin typeface="Arial" pitchFamily="34" charset="0"/>
        <a:ea typeface="+mn-ea"/>
        <a:cs typeface="+mn-cs"/>
      </a:defRPr>
    </a:lvl3pPr>
    <a:lvl4pPr marL="1492481" indent="-120669" algn="l" defTabSz="995517" rtl="0" fontAlgn="base">
      <a:spcBef>
        <a:spcPct val="0"/>
      </a:spcBef>
      <a:spcAft>
        <a:spcPct val="0"/>
      </a:spcAft>
      <a:defRPr sz="2000" kern="1200">
        <a:solidFill>
          <a:schemeClr val="tx1"/>
        </a:solidFill>
        <a:latin typeface="Arial" pitchFamily="34" charset="0"/>
        <a:ea typeface="+mn-ea"/>
        <a:cs typeface="+mn-cs"/>
      </a:defRPr>
    </a:lvl4pPr>
    <a:lvl5pPr marL="1991033" indent="-161950" algn="l" defTabSz="995517" rtl="0" fontAlgn="base">
      <a:spcBef>
        <a:spcPct val="0"/>
      </a:spcBef>
      <a:spcAft>
        <a:spcPct val="0"/>
      </a:spcAft>
      <a:defRPr sz="2000" kern="1200">
        <a:solidFill>
          <a:schemeClr val="tx1"/>
        </a:solidFill>
        <a:latin typeface="Arial" pitchFamily="34" charset="0"/>
        <a:ea typeface="+mn-ea"/>
        <a:cs typeface="+mn-cs"/>
      </a:defRPr>
    </a:lvl5pPr>
    <a:lvl6pPr marL="2286354" algn="l" defTabSz="914541" rtl="0" eaLnBrk="1" latinLnBrk="0" hangingPunct="1">
      <a:defRPr sz="2000" kern="1200">
        <a:solidFill>
          <a:schemeClr val="tx1"/>
        </a:solidFill>
        <a:latin typeface="Arial" pitchFamily="34" charset="0"/>
        <a:ea typeface="+mn-ea"/>
        <a:cs typeface="+mn-cs"/>
      </a:defRPr>
    </a:lvl6pPr>
    <a:lvl7pPr marL="2743624" algn="l" defTabSz="914541" rtl="0" eaLnBrk="1" latinLnBrk="0" hangingPunct="1">
      <a:defRPr sz="2000" kern="1200">
        <a:solidFill>
          <a:schemeClr val="tx1"/>
        </a:solidFill>
        <a:latin typeface="Arial" pitchFamily="34" charset="0"/>
        <a:ea typeface="+mn-ea"/>
        <a:cs typeface="+mn-cs"/>
      </a:defRPr>
    </a:lvl7pPr>
    <a:lvl8pPr marL="3200895" algn="l" defTabSz="914541" rtl="0" eaLnBrk="1" latinLnBrk="0" hangingPunct="1">
      <a:defRPr sz="2000" kern="1200">
        <a:solidFill>
          <a:schemeClr val="tx1"/>
        </a:solidFill>
        <a:latin typeface="Arial" pitchFamily="34" charset="0"/>
        <a:ea typeface="+mn-ea"/>
        <a:cs typeface="+mn-cs"/>
      </a:defRPr>
    </a:lvl8pPr>
    <a:lvl9pPr marL="3658166" algn="l" defTabSz="914541"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6536" userDrawn="1">
          <p15:clr>
            <a:srgbClr val="A4A3A4"/>
          </p15:clr>
        </p15:guide>
        <p15:guide id="2" orient="horz" pos="296" userDrawn="1">
          <p15:clr>
            <a:srgbClr val="A4A3A4"/>
          </p15:clr>
        </p15:guide>
        <p15:guide id="3" pos="4494" userDrawn="1">
          <p15:clr>
            <a:srgbClr val="A4A3A4"/>
          </p15:clr>
        </p15:guide>
        <p15:guide id="5" pos="2478" userDrawn="1">
          <p15:clr>
            <a:srgbClr val="A4A3A4"/>
          </p15:clr>
        </p15:guide>
        <p15:guide id="6" orient="horz" pos="4616" userDrawn="1">
          <p15:clr>
            <a:srgbClr val="A4A3A4"/>
          </p15:clr>
        </p15:guide>
        <p15:guide id="8" pos="534" userDrawn="1">
          <p15:clr>
            <a:srgbClr val="A4A3A4"/>
          </p15:clr>
        </p15:guide>
        <p15:guide id="9" pos="2046" userDrawn="1">
          <p15:clr>
            <a:srgbClr val="A4A3A4"/>
          </p15:clr>
        </p15:guide>
        <p15:guide id="10" orient="horz" pos="1784" userDrawn="1">
          <p15:clr>
            <a:srgbClr val="A4A3A4"/>
          </p15:clr>
        </p15:guide>
        <p15:guide id="13" orient="horz" pos="6104" userDrawn="1">
          <p15:clr>
            <a:srgbClr val="A4A3A4"/>
          </p15:clr>
        </p15:guide>
        <p15:guide id="14" orient="horz" pos="3488" userDrawn="1">
          <p15:clr>
            <a:srgbClr val="A4A3A4"/>
          </p15:clr>
        </p15:guide>
        <p15:guide id="17" orient="horz" pos="3056" userDrawn="1">
          <p15:clr>
            <a:srgbClr val="A4A3A4"/>
          </p15:clr>
        </p15:guide>
        <p15:guide id="18" orient="horz" pos="4928" userDrawn="1">
          <p15:clr>
            <a:srgbClr val="A4A3A4"/>
          </p15:clr>
        </p15:guide>
        <p15:guide id="19" pos="2766" userDrawn="1">
          <p15:clr>
            <a:srgbClr val="A4A3A4"/>
          </p15:clr>
        </p15:guide>
        <p15:guide id="20" pos="23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o, Felix" initials="LF" lastIdx="1" clrIdx="0">
    <p:extLst>
      <p:ext uri="{19B8F6BF-5375-455C-9EA6-DF929625EA0E}">
        <p15:presenceInfo xmlns:p15="http://schemas.microsoft.com/office/powerpoint/2012/main" userId="S-1-5-21-141307505-1238419977-2639880222-110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DD8E0B"/>
    <a:srgbClr val="000099"/>
    <a:srgbClr val="005598"/>
    <a:srgbClr val="CCFFFF"/>
    <a:srgbClr val="20AEFF"/>
    <a:srgbClr val="1868A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80242" autoAdjust="0"/>
  </p:normalViewPr>
  <p:slideViewPr>
    <p:cSldViewPr showGuides="1">
      <p:cViewPr>
        <p:scale>
          <a:sx n="150" d="100"/>
          <a:sy n="150" d="100"/>
        </p:scale>
        <p:origin x="1218" y="-2706"/>
      </p:cViewPr>
      <p:guideLst>
        <p:guide orient="horz" pos="6536"/>
        <p:guide orient="horz" pos="296"/>
        <p:guide pos="4494"/>
        <p:guide pos="2478"/>
        <p:guide orient="horz" pos="4616"/>
        <p:guide pos="534"/>
        <p:guide pos="2046"/>
        <p:guide orient="horz" pos="1784"/>
        <p:guide orient="horz" pos="6104"/>
        <p:guide orient="horz" pos="3488"/>
        <p:guide orient="horz" pos="3056"/>
        <p:guide orient="horz" pos="4928"/>
        <p:guide pos="2766"/>
        <p:guide pos="233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72" d="100"/>
          <a:sy n="72" d="100"/>
        </p:scale>
        <p:origin x="217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o\Documents\&#27599;&#36913;&#26032;&#3286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ho\Documents\&#27599;&#36913;&#26032;&#3286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ranklintempleton-my.sharepoint.com/personal/andrew_meylan_franklintempleton_com/Documents/_Gold%20Miners/_Industry%20Research/Central%20Banks/dataset_2026-02-18T16_45_55.263791027Z_DEFAULT_INTEGRATION_IMF.STA_COFER_7.0%20(version%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美國房地產稅!$S$1</c:f>
              <c:strCache>
                <c:ptCount val="1"/>
                <c:pt idx="0">
                  <c:v>比重</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美國房地產稅!$R$2:$R$9</c:f>
              <c:strCache>
                <c:ptCount val="8"/>
                <c:pt idx="0">
                  <c:v>金礦-長期礦脈</c:v>
                </c:pt>
                <c:pt idx="1">
                  <c:v>金礦探勘與開發</c:v>
                </c:pt>
                <c:pt idx="2">
                  <c:v>綜合礦脈</c:v>
                </c:pt>
                <c:pt idx="3">
                  <c:v>其他貴金屬</c:v>
                </c:pt>
                <c:pt idx="4">
                  <c:v>白銀</c:v>
                </c:pt>
                <c:pt idx="5">
                  <c:v>金礦-中期礦脈</c:v>
                </c:pt>
                <c:pt idx="6">
                  <c:v>其他</c:v>
                </c:pt>
                <c:pt idx="7">
                  <c:v>現金</c:v>
                </c:pt>
              </c:strCache>
            </c:strRef>
          </c:cat>
          <c:val>
            <c:numRef>
              <c:f>美國房地產稅!$S$2:$S$9</c:f>
              <c:numCache>
                <c:formatCode>0.00%</c:formatCode>
                <c:ptCount val="8"/>
                <c:pt idx="0">
                  <c:v>0.5847</c:v>
                </c:pt>
                <c:pt idx="1">
                  <c:v>0.1948</c:v>
                </c:pt>
                <c:pt idx="2">
                  <c:v>9.1600000000000001E-2</c:v>
                </c:pt>
                <c:pt idx="3">
                  <c:v>4.1000000000000002E-2</c:v>
                </c:pt>
                <c:pt idx="4">
                  <c:v>3.0800000000000001E-2</c:v>
                </c:pt>
                <c:pt idx="5">
                  <c:v>0.02</c:v>
                </c:pt>
                <c:pt idx="6">
                  <c:v>2.0399999999999998E-2</c:v>
                </c:pt>
                <c:pt idx="7">
                  <c:v>1.67E-2</c:v>
                </c:pt>
              </c:numCache>
            </c:numRef>
          </c:val>
          <c:extLst>
            <c:ext xmlns:c16="http://schemas.microsoft.com/office/drawing/2014/chart" uri="{C3380CC4-5D6E-409C-BE32-E72D297353CC}">
              <c16:uniqueId val="{00000000-1174-4357-8E2D-B6769A8D2436}"/>
            </c:ext>
          </c:extLst>
        </c:ser>
        <c:dLbls>
          <c:showLegendKey val="0"/>
          <c:showVal val="1"/>
          <c:showCatName val="0"/>
          <c:showSerName val="0"/>
          <c:showPercent val="0"/>
          <c:showBubbleSize val="0"/>
        </c:dLbls>
        <c:gapWidth val="75"/>
        <c:axId val="922975968"/>
        <c:axId val="922976448"/>
      </c:barChart>
      <c:catAx>
        <c:axId val="922975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922976448"/>
        <c:crosses val="autoZero"/>
        <c:auto val="1"/>
        <c:lblAlgn val="ctr"/>
        <c:lblOffset val="100"/>
        <c:noMultiLvlLbl val="0"/>
      </c:catAx>
      <c:valAx>
        <c:axId val="922976448"/>
        <c:scaling>
          <c:orientation val="minMax"/>
        </c:scaling>
        <c:delete val="1"/>
        <c:axPos val="t"/>
        <c:numFmt formatCode="0.00%" sourceLinked="1"/>
        <c:majorTickMark val="none"/>
        <c:minorTickMark val="none"/>
        <c:tickLblPos val="nextTo"/>
        <c:crossAx val="922975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美國房地產稅!$V$1</c:f>
              <c:strCache>
                <c:ptCount val="1"/>
                <c:pt idx="0">
                  <c:v>比重</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FA5-45D1-9773-C95C563DACA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FA5-45D1-9773-C95C563DACA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FA5-45D1-9773-C95C563DACA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FA5-45D1-9773-C95C563DACA8}"/>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FFA5-45D1-9773-C95C563DACA8}"/>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美國房地產稅!$U$2:$U$6</c:f>
              <c:strCache>
                <c:ptCount val="5"/>
                <c:pt idx="0">
                  <c:v>巨型股</c:v>
                </c:pt>
                <c:pt idx="1">
                  <c:v>大型股</c:v>
                </c:pt>
                <c:pt idx="2">
                  <c:v>中型股</c:v>
                </c:pt>
                <c:pt idx="3">
                  <c:v>小型股</c:v>
                </c:pt>
                <c:pt idx="4">
                  <c:v>微型股</c:v>
                </c:pt>
              </c:strCache>
            </c:strRef>
          </c:cat>
          <c:val>
            <c:numRef>
              <c:f>美國房地產稅!$V$2:$V$6</c:f>
              <c:numCache>
                <c:formatCode>0.00%</c:formatCode>
                <c:ptCount val="5"/>
                <c:pt idx="0">
                  <c:v>7.4900000000000008E-2</c:v>
                </c:pt>
                <c:pt idx="1">
                  <c:v>7.4299999999999991E-2</c:v>
                </c:pt>
                <c:pt idx="2">
                  <c:v>0.43450000000000005</c:v>
                </c:pt>
                <c:pt idx="3">
                  <c:v>0.1825</c:v>
                </c:pt>
                <c:pt idx="4">
                  <c:v>0.16899999999999998</c:v>
                </c:pt>
              </c:numCache>
            </c:numRef>
          </c:val>
          <c:extLst>
            <c:ext xmlns:c16="http://schemas.microsoft.com/office/drawing/2014/chart" uri="{C3380CC4-5D6E-409C-BE32-E72D297353CC}">
              <c16:uniqueId val="{0000000A-FFA5-45D1-9773-C95C563DACA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'Third CB Chart - WGC'!$A$2</c:f>
              <c:strCache>
                <c:ptCount val="1"/>
                <c:pt idx="0">
                  <c:v>Total Tonnes of Official Sector Buying (Selling)</c:v>
                </c:pt>
              </c:strCache>
            </c:strRef>
          </c:tx>
          <c:spPr>
            <a:solidFill>
              <a:srgbClr val="FF0000"/>
            </a:solidFill>
            <a:ln>
              <a:noFill/>
            </a:ln>
            <a:effectLst/>
          </c:spPr>
          <c:invertIfNegative val="1"/>
          <c:dLbls>
            <c:delete val="1"/>
          </c:dLbls>
          <c:cat>
            <c:numRef>
              <c:f>'Third CB Chart - WGC'!$B$1:$Y$1</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'Third CB Chart - WGC'!$B$2:$Y$2</c:f>
              <c:numCache>
                <c:formatCode>#,##0_);\(#,##0\)</c:formatCode>
                <c:ptCount val="24"/>
                <c:pt idx="0">
                  <c:v>-545</c:v>
                </c:pt>
                <c:pt idx="1">
                  <c:v>-617</c:v>
                </c:pt>
                <c:pt idx="2">
                  <c:v>-470</c:v>
                </c:pt>
                <c:pt idx="3">
                  <c:v>-662</c:v>
                </c:pt>
                <c:pt idx="4">
                  <c:v>-367</c:v>
                </c:pt>
                <c:pt idx="5">
                  <c:v>-484</c:v>
                </c:pt>
                <c:pt idx="6">
                  <c:v>-236</c:v>
                </c:pt>
                <c:pt idx="7">
                  <c:v>-44</c:v>
                </c:pt>
                <c:pt idx="8">
                  <c:v>79.150502500000002</c:v>
                </c:pt>
                <c:pt idx="9">
                  <c:v>480.78649741999999</c:v>
                </c:pt>
                <c:pt idx="10">
                  <c:v>569.18328835</c:v>
                </c:pt>
                <c:pt idx="11">
                  <c:v>629.45035187999997</c:v>
                </c:pt>
                <c:pt idx="12">
                  <c:v>601.13204685999995</c:v>
                </c:pt>
                <c:pt idx="13">
                  <c:v>579.55029563000005</c:v>
                </c:pt>
                <c:pt idx="14">
                  <c:v>394.85982465000001</c:v>
                </c:pt>
                <c:pt idx="15">
                  <c:v>378.55609270000002</c:v>
                </c:pt>
                <c:pt idx="16">
                  <c:v>656.22911497999996</c:v>
                </c:pt>
                <c:pt idx="17">
                  <c:v>605.41270132</c:v>
                </c:pt>
                <c:pt idx="18">
                  <c:v>254.94472042999999</c:v>
                </c:pt>
                <c:pt idx="19">
                  <c:v>450.11242375</c:v>
                </c:pt>
                <c:pt idx="20">
                  <c:v>1080.0092187299999</c:v>
                </c:pt>
                <c:pt idx="21">
                  <c:v>1050.8147182299999</c:v>
                </c:pt>
                <c:pt idx="22">
                  <c:v>1092.3713022500001</c:v>
                </c:pt>
                <c:pt idx="23">
                  <c:v>863.25708684000006</c:v>
                </c:pt>
              </c:numCache>
            </c:numRef>
          </c:val>
          <c:extLst>
            <c:ext xmlns:c14="http://schemas.microsoft.com/office/drawing/2007/8/2/chart" uri="{6F2FDCE9-48DA-4B69-8628-5D25D57E5C99}">
              <c14:invertSolidFillFmt>
                <c14:spPr xmlns:c14="http://schemas.microsoft.com/office/drawing/2007/8/2/chart">
                  <a:solidFill>
                    <a:srgbClr val="00B050"/>
                  </a:solidFill>
                  <a:ln>
                    <a:noFill/>
                  </a:ln>
                  <a:effectLst/>
                </c14:spPr>
              </c14:invertSolidFillFmt>
            </c:ext>
            <c:ext xmlns:c16="http://schemas.microsoft.com/office/drawing/2014/chart" uri="{C3380CC4-5D6E-409C-BE32-E72D297353CC}">
              <c16:uniqueId val="{00000000-EA93-413C-A2FC-324A95693BF7}"/>
            </c:ext>
          </c:extLst>
        </c:ser>
        <c:dLbls>
          <c:showLegendKey val="0"/>
          <c:showVal val="1"/>
          <c:showCatName val="0"/>
          <c:showSerName val="0"/>
          <c:showPercent val="0"/>
          <c:showBubbleSize val="0"/>
        </c:dLbls>
        <c:gapWidth val="75"/>
        <c:axId val="118517231"/>
        <c:axId val="118505711"/>
      </c:barChart>
      <c:catAx>
        <c:axId val="11851723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lang="en-US" altLang="zh-TW"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8505711"/>
        <c:crosses val="autoZero"/>
        <c:auto val="1"/>
        <c:lblAlgn val="ctr"/>
        <c:lblOffset val="100"/>
        <c:noMultiLvlLbl val="0"/>
      </c:catAx>
      <c:valAx>
        <c:axId val="11850571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TW"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8517231"/>
        <c:crosses val="autoZero"/>
        <c:crossBetween val="between"/>
        <c:majorUnit val="3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altLang="zh-TW" sz="900">
          <a:latin typeface="微軟正黑體" panose="020B0604030504040204" pitchFamily="34" charset="-120"/>
          <a:ea typeface="微軟正黑體" panose="020B0604030504040204" pitchFamily="34" charset="-12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'Cleaned Up'!$H$92</c:f>
              <c:strCache>
                <c:ptCount val="1"/>
                <c:pt idx="0">
                  <c:v>USD</c:v>
                </c:pt>
              </c:strCache>
            </c:strRef>
          </c:tx>
          <c:spPr>
            <a:solidFill>
              <a:srgbClr val="0000CC"/>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Up'!$I$92:$AH$92</c:f>
              <c:numCache>
                <c:formatCode>0%</c:formatCode>
                <c:ptCount val="26"/>
                <c:pt idx="0">
                  <c:v>0.61171174965568842</c:v>
                </c:pt>
                <c:pt idx="1">
                  <c:v>0.62212116783018412</c:v>
                </c:pt>
                <c:pt idx="2">
                  <c:v>0.59063962131412284</c:v>
                </c:pt>
                <c:pt idx="3">
                  <c:v>0.56875268438607818</c:v>
                </c:pt>
                <c:pt idx="4">
                  <c:v>0.57472638450016356</c:v>
                </c:pt>
                <c:pt idx="5">
                  <c:v>0.583069136145975</c:v>
                </c:pt>
                <c:pt idx="6">
                  <c:v>0.57363756201997551</c:v>
                </c:pt>
                <c:pt idx="7">
                  <c:v>0.56694286557410223</c:v>
                </c:pt>
                <c:pt idx="8">
                  <c:v>0.56507736872464276</c:v>
                </c:pt>
                <c:pt idx="9">
                  <c:v>0.55678753061116404</c:v>
                </c:pt>
                <c:pt idx="10">
                  <c:v>0.54524419548139524</c:v>
                </c:pt>
                <c:pt idx="11">
                  <c:v>0.54172420584758207</c:v>
                </c:pt>
                <c:pt idx="12">
                  <c:v>0.53748511231555629</c:v>
                </c:pt>
                <c:pt idx="13">
                  <c:v>0.55460537149211031</c:v>
                </c:pt>
                <c:pt idx="14">
                  <c:v>0.55989005106037648</c:v>
                </c:pt>
                <c:pt idx="15">
                  <c:v>0.57921598935436125</c:v>
                </c:pt>
                <c:pt idx="16">
                  <c:v>0.57261934742254206</c:v>
                </c:pt>
                <c:pt idx="17">
                  <c:v>0.56676963597218599</c:v>
                </c:pt>
                <c:pt idx="18">
                  <c:v>0.55955210620337725</c:v>
                </c:pt>
                <c:pt idx="19">
                  <c:v>0.54668767705387611</c:v>
                </c:pt>
                <c:pt idx="20">
                  <c:v>0.52718994626813442</c:v>
                </c:pt>
                <c:pt idx="21">
                  <c:v>0.52080637958880194</c:v>
                </c:pt>
                <c:pt idx="22">
                  <c:v>0.51504812523713694</c:v>
                </c:pt>
                <c:pt idx="23">
                  <c:v>0.5086534939102384</c:v>
                </c:pt>
                <c:pt idx="24">
                  <c:v>0.48471228592635796</c:v>
                </c:pt>
                <c:pt idx="25">
                  <c:v>0.44051335790652579</c:v>
                </c:pt>
              </c:numCache>
            </c:numRef>
          </c:val>
          <c:extLst>
            <c:ext xmlns:c16="http://schemas.microsoft.com/office/drawing/2014/chart" uri="{C3380CC4-5D6E-409C-BE32-E72D297353CC}">
              <c16:uniqueId val="{00000000-9B8E-4022-AD23-9B5C2831BED4}"/>
            </c:ext>
          </c:extLst>
        </c:ser>
        <c:ser>
          <c:idx val="1"/>
          <c:order val="1"/>
          <c:tx>
            <c:strRef>
              <c:f>'Cleaned Up'!$H$93</c:f>
              <c:strCache>
                <c:ptCount val="1"/>
                <c:pt idx="0">
                  <c:v>EUR</c:v>
                </c:pt>
              </c:strCache>
            </c:strRef>
          </c:tx>
          <c:spPr>
            <a:solidFill>
              <a:schemeClr val="accent4"/>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Up'!$I$93:$AH$93</c:f>
              <c:numCache>
                <c:formatCode>0%</c:formatCode>
                <c:ptCount val="26"/>
                <c:pt idx="0">
                  <c:v>0.14598946135550217</c:v>
                </c:pt>
                <c:pt idx="1">
                  <c:v>0.1552041885891719</c:v>
                </c:pt>
                <c:pt idx="2">
                  <c:v>0.18205012198413553</c:v>
                </c:pt>
                <c:pt idx="3">
                  <c:v>0.20215821495632086</c:v>
                </c:pt>
                <c:pt idx="4">
                  <c:v>0.19857395875881365</c:v>
                </c:pt>
                <c:pt idx="5">
                  <c:v>0.20283149248353324</c:v>
                </c:pt>
                <c:pt idx="6">
                  <c:v>0.19912624386863137</c:v>
                </c:pt>
                <c:pt idx="7">
                  <c:v>0.20959363711335177</c:v>
                </c:pt>
                <c:pt idx="8">
                  <c:v>0.20632353039025148</c:v>
                </c:pt>
                <c:pt idx="9">
                  <c:v>0.21311580418425916</c:v>
                </c:pt>
                <c:pt idx="10">
                  <c:v>0.20443474208141482</c:v>
                </c:pt>
                <c:pt idx="11">
                  <c:v>0.19557635555202588</c:v>
                </c:pt>
                <c:pt idx="12">
                  <c:v>0.18748991088224209</c:v>
                </c:pt>
                <c:pt idx="13">
                  <c:v>0.19029267914383485</c:v>
                </c:pt>
                <c:pt idx="14">
                  <c:v>0.19102702267511609</c:v>
                </c:pt>
                <c:pt idx="15">
                  <c:v>0.17782725434180841</c:v>
                </c:pt>
                <c:pt idx="16">
                  <c:v>0.17356748335454492</c:v>
                </c:pt>
                <c:pt idx="17">
                  <c:v>0.17481413947240057</c:v>
                </c:pt>
                <c:pt idx="18">
                  <c:v>0.17745809083484934</c:v>
                </c:pt>
                <c:pt idx="19">
                  <c:v>0.17404585984487375</c:v>
                </c:pt>
                <c:pt idx="20">
                  <c:v>0.17068709097290768</c:v>
                </c:pt>
                <c:pt idx="21">
                  <c:v>0.17243133436129776</c:v>
                </c:pt>
                <c:pt idx="22">
                  <c:v>0.16555509399229504</c:v>
                </c:pt>
                <c:pt idx="23">
                  <c:v>0.16150913289561147</c:v>
                </c:pt>
                <c:pt idx="24">
                  <c:v>0.15639130664410575</c:v>
                </c:pt>
                <c:pt idx="25">
                  <c:v>0.15241439183025254</c:v>
                </c:pt>
              </c:numCache>
            </c:numRef>
          </c:val>
          <c:extLst>
            <c:ext xmlns:c16="http://schemas.microsoft.com/office/drawing/2014/chart" uri="{C3380CC4-5D6E-409C-BE32-E72D297353CC}">
              <c16:uniqueId val="{00000001-9B8E-4022-AD23-9B5C2831BED4}"/>
            </c:ext>
          </c:extLst>
        </c:ser>
        <c:ser>
          <c:idx val="2"/>
          <c:order val="2"/>
          <c:tx>
            <c:strRef>
              <c:f>'Cleaned Up'!$H$94</c:f>
              <c:strCache>
                <c:ptCount val="1"/>
                <c:pt idx="0">
                  <c:v>Other</c:v>
                </c:pt>
              </c:strCache>
            </c:strRef>
          </c:tx>
          <c:spPr>
            <a:solidFill>
              <a:srgbClr val="FF9900"/>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Up'!$I$94:$AH$94</c:f>
              <c:numCache>
                <c:formatCode>0%</c:formatCode>
                <c:ptCount val="26"/>
                <c:pt idx="0">
                  <c:v>0.11041913435694473</c:v>
                </c:pt>
                <c:pt idx="1">
                  <c:v>0.10014549311095479</c:v>
                </c:pt>
                <c:pt idx="2">
                  <c:v>0.10248666277121973</c:v>
                </c:pt>
                <c:pt idx="3">
                  <c:v>0.11186451871848341</c:v>
                </c:pt>
                <c:pt idx="4">
                  <c:v>0.12022304335351479</c:v>
                </c:pt>
                <c:pt idx="5">
                  <c:v>0.11533110266123975</c:v>
                </c:pt>
                <c:pt idx="6">
                  <c:v>0.11918198116348608</c:v>
                </c:pt>
                <c:pt idx="7">
                  <c:v>0.12205485810494171</c:v>
                </c:pt>
                <c:pt idx="8">
                  <c:v>0.12357588037757729</c:v>
                </c:pt>
                <c:pt idx="9">
                  <c:v>0.12216127459610361</c:v>
                </c:pt>
                <c:pt idx="10">
                  <c:v>0.12936736267574575</c:v>
                </c:pt>
                <c:pt idx="11">
                  <c:v>0.13600215960524714</c:v>
                </c:pt>
                <c:pt idx="12">
                  <c:v>0.14308403179976506</c:v>
                </c:pt>
                <c:pt idx="13">
                  <c:v>0.15116069461467391</c:v>
                </c:pt>
                <c:pt idx="14">
                  <c:v>0.15311571155913353</c:v>
                </c:pt>
                <c:pt idx="15">
                  <c:v>0.15006326711022136</c:v>
                </c:pt>
                <c:pt idx="16">
                  <c:v>0.14710949901265336</c:v>
                </c:pt>
                <c:pt idx="17">
                  <c:v>0.15184054192363991</c:v>
                </c:pt>
                <c:pt idx="18">
                  <c:v>0.1585350781419583</c:v>
                </c:pt>
                <c:pt idx="19">
                  <c:v>0.16348585043665981</c:v>
                </c:pt>
                <c:pt idx="20">
                  <c:v>0.16378584261269277</c:v>
                </c:pt>
                <c:pt idx="21">
                  <c:v>0.17773826475408208</c:v>
                </c:pt>
                <c:pt idx="22">
                  <c:v>0.18213281779133461</c:v>
                </c:pt>
                <c:pt idx="23">
                  <c:v>0.18249994913630699</c:v>
                </c:pt>
                <c:pt idx="24">
                  <c:v>0.18455243502710633</c:v>
                </c:pt>
                <c:pt idx="25">
                  <c:v>0.17312396782182529</c:v>
                </c:pt>
              </c:numCache>
            </c:numRef>
          </c:val>
          <c:extLst>
            <c:ext xmlns:c16="http://schemas.microsoft.com/office/drawing/2014/chart" uri="{C3380CC4-5D6E-409C-BE32-E72D297353CC}">
              <c16:uniqueId val="{00000002-9B8E-4022-AD23-9B5C2831BED4}"/>
            </c:ext>
          </c:extLst>
        </c:ser>
        <c:ser>
          <c:idx val="3"/>
          <c:order val="3"/>
          <c:tx>
            <c:strRef>
              <c:f>'Cleaned Up'!$H$95</c:f>
              <c:strCache>
                <c:ptCount val="1"/>
                <c:pt idx="0">
                  <c:v>Gold</c:v>
                </c:pt>
              </c:strCache>
            </c:strRef>
          </c:tx>
          <c:spPr>
            <a:solidFill>
              <a:srgbClr val="FF0000"/>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Up'!$I$95:$AH$95</c:f>
              <c:numCache>
                <c:formatCode>0%</c:formatCode>
                <c:ptCount val="26"/>
                <c:pt idx="0">
                  <c:v>0.13187965463186468</c:v>
                </c:pt>
                <c:pt idx="1">
                  <c:v>0.12252915046968918</c:v>
                </c:pt>
                <c:pt idx="2">
                  <c:v>0.12482359393052186</c:v>
                </c:pt>
                <c:pt idx="3">
                  <c:v>0.11722458193911756</c:v>
                </c:pt>
                <c:pt idx="4">
                  <c:v>0.10647661338750822</c:v>
                </c:pt>
                <c:pt idx="5">
                  <c:v>9.8768268709252052E-2</c:v>
                </c:pt>
                <c:pt idx="6">
                  <c:v>0.108054212947907</c:v>
                </c:pt>
                <c:pt idx="7">
                  <c:v>0.10140863920760435</c:v>
                </c:pt>
                <c:pt idx="8">
                  <c:v>0.10502322050752835</c:v>
                </c:pt>
                <c:pt idx="9">
                  <c:v>0.10793539060847318</c:v>
                </c:pt>
                <c:pt idx="10">
                  <c:v>0.12095369976144434</c:v>
                </c:pt>
                <c:pt idx="11">
                  <c:v>0.12669727899514496</c:v>
                </c:pt>
                <c:pt idx="12">
                  <c:v>0.13194094500243667</c:v>
                </c:pt>
                <c:pt idx="13">
                  <c:v>0.10394125474938093</c:v>
                </c:pt>
                <c:pt idx="14">
                  <c:v>9.5967214705373949E-2</c:v>
                </c:pt>
                <c:pt idx="15">
                  <c:v>9.2893489193608889E-2</c:v>
                </c:pt>
                <c:pt idx="16">
                  <c:v>0.1067036702102597</c:v>
                </c:pt>
                <c:pt idx="17">
                  <c:v>0.10657568263177337</c:v>
                </c:pt>
                <c:pt idx="18">
                  <c:v>0.10445472481981521</c:v>
                </c:pt>
                <c:pt idx="19">
                  <c:v>0.11578061266459033</c:v>
                </c:pt>
                <c:pt idx="20">
                  <c:v>0.13833712014626515</c:v>
                </c:pt>
                <c:pt idx="21">
                  <c:v>0.12902402129581808</c:v>
                </c:pt>
                <c:pt idx="22">
                  <c:v>0.13726396297923321</c:v>
                </c:pt>
                <c:pt idx="23">
                  <c:v>0.14733742405784303</c:v>
                </c:pt>
                <c:pt idx="24">
                  <c:v>0.17434397240243002</c:v>
                </c:pt>
                <c:pt idx="25">
                  <c:v>0.2339482824413964</c:v>
                </c:pt>
              </c:numCache>
            </c:numRef>
          </c:val>
          <c:extLst>
            <c:ext xmlns:c16="http://schemas.microsoft.com/office/drawing/2014/chart" uri="{C3380CC4-5D6E-409C-BE32-E72D297353CC}">
              <c16:uniqueId val="{00000003-9B8E-4022-AD23-9B5C2831BED4}"/>
            </c:ext>
          </c:extLst>
        </c:ser>
        <c:dLbls>
          <c:showLegendKey val="0"/>
          <c:showVal val="1"/>
          <c:showCatName val="0"/>
          <c:showSerName val="0"/>
          <c:showPercent val="0"/>
          <c:showBubbleSize val="0"/>
        </c:dLbls>
        <c:gapWidth val="75"/>
        <c:overlap val="100"/>
        <c:axId val="1196445951"/>
        <c:axId val="1196441151"/>
      </c:barChart>
      <c:catAx>
        <c:axId val="119644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96441151"/>
        <c:crosses val="autoZero"/>
        <c:auto val="1"/>
        <c:lblAlgn val="ctr"/>
        <c:lblOffset val="100"/>
        <c:noMultiLvlLbl val="0"/>
      </c:catAx>
      <c:valAx>
        <c:axId val="1196441151"/>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196445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軟正黑體" panose="020B0604030504040204" pitchFamily="34" charset="-120"/>
          <a:ea typeface="微軟正黑體" panose="020B0604030504040204" pitchFamily="34" charset="-12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4D00E-E6ED-4188-A3AD-B56CBA400772}"/>
              </a:ext>
            </a:extLst>
          </p:cNvPr>
          <p:cNvSpPr>
            <a:spLocks noGrp="1"/>
          </p:cNvSpPr>
          <p:nvPr>
            <p:ph type="hdr" sz="quarter"/>
          </p:nvPr>
        </p:nvSpPr>
        <p:spPr>
          <a:xfrm>
            <a:off x="2" y="1"/>
            <a:ext cx="2946189" cy="497671"/>
          </a:xfrm>
          <a:prstGeom prst="rect">
            <a:avLst/>
          </a:prstGeom>
        </p:spPr>
        <p:txBody>
          <a:bodyPr vert="horz" lIns="91012" tIns="45507" rIns="91012" bIns="45507" rtlCol="0"/>
          <a:lstStyle>
            <a:lvl1pPr algn="l">
              <a:defRPr sz="1200"/>
            </a:lvl1pPr>
          </a:lstStyle>
          <a:p>
            <a:endParaRPr lang="en-HK"/>
          </a:p>
        </p:txBody>
      </p:sp>
      <p:sp>
        <p:nvSpPr>
          <p:cNvPr id="3" name="Date Placeholder 2">
            <a:extLst>
              <a:ext uri="{FF2B5EF4-FFF2-40B4-BE49-F238E27FC236}">
                <a16:creationId xmlns:a16="http://schemas.microsoft.com/office/drawing/2014/main" id="{97A35D6B-2977-4319-BDC5-46784FAA5EB2}"/>
              </a:ext>
            </a:extLst>
          </p:cNvPr>
          <p:cNvSpPr>
            <a:spLocks noGrp="1"/>
          </p:cNvSpPr>
          <p:nvPr>
            <p:ph type="dt" sz="quarter" idx="1"/>
          </p:nvPr>
        </p:nvSpPr>
        <p:spPr>
          <a:xfrm>
            <a:off x="3849900" y="1"/>
            <a:ext cx="2946189" cy="497671"/>
          </a:xfrm>
          <a:prstGeom prst="rect">
            <a:avLst/>
          </a:prstGeom>
        </p:spPr>
        <p:txBody>
          <a:bodyPr vert="horz" lIns="91012" tIns="45507" rIns="91012" bIns="45507" rtlCol="0"/>
          <a:lstStyle>
            <a:lvl1pPr algn="r">
              <a:defRPr sz="1200"/>
            </a:lvl1pPr>
          </a:lstStyle>
          <a:p>
            <a:fld id="{549BEC2D-239B-44DF-B085-453270F52D7C}" type="datetimeFigureOut">
              <a:rPr lang="en-HK" smtClean="0"/>
              <a:t>6/5/2026</a:t>
            </a:fld>
            <a:endParaRPr lang="en-HK" dirty="0"/>
          </a:p>
        </p:txBody>
      </p:sp>
      <p:sp>
        <p:nvSpPr>
          <p:cNvPr id="4" name="Footer Placeholder 3">
            <a:extLst>
              <a:ext uri="{FF2B5EF4-FFF2-40B4-BE49-F238E27FC236}">
                <a16:creationId xmlns:a16="http://schemas.microsoft.com/office/drawing/2014/main" id="{2441B7C6-FA01-465D-B221-EB925BAF87C0}"/>
              </a:ext>
            </a:extLst>
          </p:cNvPr>
          <p:cNvSpPr>
            <a:spLocks noGrp="1"/>
          </p:cNvSpPr>
          <p:nvPr>
            <p:ph type="ftr" sz="quarter" idx="2"/>
          </p:nvPr>
        </p:nvSpPr>
        <p:spPr>
          <a:xfrm>
            <a:off x="2" y="9430556"/>
            <a:ext cx="2946189" cy="497671"/>
          </a:xfrm>
          <a:prstGeom prst="rect">
            <a:avLst/>
          </a:prstGeom>
        </p:spPr>
        <p:txBody>
          <a:bodyPr vert="horz" lIns="91012" tIns="45507" rIns="91012" bIns="45507"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6BD6DBB1-C6AD-4DAD-998C-589354F61D25}"/>
              </a:ext>
            </a:extLst>
          </p:cNvPr>
          <p:cNvSpPr>
            <a:spLocks noGrp="1"/>
          </p:cNvSpPr>
          <p:nvPr>
            <p:ph type="sldNum" sz="quarter" idx="3"/>
          </p:nvPr>
        </p:nvSpPr>
        <p:spPr>
          <a:xfrm>
            <a:off x="3849900" y="9430556"/>
            <a:ext cx="2946189" cy="497671"/>
          </a:xfrm>
          <a:prstGeom prst="rect">
            <a:avLst/>
          </a:prstGeom>
        </p:spPr>
        <p:txBody>
          <a:bodyPr vert="horz" lIns="91012" tIns="45507" rIns="91012" bIns="45507" rtlCol="0" anchor="b"/>
          <a:lstStyle>
            <a:lvl1pPr algn="r">
              <a:defRPr sz="1200"/>
            </a:lvl1pPr>
          </a:lstStyle>
          <a:p>
            <a:fld id="{6451D2A3-E680-43EC-A72D-772C412B6561}" type="slidenum">
              <a:rPr lang="en-HK" smtClean="0"/>
              <a:t>‹#›</a:t>
            </a:fld>
            <a:endParaRPr lang="en-HK" dirty="0"/>
          </a:p>
        </p:txBody>
      </p:sp>
    </p:spTree>
    <p:extLst>
      <p:ext uri="{BB962C8B-B14F-4D97-AF65-F5344CB8AC3E}">
        <p14:creationId xmlns:p14="http://schemas.microsoft.com/office/powerpoint/2010/main" val="108949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 y="24"/>
            <a:ext cx="2946400" cy="495299"/>
          </a:xfrm>
          <a:prstGeom prst="rect">
            <a:avLst/>
          </a:prstGeom>
        </p:spPr>
        <p:txBody>
          <a:bodyPr vert="horz" lIns="88166" tIns="44083" rIns="88166" bIns="44083"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49707" y="24"/>
            <a:ext cx="2946400" cy="495299"/>
          </a:xfrm>
          <a:prstGeom prst="rect">
            <a:avLst/>
          </a:prstGeom>
        </p:spPr>
        <p:txBody>
          <a:bodyPr vert="horz" lIns="88166" tIns="44083" rIns="88166" bIns="44083" rtlCol="0"/>
          <a:lstStyle>
            <a:lvl1pPr algn="r">
              <a:defRPr sz="1200">
                <a:latin typeface="Arial" pitchFamily="34" charset="0"/>
              </a:defRPr>
            </a:lvl1pPr>
          </a:lstStyle>
          <a:p>
            <a:pPr>
              <a:defRPr/>
            </a:pPr>
            <a:fld id="{FFA2D6AF-5837-4B75-88E2-0C83DBA29F4F}" type="datetimeFigureOut">
              <a:rPr lang="en-US"/>
              <a:pPr>
                <a:defRPr/>
              </a:pPr>
              <a:t>5/6/2026</a:t>
            </a:fld>
            <a:endParaRPr lang="en-US" dirty="0"/>
          </a:p>
        </p:txBody>
      </p:sp>
      <p:sp>
        <p:nvSpPr>
          <p:cNvPr id="4" name="Slide Image Placeholder 3"/>
          <p:cNvSpPr>
            <a:spLocks noGrp="1" noRot="1" noChangeAspect="1"/>
          </p:cNvSpPr>
          <p:nvPr>
            <p:ph type="sldImg" idx="2"/>
          </p:nvPr>
        </p:nvSpPr>
        <p:spPr>
          <a:xfrm>
            <a:off x="2084388" y="746125"/>
            <a:ext cx="2628900" cy="3717925"/>
          </a:xfrm>
          <a:prstGeom prst="rect">
            <a:avLst/>
          </a:prstGeom>
          <a:noFill/>
          <a:ln w="12700">
            <a:solidFill>
              <a:prstClr val="black"/>
            </a:solidFill>
          </a:ln>
        </p:spPr>
        <p:txBody>
          <a:bodyPr vert="horz" lIns="88166" tIns="44083" rIns="88166" bIns="44083" rtlCol="0" anchor="ctr"/>
          <a:lstStyle/>
          <a:p>
            <a:pPr lvl="0"/>
            <a:endParaRPr lang="en-US" noProof="0"/>
          </a:p>
        </p:txBody>
      </p:sp>
      <p:sp>
        <p:nvSpPr>
          <p:cNvPr id="5" name="Notes Placeholder 4"/>
          <p:cNvSpPr>
            <a:spLocks noGrp="1"/>
          </p:cNvSpPr>
          <p:nvPr>
            <p:ph type="body" sz="quarter" idx="3"/>
          </p:nvPr>
        </p:nvSpPr>
        <p:spPr>
          <a:xfrm>
            <a:off x="679470" y="4714902"/>
            <a:ext cx="5438777" cy="4467225"/>
          </a:xfrm>
          <a:prstGeom prst="rect">
            <a:avLst/>
          </a:prstGeom>
        </p:spPr>
        <p:txBody>
          <a:bodyPr vert="horz" lIns="88166" tIns="44083" rIns="88166" bIns="440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1" y="9431364"/>
            <a:ext cx="2946400" cy="495299"/>
          </a:xfrm>
          <a:prstGeom prst="rect">
            <a:avLst/>
          </a:prstGeom>
        </p:spPr>
        <p:txBody>
          <a:bodyPr vert="horz" lIns="88166" tIns="44083" rIns="88166" bIns="44083"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9707" y="9431364"/>
            <a:ext cx="2946400" cy="495299"/>
          </a:xfrm>
          <a:prstGeom prst="rect">
            <a:avLst/>
          </a:prstGeom>
        </p:spPr>
        <p:txBody>
          <a:bodyPr vert="horz" lIns="88166" tIns="44083" rIns="88166" bIns="44083" rtlCol="0" anchor="b"/>
          <a:lstStyle>
            <a:lvl1pPr algn="r">
              <a:defRPr sz="1200">
                <a:latin typeface="Arial" pitchFamily="34" charset="0"/>
              </a:defRPr>
            </a:lvl1pPr>
          </a:lstStyle>
          <a:p>
            <a:pPr>
              <a:defRPr/>
            </a:pPr>
            <a:fld id="{58DA6EC2-BC25-44A9-9608-2A77F4838CEC}" type="slidenum">
              <a:rPr lang="en-US"/>
              <a:pPr>
                <a:defRPr/>
              </a:pPr>
              <a:t>‹#›</a:t>
            </a:fld>
            <a:endParaRPr lang="en-US" dirty="0"/>
          </a:p>
        </p:txBody>
      </p:sp>
    </p:spTree>
    <p:extLst>
      <p:ext uri="{BB962C8B-B14F-4D97-AF65-F5344CB8AC3E}">
        <p14:creationId xmlns:p14="http://schemas.microsoft.com/office/powerpoint/2010/main" val="99995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70" algn="l" rtl="0" eaLnBrk="0" fontAlgn="base" hangingPunct="0">
      <a:spcBef>
        <a:spcPct val="30000"/>
      </a:spcBef>
      <a:spcAft>
        <a:spcPct val="0"/>
      </a:spcAft>
      <a:defRPr sz="1200" kern="1200">
        <a:solidFill>
          <a:schemeClr val="tx1"/>
        </a:solidFill>
        <a:latin typeface="+mn-lt"/>
        <a:ea typeface="+mn-ea"/>
        <a:cs typeface="+mn-cs"/>
      </a:defRPr>
    </a:lvl2pPr>
    <a:lvl3pPr marL="914541" algn="l" rtl="0" eaLnBrk="0" fontAlgn="base" hangingPunct="0">
      <a:spcBef>
        <a:spcPct val="30000"/>
      </a:spcBef>
      <a:spcAft>
        <a:spcPct val="0"/>
      </a:spcAft>
      <a:defRPr sz="1200" kern="1200">
        <a:solidFill>
          <a:schemeClr val="tx1"/>
        </a:solidFill>
        <a:latin typeface="+mn-lt"/>
        <a:ea typeface="+mn-ea"/>
        <a:cs typeface="+mn-cs"/>
      </a:defRPr>
    </a:lvl3pPr>
    <a:lvl4pPr marL="1371813" algn="l" rtl="0" eaLnBrk="0" fontAlgn="base" hangingPunct="0">
      <a:spcBef>
        <a:spcPct val="30000"/>
      </a:spcBef>
      <a:spcAft>
        <a:spcPct val="0"/>
      </a:spcAft>
      <a:defRPr sz="1200" kern="1200">
        <a:solidFill>
          <a:schemeClr val="tx1"/>
        </a:solidFill>
        <a:latin typeface="+mn-lt"/>
        <a:ea typeface="+mn-ea"/>
        <a:cs typeface="+mn-cs"/>
      </a:defRPr>
    </a:lvl4pPr>
    <a:lvl5pPr marL="1829083" algn="l" rtl="0" eaLnBrk="0" fontAlgn="base" hangingPunct="0">
      <a:spcBef>
        <a:spcPct val="30000"/>
      </a:spcBef>
      <a:spcAft>
        <a:spcPct val="0"/>
      </a:spcAft>
      <a:defRPr sz="1200" kern="1200">
        <a:solidFill>
          <a:schemeClr val="tx1"/>
        </a:solidFill>
        <a:latin typeface="+mn-lt"/>
        <a:ea typeface="+mn-ea"/>
        <a:cs typeface="+mn-cs"/>
      </a:defRPr>
    </a:lvl5pPr>
    <a:lvl6pPr marL="2286354" algn="l" defTabSz="914541" rtl="0" eaLnBrk="1" latinLnBrk="0" hangingPunct="1">
      <a:defRPr sz="1200" kern="1200">
        <a:solidFill>
          <a:schemeClr val="tx1"/>
        </a:solidFill>
        <a:latin typeface="+mn-lt"/>
        <a:ea typeface="+mn-ea"/>
        <a:cs typeface="+mn-cs"/>
      </a:defRPr>
    </a:lvl6pPr>
    <a:lvl7pPr marL="2743624" algn="l" defTabSz="914541" rtl="0" eaLnBrk="1" latinLnBrk="0" hangingPunct="1">
      <a:defRPr sz="1200" kern="1200">
        <a:solidFill>
          <a:schemeClr val="tx1"/>
        </a:solidFill>
        <a:latin typeface="+mn-lt"/>
        <a:ea typeface="+mn-ea"/>
        <a:cs typeface="+mn-cs"/>
      </a:defRPr>
    </a:lvl7pPr>
    <a:lvl8pPr marL="3200895" algn="l" defTabSz="914541" rtl="0" eaLnBrk="1" latinLnBrk="0" hangingPunct="1">
      <a:defRPr sz="1200" kern="1200">
        <a:solidFill>
          <a:schemeClr val="tx1"/>
        </a:solidFill>
        <a:latin typeface="+mn-lt"/>
        <a:ea typeface="+mn-ea"/>
        <a:cs typeface="+mn-cs"/>
      </a:defRPr>
    </a:lvl8pPr>
    <a:lvl9pPr marL="3658166" algn="l" defTabSz="9145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084388" y="746125"/>
            <a:ext cx="2628900" cy="3717925"/>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42B75-A3F4-4CBF-BE42-DFACF1C22CB4}" type="slidenum">
              <a:rPr lang="en-US" smtClean="0"/>
              <a:pPr/>
              <a:t>1</a:t>
            </a:fld>
            <a:endParaRPr lang="en-US" dirty="0"/>
          </a:p>
        </p:txBody>
      </p:sp>
    </p:spTree>
    <p:extLst>
      <p:ext uri="{BB962C8B-B14F-4D97-AF65-F5344CB8AC3E}">
        <p14:creationId xmlns:p14="http://schemas.microsoft.com/office/powerpoint/2010/main" val="11843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4388" y="746125"/>
            <a:ext cx="2628900" cy="3717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DA6EC2-BC25-44A9-9608-2A77F4838CEC}" type="slidenum">
              <a:rPr lang="en-US" smtClean="0"/>
              <a:pPr>
                <a:defRPr/>
              </a:pPr>
              <a:t>2</a:t>
            </a:fld>
            <a:endParaRPr lang="en-US" dirty="0"/>
          </a:p>
        </p:txBody>
      </p:sp>
    </p:spTree>
    <p:extLst>
      <p:ext uri="{BB962C8B-B14F-4D97-AF65-F5344CB8AC3E}">
        <p14:creationId xmlns:p14="http://schemas.microsoft.com/office/powerpoint/2010/main" val="255897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87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9903" y="-5283"/>
            <a:ext cx="5111361" cy="1287983"/>
          </a:xfrm>
          <a:prstGeom prst="rect">
            <a:avLst/>
          </a:prstGeom>
        </p:spPr>
      </p:pic>
      <p:sp>
        <p:nvSpPr>
          <p:cNvPr id="3075" name="Text Placeholder 2"/>
          <p:cNvSpPr>
            <a:spLocks noGrp="1"/>
          </p:cNvSpPr>
          <p:nvPr>
            <p:ph type="body" idx="1"/>
          </p:nvPr>
        </p:nvSpPr>
        <p:spPr bwMode="auto">
          <a:xfrm>
            <a:off x="266700" y="1536700"/>
            <a:ext cx="7010400" cy="8016367"/>
          </a:xfrm>
          <a:prstGeom prst="rect">
            <a:avLst/>
          </a:prstGeom>
          <a:noFill/>
          <a:ln w="9525">
            <a:noFill/>
            <a:miter lim="800000"/>
            <a:headEnd/>
            <a:tailEnd/>
          </a:ln>
        </p:spPr>
        <p:txBody>
          <a:bodyPr vert="horz" wrap="square" lIns="99567" tIns="49782" rIns="99567" bIns="497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7745" y="9910414"/>
            <a:ext cx="1764930" cy="570167"/>
          </a:xfrm>
          <a:prstGeom prst="rect">
            <a:avLst/>
          </a:prstGeom>
        </p:spPr>
        <p:txBody>
          <a:bodyPr vert="horz" lIns="99567" tIns="49782" rIns="99567" bIns="49782" rtlCol="0" anchor="ctr"/>
          <a:lstStyle>
            <a:lvl1pPr algn="l" defTabSz="995661" fontAlgn="auto">
              <a:spcBef>
                <a:spcPts val="0"/>
              </a:spcBef>
              <a:spcAft>
                <a:spcPts val="0"/>
              </a:spcAft>
              <a:defRPr sz="1300">
                <a:solidFill>
                  <a:schemeClr val="tx1">
                    <a:tint val="75000"/>
                  </a:schemeClr>
                </a:solidFill>
                <a:latin typeface="+mn-lt"/>
              </a:defRPr>
            </a:lvl1pPr>
          </a:lstStyle>
          <a:p>
            <a:pPr>
              <a:defRPr/>
            </a:pPr>
            <a:fld id="{E650C96C-A607-4449-87D2-E53599E72D4D}" type="datetimeFigureOut">
              <a:rPr lang="en-US"/>
              <a:pPr>
                <a:defRPr/>
              </a:pPr>
              <a:t>5/6/2026</a:t>
            </a:fld>
            <a:endParaRPr lang="en-US" dirty="0"/>
          </a:p>
        </p:txBody>
      </p:sp>
      <p:sp>
        <p:nvSpPr>
          <p:cNvPr id="5" name="Footer Placeholder 4"/>
          <p:cNvSpPr>
            <a:spLocks noGrp="1"/>
          </p:cNvSpPr>
          <p:nvPr>
            <p:ph type="ftr" sz="quarter" idx="3"/>
          </p:nvPr>
        </p:nvSpPr>
        <p:spPr>
          <a:xfrm>
            <a:off x="2583908" y="9910414"/>
            <a:ext cx="2393447" cy="570167"/>
          </a:xfrm>
          <a:prstGeom prst="rect">
            <a:avLst/>
          </a:prstGeom>
        </p:spPr>
        <p:txBody>
          <a:bodyPr vert="horz" lIns="99567" tIns="49782" rIns="99567" bIns="49782" rtlCol="0" anchor="ctr"/>
          <a:lstStyle>
            <a:lvl1pPr algn="ctr" defTabSz="995661" fontAlgn="auto">
              <a:spcBef>
                <a:spcPts val="0"/>
              </a:spcBef>
              <a:spcAft>
                <a:spcPts val="0"/>
              </a:spcAft>
              <a:defRPr sz="1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418588" y="9910414"/>
            <a:ext cx="1764930" cy="570167"/>
          </a:xfrm>
          <a:prstGeom prst="rect">
            <a:avLst/>
          </a:prstGeom>
        </p:spPr>
        <p:txBody>
          <a:bodyPr vert="horz" lIns="99567" tIns="49782" rIns="99567" bIns="49782" rtlCol="0" anchor="ctr"/>
          <a:lstStyle>
            <a:lvl1pPr algn="r" defTabSz="995661" fontAlgn="auto">
              <a:spcBef>
                <a:spcPts val="0"/>
              </a:spcBef>
              <a:spcAft>
                <a:spcPts val="0"/>
              </a:spcAft>
              <a:defRPr sz="1300">
                <a:solidFill>
                  <a:schemeClr val="tx1">
                    <a:tint val="75000"/>
                  </a:schemeClr>
                </a:solidFill>
                <a:latin typeface="+mn-lt"/>
              </a:defRPr>
            </a:lvl1pPr>
          </a:lstStyle>
          <a:p>
            <a:pPr>
              <a:defRPr/>
            </a:pPr>
            <a:fld id="{6B83FC2B-BE40-4231-929D-9458888251A0}" type="slidenum">
              <a:rPr lang="en-US"/>
              <a:pPr>
                <a:defRPr/>
              </a:pPr>
              <a:t>‹#›</a:t>
            </a:fld>
            <a:endParaRPr lang="en-US" dirty="0"/>
          </a:p>
        </p:txBody>
      </p:sp>
      <p:sp>
        <p:nvSpPr>
          <p:cNvPr id="12" name="Text Box 22"/>
          <p:cNvSpPr txBox="1">
            <a:spLocks noChangeArrowheads="1"/>
          </p:cNvSpPr>
          <p:nvPr userDrawn="1"/>
        </p:nvSpPr>
        <p:spPr bwMode="auto">
          <a:xfrm>
            <a:off x="3111500" y="880145"/>
            <a:ext cx="3606800" cy="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177800" algn="ctr">
              <a:lnSpc>
                <a:spcPct val="1100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基金理財快訊</a:t>
            </a:r>
            <a:r>
              <a:rPr lang="en-US" alt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  2026/5/6</a:t>
            </a:r>
            <a:endParaRPr lang="zh-TW" sz="1100" b="0"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 name="Text Box 22"/>
          <p:cNvSpPr txBox="1">
            <a:spLocks noChangeArrowheads="1"/>
          </p:cNvSpPr>
          <p:nvPr userDrawn="1"/>
        </p:nvSpPr>
        <p:spPr bwMode="auto">
          <a:xfrm>
            <a:off x="101600" y="943644"/>
            <a:ext cx="2449903" cy="3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0000"/>
              </a:lnSpc>
              <a:spcAft>
                <a:spcPts val="0"/>
              </a:spcAft>
            </a:pP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富蘭克林</a:t>
            </a:r>
            <a:r>
              <a:rPr lang="zh-TW" altLang="en-US"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國民的基金</a:t>
            </a:r>
            <a:endParaRPr lang="zh-TW" sz="1600" b="0" kern="100" baseline="0" dirty="0">
              <a:solidFill>
                <a:srgbClr val="3769FF"/>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2" name="圖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992" y="97167"/>
            <a:ext cx="2207393" cy="83282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995517" rtl="0" eaLnBrk="0" fontAlgn="base" hangingPunct="0">
        <a:spcBef>
          <a:spcPct val="0"/>
        </a:spcBef>
        <a:spcAft>
          <a:spcPct val="0"/>
        </a:spcAft>
        <a:defRPr sz="2800" kern="1200">
          <a:solidFill>
            <a:schemeClr val="tx1"/>
          </a:solidFill>
          <a:latin typeface="微軟正黑體" panose="020B0604030504040204" pitchFamily="34" charset="-120"/>
          <a:ea typeface="微軟正黑體" panose="020B0604030504040204" pitchFamily="34" charset="-120"/>
          <a:cs typeface="+mj-cs"/>
        </a:defRPr>
      </a:lvl1pPr>
      <a:lvl2pPr algn="ctr" defTabSz="995517" rtl="0" eaLnBrk="0" fontAlgn="base" hangingPunct="0">
        <a:spcBef>
          <a:spcPct val="0"/>
        </a:spcBef>
        <a:spcAft>
          <a:spcPct val="0"/>
        </a:spcAft>
        <a:defRPr sz="4800">
          <a:solidFill>
            <a:schemeClr val="tx1"/>
          </a:solidFill>
          <a:latin typeface="Calibri" pitchFamily="34" charset="0"/>
        </a:defRPr>
      </a:lvl2pPr>
      <a:lvl3pPr algn="ctr" defTabSz="995517" rtl="0" eaLnBrk="0" fontAlgn="base" hangingPunct="0">
        <a:spcBef>
          <a:spcPct val="0"/>
        </a:spcBef>
        <a:spcAft>
          <a:spcPct val="0"/>
        </a:spcAft>
        <a:defRPr sz="4800">
          <a:solidFill>
            <a:schemeClr val="tx1"/>
          </a:solidFill>
          <a:latin typeface="Calibri" pitchFamily="34" charset="0"/>
        </a:defRPr>
      </a:lvl3pPr>
      <a:lvl4pPr algn="ctr" defTabSz="995517" rtl="0" eaLnBrk="0" fontAlgn="base" hangingPunct="0">
        <a:spcBef>
          <a:spcPct val="0"/>
        </a:spcBef>
        <a:spcAft>
          <a:spcPct val="0"/>
        </a:spcAft>
        <a:defRPr sz="4800">
          <a:solidFill>
            <a:schemeClr val="tx1"/>
          </a:solidFill>
          <a:latin typeface="Calibri" pitchFamily="34" charset="0"/>
        </a:defRPr>
      </a:lvl4pPr>
      <a:lvl5pPr algn="ctr" defTabSz="995517" rtl="0" eaLnBrk="0" fontAlgn="base" hangingPunct="0">
        <a:spcBef>
          <a:spcPct val="0"/>
        </a:spcBef>
        <a:spcAft>
          <a:spcPct val="0"/>
        </a:spcAft>
        <a:defRPr sz="4800">
          <a:solidFill>
            <a:schemeClr val="tx1"/>
          </a:solidFill>
          <a:latin typeface="Calibri" pitchFamily="34" charset="0"/>
        </a:defRPr>
      </a:lvl5pPr>
      <a:lvl6pPr marL="457270" algn="ctr" defTabSz="995517" rtl="0" fontAlgn="base">
        <a:spcBef>
          <a:spcPct val="0"/>
        </a:spcBef>
        <a:spcAft>
          <a:spcPct val="0"/>
        </a:spcAft>
        <a:defRPr sz="4800">
          <a:solidFill>
            <a:schemeClr val="tx1"/>
          </a:solidFill>
          <a:latin typeface="Calibri" pitchFamily="34" charset="0"/>
        </a:defRPr>
      </a:lvl6pPr>
      <a:lvl7pPr marL="914541" algn="ctr" defTabSz="995517" rtl="0" fontAlgn="base">
        <a:spcBef>
          <a:spcPct val="0"/>
        </a:spcBef>
        <a:spcAft>
          <a:spcPct val="0"/>
        </a:spcAft>
        <a:defRPr sz="4800">
          <a:solidFill>
            <a:schemeClr val="tx1"/>
          </a:solidFill>
          <a:latin typeface="Calibri" pitchFamily="34" charset="0"/>
        </a:defRPr>
      </a:lvl7pPr>
      <a:lvl8pPr marL="1371813" algn="ctr" defTabSz="995517" rtl="0" fontAlgn="base">
        <a:spcBef>
          <a:spcPct val="0"/>
        </a:spcBef>
        <a:spcAft>
          <a:spcPct val="0"/>
        </a:spcAft>
        <a:defRPr sz="4800">
          <a:solidFill>
            <a:schemeClr val="tx1"/>
          </a:solidFill>
          <a:latin typeface="Calibri" pitchFamily="34" charset="0"/>
        </a:defRPr>
      </a:lvl8pPr>
      <a:lvl9pPr marL="1829083" algn="ctr" defTabSz="995517" rtl="0" fontAlgn="base">
        <a:spcBef>
          <a:spcPct val="0"/>
        </a:spcBef>
        <a:spcAft>
          <a:spcPct val="0"/>
        </a:spcAft>
        <a:defRPr sz="4800">
          <a:solidFill>
            <a:schemeClr val="tx1"/>
          </a:solidFill>
          <a:latin typeface="Calibri" pitchFamily="34" charset="0"/>
        </a:defRPr>
      </a:lvl9pPr>
    </p:titleStyle>
    <p:bodyStyle>
      <a:lvl1pPr marL="373120" indent="-373120" algn="l" defTabSz="995517"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808163" indent="-309611" algn="l" defTabSz="995517"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243205" indent="-247689" algn="l" defTabSz="995517"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741758"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238721"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738068"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89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72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560"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61" rtl="0" eaLnBrk="1" latinLnBrk="0" hangingPunct="1">
        <a:defRPr sz="2000" kern="1200">
          <a:solidFill>
            <a:schemeClr val="tx1"/>
          </a:solidFill>
          <a:latin typeface="+mn-lt"/>
          <a:ea typeface="+mn-ea"/>
          <a:cs typeface="+mn-cs"/>
        </a:defRPr>
      </a:lvl1pPr>
      <a:lvl2pPr marL="497831" algn="l" defTabSz="995661" rtl="0" eaLnBrk="1" latinLnBrk="0" hangingPunct="1">
        <a:defRPr sz="2000" kern="1200">
          <a:solidFill>
            <a:schemeClr val="tx1"/>
          </a:solidFill>
          <a:latin typeface="+mn-lt"/>
          <a:ea typeface="+mn-ea"/>
          <a:cs typeface="+mn-cs"/>
        </a:defRPr>
      </a:lvl2pPr>
      <a:lvl3pPr marL="995661" algn="l" defTabSz="995661" rtl="0" eaLnBrk="1" latinLnBrk="0" hangingPunct="1">
        <a:defRPr sz="2000" kern="1200">
          <a:solidFill>
            <a:schemeClr val="tx1"/>
          </a:solidFill>
          <a:latin typeface="+mn-lt"/>
          <a:ea typeface="+mn-ea"/>
          <a:cs typeface="+mn-cs"/>
        </a:defRPr>
      </a:lvl3pPr>
      <a:lvl4pPr marL="1493492" algn="l" defTabSz="995661" rtl="0" eaLnBrk="1" latinLnBrk="0" hangingPunct="1">
        <a:defRPr sz="2000" kern="1200">
          <a:solidFill>
            <a:schemeClr val="tx1"/>
          </a:solidFill>
          <a:latin typeface="+mn-lt"/>
          <a:ea typeface="+mn-ea"/>
          <a:cs typeface="+mn-cs"/>
        </a:defRPr>
      </a:lvl4pPr>
      <a:lvl5pPr marL="1991323" algn="l" defTabSz="995661" rtl="0" eaLnBrk="1" latinLnBrk="0" hangingPunct="1">
        <a:defRPr sz="2000" kern="1200">
          <a:solidFill>
            <a:schemeClr val="tx1"/>
          </a:solidFill>
          <a:latin typeface="+mn-lt"/>
          <a:ea typeface="+mn-ea"/>
          <a:cs typeface="+mn-cs"/>
        </a:defRPr>
      </a:lvl5pPr>
      <a:lvl6pPr marL="2489152" algn="l" defTabSz="995661" rtl="0" eaLnBrk="1" latinLnBrk="0" hangingPunct="1">
        <a:defRPr sz="2000" kern="1200">
          <a:solidFill>
            <a:schemeClr val="tx1"/>
          </a:solidFill>
          <a:latin typeface="+mn-lt"/>
          <a:ea typeface="+mn-ea"/>
          <a:cs typeface="+mn-cs"/>
        </a:defRPr>
      </a:lvl6pPr>
      <a:lvl7pPr marL="2986983" algn="l" defTabSz="995661" rtl="0" eaLnBrk="1" latinLnBrk="0" hangingPunct="1">
        <a:defRPr sz="2000" kern="1200">
          <a:solidFill>
            <a:schemeClr val="tx1"/>
          </a:solidFill>
          <a:latin typeface="+mn-lt"/>
          <a:ea typeface="+mn-ea"/>
          <a:cs typeface="+mn-cs"/>
        </a:defRPr>
      </a:lvl7pPr>
      <a:lvl8pPr marL="3484814" algn="l" defTabSz="995661" rtl="0" eaLnBrk="1" latinLnBrk="0" hangingPunct="1">
        <a:defRPr sz="2000" kern="1200">
          <a:solidFill>
            <a:schemeClr val="tx1"/>
          </a:solidFill>
          <a:latin typeface="+mn-lt"/>
          <a:ea typeface="+mn-ea"/>
          <a:cs typeface="+mn-cs"/>
        </a:defRPr>
      </a:lvl8pPr>
      <a:lvl9pPr marL="3982645" algn="l" defTabSz="99566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群組 116"/>
          <p:cNvGrpSpPr/>
          <p:nvPr/>
        </p:nvGrpSpPr>
        <p:grpSpPr>
          <a:xfrm>
            <a:off x="-6509" y="1231900"/>
            <a:ext cx="6574982" cy="338875"/>
            <a:chOff x="0" y="2235129"/>
            <a:chExt cx="6338554" cy="338875"/>
          </a:xfrm>
        </p:grpSpPr>
        <p:pic>
          <p:nvPicPr>
            <p:cNvPr id="118" name="Picture 15">
              <a:extLst>
                <a:ext uri="{FF2B5EF4-FFF2-40B4-BE49-F238E27FC236}">
                  <a16:creationId xmlns:a16="http://schemas.microsoft.com/office/drawing/2014/main" id="{1504468A-1E0D-417D-ADF1-B41EA7FE7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119" name="TextBox 190">
              <a:extLst>
                <a:ext uri="{FF2B5EF4-FFF2-40B4-BE49-F238E27FC236}">
                  <a16:creationId xmlns:a16="http://schemas.microsoft.com/office/drawing/2014/main" id="{9FCC5596-4A15-4AE2-90B7-1806A9FD9B76}"/>
                </a:ext>
              </a:extLst>
            </p:cNvPr>
            <p:cNvSpPr txBox="1"/>
            <p:nvPr/>
          </p:nvSpPr>
          <p:spPr>
            <a:xfrm>
              <a:off x="260093" y="2235129"/>
              <a:ext cx="6078461" cy="338875"/>
            </a:xfrm>
            <a:prstGeom prst="rect">
              <a:avLst/>
            </a:prstGeom>
            <a:noFill/>
          </p:spPr>
          <p:txBody>
            <a:bodyPr wrap="square" lIns="0" rIns="0" rtlCol="0">
              <a:spAutoFit/>
            </a:bodyPr>
            <a:lstStyle/>
            <a:p>
              <a:pPr algn="just" defTabSz="995661" fontAlgn="auto">
                <a:lnSpc>
                  <a:spcPct val="108000"/>
                </a:lnSpc>
                <a:spcBef>
                  <a:spcPts val="0"/>
                </a:spcBef>
                <a:spcAft>
                  <a:spcPts val="0"/>
                </a:spcAft>
                <a:defRPr/>
              </a:pPr>
              <a:r>
                <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富蘭克林坦伯頓黃金及貴金屬基金</a:t>
              </a:r>
              <a:r>
                <a:rPr lang="en-US" altLang="zh-TW"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(LUX)</a:t>
              </a:r>
              <a:r>
                <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提供多元級別投資選擇：</a:t>
              </a:r>
            </a:p>
          </p:txBody>
        </p:sp>
      </p:grpSp>
      <p:sp>
        <p:nvSpPr>
          <p:cNvPr id="50" name="TextBox 50">
            <a:extLst>
              <a:ext uri="{FF2B5EF4-FFF2-40B4-BE49-F238E27FC236}">
                <a16:creationId xmlns:a16="http://schemas.microsoft.com/office/drawing/2014/main" id="{501D395E-246D-4390-BFFE-4F1FACFA255F}"/>
              </a:ext>
            </a:extLst>
          </p:cNvPr>
          <p:cNvSpPr txBox="1"/>
          <p:nvPr/>
        </p:nvSpPr>
        <p:spPr>
          <a:xfrm>
            <a:off x="2561431" y="0"/>
            <a:ext cx="4923632" cy="921926"/>
          </a:xfrm>
          <a:prstGeom prst="rect">
            <a:avLst/>
          </a:prstGeom>
          <a:noFill/>
        </p:spPr>
        <p:txBody>
          <a:bodyPr wrap="square" lIns="0" tIns="45727" rIns="91455" bIns="0">
            <a:spAutoFit/>
          </a:bodyPr>
          <a:lstStyle/>
          <a:p>
            <a:pPr defTabSz="995661" fontAlgn="auto">
              <a:lnSpc>
                <a:spcPct val="108000"/>
              </a:lnSpc>
              <a:spcBef>
                <a:spcPts val="0"/>
              </a:spcBef>
              <a:spcAft>
                <a:spcPts val="0"/>
              </a:spcAft>
              <a:defRPr/>
            </a:pPr>
            <a:r>
              <a:rPr lang="zh-TW" altLang="en-US"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新兵加入：</a:t>
            </a:r>
            <a:endParaRPr lang="en-US" altLang="zh-TW"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defTabSz="995661" fontAlgn="auto">
              <a:lnSpc>
                <a:spcPct val="108000"/>
              </a:lnSpc>
              <a:spcBef>
                <a:spcPts val="0"/>
              </a:spcBef>
              <a:spcAft>
                <a:spcPts val="0"/>
              </a:spcAft>
              <a:defRPr/>
            </a:pPr>
            <a:r>
              <a:rPr lang="zh-TW" altLang="en-US"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富蘭克林坦伯頓黃金及貴金屬基金</a:t>
            </a:r>
            <a:r>
              <a:rPr lang="en-US" altLang="zh-TW"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(LUX)</a:t>
            </a:r>
          </a:p>
          <a:p>
            <a:pPr defTabSz="995661" fontAlgn="auto">
              <a:lnSpc>
                <a:spcPct val="108000"/>
              </a:lnSpc>
              <a:spcBef>
                <a:spcPts val="0"/>
              </a:spcBef>
              <a:spcAft>
                <a:spcPts val="0"/>
              </a:spcAft>
              <a:defRPr/>
            </a:pPr>
            <a:r>
              <a:rPr lang="zh-TW" altLang="en-US" sz="1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提供多元股份級別投資選擇</a:t>
            </a:r>
            <a:endParaRPr lang="zh-TW" altLang="en-US" sz="2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3" name="文字方塊 52">
            <a:extLst>
              <a:ext uri="{FF2B5EF4-FFF2-40B4-BE49-F238E27FC236}">
                <a16:creationId xmlns:a16="http://schemas.microsoft.com/office/drawing/2014/main" id="{C492EF44-FA4B-4218-B349-6C2C4B09CAD1}"/>
              </a:ext>
            </a:extLst>
          </p:cNvPr>
          <p:cNvSpPr txBox="1"/>
          <p:nvPr/>
        </p:nvSpPr>
        <p:spPr>
          <a:xfrm>
            <a:off x="1113631" y="8013700"/>
            <a:ext cx="2514600" cy="276999"/>
          </a:xfrm>
          <a:prstGeom prst="rect">
            <a:avLst/>
          </a:prstGeom>
          <a:solidFill>
            <a:schemeClr val="tx1"/>
          </a:solidFill>
        </p:spPr>
        <p:txBody>
          <a:bodyPr wrap="square" rtlCol="0">
            <a:spAutoFit/>
          </a:bodyPr>
          <a:lstStyle/>
          <a:p>
            <a:pPr lvl="0" algn="ctr" defTabSz="914400" fontAlgn="auto">
              <a:spcBef>
                <a:spcPts val="0"/>
              </a:spcBef>
              <a:spcAft>
                <a:spcPts val="0"/>
              </a:spcAft>
              <a:defRPr/>
            </a:pP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單筆投資績效</a:t>
            </a:r>
            <a:r>
              <a:rPr kumimoji="0" lang="en-US" altLang="zh-TW"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a:t>
            </a:r>
            <a:r>
              <a:rPr lang="zh-TW" altLang="en-US" sz="1200" b="1" noProof="0" dirty="0">
                <a:solidFill>
                  <a:schemeClr val="bg1"/>
                </a:solidFill>
                <a:latin typeface="微軟正黑體" panose="020B0604030504040204" pitchFamily="34" charset="-120"/>
                <a:ea typeface="微軟正黑體" panose="020B0604030504040204" pitchFamily="34" charset="-120"/>
              </a:rPr>
              <a:t>美元</a:t>
            </a:r>
            <a:r>
              <a:rPr kumimoji="0" lang="en-US" altLang="zh-TW"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表現：</a:t>
            </a:r>
          </a:p>
        </p:txBody>
      </p:sp>
      <p:sp>
        <p:nvSpPr>
          <p:cNvPr id="56" name="Rectangle 8"/>
          <p:cNvSpPr>
            <a:spLocks noChangeArrowheads="1"/>
          </p:cNvSpPr>
          <p:nvPr/>
        </p:nvSpPr>
        <p:spPr bwMode="auto">
          <a:xfrm>
            <a:off x="93663" y="9322822"/>
            <a:ext cx="74676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eaLnBrk="1" hangingPunct="1">
              <a:buNone/>
            </a:pPr>
            <a:r>
              <a:rPr lang="zh-TW" altLang="en-US" sz="900" dirty="0">
                <a:solidFill>
                  <a:srgbClr val="000000"/>
                </a:solidFill>
                <a:latin typeface="微軟正黑體" panose="020B0604030504040204" pitchFamily="34" charset="-120"/>
                <a:ea typeface="微軟正黑體" panose="020B0604030504040204" pitchFamily="34" charset="-120"/>
              </a:rPr>
              <a:t>資料來源</a:t>
            </a:r>
            <a:r>
              <a:rPr lang="en-US" altLang="zh-TW" sz="900" dirty="0">
                <a:solidFill>
                  <a:srgbClr val="000000"/>
                </a:solidFill>
                <a:latin typeface="微軟正黑體" panose="020B0604030504040204" pitchFamily="34" charset="-120"/>
                <a:ea typeface="微軟正黑體" panose="020B0604030504040204"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rPr>
              <a:t>理柏資訊， 美元</a:t>
            </a:r>
            <a:r>
              <a:rPr lang="en-US" altLang="zh-TW" sz="900" dirty="0">
                <a:solidFill>
                  <a:srgbClr val="000000"/>
                </a:solidFill>
                <a:latin typeface="微軟正黑體" panose="020B0604030504040204" pitchFamily="34" charset="-120"/>
                <a:ea typeface="微軟正黑體" panose="020B0604030504040204" pitchFamily="34" charset="-120"/>
              </a:rPr>
              <a:t>A</a:t>
            </a:r>
            <a:r>
              <a:rPr lang="zh-TW" altLang="en-US" sz="900" dirty="0">
                <a:solidFill>
                  <a:srgbClr val="000000"/>
                </a:solidFill>
                <a:latin typeface="微軟正黑體" panose="020B0604030504040204" pitchFamily="34" charset="-120"/>
                <a:ea typeface="微軟正黑體" panose="020B0604030504040204" pitchFamily="34" charset="-120"/>
              </a:rPr>
              <a:t>股累積型股份 ，原幣計價，截至</a:t>
            </a:r>
            <a:r>
              <a:rPr lang="en-US" altLang="zh-TW" sz="900" dirty="0">
                <a:solidFill>
                  <a:srgbClr val="000000"/>
                </a:solidFill>
                <a:latin typeface="微軟正黑體" panose="020B0604030504040204" pitchFamily="34" charset="-120"/>
                <a:ea typeface="微軟正黑體" panose="020B0604030504040204" pitchFamily="34" charset="-120"/>
              </a:rPr>
              <a:t>2026</a:t>
            </a:r>
            <a:r>
              <a:rPr lang="zh-TW" altLang="en-US" sz="900" dirty="0">
                <a:solidFill>
                  <a:srgbClr val="000000"/>
                </a:solidFill>
                <a:latin typeface="微軟正黑體" panose="020B0604030504040204" pitchFamily="34" charset="-120"/>
                <a:ea typeface="微軟正黑體" panose="020B0604030504040204" pitchFamily="34" charset="-120"/>
              </a:rPr>
              <a:t>年</a:t>
            </a:r>
            <a:r>
              <a:rPr lang="en-US" altLang="zh-TW" sz="900" dirty="0">
                <a:solidFill>
                  <a:srgbClr val="000000"/>
                </a:solidFill>
                <a:latin typeface="微軟正黑體" panose="020B0604030504040204" pitchFamily="34" charset="-120"/>
                <a:ea typeface="微軟正黑體" panose="020B0604030504040204" pitchFamily="34" charset="-120"/>
              </a:rPr>
              <a:t>4</a:t>
            </a:r>
            <a:r>
              <a:rPr lang="zh-TW" altLang="en-US" sz="900" dirty="0">
                <a:solidFill>
                  <a:srgbClr val="000000"/>
                </a:solidFill>
                <a:latin typeface="微軟正黑體" panose="020B0604030504040204" pitchFamily="34" charset="-120"/>
                <a:ea typeface="微軟正黑體" panose="020B0604030504040204" pitchFamily="34" charset="-120"/>
              </a:rPr>
              <a:t>月</a:t>
            </a:r>
            <a:r>
              <a:rPr lang="en-US" altLang="zh-TW" sz="900" dirty="0">
                <a:solidFill>
                  <a:srgbClr val="000000"/>
                </a:solidFill>
                <a:latin typeface="微軟正黑體" panose="020B0604030504040204" pitchFamily="34" charset="-120"/>
                <a:ea typeface="微軟正黑體" panose="020B0604030504040204" pitchFamily="34" charset="-120"/>
              </a:rPr>
              <a:t>30</a:t>
            </a:r>
            <a:r>
              <a:rPr lang="zh-TW" altLang="en-US" sz="900" dirty="0">
                <a:solidFill>
                  <a:srgbClr val="000000"/>
                </a:solidFill>
                <a:latin typeface="微軟正黑體" panose="020B0604030504040204" pitchFamily="34" charset="-120"/>
                <a:ea typeface="微軟正黑體" panose="020B0604030504040204" pitchFamily="34" charset="-120"/>
              </a:rPr>
              <a:t>日，同類型基金取理柏環球分類之境外黃金與貴金屬股票基金，波動風險為過去三年月報酬率的標準差年化值，波動風險排名居前代表風險較低。</a:t>
            </a:r>
            <a:r>
              <a:rPr lang="zh-TW" altLang="en-US" sz="900" b="1" dirty="0">
                <a:solidFill>
                  <a:srgbClr val="000000"/>
                </a:solidFill>
                <a:latin typeface="微軟正黑體" panose="020B0604030504040204" pitchFamily="34" charset="-120"/>
                <a:ea typeface="微軟正黑體" panose="020B0604030504040204" pitchFamily="34" charset="-120"/>
              </a:rPr>
              <a:t>基金過去績效不代表未來績效之保證。本基金為尋求達成其投資目標主要投資於黃金及貴金屬營運公司所發行的證券。投資本基金應注意之相關風險包括：黃金及貴金屬風險</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黃金和貴金屬營運公司的股價受到黃金和貴金屬市場情況的影響，這些金屬價格可能在短期間內會有劇烈的波動</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及集中風險</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指基金集中分配到特定經濟產業、市場區域之證券，可能因投資集中受到較大波幅負面影響</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股與</a:t>
            </a:r>
            <a:r>
              <a:rPr lang="en-US" altLang="zh-TW" sz="900" b="1" dirty="0">
                <a:solidFill>
                  <a:srgbClr val="000000"/>
                </a:solidFill>
                <a:latin typeface="微軟正黑體" panose="020B0604030504040204" pitchFamily="34" charset="-120"/>
                <a:ea typeface="微軟正黑體" panose="020B0604030504040204" pitchFamily="34" charset="-120"/>
              </a:rPr>
              <a:t>A</a:t>
            </a:r>
            <a:r>
              <a:rPr lang="zh-TW" altLang="en-US" sz="900" b="1" dirty="0">
                <a:solidFill>
                  <a:srgbClr val="000000"/>
                </a:solidFill>
                <a:latin typeface="微軟正黑體" panose="020B0604030504040204" pitchFamily="34" charset="-120"/>
                <a:ea typeface="微軟正黑體" panose="020B0604030504040204" pitchFamily="34" charset="-120"/>
              </a:rPr>
              <a:t>股費用說明：基金</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股股份在贖回時，基金公司將依持有期間長短收取</a:t>
            </a:r>
            <a:r>
              <a:rPr lang="en-US" altLang="zh-TW" sz="900" b="1" dirty="0">
                <a:solidFill>
                  <a:srgbClr val="000000"/>
                </a:solidFill>
                <a:latin typeface="微軟正黑體" panose="020B0604030504040204" pitchFamily="34" charset="-120"/>
                <a:ea typeface="微軟正黑體" panose="020B0604030504040204" pitchFamily="34" charset="-120"/>
              </a:rPr>
              <a:t>1%~3%</a:t>
            </a:r>
            <a:r>
              <a:rPr lang="zh-TW" altLang="en-US" sz="900" b="1" dirty="0">
                <a:solidFill>
                  <a:srgbClr val="000000"/>
                </a:solidFill>
                <a:latin typeface="微軟正黑體" panose="020B0604030504040204" pitchFamily="34" charset="-120"/>
                <a:ea typeface="微軟正黑體" panose="020B0604030504040204" pitchFamily="34" charset="-120"/>
              </a:rPr>
              <a:t>不同比率之遞延銷售手續費，該費用將自贖回總額中扣除。</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股之遞延銷售手續費係以贖回股份的淨資產價值或申購時的淨資產價值孰低為基礎。</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股與</a:t>
            </a:r>
            <a:r>
              <a:rPr lang="en-US" altLang="zh-TW" sz="900" b="1" dirty="0">
                <a:solidFill>
                  <a:srgbClr val="000000"/>
                </a:solidFill>
                <a:latin typeface="微軟正黑體" panose="020B0604030504040204" pitchFamily="34" charset="-120"/>
                <a:ea typeface="微軟正黑體" panose="020B0604030504040204" pitchFamily="34" charset="-120"/>
              </a:rPr>
              <a:t>A</a:t>
            </a:r>
            <a:r>
              <a:rPr lang="zh-TW" altLang="en-US" sz="900" b="1" dirty="0">
                <a:solidFill>
                  <a:srgbClr val="000000"/>
                </a:solidFill>
                <a:latin typeface="微軟正黑體" panose="020B0604030504040204" pitchFamily="34" charset="-120"/>
                <a:ea typeface="微軟正黑體" panose="020B0604030504040204" pitchFamily="34" charset="-120"/>
              </a:rPr>
              <a:t>股適用相同之投資經理費用及維護費用年率，惟</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股另需每年支付平均淨資產價值之</a:t>
            </a:r>
            <a:r>
              <a:rPr lang="en-US" altLang="zh-TW" sz="900" b="1" dirty="0">
                <a:solidFill>
                  <a:srgbClr val="000000"/>
                </a:solidFill>
                <a:latin typeface="微軟正黑體" panose="020B0604030504040204" pitchFamily="34" charset="-120"/>
                <a:ea typeface="微軟正黑體" panose="020B0604030504040204" pitchFamily="34" charset="-120"/>
              </a:rPr>
              <a:t>1</a:t>
            </a:r>
            <a:r>
              <a:rPr lang="zh-TW" altLang="en-US" sz="900" b="1" dirty="0">
                <a:solidFill>
                  <a:srgbClr val="000000"/>
                </a:solidFill>
                <a:latin typeface="微軟正黑體" panose="020B0604030504040204" pitchFamily="34" charset="-120"/>
                <a:ea typeface="微軟正黑體" panose="020B0604030504040204" pitchFamily="34" charset="-120"/>
              </a:rPr>
              <a:t>％分銷費，該費用係反映於每日基金淨值中，投資人無需額外支付。手續費雖可遞延收取，惟每年仍需支付</a:t>
            </a:r>
            <a:r>
              <a:rPr lang="en-US" altLang="zh-TW" sz="900" b="1" dirty="0">
                <a:solidFill>
                  <a:srgbClr val="000000"/>
                </a:solidFill>
                <a:latin typeface="微軟正黑體" panose="020B0604030504040204" pitchFamily="34" charset="-120"/>
                <a:ea typeface="微軟正黑體" panose="020B0604030504040204" pitchFamily="34" charset="-120"/>
              </a:rPr>
              <a:t>1.00</a:t>
            </a:r>
            <a:r>
              <a:rPr lang="zh-TW" altLang="en-US" sz="900" b="1" dirty="0">
                <a:solidFill>
                  <a:srgbClr val="000000"/>
                </a:solidFill>
                <a:latin typeface="微軟正黑體" panose="020B0604030504040204" pitchFamily="34" charset="-120"/>
                <a:ea typeface="微軟正黑體" panose="020B0604030504040204" pitchFamily="34" charset="-120"/>
              </a:rPr>
              <a:t>％的分銷費，可能造成實際負擔費用增加。基金相關費用請參閱境外基金資訊觀測站所公告之公開說明書及投資人須知或逕向本公司網站查閱。</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股注意事項：持有基金</a:t>
            </a:r>
            <a:r>
              <a:rPr lang="en-US" altLang="zh-TW" sz="900" b="1" dirty="0">
                <a:solidFill>
                  <a:srgbClr val="000000"/>
                </a:solidFill>
                <a:latin typeface="微軟正黑體" panose="020B0604030504040204" pitchFamily="34" charset="-120"/>
                <a:ea typeface="微軟正黑體" panose="020B0604030504040204" pitchFamily="34" charset="-120"/>
              </a:rPr>
              <a:t>F</a:t>
            </a:r>
            <a:r>
              <a:rPr lang="zh-TW" altLang="en-US" sz="900" b="1" dirty="0">
                <a:solidFill>
                  <a:srgbClr val="000000"/>
                </a:solidFill>
                <a:latin typeface="微軟正黑體" panose="020B0604030504040204" pitchFamily="34" charset="-120"/>
                <a:ea typeface="微軟正黑體" panose="020B0604030504040204" pitchFamily="34" charset="-120"/>
              </a:rPr>
              <a:t>股股份滿</a:t>
            </a:r>
            <a:r>
              <a:rPr lang="en-US" altLang="zh-TW" sz="900" b="1" dirty="0">
                <a:solidFill>
                  <a:srgbClr val="000000"/>
                </a:solidFill>
                <a:latin typeface="微軟正黑體" panose="020B0604030504040204" pitchFamily="34" charset="-120"/>
                <a:ea typeface="微軟正黑體" panose="020B0604030504040204" pitchFamily="34" charset="-120"/>
              </a:rPr>
              <a:t>36</a:t>
            </a:r>
            <a:r>
              <a:rPr lang="zh-TW" altLang="en-US" sz="900" b="1" dirty="0">
                <a:solidFill>
                  <a:srgbClr val="000000"/>
                </a:solidFill>
                <a:latin typeface="微軟正黑體" panose="020B0604030504040204" pitchFamily="34" charset="-120"/>
                <a:ea typeface="微軟正黑體" panose="020B0604030504040204" pitchFamily="34" charset="-120"/>
              </a:rPr>
              <a:t>個月（即</a:t>
            </a:r>
            <a:r>
              <a:rPr lang="en-US" altLang="zh-TW" sz="900" b="1" dirty="0">
                <a:solidFill>
                  <a:srgbClr val="000000"/>
                </a:solidFill>
                <a:latin typeface="微軟正黑體" panose="020B0604030504040204" pitchFamily="34" charset="-120"/>
                <a:ea typeface="微軟正黑體" panose="020B0604030504040204" pitchFamily="34" charset="-120"/>
              </a:rPr>
              <a:t>3</a:t>
            </a:r>
            <a:r>
              <a:rPr lang="zh-TW" altLang="en-US" sz="900" b="1" dirty="0">
                <a:solidFill>
                  <a:srgbClr val="000000"/>
                </a:solidFill>
                <a:latin typeface="微軟正黑體" panose="020B0604030504040204" pitchFamily="34" charset="-120"/>
                <a:ea typeface="微軟正黑體" panose="020B0604030504040204" pitchFamily="34" charset="-120"/>
              </a:rPr>
              <a:t>年），將免費自動轉入相同基金的</a:t>
            </a:r>
            <a:r>
              <a:rPr lang="en-US" altLang="zh-TW" sz="900" b="1" dirty="0">
                <a:solidFill>
                  <a:srgbClr val="000000"/>
                </a:solidFill>
                <a:latin typeface="微軟正黑體" panose="020B0604030504040204" pitchFamily="34" charset="-120"/>
                <a:ea typeface="微軟正黑體" panose="020B0604030504040204" pitchFamily="34" charset="-120"/>
              </a:rPr>
              <a:t>A</a:t>
            </a:r>
            <a:r>
              <a:rPr lang="zh-TW" altLang="en-US" sz="900" b="1" dirty="0">
                <a:solidFill>
                  <a:srgbClr val="000000"/>
                </a:solidFill>
                <a:latin typeface="微軟正黑體" panose="020B0604030504040204" pitchFamily="34" charset="-120"/>
                <a:ea typeface="微軟正黑體" panose="020B0604030504040204" pitchFamily="34" charset="-120"/>
              </a:rPr>
              <a:t>股股份。</a:t>
            </a:r>
          </a:p>
        </p:txBody>
      </p:sp>
      <p:graphicFrame>
        <p:nvGraphicFramePr>
          <p:cNvPr id="40" name="表格 39"/>
          <p:cNvGraphicFramePr>
            <a:graphicFrameLocks noGrp="1"/>
          </p:cNvGraphicFramePr>
          <p:nvPr>
            <p:extLst>
              <p:ext uri="{D42A27DB-BD31-4B8C-83A1-F6EECF244321}">
                <p14:modId xmlns:p14="http://schemas.microsoft.com/office/powerpoint/2010/main" val="1436502522"/>
              </p:ext>
            </p:extLst>
          </p:nvPr>
        </p:nvGraphicFramePr>
        <p:xfrm>
          <a:off x="275431" y="8318500"/>
          <a:ext cx="3962400" cy="975360"/>
        </p:xfrm>
        <a:graphic>
          <a:graphicData uri="http://schemas.openxmlformats.org/drawingml/2006/table">
            <a:tbl>
              <a:tblPr>
                <a:tableStyleId>{16D9F66E-5EB9-4882-86FB-DCBF35E3C3E4}</a:tableStyleId>
              </a:tblPr>
              <a:tblGrid>
                <a:gridCol w="1590888">
                  <a:extLst>
                    <a:ext uri="{9D8B030D-6E8A-4147-A177-3AD203B41FA5}">
                      <a16:colId xmlns:a16="http://schemas.microsoft.com/office/drawing/2014/main" val="2248524789"/>
                    </a:ext>
                  </a:extLst>
                </a:gridCol>
                <a:gridCol w="790504">
                  <a:extLst>
                    <a:ext uri="{9D8B030D-6E8A-4147-A177-3AD203B41FA5}">
                      <a16:colId xmlns:a16="http://schemas.microsoft.com/office/drawing/2014/main" val="3371805459"/>
                    </a:ext>
                  </a:extLst>
                </a:gridCol>
                <a:gridCol w="790504">
                  <a:extLst>
                    <a:ext uri="{9D8B030D-6E8A-4147-A177-3AD203B41FA5}">
                      <a16:colId xmlns:a16="http://schemas.microsoft.com/office/drawing/2014/main" val="822329629"/>
                    </a:ext>
                  </a:extLst>
                </a:gridCol>
                <a:gridCol w="790504">
                  <a:extLst>
                    <a:ext uri="{9D8B030D-6E8A-4147-A177-3AD203B41FA5}">
                      <a16:colId xmlns:a16="http://schemas.microsoft.com/office/drawing/2014/main" val="2954294036"/>
                    </a:ext>
                  </a:extLst>
                </a:gridCol>
              </a:tblGrid>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累積報酬</a:t>
                      </a:r>
                      <a:r>
                        <a:rPr lang="en-US" altLang="zh-TW" sz="1000" b="1" dirty="0">
                          <a:solidFill>
                            <a:schemeClr val="tx1"/>
                          </a:solidFill>
                          <a:latin typeface="微軟正黑體" panose="020B0604030504040204" pitchFamily="34" charset="-120"/>
                          <a:ea typeface="微軟正黑體" panose="020B0604030504040204" pitchFamily="34" charset="-120"/>
                        </a:rPr>
                        <a:t>(%)</a:t>
                      </a:r>
                      <a:endParaRPr lang="zh-TW" altLang="en-US"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三個月</a:t>
                      </a: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六個月</a:t>
                      </a: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一年</a:t>
                      </a:r>
                    </a:p>
                  </a:txBody>
                  <a:tcPr anchor="ctr"/>
                </a:tc>
                <a:extLst>
                  <a:ext uri="{0D108BD9-81ED-4DB2-BD59-A6C34878D82A}">
                    <a16:rowId xmlns:a16="http://schemas.microsoft.com/office/drawing/2014/main" val="4253000364"/>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本基金</a:t>
                      </a:r>
                    </a:p>
                  </a:txBody>
                  <a:tcPr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-3.48</a:t>
                      </a:r>
                    </a:p>
                  </a:txBody>
                  <a:tcPr marL="9525" marR="9525" marT="9525" marB="0"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34.93</a:t>
                      </a:r>
                    </a:p>
                  </a:txBody>
                  <a:tcPr marL="9525" marR="9525" marT="9525" marB="0"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105.91</a:t>
                      </a:r>
                    </a:p>
                  </a:txBody>
                  <a:tcPr marL="9525" marR="9525" marT="9525" marB="0" anchor="ctr"/>
                </a:tc>
                <a:extLst>
                  <a:ext uri="{0D108BD9-81ED-4DB2-BD59-A6C34878D82A}">
                    <a16:rowId xmlns:a16="http://schemas.microsoft.com/office/drawing/2014/main" val="236452262"/>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累積報酬</a:t>
                      </a:r>
                      <a:r>
                        <a:rPr lang="en-US" altLang="zh-TW" sz="1000" b="1" dirty="0">
                          <a:solidFill>
                            <a:schemeClr val="tx1"/>
                          </a:solidFill>
                          <a:latin typeface="微軟正黑體" panose="020B0604030504040204" pitchFamily="34" charset="-120"/>
                          <a:ea typeface="微軟正黑體" panose="020B0604030504040204" pitchFamily="34" charset="-120"/>
                        </a:rPr>
                        <a:t>(%)</a:t>
                      </a:r>
                      <a:endParaRPr lang="zh-TW" altLang="en-US"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二年</a:t>
                      </a: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三年</a:t>
                      </a: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波動風險</a:t>
                      </a:r>
                    </a:p>
                  </a:txBody>
                  <a:tcPr anchor="ctr"/>
                </a:tc>
                <a:extLst>
                  <a:ext uri="{0D108BD9-81ED-4DB2-BD59-A6C34878D82A}">
                    <a16:rowId xmlns:a16="http://schemas.microsoft.com/office/drawing/2014/main" val="2510731554"/>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本基金</a:t>
                      </a:r>
                    </a:p>
                  </a:txBody>
                  <a:tcPr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233.60</a:t>
                      </a:r>
                    </a:p>
                  </a:txBody>
                  <a:tcPr marL="9525" marR="9525" marT="9525" marB="0"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228.80</a:t>
                      </a:r>
                    </a:p>
                  </a:txBody>
                  <a:tcPr marL="9525" marR="9525" marT="9525" marB="0"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36.28</a:t>
                      </a:r>
                    </a:p>
                  </a:txBody>
                  <a:tcPr marL="9525" marR="9525" marT="9525" marB="0" anchor="ctr"/>
                </a:tc>
                <a:extLst>
                  <a:ext uri="{0D108BD9-81ED-4DB2-BD59-A6C34878D82A}">
                    <a16:rowId xmlns:a16="http://schemas.microsoft.com/office/drawing/2014/main" val="85261228"/>
                  </a:ext>
                </a:extLst>
              </a:tr>
            </a:tbl>
          </a:graphicData>
        </a:graphic>
      </p:graphicFrame>
      <p:sp>
        <p:nvSpPr>
          <p:cNvPr id="3" name="文字方塊 2">
            <a:extLst>
              <a:ext uri="{FF2B5EF4-FFF2-40B4-BE49-F238E27FC236}">
                <a16:creationId xmlns:a16="http://schemas.microsoft.com/office/drawing/2014/main" id="{B5857A84-F6DD-F816-6989-21735278EA6A}"/>
              </a:ext>
            </a:extLst>
          </p:cNvPr>
          <p:cNvSpPr txBox="1"/>
          <p:nvPr/>
        </p:nvSpPr>
        <p:spPr>
          <a:xfrm>
            <a:off x="1037430" y="5346700"/>
            <a:ext cx="1828800" cy="415498"/>
          </a:xfrm>
          <a:prstGeom prst="rect">
            <a:avLst/>
          </a:prstGeom>
          <a:noFill/>
        </p:spPr>
        <p:txBody>
          <a:bodyPr wrap="square" rtlCol="0">
            <a:spAutoFit/>
          </a:bodyPr>
          <a:lstStyle/>
          <a:p>
            <a:pPr algn="ctr"/>
            <a:r>
              <a:rPr lang="zh-TW" altLang="en-US" sz="1050" b="1" u="sng" dirty="0">
                <a:latin typeface="微軟正黑體" panose="020B0604030504040204" pitchFamily="34" charset="-120"/>
                <a:ea typeface="微軟正黑體" panose="020B0604030504040204" pitchFamily="34" charset="-120"/>
              </a:rPr>
              <a:t>以穩健的長期礦脈*為主</a:t>
            </a:r>
            <a:endParaRPr lang="en-US" altLang="zh-TW" sz="1050" b="1" u="sng" dirty="0">
              <a:latin typeface="微軟正黑體" panose="020B0604030504040204" pitchFamily="34" charset="-120"/>
              <a:ea typeface="微軟正黑體" panose="020B0604030504040204" pitchFamily="34" charset="-120"/>
            </a:endParaRPr>
          </a:p>
          <a:p>
            <a:pPr algn="ctr"/>
            <a:r>
              <a:rPr lang="zh-TW" altLang="en-US" sz="1050" b="1" u="sng" dirty="0">
                <a:latin typeface="微軟正黑體" panose="020B0604030504040204" pitchFamily="34" charset="-120"/>
                <a:ea typeface="微軟正黑體" panose="020B0604030504040204" pitchFamily="34" charset="-120"/>
              </a:rPr>
              <a:t>輔以具爆發性的探勘開發商</a:t>
            </a:r>
            <a:endParaRPr lang="en-US" altLang="zh-TW" sz="1050" b="1" u="sng"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C962B344-11E4-0ACD-6AEE-30657118EC36}"/>
              </a:ext>
            </a:extLst>
          </p:cNvPr>
          <p:cNvSpPr txBox="1"/>
          <p:nvPr/>
        </p:nvSpPr>
        <p:spPr>
          <a:xfrm>
            <a:off x="4390230" y="5422900"/>
            <a:ext cx="2209800" cy="253916"/>
          </a:xfrm>
          <a:prstGeom prst="rect">
            <a:avLst/>
          </a:prstGeom>
          <a:noFill/>
        </p:spPr>
        <p:txBody>
          <a:bodyPr wrap="square" rtlCol="0">
            <a:spAutoFit/>
          </a:bodyPr>
          <a:lstStyle/>
          <a:p>
            <a:pPr algn="ctr"/>
            <a:r>
              <a:rPr lang="zh-TW" altLang="en-US" sz="1050" b="1" u="sng" dirty="0">
                <a:latin typeface="微軟正黑體" panose="020B0604030504040204" pitchFamily="34" charset="-120"/>
                <a:ea typeface="微軟正黑體" panose="020B0604030504040204" pitchFamily="34" charset="-120"/>
              </a:rPr>
              <a:t>聚焦具併購題材的中小型金礦商**</a:t>
            </a:r>
          </a:p>
        </p:txBody>
      </p:sp>
      <p:sp>
        <p:nvSpPr>
          <p:cNvPr id="13" name="文字方塊 12">
            <a:extLst>
              <a:ext uri="{FF2B5EF4-FFF2-40B4-BE49-F238E27FC236}">
                <a16:creationId xmlns:a16="http://schemas.microsoft.com/office/drawing/2014/main" id="{7FFE5A87-5F96-EFFC-8874-206B81B63DD9}"/>
              </a:ext>
            </a:extLst>
          </p:cNvPr>
          <p:cNvSpPr txBox="1"/>
          <p:nvPr/>
        </p:nvSpPr>
        <p:spPr>
          <a:xfrm>
            <a:off x="1704181" y="1587500"/>
            <a:ext cx="4267200" cy="276999"/>
          </a:xfrm>
          <a:prstGeom prst="rect">
            <a:avLst/>
          </a:prstGeom>
          <a:noFill/>
        </p:spPr>
        <p:txBody>
          <a:bodyPr wrap="square" rtlCol="0">
            <a:spAutoFit/>
          </a:bodyPr>
          <a:lstStyle/>
          <a:p>
            <a:pPr algn="ctr"/>
            <a:r>
              <a:rPr lang="zh-TW" altLang="en-US" sz="1200" b="1" u="sng" dirty="0">
                <a:latin typeface="微軟正黑體" panose="020B0604030504040204" pitchFamily="34" charset="-120"/>
                <a:ea typeface="微軟正黑體" panose="020B0604030504040204" pitchFamily="34" charset="-120"/>
              </a:rPr>
              <a:t>新兵加入：富蘭克林坦伯頓黃金及貴金屬基金</a:t>
            </a:r>
            <a:r>
              <a:rPr lang="en-US" altLang="zh-TW" sz="1200" b="1" u="sng" dirty="0">
                <a:latin typeface="微軟正黑體" panose="020B0604030504040204" pitchFamily="34" charset="-120"/>
                <a:ea typeface="微軟正黑體" panose="020B0604030504040204" pitchFamily="34" charset="-120"/>
              </a:rPr>
              <a:t>(LUX)</a:t>
            </a:r>
          </a:p>
        </p:txBody>
      </p:sp>
      <p:sp>
        <p:nvSpPr>
          <p:cNvPr id="4" name="文字方塊 3"/>
          <p:cNvSpPr txBox="1"/>
          <p:nvPr/>
        </p:nvSpPr>
        <p:spPr>
          <a:xfrm>
            <a:off x="123031" y="7404100"/>
            <a:ext cx="7391400" cy="584775"/>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資料來源：富蘭克林坦伯頓基金集團，截至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月底。*長期礦脈指未來至少</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年內能維持或增加產量的金礦商；中期礦脈指未來</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年產量呈下降趨勢，但仍可預見未來</a:t>
            </a:r>
            <a:r>
              <a:rPr lang="en-US" altLang="zh-TW" sz="800" dirty="0">
                <a:latin typeface="微軟正黑體" panose="020B0604030504040204" pitchFamily="34" charset="-120"/>
                <a:ea typeface="微軟正黑體" panose="020B0604030504040204" pitchFamily="34" charset="-120"/>
              </a:rPr>
              <a:t>10</a:t>
            </a:r>
            <a:r>
              <a:rPr lang="zh-TW" altLang="en-US" sz="800" dirty="0">
                <a:latin typeface="微軟正黑體" panose="020B0604030504040204" pitchFamily="34" charset="-120"/>
                <a:ea typeface="微軟正黑體" panose="020B0604030504040204" pitchFamily="34" charset="-120"/>
              </a:rPr>
              <a:t>年產量狀況的金礦商；綜合礦脈業者同時含有黃金與銅礦的礦床，但銅礦可能佔總營收很大一部分。**根據晨星定義，每個風格領域的股票以市值來區分，巨型股定義為佔該風格領域總市值前</a:t>
            </a:r>
            <a:r>
              <a:rPr lang="en-US" altLang="zh-TW" sz="800" dirty="0">
                <a:latin typeface="微軟正黑體" panose="020B0604030504040204" pitchFamily="34" charset="-120"/>
                <a:ea typeface="微軟正黑體" panose="020B0604030504040204" pitchFamily="34" charset="-120"/>
              </a:rPr>
              <a:t>40%</a:t>
            </a:r>
            <a:r>
              <a:rPr lang="zh-TW" altLang="en-US" sz="800" dirty="0">
                <a:latin typeface="微軟正黑體" panose="020B0604030504040204" pitchFamily="34" charset="-120"/>
                <a:ea typeface="微軟正黑體" panose="020B0604030504040204" pitchFamily="34" charset="-120"/>
              </a:rPr>
              <a:t>的股票、大型股代表接下來的</a:t>
            </a:r>
            <a:r>
              <a:rPr lang="en-US" altLang="zh-TW" sz="800" dirty="0">
                <a:latin typeface="微軟正黑體" panose="020B0604030504040204" pitchFamily="34" charset="-120"/>
                <a:ea typeface="微軟正黑體" panose="020B0604030504040204" pitchFamily="34" charset="-120"/>
              </a:rPr>
              <a:t>30%</a:t>
            </a:r>
            <a:r>
              <a:rPr lang="zh-TW" altLang="en-US" sz="800" dirty="0">
                <a:latin typeface="微軟正黑體" panose="020B0604030504040204" pitchFamily="34" charset="-120"/>
                <a:ea typeface="微軟正黑體" panose="020B0604030504040204" pitchFamily="34" charset="-120"/>
              </a:rPr>
              <a:t>股票、中型股、小型股、微型股則分別代表再接下來的</a:t>
            </a:r>
            <a:r>
              <a:rPr lang="en-US" altLang="zh-TW" sz="800" dirty="0">
                <a:latin typeface="微軟正黑體" panose="020B0604030504040204" pitchFamily="34" charset="-120"/>
                <a:ea typeface="微軟正黑體" panose="020B0604030504040204" pitchFamily="34" charset="-120"/>
              </a:rPr>
              <a:t>20%</a:t>
            </a:r>
            <a:r>
              <a:rPr lang="zh-TW" altLang="en-US" sz="800" dirty="0">
                <a:latin typeface="微軟正黑體" panose="020B0604030504040204" pitchFamily="34" charset="-120"/>
                <a:ea typeface="微軟正黑體" panose="020B0604030504040204" pitchFamily="34" charset="-120"/>
              </a:rPr>
              <a:t>、</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股票。</a:t>
            </a:r>
            <a:endParaRPr lang="en-US" altLang="zh-TW" sz="800" dirty="0">
              <a:latin typeface="微軟正黑體" panose="020B0604030504040204" pitchFamily="34" charset="-120"/>
              <a:ea typeface="微軟正黑體" panose="020B0604030504040204" pitchFamily="34" charset="-120"/>
            </a:endParaRPr>
          </a:p>
          <a:p>
            <a:r>
              <a:rPr lang="en-US" altLang="zh-TW" sz="800" b="1" dirty="0">
                <a:latin typeface="微軟正黑體" panose="020B0604030504040204" pitchFamily="34" charset="-120"/>
                <a:ea typeface="微軟正黑體" panose="020B0604030504040204" pitchFamily="34" charset="-120"/>
              </a:rPr>
              <a:t>&lt;</a:t>
            </a:r>
            <a:r>
              <a:rPr lang="zh-TW" altLang="en-US" sz="80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800" b="1" dirty="0">
                <a:latin typeface="微軟正黑體" panose="020B0604030504040204" pitchFamily="34" charset="-120"/>
                <a:ea typeface="微軟正黑體" panose="020B0604030504040204" pitchFamily="34" charset="-120"/>
              </a:rPr>
              <a:t>&gt;</a:t>
            </a:r>
            <a:endParaRPr lang="zh-TW" altLang="en-US" sz="800" b="1"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BB97B5D9-FCD1-2B83-C017-7BAC76A4BA79}"/>
              </a:ext>
            </a:extLst>
          </p:cNvPr>
          <p:cNvSpPr txBox="1"/>
          <p:nvPr/>
        </p:nvSpPr>
        <p:spPr>
          <a:xfrm>
            <a:off x="169863" y="5118100"/>
            <a:ext cx="7391400" cy="21544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資料來源：富蘭克林坦伯頓基金集團，截至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月底。</a:t>
            </a:r>
            <a:r>
              <a:rPr lang="zh-TW" altLang="en-US" sz="800" b="1" dirty="0">
                <a:latin typeface="微軟正黑體" panose="020B0604030504040204" pitchFamily="34" charset="-120"/>
                <a:ea typeface="微軟正黑體" panose="020B0604030504040204" pitchFamily="34" charset="-120"/>
              </a:rPr>
              <a:t>基金過去績效不代表未來績效之保證。</a:t>
            </a:r>
            <a:endParaRPr lang="en-US" altLang="zh-TW" sz="800" b="1"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2EF71F5-0CDD-9429-BB6E-E1D4BBD774C7}"/>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631" y="3822700"/>
            <a:ext cx="1066800" cy="1219200"/>
          </a:xfrm>
          <a:prstGeom prst="rect">
            <a:avLst/>
          </a:prstGeom>
          <a:noFill/>
          <a:ln>
            <a:noFill/>
          </a:ln>
        </p:spPr>
      </p:pic>
      <p:sp>
        <p:nvSpPr>
          <p:cNvPr id="10" name="語音泡泡: 矩形 9">
            <a:extLst>
              <a:ext uri="{FF2B5EF4-FFF2-40B4-BE49-F238E27FC236}">
                <a16:creationId xmlns:a16="http://schemas.microsoft.com/office/drawing/2014/main" id="{8E9BE54D-2783-7BFD-2A17-F04F20CE3224}"/>
              </a:ext>
            </a:extLst>
          </p:cNvPr>
          <p:cNvSpPr/>
          <p:nvPr/>
        </p:nvSpPr>
        <p:spPr>
          <a:xfrm>
            <a:off x="1647031" y="3822700"/>
            <a:ext cx="5562600" cy="1219200"/>
          </a:xfrm>
          <a:prstGeom prst="wedgeRectCallout">
            <a:avLst>
              <a:gd name="adj1" fmla="val -57416"/>
              <a:gd name="adj2" fmla="val 8854"/>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1000" b="1" dirty="0">
                <a:solidFill>
                  <a:schemeClr val="tx1"/>
                </a:solidFill>
                <a:latin typeface="微軟正黑體" panose="020B0604030504040204" pitchFamily="34" charset="-120"/>
                <a:ea typeface="微軟正黑體" panose="020B0604030504040204" pitchFamily="34" charset="-120"/>
              </a:rPr>
              <a:t>富蘭克林坦伯頓黃金及貴金屬基金</a:t>
            </a:r>
            <a:r>
              <a:rPr lang="en-US" altLang="zh-TW" sz="1000" b="1" dirty="0">
                <a:solidFill>
                  <a:schemeClr val="tx1"/>
                </a:solidFill>
                <a:latin typeface="微軟正黑體" panose="020B0604030504040204" pitchFamily="34" charset="-120"/>
                <a:ea typeface="微軟正黑體" panose="020B0604030504040204" pitchFamily="34" charset="-120"/>
              </a:rPr>
              <a:t>(LUX)</a:t>
            </a:r>
            <a:r>
              <a:rPr lang="zh-TW" altLang="en-US" sz="1000" b="1" dirty="0">
                <a:solidFill>
                  <a:schemeClr val="tx1"/>
                </a:solidFill>
                <a:latin typeface="微軟正黑體" panose="020B0604030504040204" pitchFamily="34" charset="-120"/>
                <a:ea typeface="微軟正黑體" panose="020B0604030504040204" pitchFamily="34" charset="-120"/>
              </a:rPr>
              <a:t> 經理人 史蒂芬</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蘭德：</a:t>
            </a:r>
            <a:endParaRPr lang="en-US" altLang="zh-TW" sz="1000" dirty="0">
              <a:solidFill>
                <a:schemeClr val="tx1"/>
              </a:solidFill>
              <a:latin typeface="微軟正黑體" panose="020B0604030504040204" pitchFamily="34" charset="-120"/>
              <a:ea typeface="微軟正黑體" panose="020B0604030504040204" pitchFamily="34" charset="-120"/>
            </a:endParaRPr>
          </a:p>
          <a:p>
            <a:endParaRPr lang="en-US" altLang="zh-TW" sz="600" dirty="0">
              <a:solidFill>
                <a:schemeClr val="tx1"/>
              </a:solidFill>
              <a:latin typeface="微軟正黑體" panose="020B0604030504040204" pitchFamily="34" charset="-120"/>
              <a:ea typeface="微軟正黑體" panose="020B0604030504040204" pitchFamily="34" charset="-120"/>
            </a:endParaRPr>
          </a:p>
          <a:p>
            <a:r>
              <a:rPr lang="zh-TW" altLang="en-US" sz="1000" dirty="0">
                <a:solidFill>
                  <a:schemeClr val="tx1"/>
                </a:solidFill>
                <a:latin typeface="微軟正黑體" panose="020B0604030504040204" pitchFamily="34" charset="-120"/>
                <a:ea typeface="微軟正黑體" panose="020B0604030504040204" pitchFamily="34" charset="-120"/>
              </a:rPr>
              <a:t>短期內，中東局勢的發展可能使通膨更顯著，使</a:t>
            </a:r>
            <a:r>
              <a:rPr lang="en-US" altLang="zh-TW" sz="1000" dirty="0">
                <a:solidFill>
                  <a:schemeClr val="tx1"/>
                </a:solidFill>
                <a:latin typeface="微軟正黑體" panose="020B0604030504040204" pitchFamily="34" charset="-120"/>
                <a:ea typeface="微軟正黑體" panose="020B0604030504040204" pitchFamily="34" charset="-120"/>
              </a:rPr>
              <a:t>Fed</a:t>
            </a:r>
            <a:r>
              <a:rPr lang="zh-TW" altLang="en-US" sz="1000" dirty="0">
                <a:solidFill>
                  <a:schemeClr val="tx1"/>
                </a:solidFill>
                <a:latin typeface="微軟正黑體" panose="020B0604030504040204" pitchFamily="34" charset="-120"/>
                <a:ea typeface="微軟正黑體" panose="020B0604030504040204" pitchFamily="34" charset="-120"/>
              </a:rPr>
              <a:t>按兵不動，甚至升息，歷史經驗也顯示，在全球金融危機、</a:t>
            </a:r>
            <a:r>
              <a:rPr lang="en-US" altLang="zh-TW" sz="1000" dirty="0">
                <a:solidFill>
                  <a:schemeClr val="tx1"/>
                </a:solidFill>
                <a:latin typeface="微軟正黑體" panose="020B0604030504040204" pitchFamily="34" charset="-120"/>
                <a:ea typeface="微軟正黑體" panose="020B0604030504040204" pitchFamily="34" charset="-120"/>
              </a:rPr>
              <a:t>Covid-19</a:t>
            </a:r>
            <a:r>
              <a:rPr lang="zh-TW" altLang="en-US" sz="1000" dirty="0">
                <a:solidFill>
                  <a:schemeClr val="tx1"/>
                </a:solidFill>
                <a:latin typeface="微軟正黑體" panose="020B0604030504040204" pitchFamily="34" charset="-120"/>
                <a:ea typeface="微軟正黑體" panose="020B0604030504040204" pitchFamily="34" charset="-120"/>
              </a:rPr>
              <a:t>疫情初期，由於投資人尋求流動性，帶動美元走強，黃金、金礦股承壓，但</a:t>
            </a:r>
            <a:r>
              <a:rPr lang="zh-TW" altLang="en-US" sz="1000" b="1" dirty="0">
                <a:solidFill>
                  <a:srgbClr val="FF0000"/>
                </a:solidFill>
                <a:latin typeface="微軟正黑體" panose="020B0604030504040204" pitchFamily="34" charset="-120"/>
                <a:ea typeface="微軟正黑體" panose="020B0604030504040204" pitchFamily="34" charset="-120"/>
              </a:rPr>
              <a:t>隨市場趨穩且逐漸逆轉，黃金、金礦股隨後表現優於其他資產</a:t>
            </a:r>
            <a:r>
              <a:rPr lang="zh-TW" altLang="en-US" sz="1000" dirty="0">
                <a:solidFill>
                  <a:schemeClr val="tx1"/>
                </a:solidFill>
                <a:latin typeface="微軟正黑體" panose="020B0604030504040204" pitchFamily="34" charset="-120"/>
                <a:ea typeface="微軟正黑體" panose="020B0604030504040204" pitchFamily="34" charset="-120"/>
              </a:rPr>
              <a:t>。</a:t>
            </a:r>
          </a:p>
          <a:p>
            <a:endParaRPr lang="en-US" altLang="zh-TW" sz="600" dirty="0">
              <a:solidFill>
                <a:schemeClr val="tx1"/>
              </a:solidFill>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中長期下，中東局勢發展仍將支撐黃金、金礦股，戰爭相關支出可能引發通膨</a:t>
            </a:r>
            <a:r>
              <a:rPr lang="zh-TW" altLang="en-US" sz="1000" dirty="0">
                <a:solidFill>
                  <a:schemeClr val="tx1"/>
                </a:solidFill>
                <a:latin typeface="微軟正黑體" panose="020B0604030504040204" pitchFamily="34" charset="-120"/>
                <a:ea typeface="微軟正黑體" panose="020B0604030504040204" pitchFamily="34" charset="-120"/>
              </a:rPr>
              <a:t>，而在一個日益分裂的世界中，黃金的價值可能會持續上升。</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a:extLst>
              <a:ext uri="{FF2B5EF4-FFF2-40B4-BE49-F238E27FC236}">
                <a16:creationId xmlns:a16="http://schemas.microsoft.com/office/drawing/2014/main" id="{BA9DF176-F1CC-DF1A-8367-B293DA927B25}"/>
              </a:ext>
            </a:extLst>
          </p:cNvPr>
          <p:cNvGraphicFramePr>
            <a:graphicFrameLocks noGrp="1"/>
          </p:cNvGraphicFramePr>
          <p:nvPr>
            <p:extLst>
              <p:ext uri="{D42A27DB-BD31-4B8C-83A1-F6EECF244321}">
                <p14:modId xmlns:p14="http://schemas.microsoft.com/office/powerpoint/2010/main" val="2060090029"/>
              </p:ext>
            </p:extLst>
          </p:nvPr>
        </p:nvGraphicFramePr>
        <p:xfrm>
          <a:off x="351631" y="1917701"/>
          <a:ext cx="3962400" cy="1828798"/>
        </p:xfrm>
        <a:graphic>
          <a:graphicData uri="http://schemas.openxmlformats.org/drawingml/2006/table">
            <a:tbl>
              <a:tblPr firstRow="1" firstCol="1" bandRow="1">
                <a:tableStyleId>{912C8C85-51F0-491E-9774-3900AFEF0FD7}</a:tableStyleId>
              </a:tblPr>
              <a:tblGrid>
                <a:gridCol w="1166326">
                  <a:extLst>
                    <a:ext uri="{9D8B030D-6E8A-4147-A177-3AD203B41FA5}">
                      <a16:colId xmlns:a16="http://schemas.microsoft.com/office/drawing/2014/main" val="1669238442"/>
                    </a:ext>
                  </a:extLst>
                </a:gridCol>
                <a:gridCol w="2796074">
                  <a:extLst>
                    <a:ext uri="{9D8B030D-6E8A-4147-A177-3AD203B41FA5}">
                      <a16:colId xmlns:a16="http://schemas.microsoft.com/office/drawing/2014/main" val="386987730"/>
                    </a:ext>
                  </a:extLst>
                </a:gridCol>
              </a:tblGrid>
              <a:tr h="261257">
                <a:tc>
                  <a:txBody>
                    <a:bodyPr/>
                    <a:lstStyle/>
                    <a:p>
                      <a:pPr algn="ctr">
                        <a:buNone/>
                      </a:pP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algn="ctr">
                        <a:buNone/>
                      </a:pPr>
                      <a:r>
                        <a:rPr lang="zh-TW" altLang="en-US" sz="1000" dirty="0">
                          <a:effectLst/>
                          <a:latin typeface="微軟正黑體" panose="020B0604030504040204" pitchFamily="34" charset="-120"/>
                          <a:ea typeface="微軟正黑體" panose="020B0604030504040204" pitchFamily="34" charset="-120"/>
                        </a:rPr>
                        <a:t>說明</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1044060456"/>
                  </a:ext>
                </a:extLst>
              </a:tr>
              <a:tr h="261257">
                <a:tc>
                  <a:txBody>
                    <a:bodyPr/>
                    <a:lstStyle/>
                    <a:p>
                      <a:pPr algn="ctr">
                        <a:buNone/>
                      </a:pPr>
                      <a:r>
                        <a:rPr lang="zh-TW" sz="1000" dirty="0">
                          <a:effectLst/>
                          <a:latin typeface="微軟正黑體" panose="020B0604030504040204" pitchFamily="34" charset="-120"/>
                          <a:ea typeface="微軟正黑體" panose="020B0604030504040204" pitchFamily="34" charset="-120"/>
                        </a:rPr>
                        <a:t>基金特色</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algn="ctr">
                        <a:buNone/>
                      </a:pPr>
                      <a:r>
                        <a:rPr lang="zh-TW" sz="1000" dirty="0">
                          <a:effectLst/>
                          <a:latin typeface="微軟正黑體" panose="020B0604030504040204" pitchFamily="34" charset="-120"/>
                          <a:ea typeface="微軟正黑體" panose="020B0604030504040204" pitchFamily="34" charset="-120"/>
                        </a:rPr>
                        <a:t>分享黃金等貴金屬多元題材的投資機會</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1397172728"/>
                  </a:ext>
                </a:extLst>
              </a:tr>
              <a:tr h="261257">
                <a:tc>
                  <a:txBody>
                    <a:bodyPr/>
                    <a:lstStyle/>
                    <a:p>
                      <a:pPr algn="ctr">
                        <a:buNone/>
                      </a:pPr>
                      <a:r>
                        <a:rPr lang="zh-TW" sz="1000">
                          <a:effectLst/>
                          <a:latin typeface="微軟正黑體" panose="020B0604030504040204" pitchFamily="34" charset="-120"/>
                          <a:ea typeface="微軟正黑體" panose="020B0604030504040204" pitchFamily="34" charset="-120"/>
                        </a:rPr>
                        <a:t>投資標的</a:t>
                      </a:r>
                      <a:endParaRPr lang="zh-TW" sz="10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algn="ctr">
                        <a:buNone/>
                      </a:pPr>
                      <a:r>
                        <a:rPr lang="zh-TW" sz="1000" dirty="0">
                          <a:effectLst/>
                          <a:latin typeface="微軟正黑體" panose="020B0604030504040204" pitchFamily="34" charset="-120"/>
                          <a:ea typeface="微軟正黑體" panose="020B0604030504040204" pitchFamily="34" charset="-120"/>
                        </a:rPr>
                        <a:t>黃金</a:t>
                      </a:r>
                      <a:r>
                        <a:rPr lang="zh-TW" altLang="en-US" sz="1000" dirty="0">
                          <a:effectLst/>
                          <a:latin typeface="微軟正黑體" panose="020B0604030504040204" pitchFamily="34" charset="-120"/>
                          <a:ea typeface="微軟正黑體" panose="020B0604030504040204" pitchFamily="34" charset="-120"/>
                        </a:rPr>
                        <a:t>等貴金屬</a:t>
                      </a:r>
                      <a:r>
                        <a:rPr lang="zh-TW" sz="1000" dirty="0">
                          <a:effectLst/>
                          <a:latin typeface="微軟正黑體" panose="020B0604030504040204" pitchFamily="34" charset="-120"/>
                          <a:ea typeface="微軟正黑體" panose="020B0604030504040204" pitchFamily="34" charset="-120"/>
                        </a:rPr>
                        <a:t>生產及相關產業股票</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628568870"/>
                  </a:ext>
                </a:extLst>
              </a:tr>
              <a:tr h="261257">
                <a:tc>
                  <a:txBody>
                    <a:bodyPr/>
                    <a:lstStyle/>
                    <a:p>
                      <a:pPr algn="ctr">
                        <a:buNone/>
                      </a:pPr>
                      <a:r>
                        <a:rPr lang="zh-TW" sz="1000" dirty="0">
                          <a:effectLst/>
                          <a:latin typeface="微軟正黑體" panose="020B0604030504040204" pitchFamily="34" charset="-120"/>
                          <a:ea typeface="微軟正黑體" panose="020B0604030504040204" pitchFamily="34" charset="-120"/>
                        </a:rPr>
                        <a:t>投資地區</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algn="ctr">
                        <a:buNone/>
                      </a:pPr>
                      <a:r>
                        <a:rPr lang="zh-TW" sz="1000" dirty="0">
                          <a:effectLst/>
                          <a:latin typeface="微軟正黑體" panose="020B0604030504040204" pitchFamily="34" charset="-120"/>
                          <a:ea typeface="微軟正黑體" panose="020B0604030504040204" pitchFamily="34" charset="-120"/>
                        </a:rPr>
                        <a:t>世界各</a:t>
                      </a:r>
                      <a:r>
                        <a:rPr lang="zh-TW" altLang="en-US" sz="1000" dirty="0">
                          <a:effectLst/>
                          <a:latin typeface="微軟正黑體" panose="020B0604030504040204" pitchFamily="34" charset="-120"/>
                          <a:ea typeface="微軟正黑體" panose="020B0604030504040204" pitchFamily="34" charset="-120"/>
                        </a:rPr>
                        <a:t>地</a:t>
                      </a:r>
                      <a:r>
                        <a:rPr lang="zh-TW" sz="1000" dirty="0">
                          <a:effectLst/>
                          <a:latin typeface="微軟正黑體" panose="020B0604030504040204" pitchFamily="34" charset="-120"/>
                          <a:ea typeface="微軟正黑體" panose="020B0604030504040204" pitchFamily="34" charset="-120"/>
                        </a:rPr>
                        <a:t>主要</a:t>
                      </a:r>
                      <a:r>
                        <a:rPr lang="zh-TW" altLang="en-US" sz="1000" dirty="0">
                          <a:effectLst/>
                          <a:latin typeface="微軟正黑體" panose="020B0604030504040204" pitchFamily="34" charset="-120"/>
                          <a:ea typeface="微軟正黑體" panose="020B0604030504040204" pitchFamily="34" charset="-120"/>
                        </a:rPr>
                        <a:t>黃金生產</a:t>
                      </a:r>
                      <a:r>
                        <a:rPr lang="zh-TW" sz="1000" dirty="0">
                          <a:effectLst/>
                          <a:latin typeface="微軟正黑體" panose="020B0604030504040204" pitchFamily="34" charset="-120"/>
                          <a:ea typeface="微軟正黑體" panose="020B0604030504040204" pitchFamily="34" charset="-120"/>
                        </a:rPr>
                        <a:t>國</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1657456333"/>
                  </a:ext>
                </a:extLst>
              </a:tr>
              <a:tr h="261257">
                <a:tc>
                  <a:txBody>
                    <a:bodyPr/>
                    <a:lstStyle/>
                    <a:p>
                      <a:pPr algn="ctr">
                        <a:buNone/>
                      </a:pPr>
                      <a:r>
                        <a:rPr lang="zh-TW" sz="1000">
                          <a:effectLst/>
                          <a:latin typeface="微軟正黑體" panose="020B0604030504040204" pitchFamily="34" charset="-120"/>
                          <a:ea typeface="微軟正黑體" panose="020B0604030504040204" pitchFamily="34" charset="-120"/>
                        </a:rPr>
                        <a:t>投資政策</a:t>
                      </a:r>
                      <a:endParaRPr lang="zh-TW" sz="10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algn="ctr">
                        <a:buNone/>
                      </a:pPr>
                      <a:r>
                        <a:rPr lang="zh-TW" sz="1000" dirty="0">
                          <a:effectLst/>
                          <a:latin typeface="微軟正黑體" panose="020B0604030504040204" pitchFamily="34" charset="-120"/>
                          <a:ea typeface="微軟正黑體" panose="020B0604030504040204" pitchFamily="34" charset="-120"/>
                        </a:rPr>
                        <a:t>資本利得為主</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963627656"/>
                  </a:ext>
                </a:extLst>
              </a:tr>
              <a:tr h="522513">
                <a:tc>
                  <a:txBody>
                    <a:bodyPr/>
                    <a:lstStyle/>
                    <a:p>
                      <a:pPr algn="ctr">
                        <a:buNone/>
                      </a:pPr>
                      <a:r>
                        <a:rPr lang="zh-TW" sz="1000" dirty="0">
                          <a:effectLst/>
                          <a:latin typeface="微軟正黑體" panose="020B0604030504040204" pitchFamily="34" charset="-120"/>
                          <a:ea typeface="微軟正黑體" panose="020B0604030504040204" pitchFamily="34" charset="-120"/>
                        </a:rPr>
                        <a:t>基金經理人</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zh-TW" altLang="en-US" sz="1000" dirty="0">
                          <a:effectLst/>
                          <a:latin typeface="微軟正黑體" panose="020B0604030504040204" pitchFamily="34" charset="-120"/>
                          <a:ea typeface="微軟正黑體" panose="020B0604030504040204" pitchFamily="34" charset="-120"/>
                        </a:rPr>
                        <a:t>史蒂芬</a:t>
                      </a:r>
                      <a:r>
                        <a:rPr lang="en-US" altLang="zh-TW" sz="1000" dirty="0">
                          <a:effectLst/>
                          <a:latin typeface="微軟正黑體" panose="020B0604030504040204" pitchFamily="34" charset="-120"/>
                          <a:ea typeface="微軟正黑體" panose="020B0604030504040204" pitchFamily="34" charset="-120"/>
                        </a:rPr>
                        <a:t>‧</a:t>
                      </a:r>
                      <a:r>
                        <a:rPr lang="zh-TW" altLang="en-US" sz="1000" dirty="0">
                          <a:effectLst/>
                          <a:latin typeface="微軟正黑體" panose="020B0604030504040204" pitchFamily="34" charset="-120"/>
                          <a:ea typeface="微軟正黑體" panose="020B0604030504040204" pitchFamily="34" charset="-120"/>
                        </a:rPr>
                        <a:t>蘭德 </a:t>
                      </a:r>
                      <a:r>
                        <a:rPr lang="en-US" altLang="zh-TW" sz="1000" dirty="0">
                          <a:effectLst/>
                          <a:latin typeface="微軟正黑體" panose="020B0604030504040204" pitchFamily="34" charset="-120"/>
                          <a:ea typeface="微軟正黑體" panose="020B0604030504040204" pitchFamily="34" charset="-120"/>
                        </a:rPr>
                        <a:t>(</a:t>
                      </a:r>
                      <a:r>
                        <a:rPr lang="en-US" sz="1000" dirty="0">
                          <a:effectLst/>
                          <a:latin typeface="微軟正黑體" panose="020B0604030504040204" pitchFamily="34" charset="-120"/>
                          <a:ea typeface="微軟正黑體" panose="020B0604030504040204" pitchFamily="34" charset="-120"/>
                        </a:rPr>
                        <a:t>Steve Land</a:t>
                      </a:r>
                      <a:r>
                        <a:rPr lang="en-US" altLang="zh-TW" sz="1000" dirty="0">
                          <a:effectLst/>
                          <a:latin typeface="微軟正黑體" panose="020B0604030504040204" pitchFamily="34" charset="-120"/>
                          <a:ea typeface="微軟正黑體" panose="020B0604030504040204" pitchFamily="34" charset="-120"/>
                        </a:rPr>
                        <a:t>)</a:t>
                      </a:r>
                    </a:p>
                    <a:p>
                      <a:pPr marL="0" marR="0" lvl="0" indent="0" algn="ctr" defTabSz="995661" rtl="0" eaLnBrk="1" fontAlgn="auto" latinLnBrk="0" hangingPunct="1">
                        <a:lnSpc>
                          <a:spcPct val="100000"/>
                        </a:lnSpc>
                        <a:spcBef>
                          <a:spcPts val="0"/>
                        </a:spcBef>
                        <a:spcAft>
                          <a:spcPts val="0"/>
                        </a:spcAft>
                        <a:buClrTx/>
                        <a:buSzTx/>
                        <a:buFontTx/>
                        <a:buNone/>
                        <a:tabLst/>
                        <a:defRPr/>
                      </a:pPr>
                      <a:r>
                        <a:rPr lang="zh-TW" altLang="en-US" sz="1000" dirty="0">
                          <a:effectLst/>
                          <a:latin typeface="微軟正黑體" panose="020B0604030504040204" pitchFamily="34" charset="-120"/>
                          <a:ea typeface="微軟正黑體" panose="020B0604030504040204" pitchFamily="34" charset="-120"/>
                        </a:rPr>
                        <a:t>費德里</a:t>
                      </a:r>
                      <a:r>
                        <a:rPr lang="en-US" altLang="zh-TW" sz="1000" dirty="0">
                          <a:effectLst/>
                          <a:latin typeface="微軟正黑體" panose="020B0604030504040204" pitchFamily="34" charset="-120"/>
                          <a:ea typeface="微軟正黑體" panose="020B0604030504040204" pitchFamily="34" charset="-120"/>
                        </a:rPr>
                        <a:t>‧</a:t>
                      </a:r>
                      <a:r>
                        <a:rPr lang="zh-TW" altLang="en-US" sz="1000" dirty="0">
                          <a:effectLst/>
                          <a:latin typeface="微軟正黑體" panose="020B0604030504040204" pitchFamily="34" charset="-120"/>
                          <a:ea typeface="微軟正黑體" panose="020B0604030504040204" pitchFamily="34" charset="-120"/>
                        </a:rPr>
                        <a:t>弗朗 </a:t>
                      </a:r>
                      <a:r>
                        <a:rPr lang="en-US" altLang="zh-TW" sz="1000" dirty="0">
                          <a:effectLst/>
                          <a:latin typeface="微軟正黑體" panose="020B0604030504040204" pitchFamily="34" charset="-120"/>
                          <a:ea typeface="微軟正黑體" panose="020B0604030504040204" pitchFamily="34" charset="-120"/>
                        </a:rPr>
                        <a:t>(Frederick Fromm)</a:t>
                      </a:r>
                      <a:endParaRPr lang="zh-TW" alt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1831" marR="61831" marT="0" marB="0" anchor="ctr"/>
                </a:tc>
                <a:extLst>
                  <a:ext uri="{0D108BD9-81ED-4DB2-BD59-A6C34878D82A}">
                    <a16:rowId xmlns:a16="http://schemas.microsoft.com/office/drawing/2014/main" val="3730133417"/>
                  </a:ext>
                </a:extLst>
              </a:tr>
            </a:tbl>
          </a:graphicData>
        </a:graphic>
      </p:graphicFrame>
      <p:sp>
        <p:nvSpPr>
          <p:cNvPr id="17" name="矩形 16">
            <a:extLst>
              <a:ext uri="{FF2B5EF4-FFF2-40B4-BE49-F238E27FC236}">
                <a16:creationId xmlns:a16="http://schemas.microsoft.com/office/drawing/2014/main" id="{38E95C54-74E7-5E67-287A-0CC074B011A5}"/>
              </a:ext>
            </a:extLst>
          </p:cNvPr>
          <p:cNvSpPr/>
          <p:nvPr/>
        </p:nvSpPr>
        <p:spPr>
          <a:xfrm>
            <a:off x="4542631" y="2298700"/>
            <a:ext cx="2590800" cy="304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400" b="1" dirty="0">
                <a:latin typeface="微軟正黑體" panose="020B0604030504040204" pitchFamily="34" charset="-120"/>
                <a:ea typeface="微軟正黑體" panose="020B0604030504040204" pitchFamily="34" charset="-120"/>
              </a:rPr>
              <a:t>美元</a:t>
            </a:r>
            <a:r>
              <a:rPr lang="en-US" altLang="zh-TW" sz="1400" b="1" dirty="0">
                <a:latin typeface="微軟正黑體" panose="020B0604030504040204" pitchFamily="34" charset="-120"/>
                <a:ea typeface="微軟正黑體" panose="020B0604030504040204" pitchFamily="34" charset="-120"/>
              </a:rPr>
              <a:t>A</a:t>
            </a:r>
            <a:r>
              <a:rPr lang="zh-TW" altLang="en-US" sz="1400" b="1" dirty="0">
                <a:latin typeface="微軟正黑體" panose="020B0604030504040204" pitchFamily="34" charset="-120"/>
                <a:ea typeface="微軟正黑體" panose="020B0604030504040204" pitchFamily="34" charset="-120"/>
              </a:rPr>
              <a:t>股累積型</a:t>
            </a:r>
          </a:p>
        </p:txBody>
      </p:sp>
      <p:sp>
        <p:nvSpPr>
          <p:cNvPr id="19" name="矩形 18">
            <a:extLst>
              <a:ext uri="{FF2B5EF4-FFF2-40B4-BE49-F238E27FC236}">
                <a16:creationId xmlns:a16="http://schemas.microsoft.com/office/drawing/2014/main" id="{2AE75CE8-07AD-2D6B-04AA-DFE180E4E2C5}"/>
              </a:ext>
            </a:extLst>
          </p:cNvPr>
          <p:cNvSpPr/>
          <p:nvPr/>
        </p:nvSpPr>
        <p:spPr>
          <a:xfrm>
            <a:off x="4542631" y="3060700"/>
            <a:ext cx="2590800" cy="304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400" b="1" dirty="0">
                <a:latin typeface="微軟正黑體" panose="020B0604030504040204" pitchFamily="34" charset="-120"/>
                <a:ea typeface="微軟正黑體" panose="020B0604030504040204" pitchFamily="34" charset="-120"/>
              </a:rPr>
              <a:t>歐元</a:t>
            </a:r>
            <a:r>
              <a:rPr lang="en-US" altLang="zh-TW" sz="1400" b="1" dirty="0">
                <a:latin typeface="微軟正黑體" panose="020B0604030504040204" pitchFamily="34" charset="-120"/>
                <a:ea typeface="微軟正黑體" panose="020B0604030504040204" pitchFamily="34" charset="-120"/>
              </a:rPr>
              <a:t>A</a:t>
            </a:r>
            <a:r>
              <a:rPr lang="zh-TW" altLang="en-US" sz="1400" b="1" dirty="0">
                <a:latin typeface="微軟正黑體" panose="020B0604030504040204" pitchFamily="34" charset="-120"/>
                <a:ea typeface="微軟正黑體" panose="020B0604030504040204" pitchFamily="34" charset="-120"/>
              </a:rPr>
              <a:t>股累積型</a:t>
            </a:r>
          </a:p>
        </p:txBody>
      </p:sp>
      <p:sp>
        <p:nvSpPr>
          <p:cNvPr id="20" name="矩形 19">
            <a:extLst>
              <a:ext uri="{FF2B5EF4-FFF2-40B4-BE49-F238E27FC236}">
                <a16:creationId xmlns:a16="http://schemas.microsoft.com/office/drawing/2014/main" id="{3B0A63DC-4AA3-A700-E04B-56AEA63FB7CC}"/>
              </a:ext>
            </a:extLst>
          </p:cNvPr>
          <p:cNvSpPr/>
          <p:nvPr/>
        </p:nvSpPr>
        <p:spPr>
          <a:xfrm>
            <a:off x="4542631" y="3441700"/>
            <a:ext cx="2590800" cy="304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400" b="1" dirty="0">
                <a:latin typeface="微軟正黑體" panose="020B0604030504040204" pitchFamily="34" charset="-120"/>
                <a:ea typeface="微軟正黑體" panose="020B0604030504040204" pitchFamily="34" charset="-120"/>
              </a:rPr>
              <a:t>歐元避險</a:t>
            </a:r>
            <a:r>
              <a:rPr lang="en-US" altLang="zh-TW" sz="1400" b="1" dirty="0">
                <a:latin typeface="微軟正黑體" panose="020B0604030504040204" pitchFamily="34" charset="-120"/>
                <a:ea typeface="微軟正黑體" panose="020B0604030504040204" pitchFamily="34" charset="-120"/>
              </a:rPr>
              <a:t>A</a:t>
            </a:r>
            <a:r>
              <a:rPr lang="zh-TW" altLang="en-US" sz="1400" b="1" dirty="0">
                <a:latin typeface="微軟正黑體" panose="020B0604030504040204" pitchFamily="34" charset="-120"/>
                <a:ea typeface="微軟正黑體" panose="020B0604030504040204" pitchFamily="34" charset="-120"/>
              </a:rPr>
              <a:t>股累積型</a:t>
            </a:r>
          </a:p>
        </p:txBody>
      </p:sp>
      <p:sp>
        <p:nvSpPr>
          <p:cNvPr id="21" name="矩形 20">
            <a:extLst>
              <a:ext uri="{FF2B5EF4-FFF2-40B4-BE49-F238E27FC236}">
                <a16:creationId xmlns:a16="http://schemas.microsoft.com/office/drawing/2014/main" id="{13C02130-F372-B17E-9D27-D72AF4223C12}"/>
              </a:ext>
            </a:extLst>
          </p:cNvPr>
          <p:cNvSpPr/>
          <p:nvPr/>
        </p:nvSpPr>
        <p:spPr>
          <a:xfrm>
            <a:off x="4542631" y="2679700"/>
            <a:ext cx="2590800" cy="304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400" b="1" dirty="0">
                <a:latin typeface="微軟正黑體" panose="020B0604030504040204" pitchFamily="34" charset="-120"/>
                <a:ea typeface="微軟正黑體" panose="020B0604030504040204" pitchFamily="34" charset="-120"/>
              </a:rPr>
              <a:t>美元</a:t>
            </a:r>
            <a:r>
              <a:rPr lang="en-US" altLang="zh-TW" sz="1400" b="1" dirty="0">
                <a:latin typeface="微軟正黑體" panose="020B0604030504040204" pitchFamily="34" charset="-120"/>
                <a:ea typeface="微軟正黑體" panose="020B0604030504040204" pitchFamily="34" charset="-120"/>
              </a:rPr>
              <a:t>F</a:t>
            </a:r>
            <a:r>
              <a:rPr lang="zh-TW" altLang="en-US" sz="1400" b="1" dirty="0">
                <a:latin typeface="微軟正黑體" panose="020B0604030504040204" pitchFamily="34" charset="-120"/>
                <a:ea typeface="微軟正黑體" panose="020B0604030504040204" pitchFamily="34" charset="-120"/>
              </a:rPr>
              <a:t>股累積型</a:t>
            </a:r>
          </a:p>
        </p:txBody>
      </p:sp>
      <p:sp>
        <p:nvSpPr>
          <p:cNvPr id="22" name="矩形 21">
            <a:extLst>
              <a:ext uri="{FF2B5EF4-FFF2-40B4-BE49-F238E27FC236}">
                <a16:creationId xmlns:a16="http://schemas.microsoft.com/office/drawing/2014/main" id="{B16A2949-0AF3-9557-0ABF-92E1F1E321D0}"/>
              </a:ext>
            </a:extLst>
          </p:cNvPr>
          <p:cNvSpPr/>
          <p:nvPr/>
        </p:nvSpPr>
        <p:spPr>
          <a:xfrm>
            <a:off x="4542631" y="1917700"/>
            <a:ext cx="2590800" cy="30480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zh-TW" altLang="en-US" sz="1400" b="1" dirty="0">
                <a:latin typeface="微軟正黑體" panose="020B0604030504040204" pitchFamily="34" charset="-120"/>
                <a:ea typeface="微軟正黑體" panose="020B0604030504040204" pitchFamily="34" charset="-120"/>
              </a:rPr>
              <a:t>可投資的股份級別</a:t>
            </a:r>
          </a:p>
        </p:txBody>
      </p:sp>
      <p:graphicFrame>
        <p:nvGraphicFramePr>
          <p:cNvPr id="24" name="圖表 23">
            <a:extLst>
              <a:ext uri="{FF2B5EF4-FFF2-40B4-BE49-F238E27FC236}">
                <a16:creationId xmlns:a16="http://schemas.microsoft.com/office/drawing/2014/main" id="{47EA9F0B-F7B9-E2BB-98C9-C2FBCC141223}"/>
              </a:ext>
            </a:extLst>
          </p:cNvPr>
          <p:cNvGraphicFramePr>
            <a:graphicFrameLocks/>
          </p:cNvGraphicFramePr>
          <p:nvPr>
            <p:extLst>
              <p:ext uri="{D42A27DB-BD31-4B8C-83A1-F6EECF244321}">
                <p14:modId xmlns:p14="http://schemas.microsoft.com/office/powerpoint/2010/main" val="1674418344"/>
              </p:ext>
            </p:extLst>
          </p:nvPr>
        </p:nvGraphicFramePr>
        <p:xfrm>
          <a:off x="275431" y="5651500"/>
          <a:ext cx="3505200"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圖表 26">
            <a:extLst>
              <a:ext uri="{FF2B5EF4-FFF2-40B4-BE49-F238E27FC236}">
                <a16:creationId xmlns:a16="http://schemas.microsoft.com/office/drawing/2014/main" id="{5E6D16D7-62BA-5CA7-CE4E-B7B8765F3EC7}"/>
              </a:ext>
            </a:extLst>
          </p:cNvPr>
          <p:cNvGraphicFramePr>
            <a:graphicFrameLocks/>
          </p:cNvGraphicFramePr>
          <p:nvPr>
            <p:extLst>
              <p:ext uri="{D42A27DB-BD31-4B8C-83A1-F6EECF244321}">
                <p14:modId xmlns:p14="http://schemas.microsoft.com/office/powerpoint/2010/main" val="3649862971"/>
              </p:ext>
            </p:extLst>
          </p:nvPr>
        </p:nvGraphicFramePr>
        <p:xfrm>
          <a:off x="3780631" y="5651500"/>
          <a:ext cx="3429000"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9" name="文字方塊 8">
            <a:extLst>
              <a:ext uri="{FF2B5EF4-FFF2-40B4-BE49-F238E27FC236}">
                <a16:creationId xmlns:a16="http://schemas.microsoft.com/office/drawing/2014/main" id="{8A25D44C-554F-E3E4-A027-70CD45564B82}"/>
              </a:ext>
            </a:extLst>
          </p:cNvPr>
          <p:cNvSpPr txBox="1"/>
          <p:nvPr/>
        </p:nvSpPr>
        <p:spPr>
          <a:xfrm>
            <a:off x="4771231" y="8013700"/>
            <a:ext cx="2133600" cy="276999"/>
          </a:xfrm>
          <a:prstGeom prst="rect">
            <a:avLst/>
          </a:prstGeom>
          <a:solidFill>
            <a:schemeClr val="tx1"/>
          </a:solidFill>
        </p:spPr>
        <p:txBody>
          <a:bodyPr wrap="square" rtlCol="0">
            <a:spAutoFit/>
          </a:bodyPr>
          <a:lstStyle/>
          <a:p>
            <a:pPr lvl="0" algn="ctr" defTabSz="914400" fontAlgn="auto">
              <a:spcBef>
                <a:spcPts val="0"/>
              </a:spcBef>
              <a:spcAft>
                <a:spcPts val="0"/>
              </a:spcAft>
              <a:defRPr/>
            </a:pPr>
            <a:r>
              <a:rPr kumimoji="0" lang="en-US" altLang="zh-TW"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F</a:t>
            </a: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股遞延銷售手續費費率</a:t>
            </a:r>
          </a:p>
        </p:txBody>
      </p:sp>
      <p:graphicFrame>
        <p:nvGraphicFramePr>
          <p:cNvPr id="14" name="表格 13">
            <a:extLst>
              <a:ext uri="{FF2B5EF4-FFF2-40B4-BE49-F238E27FC236}">
                <a16:creationId xmlns:a16="http://schemas.microsoft.com/office/drawing/2014/main" id="{D9F00A12-3FEA-710E-7979-5E7EFBB51E0B}"/>
              </a:ext>
            </a:extLst>
          </p:cNvPr>
          <p:cNvGraphicFramePr>
            <a:graphicFrameLocks noGrp="1"/>
          </p:cNvGraphicFramePr>
          <p:nvPr>
            <p:extLst>
              <p:ext uri="{D42A27DB-BD31-4B8C-83A1-F6EECF244321}">
                <p14:modId xmlns:p14="http://schemas.microsoft.com/office/powerpoint/2010/main" val="3838628879"/>
              </p:ext>
            </p:extLst>
          </p:nvPr>
        </p:nvGraphicFramePr>
        <p:xfrm>
          <a:off x="4542631" y="8318500"/>
          <a:ext cx="2590800" cy="975360"/>
        </p:xfrm>
        <a:graphic>
          <a:graphicData uri="http://schemas.openxmlformats.org/drawingml/2006/table">
            <a:tbl>
              <a:tblPr>
                <a:tableStyleId>{16D9F66E-5EB9-4882-86FB-DCBF35E3C3E4}</a:tableStyleId>
              </a:tblPr>
              <a:tblGrid>
                <a:gridCol w="1730783">
                  <a:extLst>
                    <a:ext uri="{9D8B030D-6E8A-4147-A177-3AD203B41FA5}">
                      <a16:colId xmlns:a16="http://schemas.microsoft.com/office/drawing/2014/main" val="2248524789"/>
                    </a:ext>
                  </a:extLst>
                </a:gridCol>
                <a:gridCol w="860017">
                  <a:extLst>
                    <a:ext uri="{9D8B030D-6E8A-4147-A177-3AD203B41FA5}">
                      <a16:colId xmlns:a16="http://schemas.microsoft.com/office/drawing/2014/main" val="3371805459"/>
                    </a:ext>
                  </a:extLst>
                </a:gridCol>
              </a:tblGrid>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投資年期</a:t>
                      </a:r>
                    </a:p>
                  </a:txBody>
                  <a:tcPr anchor="ctr"/>
                </a:tc>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費率</a:t>
                      </a:r>
                    </a:p>
                  </a:txBody>
                  <a:tcPr anchor="ctr"/>
                </a:tc>
                <a:extLst>
                  <a:ext uri="{0D108BD9-81ED-4DB2-BD59-A6C34878D82A}">
                    <a16:rowId xmlns:a16="http://schemas.microsoft.com/office/drawing/2014/main" val="4253000364"/>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未滿一年</a:t>
                      </a:r>
                    </a:p>
                  </a:txBody>
                  <a:tcPr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3%</a:t>
                      </a:r>
                    </a:p>
                  </a:txBody>
                  <a:tcPr marL="9525" marR="9525" marT="9525" marB="0" anchor="ctr"/>
                </a:tc>
                <a:extLst>
                  <a:ext uri="{0D108BD9-81ED-4DB2-BD59-A6C34878D82A}">
                    <a16:rowId xmlns:a16="http://schemas.microsoft.com/office/drawing/2014/main" val="236452262"/>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一年</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含</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以上不滿二年</a:t>
                      </a:r>
                      <a:endParaRPr lang="en-US" altLang="zh-TW"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2%</a:t>
                      </a:r>
                      <a:endParaRPr lang="zh-TW" altLang="en-US" sz="1000" b="1"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510731554"/>
                  </a:ext>
                </a:extLst>
              </a:tr>
              <a:tr h="0">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zh-TW" altLang="en-US" sz="1000" b="1" dirty="0">
                          <a:solidFill>
                            <a:schemeClr val="tx1"/>
                          </a:solidFill>
                          <a:latin typeface="微軟正黑體" panose="020B0604030504040204" pitchFamily="34" charset="-120"/>
                          <a:ea typeface="微軟正黑體" panose="020B0604030504040204" pitchFamily="34" charset="-120"/>
                        </a:rPr>
                        <a:t>二年</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含</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以上不滿三年</a:t>
                      </a:r>
                      <a:endParaRPr lang="en-US" altLang="zh-TW"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fontAlgn="b">
                        <a:buNone/>
                      </a:pPr>
                      <a:r>
                        <a:rPr lang="en-US" altLang="zh-TW" sz="1000" b="1" kern="1200" dirty="0">
                          <a:solidFill>
                            <a:schemeClr val="tx1"/>
                          </a:solidFill>
                          <a:latin typeface="微軟正黑體" panose="020B0604030504040204" pitchFamily="34" charset="-120"/>
                          <a:ea typeface="微軟正黑體" panose="020B0604030504040204" pitchFamily="34" charset="-120"/>
                          <a:cs typeface="+mn-cs"/>
                        </a:rPr>
                        <a:t>1%</a:t>
                      </a:r>
                    </a:p>
                  </a:txBody>
                  <a:tcPr marL="9525" marR="9525" marT="9525" marB="0" anchor="ctr"/>
                </a:tc>
                <a:extLst>
                  <a:ext uri="{0D108BD9-81ED-4DB2-BD59-A6C34878D82A}">
                    <a16:rowId xmlns:a16="http://schemas.microsoft.com/office/drawing/2014/main" val="85261228"/>
                  </a:ext>
                </a:extLst>
              </a:tr>
            </a:tbl>
          </a:graphicData>
        </a:graphic>
      </p:graphicFrame>
    </p:spTree>
    <p:extLst>
      <p:ext uri="{BB962C8B-B14F-4D97-AF65-F5344CB8AC3E}">
        <p14:creationId xmlns:p14="http://schemas.microsoft.com/office/powerpoint/2010/main" val="354460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0">
            <a:extLst>
              <a:ext uri="{FF2B5EF4-FFF2-40B4-BE49-F238E27FC236}">
                <a16:creationId xmlns:a16="http://schemas.microsoft.com/office/drawing/2014/main" id="{501D395E-246D-4390-BFFE-4F1FACFA255F}"/>
              </a:ext>
            </a:extLst>
          </p:cNvPr>
          <p:cNvSpPr txBox="1"/>
          <p:nvPr/>
        </p:nvSpPr>
        <p:spPr>
          <a:xfrm>
            <a:off x="2614611" y="88900"/>
            <a:ext cx="4946651" cy="661727"/>
          </a:xfrm>
          <a:prstGeom prst="rect">
            <a:avLst/>
          </a:prstGeom>
          <a:noFill/>
        </p:spPr>
        <p:txBody>
          <a:bodyPr wrap="square" lIns="0" tIns="45727" rIns="91455" bIns="0">
            <a:spAutoFit/>
          </a:bodyPr>
          <a:lstStyle/>
          <a:p>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市場公認黃金具儲存價值</a:t>
            </a:r>
            <a:endParaRPr lang="en-US"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金礦股亦同步受惠高金價</a:t>
            </a:r>
            <a:endParaRPr lang="en-US"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2" name="群組 1">
            <a:extLst>
              <a:ext uri="{FF2B5EF4-FFF2-40B4-BE49-F238E27FC236}">
                <a16:creationId xmlns:a16="http://schemas.microsoft.com/office/drawing/2014/main" id="{2C4E9DB1-F755-75FA-9EDD-C464B5C00F08}"/>
              </a:ext>
            </a:extLst>
          </p:cNvPr>
          <p:cNvGrpSpPr/>
          <p:nvPr/>
        </p:nvGrpSpPr>
        <p:grpSpPr>
          <a:xfrm>
            <a:off x="0" y="1231900"/>
            <a:ext cx="6478073" cy="338554"/>
            <a:chOff x="0" y="2235129"/>
            <a:chExt cx="6245130" cy="338554"/>
          </a:xfrm>
        </p:grpSpPr>
        <p:pic>
          <p:nvPicPr>
            <p:cNvPr id="5" name="Picture 15">
              <a:extLst>
                <a:ext uri="{FF2B5EF4-FFF2-40B4-BE49-F238E27FC236}">
                  <a16:creationId xmlns:a16="http://schemas.microsoft.com/office/drawing/2014/main" id="{593E6B52-43CF-8F15-006E-BD25BC7AAD1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6" name="TextBox 190">
              <a:extLst>
                <a:ext uri="{FF2B5EF4-FFF2-40B4-BE49-F238E27FC236}">
                  <a16:creationId xmlns:a16="http://schemas.microsoft.com/office/drawing/2014/main" id="{ABCBFA6C-A87F-64F0-3882-77D5A2E39638}"/>
                </a:ext>
              </a:extLst>
            </p:cNvPr>
            <p:cNvSpPr txBox="1"/>
            <p:nvPr/>
          </p:nvSpPr>
          <p:spPr>
            <a:xfrm>
              <a:off x="260093" y="2235129"/>
              <a:ext cx="5522815"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黃金價值經歷史驗證，金礦股有望受益於高金價</a:t>
              </a:r>
            </a:p>
          </p:txBody>
        </p:sp>
      </p:grpSp>
      <p:sp>
        <p:nvSpPr>
          <p:cNvPr id="33" name="文字方塊 32">
            <a:extLst>
              <a:ext uri="{FF2B5EF4-FFF2-40B4-BE49-F238E27FC236}">
                <a16:creationId xmlns:a16="http://schemas.microsoft.com/office/drawing/2014/main" id="{6B9D04F7-83A4-7C41-3DB5-107BC8D1C82B}"/>
              </a:ext>
            </a:extLst>
          </p:cNvPr>
          <p:cNvSpPr txBox="1"/>
          <p:nvPr/>
        </p:nvSpPr>
        <p:spPr>
          <a:xfrm>
            <a:off x="46831" y="5651500"/>
            <a:ext cx="7391400" cy="33855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資料來源：富蘭克林坦伯頓基金集團，富蘭克林證券投顧整理，截至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a:t>
            </a:r>
            <a:r>
              <a:rPr lang="en-US" altLang="zh-TW" sz="800" dirty="0">
                <a:latin typeface="微軟正黑體" panose="020B0604030504040204" pitchFamily="34" charset="-120"/>
                <a:ea typeface="微軟正黑體" panose="020B0604030504040204" pitchFamily="34" charset="-120"/>
              </a:rPr>
              <a:t>30</a:t>
            </a:r>
            <a:r>
              <a:rPr lang="zh-TW" altLang="en-US" sz="800" dirty="0">
                <a:latin typeface="微軟正黑體" panose="020B0604030504040204" pitchFamily="34" charset="-120"/>
                <a:ea typeface="微軟正黑體" panose="020B0604030504040204" pitchFamily="34" charset="-120"/>
              </a:rPr>
              <a:t>日。</a:t>
            </a:r>
            <a:endParaRPr lang="en-US" altLang="zh-TW" sz="800" dirty="0">
              <a:latin typeface="微軟正黑體" panose="020B0604030504040204" pitchFamily="34" charset="-120"/>
              <a:ea typeface="微軟正黑體" panose="020B0604030504040204" pitchFamily="34" charset="-120"/>
            </a:endParaRPr>
          </a:p>
          <a:p>
            <a:r>
              <a:rPr lang="zh-TW" altLang="en-US" sz="80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endParaRPr lang="en-US" altLang="zh-TW" sz="800" b="1" dirty="0">
              <a:latin typeface="微軟正黑體" panose="020B0604030504040204" pitchFamily="34" charset="-120"/>
              <a:ea typeface="微軟正黑體" panose="020B0604030504040204" pitchFamily="34" charset="-120"/>
            </a:endParaRPr>
          </a:p>
        </p:txBody>
      </p:sp>
      <p:sp>
        <p:nvSpPr>
          <p:cNvPr id="74" name="文字方塊 73">
            <a:extLst>
              <a:ext uri="{FF2B5EF4-FFF2-40B4-BE49-F238E27FC236}">
                <a16:creationId xmlns:a16="http://schemas.microsoft.com/office/drawing/2014/main" id="{0719826E-097B-9FD6-CE59-ED87EEDE22EF}"/>
              </a:ext>
            </a:extLst>
          </p:cNvPr>
          <p:cNvSpPr txBox="1"/>
          <p:nvPr/>
        </p:nvSpPr>
        <p:spPr>
          <a:xfrm>
            <a:off x="27781" y="8712200"/>
            <a:ext cx="7338218" cy="33855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資料來源：世界黃金協會，左圖資料期間為</a:t>
            </a:r>
            <a:r>
              <a:rPr lang="en-US" altLang="zh-TW" sz="800" dirty="0">
                <a:latin typeface="微軟正黑體" panose="020B0604030504040204" pitchFamily="34" charset="-120"/>
                <a:ea typeface="微軟正黑體" panose="020B0604030504040204" pitchFamily="34" charset="-120"/>
              </a:rPr>
              <a:t>2002</a:t>
            </a:r>
            <a:r>
              <a:rPr lang="zh-TW" altLang="en-US" sz="800" dirty="0">
                <a:latin typeface="微軟正黑體" panose="020B0604030504040204" pitchFamily="34" charset="-120"/>
                <a:ea typeface="微軟正黑體" panose="020B0604030504040204" pitchFamily="34" charset="-120"/>
              </a:rPr>
              <a:t>年至</a:t>
            </a:r>
            <a:r>
              <a:rPr lang="en-US" altLang="zh-TW" sz="800" dirty="0">
                <a:latin typeface="微軟正黑體" panose="020B0604030504040204" pitchFamily="34" charset="-120"/>
                <a:ea typeface="微軟正黑體" panose="020B0604030504040204" pitchFamily="34" charset="-120"/>
              </a:rPr>
              <a:t>2025</a:t>
            </a:r>
            <a:r>
              <a:rPr lang="zh-TW" altLang="en-US" sz="800" dirty="0">
                <a:latin typeface="微軟正黑體" panose="020B0604030504040204" pitchFamily="34" charset="-120"/>
                <a:ea typeface="微軟正黑體" panose="020B0604030504040204" pitchFamily="34" charset="-120"/>
              </a:rPr>
              <a:t>年，右圖資料期間為</a:t>
            </a:r>
            <a:r>
              <a:rPr lang="en-US" altLang="zh-TW" sz="800" dirty="0">
                <a:latin typeface="微軟正黑體" panose="020B0604030504040204" pitchFamily="34" charset="-120"/>
                <a:ea typeface="微軟正黑體" panose="020B0604030504040204" pitchFamily="34" charset="-120"/>
              </a:rPr>
              <a:t>2000</a:t>
            </a:r>
            <a:r>
              <a:rPr lang="zh-TW" altLang="en-US" sz="800" dirty="0">
                <a:latin typeface="微軟正黑體" panose="020B0604030504040204" pitchFamily="34" charset="-120"/>
                <a:ea typeface="微軟正黑體" panose="020B0604030504040204" pitchFamily="34" charset="-120"/>
              </a:rPr>
              <a:t>年至</a:t>
            </a:r>
            <a:r>
              <a:rPr lang="en-US" altLang="zh-TW" sz="800" dirty="0">
                <a:latin typeface="微軟正黑體" panose="020B0604030504040204" pitchFamily="34" charset="-120"/>
                <a:ea typeface="微軟正黑體" panose="020B0604030504040204" pitchFamily="34" charset="-120"/>
              </a:rPr>
              <a:t>2025</a:t>
            </a:r>
            <a:r>
              <a:rPr lang="zh-TW" altLang="en-US" sz="800" dirty="0">
                <a:latin typeface="微軟正黑體" panose="020B0604030504040204" pitchFamily="34" charset="-120"/>
                <a:ea typeface="微軟正黑體" panose="020B0604030504040204" pitchFamily="34" charset="-120"/>
              </a:rPr>
              <a:t>年。</a:t>
            </a:r>
            <a:endParaRPr lang="en-US" altLang="zh-TW" sz="800" dirty="0">
              <a:latin typeface="微軟正黑體" panose="020B0604030504040204" pitchFamily="34" charset="-120"/>
              <a:ea typeface="微軟正黑體" panose="020B0604030504040204" pitchFamily="34" charset="-120"/>
            </a:endParaRPr>
          </a:p>
          <a:p>
            <a:r>
              <a:rPr lang="en-US" altLang="zh-TW" sz="800" b="1" dirty="0">
                <a:latin typeface="微軟正黑體" panose="020B0604030504040204" pitchFamily="34" charset="-120"/>
                <a:ea typeface="微軟正黑體" panose="020B0604030504040204" pitchFamily="34" charset="-120"/>
              </a:rPr>
              <a:t>&lt;</a:t>
            </a:r>
            <a:r>
              <a:rPr lang="zh-TW" altLang="en-US" sz="800" b="1" dirty="0">
                <a:latin typeface="微軟正黑體" panose="020B0604030504040204" pitchFamily="34" charset="-120"/>
                <a:ea typeface="微軟正黑體" panose="020B0604030504040204" pitchFamily="34" charset="-120"/>
              </a:rPr>
              <a:t>本文提及之經濟走勢預測不必然代表本基金之績效，本基金投資風險請詳閱基金公開說明書</a:t>
            </a:r>
            <a:r>
              <a:rPr lang="en-US" altLang="zh-TW" sz="800" b="1" dirty="0">
                <a:latin typeface="微軟正黑體" panose="020B0604030504040204" pitchFamily="34" charset="-120"/>
                <a:ea typeface="微軟正黑體" panose="020B0604030504040204" pitchFamily="34" charset="-120"/>
              </a:rPr>
              <a:t>&gt;</a:t>
            </a:r>
            <a:endParaRPr lang="zh-TW" altLang="en-US" sz="800" b="1" dirty="0">
              <a:latin typeface="微軟正黑體" panose="020B0604030504040204" pitchFamily="34" charset="-120"/>
              <a:ea typeface="微軟正黑體" panose="020B0604030504040204" pitchFamily="34" charset="-120"/>
            </a:endParaRPr>
          </a:p>
        </p:txBody>
      </p:sp>
      <p:sp>
        <p:nvSpPr>
          <p:cNvPr id="66" name="文字方塊 65">
            <a:extLst>
              <a:ext uri="{FF2B5EF4-FFF2-40B4-BE49-F238E27FC236}">
                <a16:creationId xmlns:a16="http://schemas.microsoft.com/office/drawing/2014/main" id="{A6E1B3E5-44DF-5292-0CC9-8E41D596F695}"/>
              </a:ext>
            </a:extLst>
          </p:cNvPr>
          <p:cNvSpPr txBox="1"/>
          <p:nvPr/>
        </p:nvSpPr>
        <p:spPr>
          <a:xfrm>
            <a:off x="2485231" y="16129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為什麼要投資「黃金」？</a:t>
            </a:r>
          </a:p>
        </p:txBody>
      </p:sp>
      <p:pic>
        <p:nvPicPr>
          <p:cNvPr id="85" name="Picture 7" descr="A screen shot of a white rectangular object&#10;&#10;AI-generated content may be incorrect.">
            <a:extLst>
              <a:ext uri="{FF2B5EF4-FFF2-40B4-BE49-F238E27FC236}">
                <a16:creationId xmlns:a16="http://schemas.microsoft.com/office/drawing/2014/main" id="{24CD60C8-6E03-856C-0978-E60B562C6624}"/>
              </a:ext>
            </a:extLst>
          </p:cNvPr>
          <p:cNvPicPr>
            <a:picLocks noChangeAspect="1"/>
          </p:cNvPicPr>
          <p:nvPr/>
        </p:nvPicPr>
        <p:blipFill>
          <a:blip r:embed="rId4"/>
          <a:stretch>
            <a:fillRect/>
          </a:stretch>
        </p:blipFill>
        <p:spPr>
          <a:xfrm>
            <a:off x="123031" y="1917700"/>
            <a:ext cx="7315200" cy="2514599"/>
          </a:xfrm>
          <a:prstGeom prst="rect">
            <a:avLst/>
          </a:prstGeom>
        </p:spPr>
      </p:pic>
      <p:sp>
        <p:nvSpPr>
          <p:cNvPr id="86" name="TextBox 8">
            <a:extLst>
              <a:ext uri="{FF2B5EF4-FFF2-40B4-BE49-F238E27FC236}">
                <a16:creationId xmlns:a16="http://schemas.microsoft.com/office/drawing/2014/main" id="{2F775E8E-F972-56D1-BDC7-042FAFE41EB8}"/>
              </a:ext>
            </a:extLst>
          </p:cNvPr>
          <p:cNvSpPr txBox="1"/>
          <p:nvPr/>
        </p:nvSpPr>
        <p:spPr>
          <a:xfrm>
            <a:off x="5380831" y="2679700"/>
            <a:ext cx="1960394" cy="707886"/>
          </a:xfrm>
          <a:prstGeom prst="rect">
            <a:avLst/>
          </a:prstGeom>
          <a:noFill/>
        </p:spPr>
        <p:txBody>
          <a:bodyPr wrap="square">
            <a:spAutoFit/>
          </a:bodyPr>
          <a:lstStyle/>
          <a:p>
            <a:pPr marL="171450" lvl="2" indent="-171450">
              <a:buClr>
                <a:srgbClr val="FF6035"/>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黃金首飾屬於奢侈品－價格越高，需求越大。</a:t>
            </a:r>
            <a:endParaRPr lang="en-US" sz="1000" dirty="0">
              <a:latin typeface="微軟正黑體" panose="020B0604030504040204" pitchFamily="34" charset="-120"/>
              <a:ea typeface="微軟正黑體" panose="020B0604030504040204" pitchFamily="34" charset="-120"/>
              <a:cs typeface="Arial"/>
            </a:endParaRPr>
          </a:p>
          <a:p>
            <a:pPr marL="171450" lvl="2" indent="-171450">
              <a:buClr>
                <a:srgbClr val="FF6035"/>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金礦商尚未充分利用的品牌效應可能會創造市場機會</a:t>
            </a:r>
            <a:endParaRPr lang="en-US" sz="1000" dirty="0">
              <a:latin typeface="微軟正黑體" panose="020B0604030504040204" pitchFamily="34" charset="-120"/>
              <a:ea typeface="微軟正黑體" panose="020B0604030504040204" pitchFamily="34" charset="-120"/>
            </a:endParaRPr>
          </a:p>
        </p:txBody>
      </p:sp>
      <p:sp>
        <p:nvSpPr>
          <p:cNvPr id="87" name="TextBox 9">
            <a:extLst>
              <a:ext uri="{FF2B5EF4-FFF2-40B4-BE49-F238E27FC236}">
                <a16:creationId xmlns:a16="http://schemas.microsoft.com/office/drawing/2014/main" id="{CA058E53-5F9C-CFB0-5C50-5D850A33834B}"/>
              </a:ext>
            </a:extLst>
          </p:cNvPr>
          <p:cNvSpPr txBox="1"/>
          <p:nvPr/>
        </p:nvSpPr>
        <p:spPr>
          <a:xfrm>
            <a:off x="1037431" y="2146300"/>
            <a:ext cx="1181383" cy="400110"/>
          </a:xfrm>
          <a:prstGeom prst="rect">
            <a:avLst/>
          </a:prstGeom>
          <a:noFill/>
        </p:spPr>
        <p:txBody>
          <a:bodyPr wrap="square" rtlCol="0">
            <a:spAutoFit/>
          </a:bodyPr>
          <a:lstStyle/>
          <a:p>
            <a:pPr marL="0" lvl="2">
              <a:buClr>
                <a:srgbClr val="00A096"/>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黃金是一種</a:t>
            </a:r>
            <a:endParaRPr lang="en-US" altLang="zh-TW" sz="1000" b="1" dirty="0">
              <a:solidFill>
                <a:srgbClr val="002EB8"/>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金融資產</a:t>
            </a:r>
            <a:endParaRPr lang="en-US" sz="1000" b="1" dirty="0">
              <a:solidFill>
                <a:srgbClr val="002EB8"/>
              </a:solidFill>
              <a:latin typeface="微軟正黑體" panose="020B0604030504040204" pitchFamily="34" charset="-120"/>
              <a:ea typeface="微軟正黑體" panose="020B0604030504040204" pitchFamily="34" charset="-120"/>
            </a:endParaRPr>
          </a:p>
        </p:txBody>
      </p:sp>
      <p:sp>
        <p:nvSpPr>
          <p:cNvPr id="88" name="TextBox 10">
            <a:extLst>
              <a:ext uri="{FF2B5EF4-FFF2-40B4-BE49-F238E27FC236}">
                <a16:creationId xmlns:a16="http://schemas.microsoft.com/office/drawing/2014/main" id="{2A6759FF-6A14-EEFA-EC83-D724AA84AE13}"/>
              </a:ext>
            </a:extLst>
          </p:cNvPr>
          <p:cNvSpPr txBox="1"/>
          <p:nvPr/>
        </p:nvSpPr>
        <p:spPr>
          <a:xfrm>
            <a:off x="216942" y="2679700"/>
            <a:ext cx="1900208" cy="707886"/>
          </a:xfrm>
          <a:prstGeom prst="rect">
            <a:avLst/>
          </a:prstGeom>
          <a:noFill/>
        </p:spPr>
        <p:txBody>
          <a:bodyPr wrap="square">
            <a:spAutoFit/>
          </a:bodyPr>
          <a:lstStyle/>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美國政府儲備的最大組成</a:t>
            </a: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歷史價值儲存手段</a:t>
            </a:r>
            <a:endParaRPr lang="en-US" sz="1000" dirty="0">
              <a:latin typeface="微軟正黑體" panose="020B0604030504040204" pitchFamily="34" charset="-120"/>
              <a:ea typeface="微軟正黑體" panose="020B0604030504040204" pitchFamily="34" charset="-120"/>
            </a:endParaRP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與其他金融資產相關性低</a:t>
            </a:r>
            <a:endParaRPr lang="en-US" sz="1000" dirty="0">
              <a:latin typeface="微軟正黑體" panose="020B0604030504040204" pitchFamily="34" charset="-120"/>
              <a:ea typeface="微軟正黑體" panose="020B0604030504040204" pitchFamily="34" charset="-120"/>
            </a:endParaRP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與美元呈反向關係</a:t>
            </a:r>
            <a:endParaRPr lang="en-US" sz="1000" dirty="0">
              <a:latin typeface="微軟正黑體" panose="020B0604030504040204" pitchFamily="34" charset="-120"/>
              <a:ea typeface="微軟正黑體" panose="020B0604030504040204" pitchFamily="34" charset="-120"/>
            </a:endParaRPr>
          </a:p>
        </p:txBody>
      </p:sp>
      <p:sp>
        <p:nvSpPr>
          <p:cNvPr id="89" name="TextBox 11">
            <a:extLst>
              <a:ext uri="{FF2B5EF4-FFF2-40B4-BE49-F238E27FC236}">
                <a16:creationId xmlns:a16="http://schemas.microsoft.com/office/drawing/2014/main" id="{DCFED9EB-8664-AD39-B944-960C71519A26}"/>
              </a:ext>
            </a:extLst>
          </p:cNvPr>
          <p:cNvSpPr txBox="1"/>
          <p:nvPr/>
        </p:nvSpPr>
        <p:spPr>
          <a:xfrm>
            <a:off x="3628231" y="2146300"/>
            <a:ext cx="1219200" cy="400110"/>
          </a:xfrm>
          <a:prstGeom prst="rect">
            <a:avLst/>
          </a:prstGeom>
          <a:noFill/>
        </p:spPr>
        <p:txBody>
          <a:bodyPr wrap="square" rtlCol="0">
            <a:spAutoFit/>
          </a:bodyPr>
          <a:lstStyle/>
          <a:p>
            <a:pPr marL="0" lvl="2">
              <a:buClr>
                <a:srgbClr val="00A096"/>
              </a:buClr>
              <a:buSzPct val="110000"/>
            </a:pPr>
            <a:r>
              <a:rPr lang="zh-TW" altLang="en-US" sz="1000" b="1" kern="0" spc="-20" dirty="0">
                <a:solidFill>
                  <a:srgbClr val="00BFB3"/>
                </a:solidFill>
                <a:latin typeface="微軟正黑體" panose="020B0604030504040204" pitchFamily="34" charset="-120"/>
                <a:ea typeface="微軟正黑體" panose="020B0604030504040204" pitchFamily="34" charset="-120"/>
              </a:rPr>
              <a:t>黃金是一種</a:t>
            </a:r>
            <a:endParaRPr lang="en-US" altLang="zh-TW" sz="1000" b="1" kern="0" spc="-20" dirty="0">
              <a:solidFill>
                <a:srgbClr val="00BFB3"/>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kern="0" spc="-20" dirty="0">
                <a:solidFill>
                  <a:srgbClr val="00BFB3"/>
                </a:solidFill>
                <a:latin typeface="微軟正黑體" panose="020B0604030504040204" pitchFamily="34" charset="-120"/>
                <a:ea typeface="微軟正黑體" panose="020B0604030504040204" pitchFamily="34" charset="-120"/>
              </a:rPr>
              <a:t>替代貨幣</a:t>
            </a:r>
            <a:endParaRPr lang="en-US" sz="1000" b="1" kern="0" spc="-20" dirty="0">
              <a:solidFill>
                <a:srgbClr val="00BFB3"/>
              </a:solidFill>
              <a:latin typeface="微軟正黑體" panose="020B0604030504040204" pitchFamily="34" charset="-120"/>
              <a:ea typeface="微軟正黑體" panose="020B0604030504040204" pitchFamily="34" charset="-120"/>
            </a:endParaRPr>
          </a:p>
        </p:txBody>
      </p:sp>
      <p:sp>
        <p:nvSpPr>
          <p:cNvPr id="90" name="TextBox 12">
            <a:extLst>
              <a:ext uri="{FF2B5EF4-FFF2-40B4-BE49-F238E27FC236}">
                <a16:creationId xmlns:a16="http://schemas.microsoft.com/office/drawing/2014/main" id="{5D066BC6-88E6-3A0B-651D-E01119302931}"/>
              </a:ext>
            </a:extLst>
          </p:cNvPr>
          <p:cNvSpPr txBox="1"/>
          <p:nvPr/>
        </p:nvSpPr>
        <p:spPr>
          <a:xfrm>
            <a:off x="5990431" y="2146300"/>
            <a:ext cx="1371600" cy="400110"/>
          </a:xfrm>
          <a:prstGeom prst="rect">
            <a:avLst/>
          </a:prstGeom>
          <a:noFill/>
        </p:spPr>
        <p:txBody>
          <a:bodyPr wrap="square" rtlCol="0">
            <a:spAutoFit/>
          </a:bodyPr>
          <a:lstStyle/>
          <a:p>
            <a:pPr marL="0" lvl="2">
              <a:buClr>
                <a:srgbClr val="00A096"/>
              </a:buClr>
              <a:buSzPct val="110000"/>
            </a:pPr>
            <a:r>
              <a:rPr lang="zh-TW" altLang="en-US" sz="1000" b="1" kern="0" spc="-31" dirty="0">
                <a:solidFill>
                  <a:srgbClr val="FF6035"/>
                </a:solidFill>
                <a:latin typeface="微軟正黑體" panose="020B0604030504040204" pitchFamily="34" charset="-120"/>
                <a:ea typeface="微軟正黑體" panose="020B0604030504040204" pitchFamily="34" charset="-120"/>
              </a:rPr>
              <a:t>黃金是一種</a:t>
            </a:r>
            <a:endParaRPr lang="en-US" altLang="zh-TW" sz="1000" b="1" kern="0" spc="-31" dirty="0">
              <a:solidFill>
                <a:srgbClr val="FF6035"/>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kern="0" spc="-31" dirty="0">
                <a:solidFill>
                  <a:srgbClr val="FF6035"/>
                </a:solidFill>
                <a:latin typeface="微軟正黑體" panose="020B0604030504040204" pitchFamily="34" charset="-120"/>
                <a:ea typeface="微軟正黑體" panose="020B0604030504040204" pitchFamily="34" charset="-120"/>
              </a:rPr>
              <a:t>奢侈品</a:t>
            </a:r>
            <a:endParaRPr lang="en-US" sz="1000" b="1" kern="0" spc="-31" dirty="0">
              <a:solidFill>
                <a:srgbClr val="FF6035"/>
              </a:solidFill>
              <a:latin typeface="微軟正黑體" panose="020B0604030504040204" pitchFamily="34" charset="-120"/>
              <a:ea typeface="微軟正黑體" panose="020B0604030504040204" pitchFamily="34" charset="-120"/>
            </a:endParaRPr>
          </a:p>
        </p:txBody>
      </p:sp>
      <p:sp>
        <p:nvSpPr>
          <p:cNvPr id="91" name="TextBox 13">
            <a:extLst>
              <a:ext uri="{FF2B5EF4-FFF2-40B4-BE49-F238E27FC236}">
                <a16:creationId xmlns:a16="http://schemas.microsoft.com/office/drawing/2014/main" id="{922B7D51-A31C-B974-A877-F93B82938349}"/>
              </a:ext>
            </a:extLst>
          </p:cNvPr>
          <p:cNvSpPr txBox="1"/>
          <p:nvPr/>
        </p:nvSpPr>
        <p:spPr>
          <a:xfrm>
            <a:off x="2784125" y="2679700"/>
            <a:ext cx="1913718" cy="707886"/>
          </a:xfrm>
          <a:prstGeom prst="rect">
            <a:avLst/>
          </a:prstGeom>
          <a:noFill/>
        </p:spPr>
        <p:txBody>
          <a:bodyPr wrap="square">
            <a:spAutoFit/>
          </a:bodyPr>
          <a:lstStyle/>
          <a:p>
            <a:pPr marL="171450" indent="-171450">
              <a:buClr>
                <a:srgbClr val="00BFB3"/>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黃金供給支撐了相對於貨幣的價值，特別是在通膨時期</a:t>
            </a:r>
            <a:endParaRPr lang="en-US" sz="1000" dirty="0">
              <a:latin typeface="微軟正黑體" panose="020B0604030504040204" pitchFamily="34" charset="-120"/>
              <a:ea typeface="微軟正黑體" panose="020B0604030504040204" pitchFamily="34" charset="-120"/>
            </a:endParaRPr>
          </a:p>
          <a:p>
            <a:pPr marL="171450" indent="-171450">
              <a:buClr>
                <a:srgbClr val="00BFB3"/>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黃金在貿易的作用</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如：黃金與石油交易</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提振了需求</a:t>
            </a:r>
            <a:endParaRPr lang="en-US" sz="1000" dirty="0">
              <a:latin typeface="微軟正黑體" panose="020B0604030504040204" pitchFamily="34" charset="-120"/>
              <a:ea typeface="微軟正黑體" panose="020B0604030504040204" pitchFamily="34" charset="-120"/>
            </a:endParaRPr>
          </a:p>
        </p:txBody>
      </p:sp>
      <p:grpSp>
        <p:nvGrpSpPr>
          <p:cNvPr id="107" name="群組 106">
            <a:extLst>
              <a:ext uri="{FF2B5EF4-FFF2-40B4-BE49-F238E27FC236}">
                <a16:creationId xmlns:a16="http://schemas.microsoft.com/office/drawing/2014/main" id="{9772C687-631D-B372-014E-A68E1CC515B3}"/>
              </a:ext>
            </a:extLst>
          </p:cNvPr>
          <p:cNvGrpSpPr/>
          <p:nvPr/>
        </p:nvGrpSpPr>
        <p:grpSpPr>
          <a:xfrm>
            <a:off x="0" y="5956300"/>
            <a:ext cx="6478073" cy="338554"/>
            <a:chOff x="0" y="2235129"/>
            <a:chExt cx="6245130" cy="338554"/>
          </a:xfrm>
        </p:grpSpPr>
        <p:pic>
          <p:nvPicPr>
            <p:cNvPr id="108" name="Picture 15">
              <a:extLst>
                <a:ext uri="{FF2B5EF4-FFF2-40B4-BE49-F238E27FC236}">
                  <a16:creationId xmlns:a16="http://schemas.microsoft.com/office/drawing/2014/main" id="{BFBE0FB2-D14B-F959-80B9-4937924F4CE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109" name="TextBox 190">
              <a:extLst>
                <a:ext uri="{FF2B5EF4-FFF2-40B4-BE49-F238E27FC236}">
                  <a16:creationId xmlns:a16="http://schemas.microsoft.com/office/drawing/2014/main" id="{B5875480-869E-7E48-92BB-453C7B72C77E}"/>
                </a:ext>
              </a:extLst>
            </p:cNvPr>
            <p:cNvSpPr txBox="1"/>
            <p:nvPr/>
          </p:nvSpPr>
          <p:spPr>
            <a:xfrm>
              <a:off x="260093" y="2235129"/>
              <a:ext cx="5522815"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央行積極多元化儲備資產，成黃金市場一大買家</a:t>
              </a:r>
            </a:p>
          </p:txBody>
        </p:sp>
      </p:grpSp>
      <p:graphicFrame>
        <p:nvGraphicFramePr>
          <p:cNvPr id="110" name="Content Placeholder 8">
            <a:extLst>
              <a:ext uri="{FF2B5EF4-FFF2-40B4-BE49-F238E27FC236}">
                <a16:creationId xmlns:a16="http://schemas.microsoft.com/office/drawing/2014/main" id="{24497B87-2BA3-632D-8171-0FC4F7B55476}"/>
              </a:ext>
            </a:extLst>
          </p:cNvPr>
          <p:cNvGraphicFramePr>
            <a:graphicFrameLocks/>
          </p:cNvGraphicFramePr>
          <p:nvPr>
            <p:extLst>
              <p:ext uri="{D42A27DB-BD31-4B8C-83A1-F6EECF244321}">
                <p14:modId xmlns:p14="http://schemas.microsoft.com/office/powerpoint/2010/main" val="4176946712"/>
              </p:ext>
            </p:extLst>
          </p:nvPr>
        </p:nvGraphicFramePr>
        <p:xfrm>
          <a:off x="123031" y="6489700"/>
          <a:ext cx="3132931" cy="2266950"/>
        </p:xfrm>
        <a:graphic>
          <a:graphicData uri="http://schemas.openxmlformats.org/drawingml/2006/chart">
            <c:chart xmlns:c="http://schemas.openxmlformats.org/drawingml/2006/chart" xmlns:r="http://schemas.openxmlformats.org/officeDocument/2006/relationships" r:id="rId5"/>
          </a:graphicData>
        </a:graphic>
      </p:graphicFrame>
      <p:sp>
        <p:nvSpPr>
          <p:cNvPr id="111" name="文字方塊 110">
            <a:extLst>
              <a:ext uri="{FF2B5EF4-FFF2-40B4-BE49-F238E27FC236}">
                <a16:creationId xmlns:a16="http://schemas.microsoft.com/office/drawing/2014/main" id="{367FA329-C2F3-5541-1292-9C2A30C1B219}"/>
              </a:ext>
            </a:extLst>
          </p:cNvPr>
          <p:cNvSpPr txBox="1"/>
          <p:nvPr/>
        </p:nvSpPr>
        <p:spPr>
          <a:xfrm>
            <a:off x="474662" y="62611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全球央行已連續</a:t>
            </a:r>
            <a:r>
              <a:rPr lang="en-US" altLang="zh-TW" sz="1200" b="1" u="sng" dirty="0">
                <a:latin typeface="Microsoft YaHei" panose="020B0503020204020204" pitchFamily="34" charset="-122"/>
                <a:ea typeface="Microsoft YaHei" panose="020B0503020204020204" pitchFamily="34" charset="-122"/>
              </a:rPr>
              <a:t>16</a:t>
            </a:r>
            <a:r>
              <a:rPr lang="zh-TW" altLang="en-US" sz="1200" b="1" u="sng" dirty="0">
                <a:latin typeface="Microsoft YaHei" panose="020B0503020204020204" pitchFamily="34" charset="-122"/>
                <a:ea typeface="Microsoft YaHei" panose="020B0503020204020204" pitchFamily="34" charset="-122"/>
              </a:rPr>
              <a:t>年淨買進黃金</a:t>
            </a:r>
          </a:p>
        </p:txBody>
      </p:sp>
      <p:sp>
        <p:nvSpPr>
          <p:cNvPr id="113" name="文字方塊 112">
            <a:extLst>
              <a:ext uri="{FF2B5EF4-FFF2-40B4-BE49-F238E27FC236}">
                <a16:creationId xmlns:a16="http://schemas.microsoft.com/office/drawing/2014/main" id="{7A0D74DF-C69A-EC96-A270-028AB410588B}"/>
              </a:ext>
            </a:extLst>
          </p:cNvPr>
          <p:cNvSpPr txBox="1"/>
          <p:nvPr/>
        </p:nvSpPr>
        <p:spPr>
          <a:xfrm>
            <a:off x="1386681" y="8032750"/>
            <a:ext cx="1752600" cy="246221"/>
          </a:xfrm>
          <a:prstGeom prst="rect">
            <a:avLst/>
          </a:prstGeom>
          <a:noFill/>
          <a:ln>
            <a:noFill/>
          </a:ln>
        </p:spPr>
        <p:txBody>
          <a:bodyPr wrap="square">
            <a:spAutoFit/>
          </a:bodyPr>
          <a:lstStyle/>
          <a:p>
            <a:pPr marL="0" algn="r">
              <a:spcAft>
                <a:spcPts val="800"/>
              </a:spcAft>
            </a:pPr>
            <a:r>
              <a:rPr lang="zh-TW" altLang="en-US" sz="1000" b="1" u="sng" dirty="0">
                <a:latin typeface="微軟正黑體" panose="020B0604030504040204" pitchFamily="34" charset="-120"/>
                <a:ea typeface="微軟正黑體" panose="020B0604030504040204" pitchFamily="34" charset="-120"/>
              </a:rPr>
              <a:t>官方部門買進</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賣出</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總噸數</a:t>
            </a:r>
          </a:p>
        </p:txBody>
      </p:sp>
      <p:graphicFrame>
        <p:nvGraphicFramePr>
          <p:cNvPr id="114" name="Content Placeholder 8">
            <a:extLst>
              <a:ext uri="{FF2B5EF4-FFF2-40B4-BE49-F238E27FC236}">
                <a16:creationId xmlns:a16="http://schemas.microsoft.com/office/drawing/2014/main" id="{D1E6811D-3D8B-D59C-BE64-D92DD90C7E51}"/>
              </a:ext>
            </a:extLst>
          </p:cNvPr>
          <p:cNvGraphicFramePr>
            <a:graphicFrameLocks/>
          </p:cNvGraphicFramePr>
          <p:nvPr>
            <p:extLst>
              <p:ext uri="{D42A27DB-BD31-4B8C-83A1-F6EECF244321}">
                <p14:modId xmlns:p14="http://schemas.microsoft.com/office/powerpoint/2010/main" val="397402159"/>
              </p:ext>
            </p:extLst>
          </p:nvPr>
        </p:nvGraphicFramePr>
        <p:xfrm>
          <a:off x="3217862" y="6489700"/>
          <a:ext cx="3991769" cy="2266950"/>
        </p:xfrm>
        <a:graphic>
          <a:graphicData uri="http://schemas.openxmlformats.org/drawingml/2006/chart">
            <c:chart xmlns:c="http://schemas.openxmlformats.org/drawingml/2006/chart" xmlns:r="http://schemas.openxmlformats.org/officeDocument/2006/relationships" r:id="rId6"/>
          </a:graphicData>
        </a:graphic>
      </p:graphicFrame>
      <p:sp>
        <p:nvSpPr>
          <p:cNvPr id="115" name="文字方塊 114">
            <a:extLst>
              <a:ext uri="{FF2B5EF4-FFF2-40B4-BE49-F238E27FC236}">
                <a16:creationId xmlns:a16="http://schemas.microsoft.com/office/drawing/2014/main" id="{B7EB8561-4B5D-E199-2671-99E9AA3BDD4B}"/>
              </a:ext>
            </a:extLst>
          </p:cNvPr>
          <p:cNvSpPr txBox="1"/>
          <p:nvPr/>
        </p:nvSpPr>
        <p:spPr>
          <a:xfrm>
            <a:off x="4132262" y="62611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全球央行儲備資產組成</a:t>
            </a:r>
          </a:p>
        </p:txBody>
      </p:sp>
      <p:sp>
        <p:nvSpPr>
          <p:cNvPr id="116" name="文字方塊 115">
            <a:extLst>
              <a:ext uri="{FF2B5EF4-FFF2-40B4-BE49-F238E27FC236}">
                <a16:creationId xmlns:a16="http://schemas.microsoft.com/office/drawing/2014/main" id="{D2F972F8-EA4D-90F5-F70E-E79D82B59727}"/>
              </a:ext>
            </a:extLst>
          </p:cNvPr>
          <p:cNvSpPr txBox="1"/>
          <p:nvPr/>
        </p:nvSpPr>
        <p:spPr>
          <a:xfrm>
            <a:off x="6981031" y="7785100"/>
            <a:ext cx="457200" cy="338554"/>
          </a:xfrm>
          <a:prstGeom prst="rect">
            <a:avLst/>
          </a:prstGeom>
          <a:noFill/>
          <a:ln>
            <a:noFill/>
          </a:ln>
        </p:spPr>
        <p:txBody>
          <a:bodyPr wrap="square">
            <a:spAutoFit/>
          </a:bodyPr>
          <a:lstStyle/>
          <a:p>
            <a:pPr marL="0" algn="r">
              <a:spcAft>
                <a:spcPts val="0"/>
              </a:spcAft>
            </a:pPr>
            <a:r>
              <a:rPr lang="zh-TW" altLang="en-US" sz="800" b="1" dirty="0">
                <a:solidFill>
                  <a:srgbClr val="3333FF"/>
                </a:solidFill>
                <a:latin typeface="微軟正黑體" panose="020B0604030504040204" pitchFamily="34" charset="-120"/>
                <a:ea typeface="微軟正黑體" panose="020B0604030504040204" pitchFamily="34" charset="-120"/>
              </a:rPr>
              <a:t>美元</a:t>
            </a:r>
            <a:endParaRPr lang="en-US" altLang="zh-TW" sz="800" b="1" dirty="0">
              <a:solidFill>
                <a:srgbClr val="3333FF"/>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dirty="0">
                <a:solidFill>
                  <a:srgbClr val="3333FF"/>
                </a:solidFill>
                <a:latin typeface="微軟正黑體" panose="020B0604030504040204" pitchFamily="34" charset="-120"/>
                <a:ea typeface="微軟正黑體" panose="020B0604030504040204" pitchFamily="34" charset="-120"/>
              </a:rPr>
              <a:t>44%</a:t>
            </a:r>
            <a:endParaRPr lang="zh-TW" altLang="en-US" sz="800" b="1" dirty="0">
              <a:solidFill>
                <a:srgbClr val="3333FF"/>
              </a:solidFill>
              <a:latin typeface="微軟正黑體" panose="020B0604030504040204" pitchFamily="34" charset="-120"/>
              <a:ea typeface="微軟正黑體" panose="020B0604030504040204" pitchFamily="34" charset="-120"/>
            </a:endParaRPr>
          </a:p>
        </p:txBody>
      </p:sp>
      <p:sp>
        <p:nvSpPr>
          <p:cNvPr id="117" name="文字方塊 116">
            <a:extLst>
              <a:ext uri="{FF2B5EF4-FFF2-40B4-BE49-F238E27FC236}">
                <a16:creationId xmlns:a16="http://schemas.microsoft.com/office/drawing/2014/main" id="{BF623007-7734-FBDD-7B9B-6D9479824191}"/>
              </a:ext>
            </a:extLst>
          </p:cNvPr>
          <p:cNvSpPr txBox="1"/>
          <p:nvPr/>
        </p:nvSpPr>
        <p:spPr>
          <a:xfrm>
            <a:off x="6981031" y="7327900"/>
            <a:ext cx="457200" cy="338554"/>
          </a:xfrm>
          <a:prstGeom prst="rect">
            <a:avLst/>
          </a:prstGeom>
          <a:noFill/>
          <a:ln>
            <a:noFill/>
          </a:ln>
        </p:spPr>
        <p:txBody>
          <a:bodyPr wrap="square">
            <a:spAutoFit/>
          </a:bodyPr>
          <a:lstStyle/>
          <a:p>
            <a:pPr marL="0" algn="r">
              <a:spcAft>
                <a:spcPts val="0"/>
              </a:spcAft>
            </a:pPr>
            <a:r>
              <a:rPr lang="zh-TW" altLang="en-US" sz="800" b="1" dirty="0">
                <a:solidFill>
                  <a:schemeClr val="accent4"/>
                </a:solidFill>
                <a:latin typeface="微軟正黑體" panose="020B0604030504040204" pitchFamily="34" charset="-120"/>
                <a:ea typeface="微軟正黑體" panose="020B0604030504040204" pitchFamily="34" charset="-120"/>
              </a:rPr>
              <a:t>歐元</a:t>
            </a:r>
            <a:endParaRPr lang="en-US" altLang="zh-TW" sz="800" b="1" dirty="0">
              <a:solidFill>
                <a:schemeClr val="accent4"/>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dirty="0">
                <a:solidFill>
                  <a:schemeClr val="accent4"/>
                </a:solidFill>
                <a:latin typeface="微軟正黑體" panose="020B0604030504040204" pitchFamily="34" charset="-120"/>
                <a:ea typeface="微軟正黑體" panose="020B0604030504040204" pitchFamily="34" charset="-120"/>
              </a:rPr>
              <a:t>15%</a:t>
            </a:r>
            <a:endParaRPr lang="zh-TW" altLang="en-US" sz="800" b="1" dirty="0">
              <a:solidFill>
                <a:schemeClr val="accent4"/>
              </a:solidFill>
              <a:latin typeface="微軟正黑體" panose="020B0604030504040204" pitchFamily="34" charset="-120"/>
              <a:ea typeface="微軟正黑體" panose="020B0604030504040204" pitchFamily="34" charset="-120"/>
            </a:endParaRPr>
          </a:p>
        </p:txBody>
      </p:sp>
      <p:sp>
        <p:nvSpPr>
          <p:cNvPr id="118" name="文字方塊 117">
            <a:extLst>
              <a:ext uri="{FF2B5EF4-FFF2-40B4-BE49-F238E27FC236}">
                <a16:creationId xmlns:a16="http://schemas.microsoft.com/office/drawing/2014/main" id="{4DFA8AA2-3884-65A0-91D5-18DBDE40BA55}"/>
              </a:ext>
            </a:extLst>
          </p:cNvPr>
          <p:cNvSpPr txBox="1"/>
          <p:nvPr/>
        </p:nvSpPr>
        <p:spPr>
          <a:xfrm>
            <a:off x="6981031" y="7023100"/>
            <a:ext cx="457200" cy="338554"/>
          </a:xfrm>
          <a:prstGeom prst="rect">
            <a:avLst/>
          </a:prstGeom>
          <a:noFill/>
          <a:ln>
            <a:noFill/>
          </a:ln>
        </p:spPr>
        <p:txBody>
          <a:bodyPr wrap="square">
            <a:spAutoFit/>
          </a:bodyPr>
          <a:lstStyle/>
          <a:p>
            <a:pPr marL="0" algn="r">
              <a:spcAft>
                <a:spcPts val="0"/>
              </a:spcAft>
            </a:pPr>
            <a:r>
              <a:rPr lang="zh-TW" altLang="en-US" sz="800" b="1" dirty="0">
                <a:solidFill>
                  <a:srgbClr val="FF9900"/>
                </a:solidFill>
                <a:latin typeface="微軟正黑體" panose="020B0604030504040204" pitchFamily="34" charset="-120"/>
                <a:ea typeface="微軟正黑體" panose="020B0604030504040204" pitchFamily="34" charset="-120"/>
              </a:rPr>
              <a:t>其他</a:t>
            </a:r>
            <a:r>
              <a:rPr lang="en-US" altLang="zh-TW" sz="800" b="1" dirty="0">
                <a:solidFill>
                  <a:srgbClr val="FF9900"/>
                </a:solidFill>
                <a:latin typeface="微軟正黑體" panose="020B0604030504040204" pitchFamily="34" charset="-120"/>
                <a:ea typeface="微軟正黑體" panose="020B0604030504040204" pitchFamily="34" charset="-120"/>
              </a:rPr>
              <a:t>17%</a:t>
            </a:r>
            <a:endParaRPr lang="zh-TW" altLang="en-US" sz="800" b="1" dirty="0">
              <a:solidFill>
                <a:srgbClr val="FF9900"/>
              </a:solidFill>
              <a:latin typeface="微軟正黑體" panose="020B0604030504040204" pitchFamily="34" charset="-120"/>
              <a:ea typeface="微軟正黑體" panose="020B0604030504040204" pitchFamily="34" charset="-120"/>
            </a:endParaRPr>
          </a:p>
        </p:txBody>
      </p:sp>
      <p:sp>
        <p:nvSpPr>
          <p:cNvPr id="119" name="文字方塊 118">
            <a:extLst>
              <a:ext uri="{FF2B5EF4-FFF2-40B4-BE49-F238E27FC236}">
                <a16:creationId xmlns:a16="http://schemas.microsoft.com/office/drawing/2014/main" id="{9CB39629-052D-4942-441D-6A4D74441C25}"/>
              </a:ext>
            </a:extLst>
          </p:cNvPr>
          <p:cNvSpPr txBox="1"/>
          <p:nvPr/>
        </p:nvSpPr>
        <p:spPr>
          <a:xfrm>
            <a:off x="6981031" y="6642100"/>
            <a:ext cx="457200" cy="338554"/>
          </a:xfrm>
          <a:prstGeom prst="rect">
            <a:avLst/>
          </a:prstGeom>
          <a:noFill/>
          <a:ln>
            <a:noFill/>
          </a:ln>
        </p:spPr>
        <p:txBody>
          <a:bodyPr wrap="square">
            <a:spAutoFit/>
          </a:bodyPr>
          <a:lstStyle/>
          <a:p>
            <a:pPr marL="0" algn="r">
              <a:spcAft>
                <a:spcPts val="0"/>
              </a:spcAft>
            </a:pPr>
            <a:r>
              <a:rPr lang="zh-TW" altLang="en-US" sz="800" b="1" dirty="0">
                <a:solidFill>
                  <a:srgbClr val="FF0000"/>
                </a:solidFill>
                <a:latin typeface="微軟正黑體" panose="020B0604030504040204" pitchFamily="34" charset="-120"/>
                <a:ea typeface="微軟正黑體" panose="020B0604030504040204" pitchFamily="34" charset="-120"/>
              </a:rPr>
              <a:t>黃金</a:t>
            </a:r>
            <a:endParaRPr lang="en-US" altLang="zh-TW" sz="800" b="1" dirty="0">
              <a:solidFill>
                <a:srgbClr val="FF0000"/>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dirty="0">
                <a:solidFill>
                  <a:srgbClr val="FF0000"/>
                </a:solidFill>
                <a:latin typeface="微軟正黑體" panose="020B0604030504040204" pitchFamily="34" charset="-120"/>
                <a:ea typeface="微軟正黑體" panose="020B0604030504040204" pitchFamily="34" charset="-120"/>
              </a:rPr>
              <a:t>23%</a:t>
            </a:r>
            <a:endParaRPr lang="zh-TW" altLang="en-US" sz="800" b="1" dirty="0">
              <a:solidFill>
                <a:srgbClr val="FF0000"/>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032F25DF-70BE-ACEB-7826-7A0BE57D7DA6}"/>
              </a:ext>
            </a:extLst>
          </p:cNvPr>
          <p:cNvSpPr/>
          <p:nvPr/>
        </p:nvSpPr>
        <p:spPr>
          <a:xfrm>
            <a:off x="46831" y="3441700"/>
            <a:ext cx="7467600" cy="144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5AF82E71-F95F-3B99-EF5E-BAEF548D9C59}"/>
              </a:ext>
            </a:extLst>
          </p:cNvPr>
          <p:cNvSpPr txBox="1"/>
          <p:nvPr/>
        </p:nvSpPr>
        <p:spPr>
          <a:xfrm>
            <a:off x="2485231" y="34417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為什麼要投資「金礦股」？</a:t>
            </a:r>
          </a:p>
        </p:txBody>
      </p:sp>
      <p:grpSp>
        <p:nvGrpSpPr>
          <p:cNvPr id="17" name="群組 16">
            <a:extLst>
              <a:ext uri="{FF2B5EF4-FFF2-40B4-BE49-F238E27FC236}">
                <a16:creationId xmlns:a16="http://schemas.microsoft.com/office/drawing/2014/main" id="{A49ECD2D-BB91-C2E2-0FA1-964D65FFC586}"/>
              </a:ext>
            </a:extLst>
          </p:cNvPr>
          <p:cNvGrpSpPr/>
          <p:nvPr/>
        </p:nvGrpSpPr>
        <p:grpSpPr>
          <a:xfrm>
            <a:off x="192881" y="3740151"/>
            <a:ext cx="7162800" cy="1866899"/>
            <a:chOff x="439803" y="1210262"/>
            <a:chExt cx="10995073" cy="4184237"/>
          </a:xfrm>
        </p:grpSpPr>
        <p:pic>
          <p:nvPicPr>
            <p:cNvPr id="18" name="Picture 6" descr="A black line on a white background&#10;&#10;AI-generated content may be incorrect.">
              <a:extLst>
                <a:ext uri="{FF2B5EF4-FFF2-40B4-BE49-F238E27FC236}">
                  <a16:creationId xmlns:a16="http://schemas.microsoft.com/office/drawing/2014/main" id="{9E8061CD-6A02-8072-6746-B11882CC2AD5}"/>
                </a:ext>
              </a:extLst>
            </p:cNvPr>
            <p:cNvPicPr>
              <a:picLocks noChangeAspect="1"/>
            </p:cNvPicPr>
            <p:nvPr/>
          </p:nvPicPr>
          <p:blipFill>
            <a:blip r:embed="rId7"/>
            <a:stretch>
              <a:fillRect/>
            </a:stretch>
          </p:blipFill>
          <p:spPr>
            <a:xfrm>
              <a:off x="439803" y="1210262"/>
              <a:ext cx="10995073" cy="4184237"/>
            </a:xfrm>
            <a:prstGeom prst="rect">
              <a:avLst/>
            </a:prstGeom>
          </p:spPr>
        </p:pic>
        <p:sp>
          <p:nvSpPr>
            <p:cNvPr id="19" name="TextBox 8">
              <a:extLst>
                <a:ext uri="{FF2B5EF4-FFF2-40B4-BE49-F238E27FC236}">
                  <a16:creationId xmlns:a16="http://schemas.microsoft.com/office/drawing/2014/main" id="{E613C41A-FDB1-CB5E-7F6D-3EA4B8F38206}"/>
                </a:ext>
              </a:extLst>
            </p:cNvPr>
            <p:cNvSpPr txBox="1"/>
            <p:nvPr/>
          </p:nvSpPr>
          <p:spPr>
            <a:xfrm>
              <a:off x="3325739" y="4618724"/>
              <a:ext cx="7925482" cy="551849"/>
            </a:xfrm>
            <a:prstGeom prst="rect">
              <a:avLst/>
            </a:prstGeom>
            <a:noFill/>
          </p:spPr>
          <p:txBody>
            <a:bodyPr wrap="square" lIns="91440" tIns="45720" rIns="91440" bIns="45720" rtlCol="0" anchor="t">
              <a:spAutoFit/>
            </a:bodyPr>
            <a:lstStyle/>
            <a:p>
              <a:pPr marL="171450" lvl="2" indent="-171450">
                <a:buClr>
                  <a:srgbClr val="FF6035"/>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前十大公司佔整個產業市值的</a:t>
              </a:r>
              <a:r>
                <a:rPr lang="en-US" altLang="zh-TW" sz="1000" dirty="0">
                  <a:latin typeface="微軟正黑體" panose="020B0604030504040204" pitchFamily="34" charset="-120"/>
                  <a:ea typeface="微軟正黑體" panose="020B0604030504040204" pitchFamily="34" charset="-120"/>
                </a:rPr>
                <a:t>50%</a:t>
              </a:r>
              <a:r>
                <a:rPr lang="zh-TW" altLang="en-US" sz="1000" dirty="0">
                  <a:latin typeface="微軟正黑體" panose="020B0604030504040204" pitchFamily="34" charset="-120"/>
                  <a:ea typeface="微軟正黑體" panose="020B0604030504040204" pitchFamily="34" charset="-120"/>
                </a:rPr>
                <a:t>以上，其餘公司在市值擴張和併購上存在巨大機會</a:t>
              </a:r>
              <a:endParaRPr lang="en-US" sz="1000" dirty="0">
                <a:latin typeface="微軟正黑體" panose="020B0604030504040204" pitchFamily="34" charset="-120"/>
                <a:ea typeface="微軟正黑體" panose="020B0604030504040204" pitchFamily="34" charset="-120"/>
              </a:endParaRPr>
            </a:p>
          </p:txBody>
        </p:sp>
        <p:sp>
          <p:nvSpPr>
            <p:cNvPr id="20" name="TextBox 9">
              <a:extLst>
                <a:ext uri="{FF2B5EF4-FFF2-40B4-BE49-F238E27FC236}">
                  <a16:creationId xmlns:a16="http://schemas.microsoft.com/office/drawing/2014/main" id="{A8E35F65-D506-02D2-1710-D5C928DCF26E}"/>
                </a:ext>
              </a:extLst>
            </p:cNvPr>
            <p:cNvSpPr txBox="1"/>
            <p:nvPr/>
          </p:nvSpPr>
          <p:spPr>
            <a:xfrm>
              <a:off x="3306596" y="4271837"/>
              <a:ext cx="7036286" cy="388731"/>
            </a:xfrm>
            <a:prstGeom prst="rect">
              <a:avLst/>
            </a:prstGeom>
            <a:noFill/>
          </p:spPr>
          <p:txBody>
            <a:bodyPr wrap="square" rtlCol="0">
              <a:spAutoFit/>
            </a:bodyPr>
            <a:lstStyle/>
            <a:p>
              <a:r>
                <a:rPr lang="zh-TW" altLang="en-US" sz="1000" b="1" kern="0" spc="-31" dirty="0">
                  <a:solidFill>
                    <a:srgbClr val="FF6035"/>
                  </a:solidFill>
                  <a:latin typeface="微軟正黑體" panose="020B0604030504040204" pitchFamily="34" charset="-120"/>
                  <a:ea typeface="微軟正黑體" panose="020B0604030504040204" pitchFamily="34" charset="-120"/>
                </a:rPr>
                <a:t>極具吸引力的長期成長與收入潛力</a:t>
              </a:r>
              <a:endParaRPr lang="en-US" sz="1000" b="1" kern="0" spc="-31" dirty="0">
                <a:solidFill>
                  <a:srgbClr val="FF6035"/>
                </a:solidFill>
                <a:latin typeface="微軟正黑體" panose="020B0604030504040204" pitchFamily="34" charset="-120"/>
                <a:ea typeface="微軟正黑體" panose="020B0604030504040204" pitchFamily="34" charset="-120"/>
              </a:endParaRPr>
            </a:p>
          </p:txBody>
        </p:sp>
        <p:sp>
          <p:nvSpPr>
            <p:cNvPr id="21" name="TextBox 10">
              <a:extLst>
                <a:ext uri="{FF2B5EF4-FFF2-40B4-BE49-F238E27FC236}">
                  <a16:creationId xmlns:a16="http://schemas.microsoft.com/office/drawing/2014/main" id="{F4060CC6-638A-37B8-5A35-87D30BBA95A8}"/>
                </a:ext>
              </a:extLst>
            </p:cNvPr>
            <p:cNvSpPr txBox="1"/>
            <p:nvPr/>
          </p:nvSpPr>
          <p:spPr>
            <a:xfrm>
              <a:off x="3358109" y="1844824"/>
              <a:ext cx="7824073" cy="388732"/>
            </a:xfrm>
            <a:prstGeom prst="rect">
              <a:avLst/>
            </a:prstGeom>
            <a:noFill/>
          </p:spPr>
          <p:txBody>
            <a:bodyPr wrap="square" rtlCol="0">
              <a:spAutoFit/>
            </a:bodyPr>
            <a:lstStyle/>
            <a:p>
              <a:pPr marL="171450" indent="-171450">
                <a:buClr>
                  <a:srgbClr val="002EB8"/>
                </a:buClr>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當金價上漲時，金礦股的利潤成長幅度可能遠超金價漲幅</a:t>
              </a:r>
              <a:endParaRPr 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2" name="TextBox 11">
              <a:extLst>
                <a:ext uri="{FF2B5EF4-FFF2-40B4-BE49-F238E27FC236}">
                  <a16:creationId xmlns:a16="http://schemas.microsoft.com/office/drawing/2014/main" id="{646F64B2-AC4F-5B60-31F3-8D044129359A}"/>
                </a:ext>
              </a:extLst>
            </p:cNvPr>
            <p:cNvSpPr txBox="1"/>
            <p:nvPr/>
          </p:nvSpPr>
          <p:spPr>
            <a:xfrm>
              <a:off x="3286101" y="1484784"/>
              <a:ext cx="4155967" cy="388732"/>
            </a:xfrm>
            <a:prstGeom prst="rect">
              <a:avLst/>
            </a:prstGeom>
            <a:noFill/>
          </p:spPr>
          <p:txBody>
            <a:bodyPr wrap="square">
              <a:spAutoFit/>
            </a:bodyPr>
            <a:lstStyle/>
            <a:p>
              <a:pPr marL="0" lvl="2">
                <a:spcAft>
                  <a:spcPts val="600"/>
                </a:spcAft>
                <a:buClr>
                  <a:srgbClr val="00A0DC"/>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對金價的槓桿作用</a:t>
              </a:r>
              <a:endParaRPr lang="en-US" sz="1000" b="1" dirty="0">
                <a:solidFill>
                  <a:srgbClr val="002EB8"/>
                </a:solidFill>
                <a:latin typeface="微軟正黑體" panose="020B0604030504040204" pitchFamily="34" charset="-120"/>
                <a:ea typeface="微軟正黑體" panose="020B0604030504040204" pitchFamily="34" charset="-120"/>
              </a:endParaRPr>
            </a:p>
          </p:txBody>
        </p:sp>
        <p:sp>
          <p:nvSpPr>
            <p:cNvPr id="23" name="TextBox 12">
              <a:extLst>
                <a:ext uri="{FF2B5EF4-FFF2-40B4-BE49-F238E27FC236}">
                  <a16:creationId xmlns:a16="http://schemas.microsoft.com/office/drawing/2014/main" id="{97B869A9-5F3C-BD41-3479-4C43BE8A299A}"/>
                </a:ext>
              </a:extLst>
            </p:cNvPr>
            <p:cNvSpPr txBox="1"/>
            <p:nvPr/>
          </p:nvSpPr>
          <p:spPr>
            <a:xfrm>
              <a:off x="3364025" y="3135128"/>
              <a:ext cx="7871903" cy="631692"/>
            </a:xfrm>
            <a:prstGeom prst="rect">
              <a:avLst/>
            </a:prstGeom>
            <a:noFill/>
          </p:spPr>
          <p:txBody>
            <a:bodyPr wrap="square" rtlCol="0">
              <a:spAutoFit/>
            </a:bodyPr>
            <a:lstStyle/>
            <a:p>
              <a:pPr marL="171450" indent="-171450">
                <a:buClr>
                  <a:srgbClr val="00BFB3"/>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受益於公司特有的成長驅動因素，如：探勘、產量成長、新增儲量。</a:t>
              </a:r>
            </a:p>
            <a:p>
              <a:pPr marL="171450" indent="-171450">
                <a:buClr>
                  <a:srgbClr val="00BFB3"/>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由於投資不足與探勘開發成本上升，處於探勘開發後期階段的公司具有上漲潛力。</a:t>
              </a:r>
              <a:endParaRPr lang="en-US" sz="1000" dirty="0">
                <a:latin typeface="微軟正黑體" panose="020B0604030504040204" pitchFamily="34" charset="-120"/>
                <a:ea typeface="微軟正黑體" panose="020B0604030504040204" pitchFamily="34" charset="-120"/>
              </a:endParaRPr>
            </a:p>
          </p:txBody>
        </p:sp>
        <p:sp>
          <p:nvSpPr>
            <p:cNvPr id="24" name="TextBox 13">
              <a:extLst>
                <a:ext uri="{FF2B5EF4-FFF2-40B4-BE49-F238E27FC236}">
                  <a16:creationId xmlns:a16="http://schemas.microsoft.com/office/drawing/2014/main" id="{7B9D4A82-9BA0-421B-8574-1075B2790119}"/>
                </a:ext>
              </a:extLst>
            </p:cNvPr>
            <p:cNvSpPr txBox="1"/>
            <p:nvPr/>
          </p:nvSpPr>
          <p:spPr>
            <a:xfrm>
              <a:off x="3286101" y="2757217"/>
              <a:ext cx="6892267" cy="388732"/>
            </a:xfrm>
            <a:prstGeom prst="rect">
              <a:avLst/>
            </a:prstGeom>
            <a:noFill/>
          </p:spPr>
          <p:txBody>
            <a:bodyPr wrap="square" rtlCol="0">
              <a:spAutoFit/>
            </a:bodyPr>
            <a:lstStyle/>
            <a:p>
              <a:r>
                <a:rPr lang="zh-TW" altLang="en-US" sz="1000" b="1" kern="0" spc="-20" dirty="0">
                  <a:solidFill>
                    <a:srgbClr val="00BFB3"/>
                  </a:solidFill>
                  <a:latin typeface="微軟正黑體" panose="020B0604030504040204" pitchFamily="34" charset="-120"/>
                  <a:ea typeface="微軟正黑體" panose="020B0604030504040204" pitchFamily="34" charset="-120"/>
                </a:rPr>
                <a:t>參與探勘與生產成長趨勢</a:t>
              </a:r>
              <a:endParaRPr lang="en-US" sz="1000" b="1" kern="0" spc="-20" dirty="0">
                <a:solidFill>
                  <a:srgbClr val="00BFB3"/>
                </a:solidFill>
                <a:latin typeface="微軟正黑體" panose="020B0604030504040204" pitchFamily="34" charset="-120"/>
                <a:ea typeface="微軟正黑體" panose="020B0604030504040204" pitchFamily="34" charset="-120"/>
              </a:endParaRPr>
            </a:p>
          </p:txBody>
        </p:sp>
      </p:grpSp>
      <p:sp>
        <p:nvSpPr>
          <p:cNvPr id="25" name="矩形 24">
            <a:extLst>
              <a:ext uri="{FF2B5EF4-FFF2-40B4-BE49-F238E27FC236}">
                <a16:creationId xmlns:a16="http://schemas.microsoft.com/office/drawing/2014/main" id="{AF533796-D2B2-F97A-9228-755C56B4ABCC}"/>
              </a:ext>
            </a:extLst>
          </p:cNvPr>
          <p:cNvSpPr/>
          <p:nvPr/>
        </p:nvSpPr>
        <p:spPr>
          <a:xfrm>
            <a:off x="21431" y="9067800"/>
            <a:ext cx="7467600" cy="1588127"/>
          </a:xfrm>
          <a:prstGeom prst="rect">
            <a:avLst/>
          </a:prstGeom>
        </p:spPr>
        <p:txBody>
          <a:bodyPr wrap="square">
            <a:spAutoFit/>
          </a:bodyPr>
          <a:lstStyle/>
          <a:p>
            <a:pPr marL="0" marR="0" lvl="0" indent="0" algn="l" defTabSz="995517" rtl="0" eaLnBrk="1" fontAlgn="base" latinLnBrk="0" hangingPunct="1">
              <a:lnSpc>
                <a:spcPct val="90000"/>
              </a:lnSpc>
              <a:spcBef>
                <a:spcPct val="0"/>
              </a:spcBef>
              <a:spcAft>
                <a:spcPct val="0"/>
              </a:spcAft>
              <a:buClrTx/>
              <a:buSzTx/>
              <a:buFontTx/>
              <a:buNone/>
              <a:tabLst/>
              <a:defRPr/>
            </a:pPr>
            <a:r>
              <a:rPr kumimoji="0" lang="en-US" altLang="zh-TW"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&lt;</a:t>
            </a:r>
            <a:r>
              <a:rPr kumimoji="0" lang="zh-TW" altLang="en-US"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本頁不代表對任一個股的買賣建議</a:t>
            </a:r>
            <a:r>
              <a:rPr kumimoji="0" lang="en-US" altLang="zh-TW"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&gt;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&lt;</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投資人申購本基金係持有基金受益憑證，而非本文提及之投資資產或標的</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&gt;&lt;</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本文提及之經濟走勢預測不必然代表本基金之績效，本基金投資風險請詳閱基金公開說明書</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&gt;</a:t>
            </a:r>
            <a:r>
              <a:rPr kumimoji="0" lang="zh-TW" altLang="zh-TW" sz="900" b="1" i="0" u="none" strike="noStrike" kern="1200" cap="none" spc="0" normalizeH="0" baseline="0" noProof="0" dirty="0">
                <a:ln>
                  <a:noFill/>
                </a:ln>
                <a:solidFill>
                  <a:srgbClr val="000000"/>
                </a:solidFill>
                <a:effectLst/>
                <a:uLnTx/>
                <a:uFillTx/>
                <a:latin typeface="Arial" pitchFamily="34" charset="0"/>
                <a:ea typeface="微軟正黑體" panose="020B0604030504040204" pitchFamily="34" charset="-120"/>
                <a:cs typeface="Arial" panose="020B0604020202020204" pitchFamily="34" charset="0"/>
              </a:rPr>
              <a:t>新興市場基金警語：本基金之主要投資風險除包含一般股票型基金之投資組合跌價與匯率風險外，與成熟市場相比須承受較高之政治與金融管理風險，而因市值及制度性因素，流動性風險也相對較高，新興市場投資組合波動性普遍高於成熟市場。基金投資均涉及風險且不負任何抵抗投資虧損之擔保。投資風險之詳細資料請參閱基金公開說明書。</a:t>
            </a:r>
            <a:r>
              <a:rPr kumimoji="0" lang="zh-TW" altLang="en-US" sz="9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公司所提供之資訊，僅供接收人之參考用途。本公司當盡力提供正確之資訊，所載資料均來自或本諸我們相信可靠之來源，但對其完整性、即時性和正確性不做任何擔保，如有錯漏或疏忽，本公司關係企業與其任何董事或受僱人，並不負任何法律責任。任何人因信賴此等資料而做出或改變投資決策，須自行承擔結果。Ⓞ</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境外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a:t>
            </a:r>
            <a:r>
              <a:rPr kumimoji="0" lang="zh-TW" altLang="en-US" sz="9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富蘭克林證券投顧獨立經營管理】。Ⓞ投資基金所應承擔之相關風險及應負擔之費用(含分銷費用)已揭露於基金公開說明書及投資人須知中，投資人可至境外基金資訊觀測站(http://www.fundclear.com.tw)下載，或逕向本公司網站( http://www.Franklin.com.tw )查閱。</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富蘭克林證券投資顧問股份有限公司 主管機關核准之營業執照字號：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114</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年金管投顧新字第</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018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 台北市忠孝東路四段</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87</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樓 電話：﹝</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02</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2781-0088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傳真：﹝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02</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2781-7788  </a:t>
            </a:r>
            <a:r>
              <a:rPr kumimoji="0" lang="en-US" altLang="zh-TW" sz="9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http://www.Franklin.com.tw</a:t>
            </a:r>
            <a:endPar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26" name="Straight Connector 59">
            <a:extLst>
              <a:ext uri="{FF2B5EF4-FFF2-40B4-BE49-F238E27FC236}">
                <a16:creationId xmlns:a16="http://schemas.microsoft.com/office/drawing/2014/main" id="{A9801FE6-1B20-2805-2F45-8F5040318B99}"/>
              </a:ext>
            </a:extLst>
          </p:cNvPr>
          <p:cNvCxnSpPr/>
          <p:nvPr/>
        </p:nvCxnSpPr>
        <p:spPr>
          <a:xfrm>
            <a:off x="250031" y="9067800"/>
            <a:ext cx="6937543" cy="817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481989"/>
      </p:ext>
    </p:extLst>
  </p:cSld>
  <p:clrMapOvr>
    <a:masterClrMapping/>
  </p:clrMapOvr>
</p:sld>
</file>

<file path=ppt/theme/theme1.xml><?xml version="1.0" encoding="utf-8"?>
<a:theme xmlns:a="http://schemas.openxmlformats.org/drawingml/2006/main" name="Office Theme">
  <a:themeElements>
    <a:clrScheme name="LM Color">
      <a:dk1>
        <a:sysClr val="windowText" lastClr="000000"/>
      </a:dk1>
      <a:lt1>
        <a:sysClr val="window" lastClr="FFFFFF"/>
      </a:lt1>
      <a:dk2>
        <a:srgbClr val="00588A"/>
      </a:dk2>
      <a:lt2>
        <a:srgbClr val="DBDBDB"/>
      </a:lt2>
      <a:accent1>
        <a:srgbClr val="00588A"/>
      </a:accent1>
      <a:accent2>
        <a:srgbClr val="007DC1"/>
      </a:accent2>
      <a:accent3>
        <a:srgbClr val="94AA24"/>
      </a:accent3>
      <a:accent4>
        <a:srgbClr val="009C9E"/>
      </a:accent4>
      <a:accent5>
        <a:srgbClr val="808285"/>
      </a:accent5>
      <a:accent6>
        <a:srgbClr val="D3A809"/>
      </a:accent6>
      <a:hlink>
        <a:srgbClr val="409A3C"/>
      </a:hlink>
      <a:folHlink>
        <a:srgbClr val="A323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lIns="91455" tIns="0" rIns="91455" bIns="0" rtlCol="0">
        <a:spAutoFit/>
      </a:bodyPr>
      <a:lstStyle>
        <a:defPPr algn="l">
          <a:defRPr sz="1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1746</Words>
  <Application>Microsoft Office PowerPoint</Application>
  <PresentationFormat>自訂</PresentationFormat>
  <Paragraphs>104</Paragraphs>
  <Slides>2</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vt:i4>
      </vt:variant>
    </vt:vector>
  </HeadingPairs>
  <TitlesOfParts>
    <vt:vector size="8" baseType="lpstr">
      <vt:lpstr>Microsoft YaHei</vt:lpstr>
      <vt:lpstr>微軟正黑體</vt:lpstr>
      <vt:lpstr>Arial</vt:lpstr>
      <vt:lpstr>Calibri</vt:lpstr>
      <vt:lpstr>Wingdings</vt:lpstr>
      <vt:lpstr>Office Theme</vt:lpstr>
      <vt:lpstr>PowerPoint 簡報</vt:lpstr>
      <vt:lpstr>PowerPoint 簡報</vt:lpstr>
    </vt:vector>
  </TitlesOfParts>
  <Company>Legg Mason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dc:creator>
  <cp:lastModifiedBy>Ho, Ryan</cp:lastModifiedBy>
  <cp:revision>4081</cp:revision>
  <cp:lastPrinted>2019-09-20T09:08:07Z</cp:lastPrinted>
  <dcterms:created xsi:type="dcterms:W3CDTF">2011-01-21T09:53:50Z</dcterms:created>
  <dcterms:modified xsi:type="dcterms:W3CDTF">2026-05-06T01:39:03Z</dcterms:modified>
</cp:coreProperties>
</file>