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4" r:id="rId2"/>
    <p:sldId id="266" r:id="rId3"/>
  </p:sldIdLst>
  <p:sldSz cx="7561263" cy="10693400"/>
  <p:notesSz cx="6797675" cy="9928225"/>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66"/>
    <a:srgbClr val="FF9900"/>
    <a:srgbClr val="FF7C80"/>
    <a:srgbClr val="1868A8"/>
    <a:srgbClr val="000099"/>
    <a:srgbClr val="0000CC"/>
    <a:srgbClr val="005598"/>
    <a:srgbClr val="CCFFFF"/>
    <a:srgbClr val="20A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1" autoAdjust="0"/>
    <p:restoredTop sz="99145" autoAdjust="0"/>
  </p:normalViewPr>
  <p:slideViewPr>
    <p:cSldViewPr snapToGrid="0" showGuides="1">
      <p:cViewPr varScale="1">
        <p:scale>
          <a:sx n="66" d="100"/>
          <a:sy n="66" d="100"/>
        </p:scale>
        <p:origin x="3312" y="288"/>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howGuides="1">
      <p:cViewPr varScale="1">
        <p:scale>
          <a:sx n="81" d="100"/>
          <a:sy n="81" d="100"/>
        </p:scale>
        <p:origin x="399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2" y="1"/>
            <a:ext cx="2946189" cy="497671"/>
          </a:xfrm>
          <a:prstGeom prst="rect">
            <a:avLst/>
          </a:prstGeom>
        </p:spPr>
        <p:txBody>
          <a:bodyPr vert="horz" lIns="91012" tIns="45507" rIns="91012" bIns="45507"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49900" y="1"/>
            <a:ext cx="2946189" cy="497671"/>
          </a:xfrm>
          <a:prstGeom prst="rect">
            <a:avLst/>
          </a:prstGeom>
        </p:spPr>
        <p:txBody>
          <a:bodyPr vert="horz" lIns="91012" tIns="45507" rIns="91012" bIns="45507" rtlCol="0"/>
          <a:lstStyle>
            <a:lvl1pPr algn="r">
              <a:defRPr sz="1200"/>
            </a:lvl1pPr>
          </a:lstStyle>
          <a:p>
            <a:fld id="{549BEC2D-239B-44DF-B085-453270F52D7C}" type="datetimeFigureOut">
              <a:rPr lang="en-HK" smtClean="0"/>
              <a:t>7/5/2026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2" y="9430556"/>
            <a:ext cx="2946189" cy="497671"/>
          </a:xfrm>
          <a:prstGeom prst="rect">
            <a:avLst/>
          </a:prstGeom>
        </p:spPr>
        <p:txBody>
          <a:bodyPr vert="horz" lIns="91012" tIns="45507" rIns="91012" bIns="45507"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49900" y="9430556"/>
            <a:ext cx="2946189" cy="497671"/>
          </a:xfrm>
          <a:prstGeom prst="rect">
            <a:avLst/>
          </a:prstGeom>
        </p:spPr>
        <p:txBody>
          <a:bodyPr vert="horz" lIns="91012" tIns="45507" rIns="91012" bIns="45507" rtlCol="0" anchor="b"/>
          <a:lstStyle>
            <a:lvl1pPr algn="r">
              <a:defRPr sz="1200"/>
            </a:lvl1pPr>
          </a:lstStyle>
          <a:p>
            <a:fld id="{6451D2A3-E680-43EC-A72D-772C412B6561}" type="slidenum">
              <a:rPr lang="en-HK" smtClean="0"/>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4"/>
            <a:ext cx="2946400" cy="495299"/>
          </a:xfrm>
          <a:prstGeom prst="rect">
            <a:avLst/>
          </a:prstGeom>
        </p:spPr>
        <p:txBody>
          <a:bodyPr vert="horz" lIns="88166" tIns="44083" rIns="88166" bIns="44083"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49707" y="24"/>
            <a:ext cx="2946400" cy="495299"/>
          </a:xfrm>
          <a:prstGeom prst="rect">
            <a:avLst/>
          </a:prstGeom>
        </p:spPr>
        <p:txBody>
          <a:bodyPr vert="horz" lIns="88166" tIns="44083" rIns="88166" bIns="44083" rtlCol="0"/>
          <a:lstStyle>
            <a:lvl1pPr algn="r">
              <a:defRPr sz="1200">
                <a:latin typeface="Arial" pitchFamily="34" charset="0"/>
              </a:defRPr>
            </a:lvl1pPr>
          </a:lstStyle>
          <a:p>
            <a:pPr>
              <a:defRPr/>
            </a:pPr>
            <a:fld id="{FFA2D6AF-5837-4B75-88E2-0C83DBA29F4F}" type="datetimeFigureOut">
              <a:rPr lang="en-US"/>
              <a:pPr>
                <a:defRPr/>
              </a:pPr>
              <a:t>5/7/2026</a:t>
            </a:fld>
            <a:endParaRPr lang="en-US" dirty="0"/>
          </a:p>
        </p:txBody>
      </p:sp>
      <p:sp>
        <p:nvSpPr>
          <p:cNvPr id="4" name="Slide Image Placeholder 3"/>
          <p:cNvSpPr>
            <a:spLocks noGrp="1" noRot="1" noChangeAspect="1"/>
          </p:cNvSpPr>
          <p:nvPr>
            <p:ph type="sldImg" idx="2"/>
          </p:nvPr>
        </p:nvSpPr>
        <p:spPr>
          <a:xfrm>
            <a:off x="2084388" y="746125"/>
            <a:ext cx="2628900" cy="3717925"/>
          </a:xfrm>
          <a:prstGeom prst="rect">
            <a:avLst/>
          </a:prstGeom>
          <a:noFill/>
          <a:ln w="12700">
            <a:solidFill>
              <a:prstClr val="black"/>
            </a:solidFill>
          </a:ln>
        </p:spPr>
        <p:txBody>
          <a:bodyPr vert="horz" lIns="88166" tIns="44083" rIns="88166" bIns="44083" rtlCol="0" anchor="ctr"/>
          <a:lstStyle/>
          <a:p>
            <a:pPr lvl="0"/>
            <a:endParaRPr lang="en-US" noProof="0"/>
          </a:p>
        </p:txBody>
      </p:sp>
      <p:sp>
        <p:nvSpPr>
          <p:cNvPr id="5" name="Notes Placeholder 4"/>
          <p:cNvSpPr>
            <a:spLocks noGrp="1"/>
          </p:cNvSpPr>
          <p:nvPr>
            <p:ph type="body" sz="quarter" idx="3"/>
          </p:nvPr>
        </p:nvSpPr>
        <p:spPr>
          <a:xfrm>
            <a:off x="679470" y="4714902"/>
            <a:ext cx="5438777" cy="4467225"/>
          </a:xfrm>
          <a:prstGeom prst="rect">
            <a:avLst/>
          </a:prstGeom>
        </p:spPr>
        <p:txBody>
          <a:bodyPr vert="horz" lIns="88166" tIns="44083" rIns="88166" bIns="440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31364"/>
            <a:ext cx="2946400" cy="495299"/>
          </a:xfrm>
          <a:prstGeom prst="rect">
            <a:avLst/>
          </a:prstGeom>
        </p:spPr>
        <p:txBody>
          <a:bodyPr vert="horz" lIns="88166" tIns="44083" rIns="88166" bIns="44083"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707" y="9431364"/>
            <a:ext cx="2946400" cy="495299"/>
          </a:xfrm>
          <a:prstGeom prst="rect">
            <a:avLst/>
          </a:prstGeom>
        </p:spPr>
        <p:txBody>
          <a:bodyPr vert="horz" lIns="88166" tIns="44083" rIns="88166" bIns="44083"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84388" y="746125"/>
            <a:ext cx="2628900" cy="37179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8DA6EC2-BC25-44A9-9608-2A77F4838CEC}" type="slidenum">
              <a:rPr lang="en-US" smtClean="0"/>
              <a:pPr>
                <a:defRPr/>
              </a:pPr>
              <a:t>1</a:t>
            </a:fld>
            <a:endParaRPr lang="en-US" dirty="0"/>
          </a:p>
        </p:txBody>
      </p:sp>
    </p:spTree>
    <p:extLst>
      <p:ext uri="{BB962C8B-B14F-4D97-AF65-F5344CB8AC3E}">
        <p14:creationId xmlns:p14="http://schemas.microsoft.com/office/powerpoint/2010/main" val="2558976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2084388" y="746125"/>
            <a:ext cx="2628900" cy="3717925"/>
          </a:xfrm>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42B75-A3F4-4CBF-BE42-DFACF1C22CB4}" type="slidenum">
              <a:rPr lang="en-US" smtClean="0"/>
              <a:pPr/>
              <a:t>2</a:t>
            </a:fld>
            <a:endParaRPr lang="en-US" dirty="0"/>
          </a:p>
        </p:txBody>
      </p:sp>
    </p:spTree>
    <p:extLst>
      <p:ext uri="{BB962C8B-B14F-4D97-AF65-F5344CB8AC3E}">
        <p14:creationId xmlns:p14="http://schemas.microsoft.com/office/powerpoint/2010/main" val="1882925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5/7/2026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3111500" y="880145"/>
            <a:ext cx="3606800"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基金理財快訊</a:t>
            </a:r>
            <a:r>
              <a:rPr lang="en-US" alt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  2026/05/07</a:t>
            </a:r>
            <a:endParaRPr lang="zh-TW" sz="1100" b="0" kern="10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s://www.franklin.com.tw/about/winningRecord"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 name="Rectangle 5590"/>
          <p:cNvSpPr>
            <a:spLocks noChangeArrowheads="1"/>
          </p:cNvSpPr>
          <p:nvPr/>
        </p:nvSpPr>
        <p:spPr bwMode="auto">
          <a:xfrm>
            <a:off x="4012358" y="9361337"/>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083" name="Rectangle 5591"/>
          <p:cNvSpPr>
            <a:spLocks noChangeArrowheads="1"/>
          </p:cNvSpPr>
          <p:nvPr/>
        </p:nvSpPr>
        <p:spPr bwMode="auto">
          <a:xfrm>
            <a:off x="4012358" y="9361337"/>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41" name="TextBox 227">
            <a:extLst>
              <a:ext uri="{FF2B5EF4-FFF2-40B4-BE49-F238E27FC236}">
                <a16:creationId xmlns:a16="http://schemas.microsoft.com/office/drawing/2014/main" id="{344EAE48-384C-4926-ADCE-881518EAC277}"/>
              </a:ext>
            </a:extLst>
          </p:cNvPr>
          <p:cNvSpPr txBox="1">
            <a:spLocks noChangeArrowheads="1"/>
          </p:cNvSpPr>
          <p:nvPr/>
        </p:nvSpPr>
        <p:spPr bwMode="auto">
          <a:xfrm>
            <a:off x="280554" y="10399926"/>
            <a:ext cx="6659563" cy="215458"/>
          </a:xfrm>
          <a:prstGeom prst="rect">
            <a:avLst/>
          </a:prstGeom>
          <a:noFill/>
          <a:ln w="3175">
            <a:solidFill>
              <a:srgbClr val="474746"/>
            </a:solidFill>
            <a:miter lim="800000"/>
            <a:headEnd/>
            <a:tailEnd/>
          </a:ln>
        </p:spPr>
        <p:txBody>
          <a:bodyPr wrap="square" lIns="91455" tIns="45727" rIns="91455" bIns="45727" anchor="ctr" anchorCtr="0">
            <a:spAutoFit/>
          </a:bodyPr>
          <a:lstStyle/>
          <a:p>
            <a:pPr algn="ctr">
              <a:defRPr/>
            </a:pPr>
            <a:r>
              <a:rPr lang="zh-TW" altLang="en-US" sz="800" b="1" cap="all" dirty="0">
                <a:solidFill>
                  <a:schemeClr val="tx1">
                    <a:lumMod val="65000"/>
                    <a:lumOff val="35000"/>
                  </a:schemeClr>
                </a:solidFill>
                <a:ea typeface="華康中黑體" panose="020B0509000000000000" pitchFamily="49" charset="-120"/>
                <a:cs typeface="Arial" panose="020B0604020202020204" pitchFamily="34" charset="0"/>
              </a:rPr>
              <a:t>請參閱末頁的重要資訊。</a:t>
            </a:r>
          </a:p>
        </p:txBody>
      </p:sp>
      <p:sp>
        <p:nvSpPr>
          <p:cNvPr id="2" name="TextBox 50">
            <a:extLst>
              <a:ext uri="{FF2B5EF4-FFF2-40B4-BE49-F238E27FC236}">
                <a16:creationId xmlns:a16="http://schemas.microsoft.com/office/drawing/2014/main" id="{B40AC72A-4F22-96C5-B91A-A9099D0AF642}"/>
              </a:ext>
            </a:extLst>
          </p:cNvPr>
          <p:cNvSpPr txBox="1"/>
          <p:nvPr/>
        </p:nvSpPr>
        <p:spPr>
          <a:xfrm>
            <a:off x="2488402" y="161569"/>
            <a:ext cx="4506758" cy="1019132"/>
          </a:xfrm>
          <a:prstGeom prst="rect">
            <a:avLst/>
          </a:prstGeom>
          <a:noFill/>
        </p:spPr>
        <p:txBody>
          <a:bodyPr wrap="square" lIns="0" tIns="45727" rIns="91455" bIns="0">
            <a:spAutoFit/>
          </a:bodyPr>
          <a:lstStyle/>
          <a:p>
            <a:pPr lvl="0" defTabSz="995661" fontAlgn="auto">
              <a:lnSpc>
                <a:spcPct val="108000"/>
              </a:lnSpc>
              <a:spcBef>
                <a:spcPts val="0"/>
              </a:spcBef>
              <a:spcAft>
                <a:spcPts val="0"/>
              </a:spcAft>
              <a:defRPr/>
            </a:pPr>
            <a:r>
              <a:rPr lang="zh-TW" altLang="en-US"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富蘭克林坦伯頓日本基金</a:t>
            </a:r>
            <a:endParaRPr lang="en-US" altLang="zh-TW"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endParaRPr>
          </a:p>
          <a:p>
            <a:pPr lvl="0" defTabSz="995661" fontAlgn="auto">
              <a:lnSpc>
                <a:spcPct val="108000"/>
              </a:lnSpc>
              <a:spcBef>
                <a:spcPts val="0"/>
              </a:spcBef>
              <a:spcAft>
                <a:spcPts val="0"/>
              </a:spcAft>
              <a:defRPr/>
            </a:pPr>
            <a:r>
              <a:rPr lang="zh-TW" altLang="en-US"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榮獲</a:t>
            </a:r>
            <a:r>
              <a:rPr lang="en-US" altLang="zh-TW"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2026</a:t>
            </a:r>
            <a:r>
              <a:rPr lang="zh-TW" altLang="en-US"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理柏台灣基金獎</a:t>
            </a:r>
          </a:p>
          <a:p>
            <a:pPr lvl="0" defTabSz="995661" fontAlgn="auto">
              <a:lnSpc>
                <a:spcPct val="108000"/>
              </a:lnSpc>
              <a:spcBef>
                <a:spcPts val="0"/>
              </a:spcBef>
              <a:spcAft>
                <a:spcPts val="0"/>
              </a:spcAft>
              <a:defRPr/>
            </a:pPr>
            <a:endParaRPr lang="zh-TW" altLang="en-US"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endParaRPr>
          </a:p>
        </p:txBody>
      </p:sp>
      <p:grpSp>
        <p:nvGrpSpPr>
          <p:cNvPr id="3" name="群組 2">
            <a:extLst>
              <a:ext uri="{FF2B5EF4-FFF2-40B4-BE49-F238E27FC236}">
                <a16:creationId xmlns:a16="http://schemas.microsoft.com/office/drawing/2014/main" id="{074E86A1-B447-B1D5-AC70-00A287A32581}"/>
              </a:ext>
            </a:extLst>
          </p:cNvPr>
          <p:cNvGrpSpPr/>
          <p:nvPr/>
        </p:nvGrpSpPr>
        <p:grpSpPr>
          <a:xfrm>
            <a:off x="0" y="1418184"/>
            <a:ext cx="6478073" cy="584775"/>
            <a:chOff x="0" y="2235129"/>
            <a:chExt cx="6245130" cy="584775"/>
          </a:xfrm>
        </p:grpSpPr>
        <p:pic>
          <p:nvPicPr>
            <p:cNvPr id="4" name="Picture 15">
              <a:extLst>
                <a:ext uri="{FF2B5EF4-FFF2-40B4-BE49-F238E27FC236}">
                  <a16:creationId xmlns:a16="http://schemas.microsoft.com/office/drawing/2014/main" id="{419B7960-092A-F59B-1179-BCC025D59F40}"/>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5" name="TextBox 190">
              <a:extLst>
                <a:ext uri="{FF2B5EF4-FFF2-40B4-BE49-F238E27FC236}">
                  <a16:creationId xmlns:a16="http://schemas.microsoft.com/office/drawing/2014/main" id="{3509C409-E7AF-F352-00DE-EC214BBEED7D}"/>
                </a:ext>
              </a:extLst>
            </p:cNvPr>
            <p:cNvSpPr txBox="1"/>
            <p:nvPr/>
          </p:nvSpPr>
          <p:spPr>
            <a:xfrm>
              <a:off x="260092" y="2235129"/>
              <a:ext cx="5982967" cy="584775"/>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本基金榮獲「</a:t>
              </a:r>
              <a:r>
                <a:rPr lang="en-US" altLang="zh-TW" sz="1600" b="1" dirty="0">
                  <a:solidFill>
                    <a:schemeClr val="bg1"/>
                  </a:solidFill>
                  <a:latin typeface="微軟正黑體" panose="020B0604030504040204" pitchFamily="34" charset="-120"/>
                  <a:ea typeface="微軟正黑體" panose="020B0604030504040204" pitchFamily="34" charset="-120"/>
                </a:rPr>
                <a:t>2026</a:t>
              </a:r>
              <a:r>
                <a:rPr lang="zh-TW" altLang="en-US" sz="1600" b="1" dirty="0">
                  <a:solidFill>
                    <a:schemeClr val="bg1"/>
                  </a:solidFill>
                  <a:latin typeface="微軟正黑體" panose="020B0604030504040204" pitchFamily="34" charset="-120"/>
                  <a:ea typeface="微軟正黑體" panose="020B0604030504040204" pitchFamily="34" charset="-120"/>
                </a:rPr>
                <a:t>理柏台灣基金獎」</a:t>
              </a:r>
            </a:p>
            <a:p>
              <a:endParaRPr lang="zh-TW" altLang="en-US" sz="1600" b="1" dirty="0">
                <a:solidFill>
                  <a:schemeClr val="bg1"/>
                </a:solidFill>
                <a:latin typeface="微軟正黑體" panose="020B0604030504040204" pitchFamily="34" charset="-120"/>
                <a:ea typeface="微軟正黑體" panose="020B0604030504040204" pitchFamily="34" charset="-120"/>
              </a:endParaRPr>
            </a:p>
          </p:txBody>
        </p:sp>
      </p:grpSp>
      <p:sp>
        <p:nvSpPr>
          <p:cNvPr id="8" name="書卷 (水平) 91">
            <a:extLst>
              <a:ext uri="{FF2B5EF4-FFF2-40B4-BE49-F238E27FC236}">
                <a16:creationId xmlns:a16="http://schemas.microsoft.com/office/drawing/2014/main" id="{3F18B255-1ACE-2782-087D-C3456525F7A1}"/>
              </a:ext>
            </a:extLst>
          </p:cNvPr>
          <p:cNvSpPr>
            <a:spLocks noChangeArrowheads="1"/>
          </p:cNvSpPr>
          <p:nvPr/>
        </p:nvSpPr>
        <p:spPr bwMode="auto">
          <a:xfrm>
            <a:off x="583551" y="1751039"/>
            <a:ext cx="6350649" cy="1100068"/>
          </a:xfrm>
          <a:prstGeom prst="horizontalScroll">
            <a:avLst>
              <a:gd name="adj" fmla="val 12500"/>
            </a:avLst>
          </a:pr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spcBef>
                <a:spcPts val="300"/>
              </a:spcBef>
              <a:spcAft>
                <a:spcPts val="300"/>
              </a:spcAft>
            </a:pPr>
            <a:r>
              <a:rPr lang="zh-TW" altLang="zh-TW" sz="1600" b="1" kern="100" dirty="0">
                <a:effectLst/>
                <a:latin typeface="微軟正黑體" panose="020B0604030504040204" pitchFamily="34" charset="-120"/>
                <a:ea typeface="微軟正黑體" panose="020B0604030504040204" pitchFamily="34" charset="-120"/>
                <a:cs typeface="新細明體" panose="02020500000000000000" pitchFamily="18" charset="-120"/>
              </a:rPr>
              <a:t>富蘭克林</a:t>
            </a:r>
            <a:r>
              <a:rPr lang="zh-TW" altLang="en-US" sz="1600" b="1" kern="100" dirty="0">
                <a:latin typeface="微軟正黑體" panose="020B0604030504040204" pitchFamily="34" charset="-120"/>
                <a:ea typeface="微軟正黑體" panose="020B0604030504040204" pitchFamily="34" charset="-120"/>
                <a:cs typeface="新細明體" panose="02020500000000000000" pitchFamily="18" charset="-120"/>
              </a:rPr>
              <a:t>坦伯頓日本基金 </a:t>
            </a:r>
            <a:r>
              <a:rPr lang="zh-TW" sz="1600" b="1" kern="100" dirty="0">
                <a:effectLst/>
                <a:latin typeface="微軟正黑體" panose="020B0604030504040204" pitchFamily="34" charset="-120"/>
                <a:ea typeface="微軟正黑體" panose="020B0604030504040204" pitchFamily="34" charset="-120"/>
                <a:cs typeface="Arial" panose="020B0604020202020204" pitchFamily="34" charset="0"/>
              </a:rPr>
              <a:t>榮獲</a:t>
            </a:r>
            <a:endParaRPr lang="en-US" altLang="zh-TW" sz="1600" b="1" kern="1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Bef>
                <a:spcPts val="300"/>
              </a:spcBef>
              <a:spcAft>
                <a:spcPts val="300"/>
              </a:spcAft>
            </a:pPr>
            <a:r>
              <a:rPr lang="en-US" altLang="zh-TW" sz="1600" b="1" kern="100" dirty="0">
                <a:solidFill>
                  <a:srgbClr val="DD8E0B"/>
                </a:solidFill>
                <a:effectLst/>
                <a:latin typeface="微軟正黑體" panose="020B0604030504040204" pitchFamily="34" charset="-120"/>
                <a:ea typeface="微軟正黑體" panose="020B0604030504040204" pitchFamily="34" charset="-120"/>
                <a:cs typeface="Arial" panose="020B0604020202020204" pitchFamily="34" charset="0"/>
              </a:rPr>
              <a:t>2026</a:t>
            </a:r>
            <a:r>
              <a:rPr lang="zh-TW" altLang="en-US" sz="1600" b="1" kern="100" dirty="0">
                <a:solidFill>
                  <a:srgbClr val="DD8E0B"/>
                </a:solidFill>
                <a:effectLst/>
                <a:latin typeface="微軟正黑體" panose="020B0604030504040204" pitchFamily="34" charset="-120"/>
                <a:ea typeface="微軟正黑體" panose="020B0604030504040204" pitchFamily="34" charset="-120"/>
                <a:cs typeface="Arial" panose="020B0604020202020204" pitchFamily="34" charset="0"/>
              </a:rPr>
              <a:t>理柏台灣基金獎 日本股票三年期獎</a:t>
            </a:r>
            <a:endParaRPr lang="zh-TW" sz="1600" b="1" kern="100" dirty="0">
              <a:solidFill>
                <a:srgbClr val="DD8E0B"/>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14" name="圖片 7">
            <a:extLst>
              <a:ext uri="{FF2B5EF4-FFF2-40B4-BE49-F238E27FC236}">
                <a16:creationId xmlns:a16="http://schemas.microsoft.com/office/drawing/2014/main" id="{7088CF1F-3DFB-165A-4577-BC994E7F49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89" y="2081797"/>
            <a:ext cx="525462" cy="525463"/>
          </a:xfrm>
          <a:prstGeom prst="rect">
            <a:avLst/>
          </a:prstGeom>
          <a:noFill/>
          <a:extLst>
            <a:ext uri="{909E8E84-426E-40DD-AFC4-6F175D3DCCD1}">
              <a14:hiddenFill xmlns:a14="http://schemas.microsoft.com/office/drawing/2010/main">
                <a:solidFill>
                  <a:srgbClr val="FFFFFF"/>
                </a:solidFill>
              </a14:hiddenFill>
            </a:ext>
          </a:extLst>
        </p:spPr>
      </p:pic>
      <p:pic>
        <p:nvPicPr>
          <p:cNvPr id="15" name="圖片 7">
            <a:extLst>
              <a:ext uri="{FF2B5EF4-FFF2-40B4-BE49-F238E27FC236}">
                <a16:creationId xmlns:a16="http://schemas.microsoft.com/office/drawing/2014/main" id="{9F1B7E01-51C1-C9EF-018C-EB4659A7B2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5668" y="2038341"/>
            <a:ext cx="525462" cy="525463"/>
          </a:xfrm>
          <a:prstGeom prst="rect">
            <a:avLst/>
          </a:prstGeom>
          <a:noFill/>
          <a:extLst>
            <a:ext uri="{909E8E84-426E-40DD-AFC4-6F175D3DCCD1}">
              <a14:hiddenFill xmlns:a14="http://schemas.microsoft.com/office/drawing/2010/main">
                <a:solidFill>
                  <a:srgbClr val="FFFFFF"/>
                </a:solidFill>
              </a14:hiddenFill>
            </a:ext>
          </a:extLst>
        </p:spPr>
      </p:pic>
      <p:sp>
        <p:nvSpPr>
          <p:cNvPr id="16" name="矩形 15">
            <a:extLst>
              <a:ext uri="{FF2B5EF4-FFF2-40B4-BE49-F238E27FC236}">
                <a16:creationId xmlns:a16="http://schemas.microsoft.com/office/drawing/2014/main" id="{34889019-1383-D5D8-98E2-A7A27E0DC1E2}"/>
              </a:ext>
            </a:extLst>
          </p:cNvPr>
          <p:cNvSpPr/>
          <p:nvPr/>
        </p:nvSpPr>
        <p:spPr>
          <a:xfrm>
            <a:off x="58089" y="2863887"/>
            <a:ext cx="7249491" cy="369332"/>
          </a:xfrm>
          <a:prstGeom prst="rect">
            <a:avLst/>
          </a:prstGeom>
        </p:spPr>
        <p:txBody>
          <a:bodyPr wrap="square">
            <a:spAutoFit/>
          </a:bodyPr>
          <a:lstStyle/>
          <a:p>
            <a:r>
              <a:rPr lang="zh-TW" altLang="zh-TW" sz="900" dirty="0">
                <a:ea typeface="微軟正黑體" panose="020B0604030504040204" pitchFamily="34" charset="-120"/>
                <a:cs typeface="Arial" panose="020B0604020202020204" pitchFamily="34" charset="0"/>
              </a:rPr>
              <a:t>資料來源：</a:t>
            </a:r>
            <a:r>
              <a:rPr lang="zh-TW" altLang="en-US" sz="900" dirty="0">
                <a:ea typeface="微軟正黑體" panose="020B0604030504040204" pitchFamily="34" charset="-120"/>
                <a:cs typeface="Arial" panose="020B0604020202020204" pitchFamily="34" charset="0"/>
              </a:rPr>
              <a:t>理柏</a:t>
            </a:r>
            <a:r>
              <a:rPr lang="zh-TW" altLang="zh-TW" sz="900" dirty="0">
                <a:ea typeface="微軟正黑體" panose="020B0604030504040204" pitchFamily="34" charset="-120"/>
                <a:cs typeface="Arial" panose="020B0604020202020204" pitchFamily="34" charset="0"/>
              </a:rPr>
              <a:t>，截至</a:t>
            </a:r>
            <a:r>
              <a:rPr lang="en-US" altLang="zh-TW" sz="900" dirty="0">
                <a:ea typeface="微軟正黑體" panose="020B0604030504040204" pitchFamily="34" charset="-120"/>
                <a:cs typeface="Arial" panose="020B0604020202020204" pitchFamily="34" charset="0"/>
              </a:rPr>
              <a:t>2026/4/9</a:t>
            </a:r>
            <a:r>
              <a:rPr lang="zh-TW" altLang="zh-TW" sz="900" dirty="0">
                <a:ea typeface="微軟正黑體" panose="020B0604030504040204" pitchFamily="34" charset="-120"/>
                <a:cs typeface="Arial" panose="020B0604020202020204" pitchFamily="34" charset="0"/>
              </a:rPr>
              <a:t>，獎項評選期間截至</a:t>
            </a:r>
            <a:r>
              <a:rPr lang="en-US" altLang="zh-TW" sz="900" dirty="0">
                <a:ea typeface="微軟正黑體" panose="020B0604030504040204" pitchFamily="34" charset="-120"/>
                <a:cs typeface="Arial" panose="020B0604020202020204" pitchFamily="34" charset="0"/>
              </a:rPr>
              <a:t>2025</a:t>
            </a:r>
            <a:r>
              <a:rPr lang="zh-TW" altLang="zh-TW" sz="900" dirty="0">
                <a:ea typeface="微軟正黑體" panose="020B0604030504040204" pitchFamily="34" charset="-120"/>
                <a:cs typeface="Arial" panose="020B0604020202020204" pitchFamily="34" charset="0"/>
              </a:rPr>
              <a:t>年底。</a:t>
            </a:r>
            <a:r>
              <a:rPr lang="zh-TW" altLang="en-US" sz="900" dirty="0">
                <a:ea typeface="微軟正黑體" panose="020B0604030504040204" pitchFamily="34" charset="-120"/>
                <a:cs typeface="Arial" panose="020B0604020202020204" pitchFamily="34" charset="0"/>
              </a:rPr>
              <a:t>本基金以日幣</a:t>
            </a:r>
            <a:r>
              <a:rPr lang="en-US" altLang="zh-TW" sz="900" dirty="0">
                <a:ea typeface="微軟正黑體" panose="020B0604030504040204" pitchFamily="34" charset="-120"/>
                <a:cs typeface="Arial" panose="020B0604020202020204" pitchFamily="34" charset="0"/>
              </a:rPr>
              <a:t>A(acc)</a:t>
            </a:r>
            <a:r>
              <a:rPr lang="zh-TW" altLang="en-US" sz="900" dirty="0">
                <a:ea typeface="微軟正黑體" panose="020B0604030504040204" pitchFamily="34" charset="-120"/>
                <a:cs typeface="Arial" panose="020B0604020202020204" pitchFamily="34" charset="0"/>
              </a:rPr>
              <a:t>股獲獎。</a:t>
            </a:r>
            <a:r>
              <a:rPr lang="zh-TW" altLang="zh-TW" sz="900" dirty="0">
                <a:ea typeface="微軟正黑體" panose="020B0604030504040204" pitchFamily="34" charset="-120"/>
                <a:cs typeface="Arial" panose="020B0604020202020204" pitchFamily="34" charset="0"/>
              </a:rPr>
              <a:t>查詢完整得獎記錄請見</a:t>
            </a:r>
            <a:r>
              <a:rPr lang="en-US" altLang="zh-TW" sz="900" dirty="0">
                <a:ea typeface="微軟正黑體" panose="020B0604030504040204" pitchFamily="34" charset="-120"/>
                <a:cs typeface="Arial" panose="020B0604020202020204" pitchFamily="34" charset="0"/>
                <a:hlinkClick r:id="rId5"/>
              </a:rPr>
              <a:t>https://www.franklin.com.tw/about/winningRecord</a:t>
            </a:r>
            <a:r>
              <a:rPr lang="zh-TW" altLang="en-US" sz="900" dirty="0">
                <a:ea typeface="微軟正黑體" panose="020B0604030504040204" pitchFamily="34" charset="-120"/>
                <a:cs typeface="Arial" panose="020B0604020202020204" pitchFamily="34" charset="0"/>
              </a:rPr>
              <a:t> </a:t>
            </a:r>
            <a:r>
              <a:rPr lang="zh-TW" altLang="zh-TW" sz="900" dirty="0">
                <a:ea typeface="微軟正黑體" panose="020B0604030504040204" pitchFamily="34" charset="-120"/>
                <a:cs typeface="Arial" panose="020B0604020202020204" pitchFamily="34" charset="0"/>
              </a:rPr>
              <a:t>。</a:t>
            </a:r>
            <a:r>
              <a:rPr lang="en-US" altLang="zh-TW" sz="900" b="1" dirty="0">
                <a:latin typeface="微軟正黑體" panose="020B0604030504040204" pitchFamily="34" charset="-120"/>
                <a:ea typeface="微軟正黑體" panose="020B0604030504040204" pitchFamily="34" charset="-120"/>
                <a:sym typeface="Wingdings" panose="05000000000000000000" pitchFamily="2" charset="2"/>
              </a:rPr>
              <a:t> &lt;</a:t>
            </a:r>
            <a:r>
              <a:rPr lang="zh-TW" altLang="zh-TW" sz="900" b="1" dirty="0">
                <a:ea typeface="微軟正黑體" panose="020B0604030504040204" pitchFamily="34" charset="-120"/>
                <a:cs typeface="Arial" panose="020B0604020202020204" pitchFamily="34" charset="0"/>
              </a:rPr>
              <a:t>基金過去績效不代表未來績效之保證</a:t>
            </a:r>
            <a:r>
              <a:rPr lang="en-US" altLang="zh-TW" sz="900" b="1" dirty="0">
                <a:latin typeface="微軟正黑體" panose="020B0604030504040204" pitchFamily="34" charset="-120"/>
                <a:ea typeface="微軟正黑體" panose="020B0604030504040204" pitchFamily="34" charset="-120"/>
                <a:sym typeface="Wingdings" panose="05000000000000000000" pitchFamily="2" charset="2"/>
              </a:rPr>
              <a:t>&gt;</a:t>
            </a:r>
            <a:endParaRPr lang="zh-TW" altLang="en-US" sz="900" dirty="0"/>
          </a:p>
        </p:txBody>
      </p:sp>
      <p:grpSp>
        <p:nvGrpSpPr>
          <p:cNvPr id="22" name="群組 21">
            <a:extLst>
              <a:ext uri="{FF2B5EF4-FFF2-40B4-BE49-F238E27FC236}">
                <a16:creationId xmlns:a16="http://schemas.microsoft.com/office/drawing/2014/main" id="{E63AD814-8EED-02F1-FCA2-A6C2D1DC6261}"/>
              </a:ext>
            </a:extLst>
          </p:cNvPr>
          <p:cNvGrpSpPr/>
          <p:nvPr/>
        </p:nvGrpSpPr>
        <p:grpSpPr>
          <a:xfrm>
            <a:off x="0" y="6428334"/>
            <a:ext cx="6478073" cy="338554"/>
            <a:chOff x="0" y="2235129"/>
            <a:chExt cx="6245130" cy="338554"/>
          </a:xfrm>
        </p:grpSpPr>
        <p:pic>
          <p:nvPicPr>
            <p:cNvPr id="23" name="Picture 15">
              <a:extLst>
                <a:ext uri="{FF2B5EF4-FFF2-40B4-BE49-F238E27FC236}">
                  <a16:creationId xmlns:a16="http://schemas.microsoft.com/office/drawing/2014/main" id="{A1448967-13E0-4142-79A6-DD2B88A07CBD}"/>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4" name="TextBox 190">
              <a:extLst>
                <a:ext uri="{FF2B5EF4-FFF2-40B4-BE49-F238E27FC236}">
                  <a16:creationId xmlns:a16="http://schemas.microsoft.com/office/drawing/2014/main" id="{518A8278-A847-1F70-90F9-A69BD39DAA7D}"/>
                </a:ext>
              </a:extLst>
            </p:cNvPr>
            <p:cNvSpPr txBox="1"/>
            <p:nvPr/>
          </p:nvSpPr>
          <p:spPr>
            <a:xfrm>
              <a:off x="260093" y="2235129"/>
              <a:ext cx="5522815"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富蘭克林坦伯頓日本基金特色與配置</a:t>
              </a:r>
            </a:p>
          </p:txBody>
        </p:sp>
      </p:grpSp>
      <p:sp>
        <p:nvSpPr>
          <p:cNvPr id="25" name="文字方塊 24">
            <a:extLst>
              <a:ext uri="{FF2B5EF4-FFF2-40B4-BE49-F238E27FC236}">
                <a16:creationId xmlns:a16="http://schemas.microsoft.com/office/drawing/2014/main" id="{B1CD9C6E-D8BE-81F4-5381-0D941B3628D3}"/>
              </a:ext>
            </a:extLst>
          </p:cNvPr>
          <p:cNvSpPr txBox="1"/>
          <p:nvPr/>
        </p:nvSpPr>
        <p:spPr>
          <a:xfrm>
            <a:off x="241722" y="6741227"/>
            <a:ext cx="6616702" cy="3416320"/>
          </a:xfrm>
          <a:prstGeom prst="rect">
            <a:avLst/>
          </a:prstGeom>
          <a:noFill/>
          <a:ln>
            <a:noFill/>
          </a:ln>
        </p:spPr>
        <p:txBody>
          <a:bodyPr wrap="square">
            <a:spAutoFit/>
          </a:bodyPr>
          <a:lstStyle/>
          <a:p>
            <a:pPr marL="180975" lvl="0" indent="-180975">
              <a:spcBef>
                <a:spcPts val="0"/>
              </a:spcBef>
              <a:buFont typeface="Wingdings" panose="05000000000000000000" pitchFamily="2" charset="2"/>
              <a:buChar char=""/>
            </a:pPr>
            <a:r>
              <a:rPr lang="zh-TW" altLang="en-US" sz="1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掌握日本擺脫通縮困境投資機會 </a:t>
            </a:r>
            <a:r>
              <a:rPr lang="zh-TW" altLang="en-US"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日本歷經三十年後正走出通貨緊縮困境，消費者將增加支出、企業可望擴大資本支出，將創造投資機會。</a:t>
            </a:r>
          </a:p>
          <a:p>
            <a:pPr marL="180975" lvl="0" indent="-180975">
              <a:spcBef>
                <a:spcPts val="0"/>
              </a:spcBef>
              <a:buFont typeface="Wingdings" panose="05000000000000000000" pitchFamily="2" charset="2"/>
              <a:buChar char=""/>
            </a:pPr>
            <a:r>
              <a:rPr lang="zh-TW" altLang="en-US" sz="1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目前佈局著重工業、消費、金融、科技通訊四大主題商機，於國內導向</a:t>
            </a:r>
            <a:r>
              <a:rPr lang="en-US" altLang="zh-TW" sz="1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出口導向企業中取得平衡 </a:t>
            </a:r>
            <a:r>
              <a:rPr lang="zh-TW" altLang="en-US"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日本機械與科技設備、軟體服務以及消費產品可望受惠全球與日本資本設備支出擴增與消費升級趨勢，日本央行逐步退出寬鬆政策將使銀行保險產業受益，基金積極佈局掌握產業品牌競爭力價值。</a:t>
            </a: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endParaRPr lang="zh-TW" altLang="en-US"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endParaRPr>
          </a:p>
          <a:p>
            <a:pPr marL="180975" lvl="0" indent="-180975">
              <a:spcBef>
                <a:spcPts val="0"/>
              </a:spcBef>
              <a:buFont typeface="Wingdings" panose="05000000000000000000" pitchFamily="2" charset="2"/>
              <a:buChar char=""/>
            </a:pPr>
            <a:r>
              <a:rPr lang="zh-TW" altLang="en-US" sz="12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精選持股 </a:t>
            </a:r>
            <a:r>
              <a:rPr lang="zh-TW" altLang="en-US"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本基金採取精選持股策略，以五大投資框架遴選</a:t>
            </a:r>
            <a:r>
              <a:rPr lang="en-US" altLang="zh-TW"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30~40</a:t>
            </a:r>
            <a:r>
              <a:rPr lang="zh-TW" altLang="en-US" sz="12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檔最具成長潛力個股。</a:t>
            </a:r>
          </a:p>
        </p:txBody>
      </p:sp>
      <p:sp>
        <p:nvSpPr>
          <p:cNvPr id="37" name="Text Box 6">
            <a:extLst>
              <a:ext uri="{FF2B5EF4-FFF2-40B4-BE49-F238E27FC236}">
                <a16:creationId xmlns:a16="http://schemas.microsoft.com/office/drawing/2014/main" id="{212896BC-FF42-7605-0DAE-B3AFBC360A43}"/>
              </a:ext>
            </a:extLst>
          </p:cNvPr>
          <p:cNvSpPr txBox="1">
            <a:spLocks noChangeArrowheads="1"/>
          </p:cNvSpPr>
          <p:nvPr/>
        </p:nvSpPr>
        <p:spPr bwMode="auto">
          <a:xfrm>
            <a:off x="64339" y="10078480"/>
            <a:ext cx="6953681"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buBlip>
                <a:blip r:embed="rId6"/>
              </a:buBlip>
              <a:defRPr kumimoji="1" sz="3200">
                <a:solidFill>
                  <a:schemeClr val="tx1"/>
                </a:solidFill>
                <a:latin typeface="Arial" panose="020B0604020202020204" pitchFamily="34" charset="0"/>
                <a:ea typeface="標楷體" panose="03000509000000000000" pitchFamily="65" charset="-120"/>
              </a:defRPr>
            </a:lvl1pPr>
            <a:lvl2pPr marL="742950" indent="-285750" eaLnBrk="0" hangingPunct="0">
              <a:buBlip>
                <a:blip r:embed="rId7"/>
              </a:buBlip>
              <a:defRPr kumimoji="1" sz="2800">
                <a:solidFill>
                  <a:schemeClr val="tx1"/>
                </a:solidFill>
                <a:latin typeface="Arial" panose="020B0604020202020204" pitchFamily="34" charset="0"/>
                <a:ea typeface="標楷體" panose="03000509000000000000" pitchFamily="65" charset="-120"/>
              </a:defRPr>
            </a:lvl2pPr>
            <a:lvl3pPr marL="1143000" indent="-228600" eaLnBrk="0" hangingPunct="0">
              <a:buBlip>
                <a:blip r:embed="rId7"/>
              </a:buBlip>
              <a:defRPr kumimoji="1" sz="2400">
                <a:solidFill>
                  <a:schemeClr val="tx1"/>
                </a:solidFill>
                <a:latin typeface="Arial" panose="020B0604020202020204" pitchFamily="34" charset="0"/>
                <a:ea typeface="標楷體" panose="03000509000000000000" pitchFamily="65" charset="-120"/>
              </a:defRPr>
            </a:lvl3pPr>
            <a:lvl4pPr marL="1600200" indent="-228600" eaLnBrk="0" hangingPunct="0">
              <a:buBlip>
                <a:blip r:embed="rId7"/>
              </a:buBlip>
              <a:defRPr kumimoji="1" sz="2000">
                <a:solidFill>
                  <a:schemeClr val="tx1"/>
                </a:solidFill>
                <a:latin typeface="Arial" panose="020B0604020202020204" pitchFamily="34" charset="0"/>
                <a:ea typeface="標楷體" panose="03000509000000000000" pitchFamily="65" charset="-120"/>
              </a:defRPr>
            </a:lvl4pPr>
            <a:lvl5pPr marL="2057400" indent="-228600" eaLnBrk="0" hangingPunct="0">
              <a:buBlip>
                <a:blip r:embed="rId7"/>
              </a:buBlip>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Blip>
                <a:blip r:embed="rId7"/>
              </a:buBlip>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Blip>
                <a:blip r:embed="rId7"/>
              </a:buBlip>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Blip>
                <a:blip r:embed="rId7"/>
              </a:buBlip>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Blip>
                <a:blip r:embed="rId7"/>
              </a:buBlip>
              <a:defRPr kumimoji="1" sz="2000">
                <a:solidFill>
                  <a:schemeClr val="tx1"/>
                </a:solidFill>
                <a:latin typeface="Arial" panose="020B0604020202020204" pitchFamily="34" charset="0"/>
                <a:ea typeface="標楷體" panose="03000509000000000000" pitchFamily="65" charset="-120"/>
              </a:defRPr>
            </a:lvl9pPr>
          </a:lstStyle>
          <a:p>
            <a:pPr lvl="0" defTabSz="914400" eaLnBrk="1" hangingPunct="1">
              <a:lnSpc>
                <a:spcPct val="80000"/>
              </a:lnSpc>
              <a:spcBef>
                <a:spcPct val="20000"/>
              </a:spcBef>
              <a:buNone/>
              <a:defRPr/>
            </a:pPr>
            <a:r>
              <a:rPr lang="zh-TW" altLang="en-US" sz="900" dirty="0">
                <a:solidFill>
                  <a:srgbClr val="000000"/>
                </a:solidFill>
                <a:latin typeface="微軟正黑體" panose="020B0604030504040204" pitchFamily="34" charset="-120"/>
                <a:ea typeface="微軟正黑體" panose="020B0604030504040204" pitchFamily="34" charset="-120"/>
              </a:rPr>
              <a:t>資料來源</a:t>
            </a:r>
            <a:r>
              <a:rPr lang="en-US" altLang="zh-TW" sz="900" dirty="0">
                <a:solidFill>
                  <a:srgbClr val="000000"/>
                </a:solidFill>
                <a:latin typeface="微軟正黑體" panose="020B0604030504040204" pitchFamily="34" charset="-120"/>
                <a:ea typeface="微軟正黑體" panose="020B0604030504040204" pitchFamily="34" charset="-120"/>
              </a:rPr>
              <a:t>︰</a:t>
            </a:r>
            <a:r>
              <a:rPr lang="zh-TW" altLang="en-US" sz="900" dirty="0">
                <a:solidFill>
                  <a:srgbClr val="000000"/>
                </a:solidFill>
                <a:latin typeface="微軟正黑體" panose="020B0604030504040204" pitchFamily="34" charset="-120"/>
                <a:ea typeface="微軟正黑體" panose="020B0604030504040204" pitchFamily="34" charset="-120"/>
              </a:rPr>
              <a:t>富蘭克林坦伯頓基金集團，截至</a:t>
            </a:r>
            <a:r>
              <a:rPr lang="en-US" altLang="zh-TW" sz="900" dirty="0">
                <a:solidFill>
                  <a:srgbClr val="000000"/>
                </a:solidFill>
                <a:latin typeface="微軟正黑體" panose="020B0604030504040204" pitchFamily="34" charset="-120"/>
                <a:ea typeface="微軟正黑體" panose="020B0604030504040204" pitchFamily="34" charset="-120"/>
              </a:rPr>
              <a:t>2026/03</a:t>
            </a:r>
            <a:r>
              <a:rPr lang="zh-TW" altLang="en-US" sz="900" dirty="0">
                <a:solidFill>
                  <a:srgbClr val="000000"/>
                </a:solidFill>
                <a:latin typeface="微軟正黑體" panose="020B0604030504040204" pitchFamily="34" charset="-120"/>
                <a:ea typeface="微軟正黑體" panose="020B0604030504040204" pitchFamily="34" charset="-120"/>
              </a:rPr>
              <a:t>月底持股，含現金。四大題材分別為消費耐久財類股、工業類股、通訊服務</a:t>
            </a:r>
            <a:r>
              <a:rPr lang="en-US" altLang="zh-TW" sz="900" dirty="0">
                <a:solidFill>
                  <a:srgbClr val="000000"/>
                </a:solidFill>
                <a:latin typeface="微軟正黑體" panose="020B0604030504040204" pitchFamily="34" charset="-120"/>
                <a:ea typeface="微軟正黑體" panose="020B0604030504040204" pitchFamily="34" charset="-120"/>
              </a:rPr>
              <a:t>+</a:t>
            </a:r>
            <a:r>
              <a:rPr lang="zh-TW" altLang="en-US" sz="900" dirty="0">
                <a:solidFill>
                  <a:srgbClr val="000000"/>
                </a:solidFill>
                <a:latin typeface="微軟正黑體" panose="020B0604030504040204" pitchFamily="34" charset="-120"/>
                <a:ea typeface="微軟正黑體" panose="020B0604030504040204" pitchFamily="34" charset="-120"/>
              </a:rPr>
              <a:t>科技類股、金融類股比重。</a:t>
            </a:r>
            <a:r>
              <a:rPr lang="zh-TW" altLang="en-US" sz="900" b="1" dirty="0">
                <a:solidFill>
                  <a:srgbClr val="000000"/>
                </a:solidFill>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zh-TW" altLang="en-US" sz="900" dirty="0">
                <a:solidFill>
                  <a:srgbClr val="000000"/>
                </a:solidFill>
                <a:latin typeface="微軟正黑體" panose="020B0604030504040204" pitchFamily="34" charset="-120"/>
                <a:ea typeface="微軟正黑體" panose="020B0604030504040204" pitchFamily="34" charset="-120"/>
              </a:rPr>
              <a:t>。</a:t>
            </a:r>
          </a:p>
        </p:txBody>
      </p:sp>
      <p:grpSp>
        <p:nvGrpSpPr>
          <p:cNvPr id="6" name="群組 5">
            <a:extLst>
              <a:ext uri="{FF2B5EF4-FFF2-40B4-BE49-F238E27FC236}">
                <a16:creationId xmlns:a16="http://schemas.microsoft.com/office/drawing/2014/main" id="{9F33CAE3-1AF5-557B-B9D8-2AEA93429789}"/>
              </a:ext>
            </a:extLst>
          </p:cNvPr>
          <p:cNvGrpSpPr/>
          <p:nvPr/>
        </p:nvGrpSpPr>
        <p:grpSpPr>
          <a:xfrm>
            <a:off x="0" y="3253334"/>
            <a:ext cx="6478073" cy="338554"/>
            <a:chOff x="0" y="2235129"/>
            <a:chExt cx="6245130" cy="338554"/>
          </a:xfrm>
        </p:grpSpPr>
        <p:pic>
          <p:nvPicPr>
            <p:cNvPr id="7" name="Picture 15">
              <a:extLst>
                <a:ext uri="{FF2B5EF4-FFF2-40B4-BE49-F238E27FC236}">
                  <a16:creationId xmlns:a16="http://schemas.microsoft.com/office/drawing/2014/main" id="{573B65A0-E0D6-C89D-32AE-ECC30352E9DD}"/>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9" name="TextBox 190">
              <a:extLst>
                <a:ext uri="{FF2B5EF4-FFF2-40B4-BE49-F238E27FC236}">
                  <a16:creationId xmlns:a16="http://schemas.microsoft.com/office/drawing/2014/main" id="{0BF4D972-399A-5E39-4F5A-C9FB59DA54E2}"/>
                </a:ext>
              </a:extLst>
            </p:cNvPr>
            <p:cNvSpPr txBox="1"/>
            <p:nvPr/>
          </p:nvSpPr>
          <p:spPr>
            <a:xfrm>
              <a:off x="260093" y="2235129"/>
              <a:ext cx="5522815"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本基金在台獲獎紀錄豐碩</a:t>
              </a:r>
            </a:p>
          </p:txBody>
        </p:sp>
      </p:grpSp>
      <p:sp>
        <p:nvSpPr>
          <p:cNvPr id="10" name="矩形 9">
            <a:extLst>
              <a:ext uri="{FF2B5EF4-FFF2-40B4-BE49-F238E27FC236}">
                <a16:creationId xmlns:a16="http://schemas.microsoft.com/office/drawing/2014/main" id="{E16C27A5-B157-96CB-31EF-467818554B21}"/>
              </a:ext>
            </a:extLst>
          </p:cNvPr>
          <p:cNvSpPr/>
          <p:nvPr/>
        </p:nvSpPr>
        <p:spPr>
          <a:xfrm>
            <a:off x="58089" y="6069607"/>
            <a:ext cx="7358711" cy="369332"/>
          </a:xfrm>
          <a:prstGeom prst="rect">
            <a:avLst/>
          </a:prstGeom>
        </p:spPr>
        <p:txBody>
          <a:bodyPr wrap="square">
            <a:spAutoFit/>
          </a:bodyPr>
          <a:lstStyle/>
          <a:p>
            <a:r>
              <a:rPr lang="zh-TW" altLang="zh-TW" sz="900" dirty="0">
                <a:ea typeface="微軟正黑體" panose="020B0604030504040204" pitchFamily="34" charset="-120"/>
                <a:cs typeface="Arial" panose="020B0604020202020204" pitchFamily="34" charset="0"/>
              </a:rPr>
              <a:t>資料來源：</a:t>
            </a:r>
            <a:r>
              <a:rPr lang="zh-TW" altLang="en-US" sz="900" dirty="0">
                <a:ea typeface="微軟正黑體" panose="020B0604030504040204" pitchFamily="34" charset="-120"/>
                <a:cs typeface="Arial" panose="020B0604020202020204" pitchFamily="34" charset="0"/>
              </a:rPr>
              <a:t>理柏、台北金融研究發展基金會、商周</a:t>
            </a:r>
            <a:r>
              <a:rPr lang="en-US" altLang="zh-TW" sz="900" dirty="0">
                <a:ea typeface="微軟正黑體" panose="020B0604030504040204" pitchFamily="34" charset="-120"/>
                <a:cs typeface="Arial" panose="020B0604020202020204" pitchFamily="34" charset="0"/>
              </a:rPr>
              <a:t>Smart</a:t>
            </a:r>
            <a:r>
              <a:rPr lang="zh-TW" altLang="en-US" sz="900" dirty="0">
                <a:ea typeface="微軟正黑體" panose="020B0604030504040204" pitchFamily="34" charset="-120"/>
                <a:cs typeface="Arial" panose="020B0604020202020204" pitchFamily="34" charset="0"/>
              </a:rPr>
              <a:t>智富</a:t>
            </a:r>
            <a:r>
              <a:rPr lang="zh-TW" altLang="zh-TW" sz="900" dirty="0">
                <a:ea typeface="微軟正黑體" panose="020B0604030504040204" pitchFamily="34" charset="-120"/>
                <a:cs typeface="Arial" panose="020B0604020202020204" pitchFamily="34" charset="0"/>
              </a:rPr>
              <a:t>，截至</a:t>
            </a:r>
            <a:r>
              <a:rPr lang="en-US" altLang="zh-TW" sz="900" dirty="0">
                <a:ea typeface="微軟正黑體" panose="020B0604030504040204" pitchFamily="34" charset="-120"/>
                <a:cs typeface="Arial" panose="020B0604020202020204" pitchFamily="34" charset="0"/>
              </a:rPr>
              <a:t>2026/4/9</a:t>
            </a:r>
            <a:r>
              <a:rPr lang="zh-TW" altLang="zh-TW" sz="900" dirty="0">
                <a:ea typeface="微軟正黑體" panose="020B0604030504040204" pitchFamily="34" charset="-120"/>
                <a:cs typeface="Arial" panose="020B0604020202020204" pitchFamily="34" charset="0"/>
              </a:rPr>
              <a:t>，獎項評選期間截至</a:t>
            </a:r>
            <a:r>
              <a:rPr lang="zh-TW" altLang="en-US" sz="900" dirty="0">
                <a:ea typeface="微軟正黑體" panose="020B0604030504040204" pitchFamily="34" charset="-120"/>
                <a:cs typeface="Arial" panose="020B0604020202020204" pitchFamily="34" charset="0"/>
              </a:rPr>
              <a:t>前一</a:t>
            </a:r>
            <a:r>
              <a:rPr lang="zh-TW" altLang="zh-TW" sz="900" dirty="0">
                <a:ea typeface="微軟正黑體" panose="020B0604030504040204" pitchFamily="34" charset="-120"/>
                <a:cs typeface="Arial" panose="020B0604020202020204" pitchFamily="34" charset="0"/>
              </a:rPr>
              <a:t>年底。</a:t>
            </a:r>
            <a:r>
              <a:rPr lang="zh-TW" altLang="en-US" sz="900" dirty="0">
                <a:ea typeface="微軟正黑體" panose="020B0604030504040204" pitchFamily="34" charset="-120"/>
                <a:cs typeface="Arial" panose="020B0604020202020204" pitchFamily="34" charset="0"/>
              </a:rPr>
              <a:t>*以日幣</a:t>
            </a:r>
            <a:r>
              <a:rPr lang="en-US" altLang="zh-TW" sz="900" dirty="0">
                <a:ea typeface="微軟正黑體" panose="020B0604030504040204" pitchFamily="34" charset="-120"/>
                <a:cs typeface="Arial" panose="020B0604020202020204" pitchFamily="34" charset="0"/>
              </a:rPr>
              <a:t>A(acc)</a:t>
            </a:r>
            <a:r>
              <a:rPr lang="zh-TW" altLang="en-US" sz="900" dirty="0">
                <a:ea typeface="微軟正黑體" panose="020B0604030504040204" pitchFamily="34" charset="-120"/>
                <a:cs typeface="Arial" panose="020B0604020202020204" pitchFamily="34" charset="0"/>
              </a:rPr>
              <a:t>股獲獎；</a:t>
            </a:r>
            <a:r>
              <a:rPr lang="zh-TW" altLang="en-US" sz="900">
                <a:ea typeface="微軟正黑體" panose="020B0604030504040204" pitchFamily="34" charset="-120"/>
                <a:cs typeface="Arial" panose="020B0604020202020204" pitchFamily="34" charset="0"/>
              </a:rPr>
              <a:t>**以美元</a:t>
            </a:r>
            <a:r>
              <a:rPr lang="zh-TW" altLang="en-US" sz="900" dirty="0">
                <a:ea typeface="微軟正黑體" panose="020B0604030504040204" pitchFamily="34" charset="-120"/>
                <a:cs typeface="Arial" panose="020B0604020202020204" pitchFamily="34" charset="0"/>
              </a:rPr>
              <a:t>避險</a:t>
            </a:r>
            <a:r>
              <a:rPr lang="en-US" altLang="zh-TW" sz="900" dirty="0">
                <a:ea typeface="微軟正黑體" panose="020B0604030504040204" pitchFamily="34" charset="-120"/>
                <a:cs typeface="Arial" panose="020B0604020202020204" pitchFamily="34" charset="0"/>
              </a:rPr>
              <a:t>A(acc)-H1</a:t>
            </a:r>
            <a:r>
              <a:rPr lang="zh-TW" altLang="en-US" sz="900" dirty="0">
                <a:ea typeface="微軟正黑體" panose="020B0604030504040204" pitchFamily="34" charset="-120"/>
                <a:cs typeface="Arial" panose="020B0604020202020204" pitchFamily="34" charset="0"/>
              </a:rPr>
              <a:t>股獲獎。</a:t>
            </a:r>
            <a:r>
              <a:rPr lang="zh-TW" altLang="zh-TW" sz="900" dirty="0">
                <a:ea typeface="微軟正黑體" panose="020B0604030504040204" pitchFamily="34" charset="-120"/>
                <a:cs typeface="Arial" panose="020B0604020202020204" pitchFamily="34" charset="0"/>
              </a:rPr>
              <a:t>查詢完整得獎記錄請見</a:t>
            </a:r>
            <a:r>
              <a:rPr lang="en-US" altLang="zh-TW" sz="900" dirty="0">
                <a:ea typeface="微軟正黑體" panose="020B0604030504040204" pitchFamily="34" charset="-120"/>
                <a:cs typeface="Arial" panose="020B0604020202020204" pitchFamily="34" charset="0"/>
                <a:hlinkClick r:id="rId5"/>
              </a:rPr>
              <a:t>https://www.franklin.com.tw/about/winningRecord</a:t>
            </a:r>
            <a:r>
              <a:rPr lang="zh-TW" altLang="en-US" sz="900" dirty="0">
                <a:ea typeface="微軟正黑體" panose="020B0604030504040204" pitchFamily="34" charset="-120"/>
                <a:cs typeface="Arial" panose="020B0604020202020204" pitchFamily="34" charset="0"/>
              </a:rPr>
              <a:t> </a:t>
            </a:r>
            <a:r>
              <a:rPr lang="zh-TW" altLang="zh-TW" sz="900" dirty="0">
                <a:ea typeface="微軟正黑體" panose="020B0604030504040204" pitchFamily="34" charset="-120"/>
                <a:cs typeface="Arial" panose="020B0604020202020204" pitchFamily="34" charset="0"/>
              </a:rPr>
              <a:t>。</a:t>
            </a:r>
            <a:r>
              <a:rPr lang="en-US" altLang="zh-TW" sz="900" b="1" dirty="0">
                <a:latin typeface="微軟正黑體" panose="020B0604030504040204" pitchFamily="34" charset="-120"/>
                <a:ea typeface="微軟正黑體" panose="020B0604030504040204" pitchFamily="34" charset="-120"/>
                <a:sym typeface="Wingdings" panose="05000000000000000000" pitchFamily="2" charset="2"/>
              </a:rPr>
              <a:t> &lt;</a:t>
            </a:r>
            <a:r>
              <a:rPr lang="zh-TW" altLang="zh-TW" sz="900" b="1" dirty="0">
                <a:ea typeface="微軟正黑體" panose="020B0604030504040204" pitchFamily="34" charset="-120"/>
                <a:cs typeface="Arial" panose="020B0604020202020204" pitchFamily="34" charset="0"/>
              </a:rPr>
              <a:t>基金過去績效不代表未來績效之保證</a:t>
            </a:r>
            <a:r>
              <a:rPr lang="en-US" altLang="zh-TW" sz="900" b="1" dirty="0">
                <a:latin typeface="微軟正黑體" panose="020B0604030504040204" pitchFamily="34" charset="-120"/>
                <a:ea typeface="微軟正黑體" panose="020B0604030504040204" pitchFamily="34" charset="-120"/>
                <a:sym typeface="Wingdings" panose="05000000000000000000" pitchFamily="2" charset="2"/>
              </a:rPr>
              <a:t>&gt;</a:t>
            </a:r>
            <a:endParaRPr lang="zh-TW" altLang="en-US" sz="900" dirty="0"/>
          </a:p>
        </p:txBody>
      </p:sp>
      <p:graphicFrame>
        <p:nvGraphicFramePr>
          <p:cNvPr id="11" name="表格 10">
            <a:extLst>
              <a:ext uri="{FF2B5EF4-FFF2-40B4-BE49-F238E27FC236}">
                <a16:creationId xmlns:a16="http://schemas.microsoft.com/office/drawing/2014/main" id="{8A673E59-2F90-B113-8DF9-E0DBEB7D96FB}"/>
              </a:ext>
            </a:extLst>
          </p:cNvPr>
          <p:cNvGraphicFramePr>
            <a:graphicFrameLocks noGrp="1"/>
          </p:cNvGraphicFramePr>
          <p:nvPr>
            <p:extLst>
              <p:ext uri="{D42A27DB-BD31-4B8C-83A1-F6EECF244321}">
                <p14:modId xmlns:p14="http://schemas.microsoft.com/office/powerpoint/2010/main" val="947406763"/>
              </p:ext>
            </p:extLst>
          </p:nvPr>
        </p:nvGraphicFramePr>
        <p:xfrm>
          <a:off x="537376" y="3667702"/>
          <a:ext cx="5539573" cy="2288323"/>
        </p:xfrm>
        <a:graphic>
          <a:graphicData uri="http://schemas.openxmlformats.org/drawingml/2006/table">
            <a:tbl>
              <a:tblPr firstRow="1" bandRow="1"/>
              <a:tblGrid>
                <a:gridCol w="5539573">
                  <a:extLst>
                    <a:ext uri="{9D8B030D-6E8A-4147-A177-3AD203B41FA5}">
                      <a16:colId xmlns:a16="http://schemas.microsoft.com/office/drawing/2014/main" val="20000"/>
                    </a:ext>
                  </a:extLst>
                </a:gridCol>
              </a:tblGrid>
              <a:tr h="360793">
                <a:tc>
                  <a:txBody>
                    <a:bodyPr/>
                    <a:lstStyle>
                      <a:lvl1pPr marL="0" algn="l" defTabSz="995661" rtl="0" eaLnBrk="1" latinLnBrk="0" hangingPunct="1">
                        <a:defRPr sz="2000" b="1" kern="1200">
                          <a:solidFill>
                            <a:schemeClr val="lt1"/>
                          </a:solidFill>
                          <a:latin typeface="Arial"/>
                          <a:ea typeface="標楷體"/>
                        </a:defRPr>
                      </a:lvl1pPr>
                      <a:lvl2pPr marL="497831" algn="l" defTabSz="995661" rtl="0" eaLnBrk="1" latinLnBrk="0" hangingPunct="1">
                        <a:defRPr sz="2000" b="1" kern="1200">
                          <a:solidFill>
                            <a:schemeClr val="lt1"/>
                          </a:solidFill>
                          <a:latin typeface="Arial"/>
                          <a:ea typeface="標楷體"/>
                        </a:defRPr>
                      </a:lvl2pPr>
                      <a:lvl3pPr marL="995661" algn="l" defTabSz="995661" rtl="0" eaLnBrk="1" latinLnBrk="0" hangingPunct="1">
                        <a:defRPr sz="2000" b="1" kern="1200">
                          <a:solidFill>
                            <a:schemeClr val="lt1"/>
                          </a:solidFill>
                          <a:latin typeface="Arial"/>
                          <a:ea typeface="標楷體"/>
                        </a:defRPr>
                      </a:lvl3pPr>
                      <a:lvl4pPr marL="1493492" algn="l" defTabSz="995661" rtl="0" eaLnBrk="1" latinLnBrk="0" hangingPunct="1">
                        <a:defRPr sz="2000" b="1" kern="1200">
                          <a:solidFill>
                            <a:schemeClr val="lt1"/>
                          </a:solidFill>
                          <a:latin typeface="Arial"/>
                          <a:ea typeface="標楷體"/>
                        </a:defRPr>
                      </a:lvl4pPr>
                      <a:lvl5pPr marL="1991323" algn="l" defTabSz="995661" rtl="0" eaLnBrk="1" latinLnBrk="0" hangingPunct="1">
                        <a:defRPr sz="2000" b="1" kern="1200">
                          <a:solidFill>
                            <a:schemeClr val="lt1"/>
                          </a:solidFill>
                          <a:latin typeface="Arial"/>
                          <a:ea typeface="標楷體"/>
                        </a:defRPr>
                      </a:lvl5pPr>
                      <a:lvl6pPr marL="2489152" algn="l" defTabSz="995661" rtl="0" eaLnBrk="1" latinLnBrk="0" hangingPunct="1">
                        <a:defRPr sz="2000" b="1" kern="1200">
                          <a:solidFill>
                            <a:schemeClr val="lt1"/>
                          </a:solidFill>
                          <a:latin typeface="Arial"/>
                          <a:ea typeface="標楷體"/>
                        </a:defRPr>
                      </a:lvl6pPr>
                      <a:lvl7pPr marL="2986983" algn="l" defTabSz="995661" rtl="0" eaLnBrk="1" latinLnBrk="0" hangingPunct="1">
                        <a:defRPr sz="2000" b="1" kern="1200">
                          <a:solidFill>
                            <a:schemeClr val="lt1"/>
                          </a:solidFill>
                          <a:latin typeface="Arial"/>
                          <a:ea typeface="標楷體"/>
                        </a:defRPr>
                      </a:lvl7pPr>
                      <a:lvl8pPr marL="3484814" algn="l" defTabSz="995661" rtl="0" eaLnBrk="1" latinLnBrk="0" hangingPunct="1">
                        <a:defRPr sz="2000" b="1" kern="1200">
                          <a:solidFill>
                            <a:schemeClr val="lt1"/>
                          </a:solidFill>
                          <a:latin typeface="Arial"/>
                          <a:ea typeface="標楷體"/>
                        </a:defRPr>
                      </a:lvl8pPr>
                      <a:lvl9pPr marL="3982645" algn="l" defTabSz="995661" rtl="0" eaLnBrk="1" latinLnBrk="0" hangingPunct="1">
                        <a:defRPr sz="2000" b="1" kern="1200">
                          <a:solidFill>
                            <a:schemeClr val="lt1"/>
                          </a:solidFill>
                          <a:latin typeface="Arial"/>
                          <a:ea typeface="標楷體"/>
                        </a:defRPr>
                      </a:lvl9pPr>
                    </a:lstStyle>
                    <a:p>
                      <a:pPr algn="ctr"/>
                      <a:r>
                        <a:rPr lang="zh-TW" altLang="en-US" sz="1200" dirty="0">
                          <a:latin typeface="微軟正黑體" panose="020B0604030504040204" pitchFamily="34" charset="-120"/>
                          <a:ea typeface="微軟正黑體" panose="020B0604030504040204" pitchFamily="34" charset="-120"/>
                        </a:rPr>
                        <a:t>獎項</a:t>
                      </a:r>
                      <a:endParaRPr lang="en-US" altLang="zh-TW" sz="1200" dirty="0">
                        <a:latin typeface="微軟正黑體" panose="020B0604030504040204" pitchFamily="34" charset="-120"/>
                        <a:ea typeface="微軟正黑體" panose="020B0604030504040204" pitchFamily="34" charset="-120"/>
                      </a:endParaRPr>
                    </a:p>
                  </a:txBody>
                  <a:tcPr marT="45708" marB="45708">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333CC"/>
                    </a:solidFill>
                  </a:tcPr>
                </a:tc>
                <a:extLst>
                  <a:ext uri="{0D108BD9-81ED-4DB2-BD59-A6C34878D82A}">
                    <a16:rowId xmlns:a16="http://schemas.microsoft.com/office/drawing/2014/main" val="10000"/>
                  </a:ext>
                </a:extLst>
              </a:tr>
              <a:tr h="385506">
                <a:tc>
                  <a:txBody>
                    <a:bodyPr/>
                    <a:lstStyle>
                      <a:lvl1pPr marL="0" algn="l" defTabSz="995661" rtl="0" eaLnBrk="1" latinLnBrk="0" hangingPunct="1">
                        <a:defRPr sz="2000" kern="1200">
                          <a:solidFill>
                            <a:schemeClr val="dk1"/>
                          </a:solidFill>
                          <a:latin typeface="Arial"/>
                          <a:ea typeface="標楷體"/>
                        </a:defRPr>
                      </a:lvl1pPr>
                      <a:lvl2pPr marL="497831" algn="l" defTabSz="995661" rtl="0" eaLnBrk="1" latinLnBrk="0" hangingPunct="1">
                        <a:defRPr sz="2000" kern="1200">
                          <a:solidFill>
                            <a:schemeClr val="dk1"/>
                          </a:solidFill>
                          <a:latin typeface="Arial"/>
                          <a:ea typeface="標楷體"/>
                        </a:defRPr>
                      </a:lvl2pPr>
                      <a:lvl3pPr marL="995661" algn="l" defTabSz="995661" rtl="0" eaLnBrk="1" latinLnBrk="0" hangingPunct="1">
                        <a:defRPr sz="2000" kern="1200">
                          <a:solidFill>
                            <a:schemeClr val="dk1"/>
                          </a:solidFill>
                          <a:latin typeface="Arial"/>
                          <a:ea typeface="標楷體"/>
                        </a:defRPr>
                      </a:lvl3pPr>
                      <a:lvl4pPr marL="1493492" algn="l" defTabSz="995661" rtl="0" eaLnBrk="1" latinLnBrk="0" hangingPunct="1">
                        <a:defRPr sz="2000" kern="1200">
                          <a:solidFill>
                            <a:schemeClr val="dk1"/>
                          </a:solidFill>
                          <a:latin typeface="Arial"/>
                          <a:ea typeface="標楷體"/>
                        </a:defRPr>
                      </a:lvl4pPr>
                      <a:lvl5pPr marL="1991323" algn="l" defTabSz="995661" rtl="0" eaLnBrk="1" latinLnBrk="0" hangingPunct="1">
                        <a:defRPr sz="2000" kern="1200">
                          <a:solidFill>
                            <a:schemeClr val="dk1"/>
                          </a:solidFill>
                          <a:latin typeface="Arial"/>
                          <a:ea typeface="標楷體"/>
                        </a:defRPr>
                      </a:lvl5pPr>
                      <a:lvl6pPr marL="2489152" algn="l" defTabSz="995661" rtl="0" eaLnBrk="1" latinLnBrk="0" hangingPunct="1">
                        <a:defRPr sz="2000" kern="1200">
                          <a:solidFill>
                            <a:schemeClr val="dk1"/>
                          </a:solidFill>
                          <a:latin typeface="Arial"/>
                          <a:ea typeface="標楷體"/>
                        </a:defRPr>
                      </a:lvl6pPr>
                      <a:lvl7pPr marL="2986983" algn="l" defTabSz="995661" rtl="0" eaLnBrk="1" latinLnBrk="0" hangingPunct="1">
                        <a:defRPr sz="2000" kern="1200">
                          <a:solidFill>
                            <a:schemeClr val="dk1"/>
                          </a:solidFill>
                          <a:latin typeface="Arial"/>
                          <a:ea typeface="標楷體"/>
                        </a:defRPr>
                      </a:lvl7pPr>
                      <a:lvl8pPr marL="3484814" algn="l" defTabSz="995661" rtl="0" eaLnBrk="1" latinLnBrk="0" hangingPunct="1">
                        <a:defRPr sz="2000" kern="1200">
                          <a:solidFill>
                            <a:schemeClr val="dk1"/>
                          </a:solidFill>
                          <a:latin typeface="Arial"/>
                          <a:ea typeface="標楷體"/>
                        </a:defRPr>
                      </a:lvl8pPr>
                      <a:lvl9pPr marL="3982645" algn="l" defTabSz="995661" rtl="0" eaLnBrk="1" latinLnBrk="0" hangingPunct="1">
                        <a:defRPr sz="2000" kern="1200">
                          <a:solidFill>
                            <a:schemeClr val="dk1"/>
                          </a:solidFill>
                          <a:latin typeface="Arial"/>
                          <a:ea typeface="標楷體"/>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2026</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年「理柏台灣基金獎」 日本股票三年期獎*</a:t>
                      </a:r>
                    </a:p>
                  </a:txBody>
                  <a:tcPr marT="45708" marB="45708" anchor="ctr" horzOverflow="overflow">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3333CC">
                        <a:tint val="40000"/>
                      </a:srgbClr>
                    </a:solidFill>
                  </a:tcPr>
                </a:tc>
                <a:extLst>
                  <a:ext uri="{0D108BD9-81ED-4DB2-BD59-A6C34878D82A}">
                    <a16:rowId xmlns:a16="http://schemas.microsoft.com/office/drawing/2014/main" val="10001"/>
                  </a:ext>
                </a:extLst>
              </a:tr>
              <a:tr h="385506">
                <a:tc>
                  <a:txBody>
                    <a:bodyPr/>
                    <a:lstStyle>
                      <a:lvl1pPr marL="0" algn="l" defTabSz="995661" rtl="0" eaLnBrk="1" latinLnBrk="0" hangingPunct="1">
                        <a:defRPr sz="2000" kern="1200">
                          <a:solidFill>
                            <a:schemeClr val="dk1"/>
                          </a:solidFill>
                          <a:latin typeface="Arial"/>
                          <a:ea typeface="標楷體"/>
                        </a:defRPr>
                      </a:lvl1pPr>
                      <a:lvl2pPr marL="497831" algn="l" defTabSz="995661" rtl="0" eaLnBrk="1" latinLnBrk="0" hangingPunct="1">
                        <a:defRPr sz="2000" kern="1200">
                          <a:solidFill>
                            <a:schemeClr val="dk1"/>
                          </a:solidFill>
                          <a:latin typeface="Arial"/>
                          <a:ea typeface="標楷體"/>
                        </a:defRPr>
                      </a:lvl2pPr>
                      <a:lvl3pPr marL="995661" algn="l" defTabSz="995661" rtl="0" eaLnBrk="1" latinLnBrk="0" hangingPunct="1">
                        <a:defRPr sz="2000" kern="1200">
                          <a:solidFill>
                            <a:schemeClr val="dk1"/>
                          </a:solidFill>
                          <a:latin typeface="Arial"/>
                          <a:ea typeface="標楷體"/>
                        </a:defRPr>
                      </a:lvl3pPr>
                      <a:lvl4pPr marL="1493492" algn="l" defTabSz="995661" rtl="0" eaLnBrk="1" latinLnBrk="0" hangingPunct="1">
                        <a:defRPr sz="2000" kern="1200">
                          <a:solidFill>
                            <a:schemeClr val="dk1"/>
                          </a:solidFill>
                          <a:latin typeface="Arial"/>
                          <a:ea typeface="標楷體"/>
                        </a:defRPr>
                      </a:lvl4pPr>
                      <a:lvl5pPr marL="1991323" algn="l" defTabSz="995661" rtl="0" eaLnBrk="1" latinLnBrk="0" hangingPunct="1">
                        <a:defRPr sz="2000" kern="1200">
                          <a:solidFill>
                            <a:schemeClr val="dk1"/>
                          </a:solidFill>
                          <a:latin typeface="Arial"/>
                          <a:ea typeface="標楷體"/>
                        </a:defRPr>
                      </a:lvl5pPr>
                      <a:lvl6pPr marL="2489152" algn="l" defTabSz="995661" rtl="0" eaLnBrk="1" latinLnBrk="0" hangingPunct="1">
                        <a:defRPr sz="2000" kern="1200">
                          <a:solidFill>
                            <a:schemeClr val="dk1"/>
                          </a:solidFill>
                          <a:latin typeface="Arial"/>
                          <a:ea typeface="標楷體"/>
                        </a:defRPr>
                      </a:lvl6pPr>
                      <a:lvl7pPr marL="2986983" algn="l" defTabSz="995661" rtl="0" eaLnBrk="1" latinLnBrk="0" hangingPunct="1">
                        <a:defRPr sz="2000" kern="1200">
                          <a:solidFill>
                            <a:schemeClr val="dk1"/>
                          </a:solidFill>
                          <a:latin typeface="Arial"/>
                          <a:ea typeface="標楷體"/>
                        </a:defRPr>
                      </a:lvl7pPr>
                      <a:lvl8pPr marL="3484814" algn="l" defTabSz="995661" rtl="0" eaLnBrk="1" latinLnBrk="0" hangingPunct="1">
                        <a:defRPr sz="2000" kern="1200">
                          <a:solidFill>
                            <a:schemeClr val="dk1"/>
                          </a:solidFill>
                          <a:latin typeface="Arial"/>
                          <a:ea typeface="標楷體"/>
                        </a:defRPr>
                      </a:lvl8pPr>
                      <a:lvl9pPr marL="3982645" algn="l" defTabSz="995661" rtl="0" eaLnBrk="1" latinLnBrk="0" hangingPunct="1">
                        <a:defRPr sz="2000" kern="1200">
                          <a:solidFill>
                            <a:schemeClr val="dk1"/>
                          </a:solidFill>
                          <a:latin typeface="Arial"/>
                          <a:ea typeface="標楷體"/>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2026</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年「第</a:t>
                      </a: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29</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屆傑出基金金鑽獎」日本股票基金獎</a:t>
                      </a:r>
                      <a:endPar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endParaRPr>
                    </a:p>
                  </a:txBody>
                  <a:tcPr marT="45708" marB="45708" anchor="ctr" horzOverflow="overflow">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333CC">
                        <a:tint val="20000"/>
                      </a:srgbClr>
                    </a:solidFill>
                  </a:tcPr>
                </a:tc>
                <a:extLst>
                  <a:ext uri="{0D108BD9-81ED-4DB2-BD59-A6C34878D82A}">
                    <a16:rowId xmlns:a16="http://schemas.microsoft.com/office/drawing/2014/main" val="10002"/>
                  </a:ext>
                </a:extLst>
              </a:tr>
              <a:tr h="385506">
                <a:tc>
                  <a:txBody>
                    <a:bodyPr/>
                    <a:lstStyle>
                      <a:lvl1pPr marL="0" algn="l" defTabSz="995661" rtl="0" eaLnBrk="1" latinLnBrk="0" hangingPunct="1">
                        <a:defRPr sz="2000" kern="1200">
                          <a:solidFill>
                            <a:schemeClr val="dk1"/>
                          </a:solidFill>
                          <a:latin typeface="Arial"/>
                          <a:ea typeface="標楷體"/>
                        </a:defRPr>
                      </a:lvl1pPr>
                      <a:lvl2pPr marL="497831" algn="l" defTabSz="995661" rtl="0" eaLnBrk="1" latinLnBrk="0" hangingPunct="1">
                        <a:defRPr sz="2000" kern="1200">
                          <a:solidFill>
                            <a:schemeClr val="dk1"/>
                          </a:solidFill>
                          <a:latin typeface="Arial"/>
                          <a:ea typeface="標楷體"/>
                        </a:defRPr>
                      </a:lvl2pPr>
                      <a:lvl3pPr marL="995661" algn="l" defTabSz="995661" rtl="0" eaLnBrk="1" latinLnBrk="0" hangingPunct="1">
                        <a:defRPr sz="2000" kern="1200">
                          <a:solidFill>
                            <a:schemeClr val="dk1"/>
                          </a:solidFill>
                          <a:latin typeface="Arial"/>
                          <a:ea typeface="標楷體"/>
                        </a:defRPr>
                      </a:lvl3pPr>
                      <a:lvl4pPr marL="1493492" algn="l" defTabSz="995661" rtl="0" eaLnBrk="1" latinLnBrk="0" hangingPunct="1">
                        <a:defRPr sz="2000" kern="1200">
                          <a:solidFill>
                            <a:schemeClr val="dk1"/>
                          </a:solidFill>
                          <a:latin typeface="Arial"/>
                          <a:ea typeface="標楷體"/>
                        </a:defRPr>
                      </a:lvl4pPr>
                      <a:lvl5pPr marL="1991323" algn="l" defTabSz="995661" rtl="0" eaLnBrk="1" latinLnBrk="0" hangingPunct="1">
                        <a:defRPr sz="2000" kern="1200">
                          <a:solidFill>
                            <a:schemeClr val="dk1"/>
                          </a:solidFill>
                          <a:latin typeface="Arial"/>
                          <a:ea typeface="標楷體"/>
                        </a:defRPr>
                      </a:lvl5pPr>
                      <a:lvl6pPr marL="2489152" algn="l" defTabSz="995661" rtl="0" eaLnBrk="1" latinLnBrk="0" hangingPunct="1">
                        <a:defRPr sz="2000" kern="1200">
                          <a:solidFill>
                            <a:schemeClr val="dk1"/>
                          </a:solidFill>
                          <a:latin typeface="Arial"/>
                          <a:ea typeface="標楷體"/>
                        </a:defRPr>
                      </a:lvl6pPr>
                      <a:lvl7pPr marL="2986983" algn="l" defTabSz="995661" rtl="0" eaLnBrk="1" latinLnBrk="0" hangingPunct="1">
                        <a:defRPr sz="2000" kern="1200">
                          <a:solidFill>
                            <a:schemeClr val="dk1"/>
                          </a:solidFill>
                          <a:latin typeface="Arial"/>
                          <a:ea typeface="標楷體"/>
                        </a:defRPr>
                      </a:lvl7pPr>
                      <a:lvl8pPr marL="3484814" algn="l" defTabSz="995661" rtl="0" eaLnBrk="1" latinLnBrk="0" hangingPunct="1">
                        <a:defRPr sz="2000" kern="1200">
                          <a:solidFill>
                            <a:schemeClr val="dk1"/>
                          </a:solidFill>
                          <a:latin typeface="Arial"/>
                          <a:ea typeface="標楷體"/>
                        </a:defRPr>
                      </a:lvl8pPr>
                      <a:lvl9pPr marL="3982645" algn="l" defTabSz="995661" rtl="0" eaLnBrk="1" latinLnBrk="0" hangingPunct="1">
                        <a:defRPr sz="2000" kern="1200">
                          <a:solidFill>
                            <a:schemeClr val="dk1"/>
                          </a:solidFill>
                          <a:latin typeface="Arial"/>
                          <a:ea typeface="標楷體"/>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rPr>
                        <a:t>2025</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rPr>
                        <a:t>年「指標年度台灣基金大獎」 最佳表現基金大獎</a:t>
                      </a: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rPr>
                        <a:t>- </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rPr>
                        <a:t>日本股票</a:t>
                      </a: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rPr>
                        <a:t>- </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rPr>
                        <a:t>同級最佳獎*</a:t>
                      </a:r>
                    </a:p>
                  </a:txBody>
                  <a:tcPr marT="45708" marB="45708" anchor="ctr" horzOverflow="overflow">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333CC">
                        <a:tint val="40000"/>
                      </a:srgbClr>
                    </a:solidFill>
                  </a:tcPr>
                </a:tc>
                <a:extLst>
                  <a:ext uri="{0D108BD9-81ED-4DB2-BD59-A6C34878D82A}">
                    <a16:rowId xmlns:a16="http://schemas.microsoft.com/office/drawing/2014/main" val="10003"/>
                  </a:ext>
                </a:extLst>
              </a:tr>
              <a:tr h="385506">
                <a:tc>
                  <a:txBody>
                    <a:bodyPr/>
                    <a:lstStyle>
                      <a:lvl1pPr marL="0" algn="l" defTabSz="995661" rtl="0" eaLnBrk="1" latinLnBrk="0" hangingPunct="1">
                        <a:defRPr sz="2000" kern="1200">
                          <a:solidFill>
                            <a:schemeClr val="dk1"/>
                          </a:solidFill>
                          <a:latin typeface="Arial"/>
                          <a:ea typeface="標楷體"/>
                        </a:defRPr>
                      </a:lvl1pPr>
                      <a:lvl2pPr marL="497831" algn="l" defTabSz="995661" rtl="0" eaLnBrk="1" latinLnBrk="0" hangingPunct="1">
                        <a:defRPr sz="2000" kern="1200">
                          <a:solidFill>
                            <a:schemeClr val="dk1"/>
                          </a:solidFill>
                          <a:latin typeface="Arial"/>
                          <a:ea typeface="標楷體"/>
                        </a:defRPr>
                      </a:lvl2pPr>
                      <a:lvl3pPr marL="995661" algn="l" defTabSz="995661" rtl="0" eaLnBrk="1" latinLnBrk="0" hangingPunct="1">
                        <a:defRPr sz="2000" kern="1200">
                          <a:solidFill>
                            <a:schemeClr val="dk1"/>
                          </a:solidFill>
                          <a:latin typeface="Arial"/>
                          <a:ea typeface="標楷體"/>
                        </a:defRPr>
                      </a:lvl3pPr>
                      <a:lvl4pPr marL="1493492" algn="l" defTabSz="995661" rtl="0" eaLnBrk="1" latinLnBrk="0" hangingPunct="1">
                        <a:defRPr sz="2000" kern="1200">
                          <a:solidFill>
                            <a:schemeClr val="dk1"/>
                          </a:solidFill>
                          <a:latin typeface="Arial"/>
                          <a:ea typeface="標楷體"/>
                        </a:defRPr>
                      </a:lvl4pPr>
                      <a:lvl5pPr marL="1991323" algn="l" defTabSz="995661" rtl="0" eaLnBrk="1" latinLnBrk="0" hangingPunct="1">
                        <a:defRPr sz="2000" kern="1200">
                          <a:solidFill>
                            <a:schemeClr val="dk1"/>
                          </a:solidFill>
                          <a:latin typeface="Arial"/>
                          <a:ea typeface="標楷體"/>
                        </a:defRPr>
                      </a:lvl5pPr>
                      <a:lvl6pPr marL="2489152" algn="l" defTabSz="995661" rtl="0" eaLnBrk="1" latinLnBrk="0" hangingPunct="1">
                        <a:defRPr sz="2000" kern="1200">
                          <a:solidFill>
                            <a:schemeClr val="dk1"/>
                          </a:solidFill>
                          <a:latin typeface="Arial"/>
                          <a:ea typeface="標楷體"/>
                        </a:defRPr>
                      </a:lvl6pPr>
                      <a:lvl7pPr marL="2986983" algn="l" defTabSz="995661" rtl="0" eaLnBrk="1" latinLnBrk="0" hangingPunct="1">
                        <a:defRPr sz="2000" kern="1200">
                          <a:solidFill>
                            <a:schemeClr val="dk1"/>
                          </a:solidFill>
                          <a:latin typeface="Arial"/>
                          <a:ea typeface="標楷體"/>
                        </a:defRPr>
                      </a:lvl7pPr>
                      <a:lvl8pPr marL="3484814" algn="l" defTabSz="995661" rtl="0" eaLnBrk="1" latinLnBrk="0" hangingPunct="1">
                        <a:defRPr sz="2000" kern="1200">
                          <a:solidFill>
                            <a:schemeClr val="dk1"/>
                          </a:solidFill>
                          <a:latin typeface="Arial"/>
                          <a:ea typeface="標楷體"/>
                        </a:defRPr>
                      </a:lvl8pPr>
                      <a:lvl9pPr marL="3982645" algn="l" defTabSz="995661" rtl="0" eaLnBrk="1" latinLnBrk="0" hangingPunct="1">
                        <a:defRPr sz="2000" kern="1200">
                          <a:solidFill>
                            <a:schemeClr val="dk1"/>
                          </a:solidFill>
                          <a:latin typeface="Arial"/>
                          <a:ea typeface="標楷體"/>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2025</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年「商周</a:t>
                      </a: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Smart</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智富台灣基金獎」日本股票型基金獎**</a:t>
                      </a:r>
                    </a:p>
                  </a:txBody>
                  <a:tcPr marT="45708" marB="45708" anchor="ctr" horzOverflow="overflow">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333CC">
                        <a:tint val="20000"/>
                      </a:srgbClr>
                    </a:solidFill>
                  </a:tcPr>
                </a:tc>
                <a:extLst>
                  <a:ext uri="{0D108BD9-81ED-4DB2-BD59-A6C34878D82A}">
                    <a16:rowId xmlns:a16="http://schemas.microsoft.com/office/drawing/2014/main" val="10004"/>
                  </a:ext>
                </a:extLst>
              </a:tr>
              <a:tr h="385506">
                <a:tc>
                  <a:txBody>
                    <a:bodyPr/>
                    <a:lstStyle>
                      <a:lvl1pPr marL="0" algn="l" defTabSz="995661" rtl="0" eaLnBrk="1" latinLnBrk="0" hangingPunct="1">
                        <a:defRPr sz="2000" kern="1200">
                          <a:solidFill>
                            <a:schemeClr val="dk1"/>
                          </a:solidFill>
                          <a:latin typeface="Arial"/>
                          <a:ea typeface="標楷體"/>
                        </a:defRPr>
                      </a:lvl1pPr>
                      <a:lvl2pPr marL="497831" algn="l" defTabSz="995661" rtl="0" eaLnBrk="1" latinLnBrk="0" hangingPunct="1">
                        <a:defRPr sz="2000" kern="1200">
                          <a:solidFill>
                            <a:schemeClr val="dk1"/>
                          </a:solidFill>
                          <a:latin typeface="Arial"/>
                          <a:ea typeface="標楷體"/>
                        </a:defRPr>
                      </a:lvl2pPr>
                      <a:lvl3pPr marL="995661" algn="l" defTabSz="995661" rtl="0" eaLnBrk="1" latinLnBrk="0" hangingPunct="1">
                        <a:defRPr sz="2000" kern="1200">
                          <a:solidFill>
                            <a:schemeClr val="dk1"/>
                          </a:solidFill>
                          <a:latin typeface="Arial"/>
                          <a:ea typeface="標楷體"/>
                        </a:defRPr>
                      </a:lvl3pPr>
                      <a:lvl4pPr marL="1493492" algn="l" defTabSz="995661" rtl="0" eaLnBrk="1" latinLnBrk="0" hangingPunct="1">
                        <a:defRPr sz="2000" kern="1200">
                          <a:solidFill>
                            <a:schemeClr val="dk1"/>
                          </a:solidFill>
                          <a:latin typeface="Arial"/>
                          <a:ea typeface="標楷體"/>
                        </a:defRPr>
                      </a:lvl4pPr>
                      <a:lvl5pPr marL="1991323" algn="l" defTabSz="995661" rtl="0" eaLnBrk="1" latinLnBrk="0" hangingPunct="1">
                        <a:defRPr sz="2000" kern="1200">
                          <a:solidFill>
                            <a:schemeClr val="dk1"/>
                          </a:solidFill>
                          <a:latin typeface="Arial"/>
                          <a:ea typeface="標楷體"/>
                        </a:defRPr>
                      </a:lvl5pPr>
                      <a:lvl6pPr marL="2489152" algn="l" defTabSz="995661" rtl="0" eaLnBrk="1" latinLnBrk="0" hangingPunct="1">
                        <a:defRPr sz="2000" kern="1200">
                          <a:solidFill>
                            <a:schemeClr val="dk1"/>
                          </a:solidFill>
                          <a:latin typeface="Arial"/>
                          <a:ea typeface="標楷體"/>
                        </a:defRPr>
                      </a:lvl6pPr>
                      <a:lvl7pPr marL="2986983" algn="l" defTabSz="995661" rtl="0" eaLnBrk="1" latinLnBrk="0" hangingPunct="1">
                        <a:defRPr sz="2000" kern="1200">
                          <a:solidFill>
                            <a:schemeClr val="dk1"/>
                          </a:solidFill>
                          <a:latin typeface="Arial"/>
                          <a:ea typeface="標楷體"/>
                        </a:defRPr>
                      </a:lvl7pPr>
                      <a:lvl8pPr marL="3484814" algn="l" defTabSz="995661" rtl="0" eaLnBrk="1" latinLnBrk="0" hangingPunct="1">
                        <a:defRPr sz="2000" kern="1200">
                          <a:solidFill>
                            <a:schemeClr val="dk1"/>
                          </a:solidFill>
                          <a:latin typeface="Arial"/>
                          <a:ea typeface="標楷體"/>
                        </a:defRPr>
                      </a:lvl8pPr>
                      <a:lvl9pPr marL="3982645" algn="l" defTabSz="995661" rtl="0" eaLnBrk="1" latinLnBrk="0" hangingPunct="1">
                        <a:defRPr sz="2000" kern="1200">
                          <a:solidFill>
                            <a:schemeClr val="dk1"/>
                          </a:solidFill>
                          <a:latin typeface="Arial"/>
                          <a:ea typeface="標楷體"/>
                        </a:defRPr>
                      </a:lvl9p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2023</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年「第</a:t>
                      </a:r>
                      <a:r>
                        <a:rPr kumimoji="1" lang="en-US" altLang="zh-TW"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26</a:t>
                      </a:r>
                      <a:r>
                        <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cs typeface="Arial" charset="0"/>
                        </a:rPr>
                        <a:t>屆傑出基金金鑽獎」 日本股票基金獎</a:t>
                      </a:r>
                      <a:endParaRPr kumimoji="1" lang="zh-TW" altLang="en-US" sz="1200" b="1" i="0" u="none" strike="noStrike" cap="none" normalizeH="0" baseline="0" dirty="0">
                        <a:ln>
                          <a:noFill/>
                        </a:ln>
                        <a:solidFill>
                          <a:srgbClr val="333399"/>
                        </a:solidFill>
                        <a:effectLst/>
                        <a:latin typeface="微軟正黑體" panose="020B0604030504040204" pitchFamily="34" charset="-120"/>
                        <a:ea typeface="微軟正黑體" panose="020B0604030504040204" pitchFamily="34" charset="-120"/>
                      </a:endParaRPr>
                    </a:p>
                  </a:txBody>
                  <a:tcPr marT="45708" marB="45708" anchor="ctr" horzOverflow="overflow">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333CC">
                        <a:tint val="40000"/>
                      </a:srgbClr>
                    </a:solidFill>
                  </a:tcPr>
                </a:tc>
                <a:extLst>
                  <a:ext uri="{0D108BD9-81ED-4DB2-BD59-A6C34878D82A}">
                    <a16:rowId xmlns:a16="http://schemas.microsoft.com/office/drawing/2014/main" val="10005"/>
                  </a:ext>
                </a:extLst>
              </a:tr>
            </a:tbl>
          </a:graphicData>
        </a:graphic>
      </p:graphicFrame>
      <p:pic>
        <p:nvPicPr>
          <p:cNvPr id="13" name="圖片 12">
            <a:extLst>
              <a:ext uri="{FF2B5EF4-FFF2-40B4-BE49-F238E27FC236}">
                <a16:creationId xmlns:a16="http://schemas.microsoft.com/office/drawing/2014/main" id="{6AE2F439-D81F-27BE-BD8B-B4C53CB0DE27}"/>
              </a:ext>
            </a:extLst>
          </p:cNvPr>
          <p:cNvPicPr>
            <a:picLocks noChangeAspect="1"/>
          </p:cNvPicPr>
          <p:nvPr/>
        </p:nvPicPr>
        <p:blipFill>
          <a:blip r:embed="rId8"/>
          <a:stretch>
            <a:fillRect/>
          </a:stretch>
        </p:blipFill>
        <p:spPr>
          <a:xfrm>
            <a:off x="1719494" y="7700127"/>
            <a:ext cx="3912956" cy="2165452"/>
          </a:xfrm>
          <a:prstGeom prst="rect">
            <a:avLst/>
          </a:prstGeom>
        </p:spPr>
      </p:pic>
    </p:spTree>
    <p:extLst>
      <p:ext uri="{BB962C8B-B14F-4D97-AF65-F5344CB8AC3E}">
        <p14:creationId xmlns:p14="http://schemas.microsoft.com/office/powerpoint/2010/main" val="165448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50">
            <a:extLst>
              <a:ext uri="{FF2B5EF4-FFF2-40B4-BE49-F238E27FC236}">
                <a16:creationId xmlns:a16="http://schemas.microsoft.com/office/drawing/2014/main" id="{501D395E-246D-4390-BFFE-4F1FACFA255F}"/>
              </a:ext>
            </a:extLst>
          </p:cNvPr>
          <p:cNvSpPr txBox="1"/>
          <p:nvPr/>
        </p:nvSpPr>
        <p:spPr>
          <a:xfrm>
            <a:off x="2488402" y="161569"/>
            <a:ext cx="3718807" cy="686734"/>
          </a:xfrm>
          <a:prstGeom prst="rect">
            <a:avLst/>
          </a:prstGeom>
          <a:noFill/>
        </p:spPr>
        <p:txBody>
          <a:bodyPr wrap="square" lIns="0" tIns="45727" rIns="91455" bIns="0">
            <a:spAutoFit/>
          </a:bodyPr>
          <a:lstStyle/>
          <a:p>
            <a:pPr lvl="0" defTabSz="995661" fontAlgn="auto">
              <a:lnSpc>
                <a:spcPct val="108000"/>
              </a:lnSpc>
              <a:spcBef>
                <a:spcPts val="0"/>
              </a:spcBef>
              <a:spcAft>
                <a:spcPts val="0"/>
              </a:spcAft>
              <a:defRPr/>
            </a:pPr>
            <a:r>
              <a:rPr lang="zh-TW" altLang="en-US"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富蘭克林坦伯頓日本基金</a:t>
            </a:r>
            <a:endParaRPr lang="en-US" altLang="zh-TW"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endParaRPr>
          </a:p>
          <a:p>
            <a:pPr lvl="0" defTabSz="995661" fontAlgn="auto">
              <a:lnSpc>
                <a:spcPct val="108000"/>
              </a:lnSpc>
              <a:spcBef>
                <a:spcPts val="0"/>
              </a:spcBef>
              <a:spcAft>
                <a:spcPts val="0"/>
              </a:spcAft>
              <a:defRPr/>
            </a:pPr>
            <a:r>
              <a:rPr lang="zh-TW" altLang="en-US"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rPr>
              <a:t>管控下檔風險、爭取上檔潛力</a:t>
            </a:r>
            <a:endParaRPr lang="en-US" altLang="zh-TW" b="1" dirty="0">
              <a:solidFill>
                <a:srgbClr val="FFFF00"/>
              </a:solidFill>
              <a:latin typeface="微軟正黑體" panose="020B0604030504040204" pitchFamily="34" charset="-120"/>
              <a:ea typeface="微軟正黑體" panose="020B0604030504040204" pitchFamily="34" charset="-120"/>
              <a:cs typeface="Arial" panose="020B0604020202020204" pitchFamily="34" charset="0"/>
            </a:endParaRPr>
          </a:p>
        </p:txBody>
      </p:sp>
      <p:cxnSp>
        <p:nvCxnSpPr>
          <p:cNvPr id="24" name="Straight Connector 59">
            <a:extLst>
              <a:ext uri="{FF2B5EF4-FFF2-40B4-BE49-F238E27FC236}">
                <a16:creationId xmlns:a16="http://schemas.microsoft.com/office/drawing/2014/main" id="{8BD37CD3-C145-4905-B7F3-FA41AF3FF2D8}"/>
              </a:ext>
            </a:extLst>
          </p:cNvPr>
          <p:cNvCxnSpPr/>
          <p:nvPr/>
        </p:nvCxnSpPr>
        <p:spPr>
          <a:xfrm flipV="1">
            <a:off x="171019" y="8822052"/>
            <a:ext cx="7090771" cy="10614"/>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5" name="矩形 24"/>
          <p:cNvSpPr/>
          <p:nvPr/>
        </p:nvSpPr>
        <p:spPr>
          <a:xfrm>
            <a:off x="47059" y="8900230"/>
            <a:ext cx="7416262" cy="1417632"/>
          </a:xfrm>
          <a:prstGeom prst="rect">
            <a:avLst/>
          </a:prstGeom>
        </p:spPr>
        <p:txBody>
          <a:bodyPr wrap="square">
            <a:spAutoFit/>
          </a:bodyPr>
          <a:lstStyle/>
          <a:p>
            <a:pPr>
              <a:lnSpc>
                <a:spcPct val="87000"/>
              </a:lnSpc>
            </a:pPr>
            <a:r>
              <a:rPr lang="zh-TW" altLang="zh-TW" sz="900" dirty="0">
                <a:latin typeface="微軟正黑體" panose="020B0604030504040204" pitchFamily="34" charset="-120"/>
                <a:ea typeface="微軟正黑體" panose="020B0604030504040204" pitchFamily="34" charset="-120"/>
              </a:rPr>
              <a:t>以上指數試算結果並非代表特定基金之投資成果，亦不代表對特定基金之買賣建議，基金不同於指數，基金可能會有中途清算或合併等情形，投資人無法直接投資指數。</a:t>
            </a:r>
            <a:r>
              <a:rPr lang="en-US" altLang="zh-TW" sz="900" b="1" dirty="0">
                <a:latin typeface="微軟正黑體" panose="020B0604030504040204" pitchFamily="34" charset="-120"/>
                <a:ea typeface="微軟正黑體" panose="020B0604030504040204" pitchFamily="34" charset="-120"/>
              </a:rPr>
              <a:t>&lt;</a:t>
            </a:r>
            <a:r>
              <a:rPr lang="zh-TW" altLang="en-US" sz="900" b="1" dirty="0">
                <a:latin typeface="微軟正黑體" panose="020B0604030504040204" pitchFamily="34" charset="-120"/>
                <a:ea typeface="微軟正黑體" panose="020B0604030504040204" pitchFamily="34" charset="-120"/>
              </a:rPr>
              <a:t>本頁不代表對任一個股的買賣建議</a:t>
            </a:r>
            <a:r>
              <a:rPr lang="en-US" altLang="zh-TW" sz="900" b="1" dirty="0">
                <a:latin typeface="微軟正黑體" panose="020B0604030504040204" pitchFamily="34" charset="-120"/>
                <a:ea typeface="微軟正黑體" panose="020B0604030504040204" pitchFamily="34" charset="-120"/>
              </a:rPr>
              <a:t>&gt;&lt;</a:t>
            </a:r>
            <a:r>
              <a:rPr lang="zh-TW" altLang="en-US" sz="900" b="1" dirty="0">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en-US" altLang="zh-TW" sz="900" b="1" dirty="0">
                <a:latin typeface="微軟正黑體" panose="020B0604030504040204" pitchFamily="34" charset="-120"/>
                <a:ea typeface="微軟正黑體" panose="020B0604030504040204" pitchFamily="34" charset="-120"/>
              </a:rPr>
              <a:t>&gt;&lt;</a:t>
            </a:r>
            <a:r>
              <a:rPr lang="zh-TW" altLang="en-US" sz="900" b="1" dirty="0">
                <a:latin typeface="微軟正黑體" panose="020B0604030504040204" pitchFamily="34" charset="-120"/>
                <a:ea typeface="微軟正黑體" panose="020B0604030504040204" pitchFamily="34" charset="-120"/>
              </a:rPr>
              <a:t>本文提及之經濟走勢不必然代表本基金之績效，本基金投資風險請詳閱基金公開說明書</a:t>
            </a:r>
            <a:r>
              <a:rPr lang="en-US" altLang="zh-TW" sz="900" b="1" dirty="0">
                <a:latin typeface="微軟正黑體" panose="020B0604030504040204" pitchFamily="34" charset="-120"/>
                <a:ea typeface="微軟正黑體" panose="020B0604030504040204" pitchFamily="34" charset="-120"/>
              </a:rPr>
              <a:t>&gt;</a:t>
            </a:r>
            <a:r>
              <a:rPr lang="zh-TW" altLang="en-US" sz="900" b="1" dirty="0">
                <a:latin typeface="微軟正黑體" panose="020B0604030504040204" pitchFamily="34" charset="-120"/>
                <a:ea typeface="微軟正黑體" panose="020B0604030504040204" pitchFamily="34" charset="-120"/>
              </a:rPr>
              <a:t>。</a:t>
            </a:r>
            <a:r>
              <a:rPr lang="zh-TW" altLang="en-US" sz="900" dirty="0">
                <a:latin typeface="微軟正黑體" panose="020B0604030504040204" pitchFamily="34" charset="-120"/>
                <a:ea typeface="微軟正黑體" panose="020B0604030504040204"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lang="zh-TW" altLang="en-US" sz="900" b="1" dirty="0">
                <a:latin typeface="微軟正黑體" panose="020B0604030504040204" pitchFamily="34" charset="-120"/>
                <a:ea typeface="微軟正黑體" panose="020B0604030504040204"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lang="zh-TW" altLang="en-US" sz="900" dirty="0">
                <a:latin typeface="微軟正黑體" panose="020B0604030504040204" pitchFamily="34" charset="-120"/>
                <a:ea typeface="微軟正黑體" panose="020B0604030504040204" pitchFamily="34" charset="-120"/>
              </a:rPr>
              <a:t>【富蘭克林證券投顧獨立經營管理】。Ⓞ投資基金所應承擔之相關風險及應負擔之費用(含分銷費用)已揭露於基金公開說明書及投資人須知中，投資人可至境外基金資訊觀測站(http://www.fundclear.com.tw)下載，或逕向本公司網站( http://www.Franklin.com.tw )查閱。</a:t>
            </a:r>
            <a:r>
              <a:rPr lang="zh-TW" altLang="zh-TW" sz="900" b="1" dirty="0">
                <a:solidFill>
                  <a:prstClr val="black"/>
                </a:solidFill>
                <a:latin typeface="微軟正黑體" panose="020B0604030504040204" pitchFamily="34" charset="-120"/>
                <a:ea typeface="微軟正黑體" panose="020B0604030504040204" pitchFamily="34" charset="-120"/>
              </a:rPr>
              <a:t>富蘭克林證券投資顧問股份有限公司 主管機關核准之營業執照字號：</a:t>
            </a:r>
            <a:r>
              <a:rPr lang="en-US" altLang="zh-TW" sz="900" b="1" dirty="0">
                <a:solidFill>
                  <a:prstClr val="black"/>
                </a:solidFill>
                <a:latin typeface="微軟正黑體" panose="020B0604030504040204" pitchFamily="34" charset="-120"/>
                <a:ea typeface="微軟正黑體" panose="020B0604030504040204" pitchFamily="34" charset="-120"/>
              </a:rPr>
              <a:t>114</a:t>
            </a:r>
            <a:r>
              <a:rPr lang="zh-TW" altLang="zh-TW" sz="900" b="1" dirty="0">
                <a:solidFill>
                  <a:prstClr val="black"/>
                </a:solidFill>
                <a:latin typeface="微軟正黑體" panose="020B0604030504040204" pitchFamily="34" charset="-120"/>
                <a:ea typeface="微軟正黑體" panose="020B0604030504040204" pitchFamily="34" charset="-120"/>
              </a:rPr>
              <a:t>金管投顧新字第</a:t>
            </a:r>
            <a:r>
              <a:rPr lang="en-US" altLang="zh-TW" sz="900" b="1" dirty="0">
                <a:solidFill>
                  <a:prstClr val="black"/>
                </a:solidFill>
                <a:latin typeface="微軟正黑體" panose="020B0604030504040204" pitchFamily="34" charset="-120"/>
                <a:ea typeface="微軟正黑體" panose="020B0604030504040204" pitchFamily="34" charset="-120"/>
              </a:rPr>
              <a:t>018</a:t>
            </a:r>
            <a:r>
              <a:rPr lang="zh-TW" altLang="zh-TW" sz="900" b="1" dirty="0">
                <a:solidFill>
                  <a:prstClr val="black"/>
                </a:solidFill>
                <a:latin typeface="微軟正黑體" panose="020B0604030504040204" pitchFamily="34" charset="-120"/>
                <a:ea typeface="微軟正黑體" panose="020B0604030504040204" pitchFamily="34" charset="-120"/>
              </a:rPr>
              <a:t>號 台北市忠孝東路四段</a:t>
            </a:r>
            <a:r>
              <a:rPr lang="en-US" altLang="zh-TW" sz="900" b="1" dirty="0">
                <a:solidFill>
                  <a:prstClr val="black"/>
                </a:solidFill>
                <a:latin typeface="微軟正黑體" panose="020B0604030504040204" pitchFamily="34" charset="-120"/>
                <a:ea typeface="微軟正黑體" panose="020B0604030504040204" pitchFamily="34" charset="-120"/>
              </a:rPr>
              <a:t>87</a:t>
            </a:r>
            <a:r>
              <a:rPr lang="zh-TW" altLang="zh-TW" sz="900" b="1" dirty="0">
                <a:solidFill>
                  <a:prstClr val="black"/>
                </a:solidFill>
                <a:latin typeface="微軟正黑體" panose="020B0604030504040204" pitchFamily="34" charset="-120"/>
                <a:ea typeface="微軟正黑體" panose="020B0604030504040204" pitchFamily="34" charset="-120"/>
              </a:rPr>
              <a:t>號</a:t>
            </a:r>
            <a:r>
              <a:rPr lang="en-US" altLang="zh-TW" sz="900" b="1" dirty="0">
                <a:solidFill>
                  <a:prstClr val="black"/>
                </a:solidFill>
                <a:latin typeface="微軟正黑體" panose="020B0604030504040204" pitchFamily="34" charset="-120"/>
                <a:ea typeface="微軟正黑體" panose="020B0604030504040204" pitchFamily="34" charset="-120"/>
              </a:rPr>
              <a:t>8</a:t>
            </a:r>
            <a:r>
              <a:rPr lang="zh-TW" altLang="zh-TW" sz="900" b="1" dirty="0">
                <a:solidFill>
                  <a:prstClr val="black"/>
                </a:solidFill>
                <a:latin typeface="微軟正黑體" panose="020B0604030504040204" pitchFamily="34" charset="-120"/>
                <a:ea typeface="微軟正黑體" panose="020B0604030504040204" pitchFamily="34" charset="-120"/>
              </a:rPr>
              <a:t>樓 電話：﹝</a:t>
            </a:r>
            <a:r>
              <a:rPr lang="en-US" altLang="zh-TW" sz="900" b="1" dirty="0">
                <a:solidFill>
                  <a:prstClr val="black"/>
                </a:solidFill>
                <a:latin typeface="微軟正黑體" panose="020B0604030504040204" pitchFamily="34" charset="-120"/>
                <a:ea typeface="微軟正黑體" panose="020B0604030504040204" pitchFamily="34" charset="-120"/>
              </a:rPr>
              <a:t>02</a:t>
            </a:r>
            <a:r>
              <a:rPr lang="zh-TW" altLang="zh-TW" sz="900" b="1" dirty="0">
                <a:solidFill>
                  <a:prstClr val="black"/>
                </a:solidFill>
                <a:latin typeface="微軟正黑體" panose="020B0604030504040204" pitchFamily="34" charset="-120"/>
                <a:ea typeface="微軟正黑體" panose="020B0604030504040204" pitchFamily="34" charset="-120"/>
              </a:rPr>
              <a:t>﹞</a:t>
            </a:r>
            <a:r>
              <a:rPr lang="en-US" altLang="zh-TW" sz="900" b="1" dirty="0">
                <a:solidFill>
                  <a:prstClr val="black"/>
                </a:solidFill>
                <a:latin typeface="微軟正黑體" panose="020B0604030504040204" pitchFamily="34" charset="-120"/>
                <a:ea typeface="微軟正黑體" panose="020B0604030504040204" pitchFamily="34" charset="-120"/>
              </a:rPr>
              <a:t>2781-0088</a:t>
            </a:r>
            <a:r>
              <a:rPr lang="zh-TW" altLang="zh-TW" sz="900" b="1" dirty="0">
                <a:solidFill>
                  <a:prstClr val="black"/>
                </a:solidFill>
                <a:latin typeface="微軟正黑體" panose="020B0604030504040204" pitchFamily="34" charset="-120"/>
                <a:ea typeface="微軟正黑體" panose="020B0604030504040204" pitchFamily="34" charset="-120"/>
              </a:rPr>
              <a:t>　傳真：﹝</a:t>
            </a:r>
            <a:r>
              <a:rPr lang="en-US" altLang="zh-TW" sz="900" b="1" dirty="0">
                <a:solidFill>
                  <a:prstClr val="black"/>
                </a:solidFill>
                <a:latin typeface="微軟正黑體" panose="020B0604030504040204" pitchFamily="34" charset="-120"/>
                <a:ea typeface="微軟正黑體" panose="020B0604030504040204" pitchFamily="34" charset="-120"/>
              </a:rPr>
              <a:t>02</a:t>
            </a:r>
            <a:r>
              <a:rPr lang="zh-TW" altLang="zh-TW" sz="900" b="1" dirty="0">
                <a:solidFill>
                  <a:prstClr val="black"/>
                </a:solidFill>
                <a:latin typeface="微軟正黑體" panose="020B0604030504040204" pitchFamily="34" charset="-120"/>
                <a:ea typeface="微軟正黑體" panose="020B0604030504040204" pitchFamily="34" charset="-120"/>
              </a:rPr>
              <a:t>﹞</a:t>
            </a:r>
            <a:r>
              <a:rPr lang="en-US" altLang="zh-TW" sz="900" b="1" dirty="0">
                <a:solidFill>
                  <a:prstClr val="black"/>
                </a:solidFill>
                <a:latin typeface="微軟正黑體" panose="020B0604030504040204" pitchFamily="34" charset="-120"/>
                <a:ea typeface="微軟正黑體" panose="020B0604030504040204" pitchFamily="34" charset="-120"/>
              </a:rPr>
              <a:t>2781-7788  </a:t>
            </a:r>
            <a:r>
              <a:rPr lang="en-US" altLang="zh-TW" sz="900" b="1" u="sng" dirty="0">
                <a:solidFill>
                  <a:prstClr val="black"/>
                </a:solidFill>
                <a:latin typeface="微軟正黑體" panose="020B0604030504040204" pitchFamily="34" charset="-120"/>
                <a:ea typeface="微軟正黑體" panose="020B0604030504040204" pitchFamily="34" charset="-120"/>
              </a:rPr>
              <a:t>http://www.Franklin.com.tw</a:t>
            </a:r>
            <a:endParaRPr lang="zh-TW" altLang="zh-TW" sz="900" b="1" dirty="0">
              <a:solidFill>
                <a:prstClr val="black"/>
              </a:solidFill>
              <a:latin typeface="微軟正黑體" panose="020B0604030504040204" pitchFamily="34" charset="-120"/>
              <a:ea typeface="微軟正黑體" panose="020B0604030504040204" pitchFamily="34" charset="-120"/>
            </a:endParaRPr>
          </a:p>
        </p:txBody>
      </p:sp>
      <p:grpSp>
        <p:nvGrpSpPr>
          <p:cNvPr id="9" name="群組 8">
            <a:extLst>
              <a:ext uri="{FF2B5EF4-FFF2-40B4-BE49-F238E27FC236}">
                <a16:creationId xmlns:a16="http://schemas.microsoft.com/office/drawing/2014/main" id="{20358DBB-D452-646E-AA15-DF4DAF1AE41C}"/>
              </a:ext>
            </a:extLst>
          </p:cNvPr>
          <p:cNvGrpSpPr/>
          <p:nvPr/>
        </p:nvGrpSpPr>
        <p:grpSpPr>
          <a:xfrm>
            <a:off x="0" y="1374627"/>
            <a:ext cx="6478073" cy="338554"/>
            <a:chOff x="0" y="2235129"/>
            <a:chExt cx="6245130" cy="338554"/>
          </a:xfrm>
        </p:grpSpPr>
        <p:pic>
          <p:nvPicPr>
            <p:cNvPr id="10" name="Picture 15">
              <a:extLst>
                <a:ext uri="{FF2B5EF4-FFF2-40B4-BE49-F238E27FC236}">
                  <a16:creationId xmlns:a16="http://schemas.microsoft.com/office/drawing/2014/main" id="{1CCAC6BB-33C0-5BAC-D35D-B0470FB120A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11" name="TextBox 190">
              <a:extLst>
                <a:ext uri="{FF2B5EF4-FFF2-40B4-BE49-F238E27FC236}">
                  <a16:creationId xmlns:a16="http://schemas.microsoft.com/office/drawing/2014/main" id="{E79C2419-0602-C0BE-24E0-AF5E415D7AD6}"/>
                </a:ext>
              </a:extLst>
            </p:cNvPr>
            <p:cNvSpPr txBox="1"/>
            <p:nvPr/>
          </p:nvSpPr>
          <p:spPr>
            <a:xfrm>
              <a:off x="260092" y="2235129"/>
              <a:ext cx="5982967"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富蘭克林坦伯頓日本基金管控下檔風險、進一步爭取上檔潛力</a:t>
              </a:r>
            </a:p>
          </p:txBody>
        </p:sp>
      </p:grpSp>
      <p:sp>
        <p:nvSpPr>
          <p:cNvPr id="13" name="矩形 12">
            <a:extLst>
              <a:ext uri="{FF2B5EF4-FFF2-40B4-BE49-F238E27FC236}">
                <a16:creationId xmlns:a16="http://schemas.microsoft.com/office/drawing/2014/main" id="{D0C2B11E-1757-920B-A174-50B1DC317314}"/>
              </a:ext>
            </a:extLst>
          </p:cNvPr>
          <p:cNvSpPr/>
          <p:nvPr/>
        </p:nvSpPr>
        <p:spPr>
          <a:xfrm>
            <a:off x="-19358" y="5994554"/>
            <a:ext cx="7551376" cy="341632"/>
          </a:xfrm>
          <a:prstGeom prst="rect">
            <a:avLst/>
          </a:prstGeom>
        </p:spPr>
        <p:txBody>
          <a:bodyPr wrap="square">
            <a:spAutoFit/>
          </a:bodyPr>
          <a:lstStyle/>
          <a:p>
            <a:pPr>
              <a:lnSpc>
                <a:spcPct val="90000"/>
              </a:lnSpc>
            </a:pPr>
            <a:r>
              <a:rPr lang="zh-TW" altLang="en-US" sz="900" dirty="0">
                <a:solidFill>
                  <a:srgbClr val="0A0A0A"/>
                </a:solidFill>
                <a:latin typeface="微軟正黑體" panose="020B0604030504040204" pitchFamily="34" charset="-120"/>
                <a:ea typeface="微軟正黑體" panose="020B0604030504040204" pitchFamily="34" charset="-120"/>
              </a:rPr>
              <a:t>資料來源</a:t>
            </a:r>
            <a:r>
              <a:rPr lang="en-US" altLang="zh-TW" sz="900" dirty="0">
                <a:solidFill>
                  <a:srgbClr val="0A0A0A"/>
                </a:solidFill>
                <a:latin typeface="微軟正黑體" panose="020B0604030504040204" pitchFamily="34" charset="-120"/>
                <a:ea typeface="微軟正黑體" panose="020B0604030504040204" pitchFamily="34" charset="-120"/>
              </a:rPr>
              <a:t>︰</a:t>
            </a:r>
            <a:r>
              <a:rPr lang="zh-TW" altLang="en-US" sz="900" dirty="0">
                <a:solidFill>
                  <a:srgbClr val="0A0A0A"/>
                </a:solidFill>
                <a:latin typeface="微軟正黑體" panose="020B0604030504040204" pitchFamily="34" charset="-120"/>
                <a:ea typeface="微軟正黑體" panose="020B0604030504040204" pitchFamily="34" charset="-120"/>
              </a:rPr>
              <a:t>理柏資訊以日幣</a:t>
            </a:r>
            <a:r>
              <a:rPr lang="en-US" altLang="zh-TW" sz="900" dirty="0">
                <a:solidFill>
                  <a:srgbClr val="0A0A0A"/>
                </a:solidFill>
                <a:latin typeface="微軟正黑體" panose="020B0604030504040204" pitchFamily="34" charset="-120"/>
                <a:ea typeface="微軟正黑體" panose="020B0604030504040204" pitchFamily="34" charset="-120"/>
              </a:rPr>
              <a:t>A(acc)</a:t>
            </a:r>
            <a:r>
              <a:rPr lang="zh-TW" altLang="en-US" sz="900" dirty="0">
                <a:solidFill>
                  <a:srgbClr val="0A0A0A"/>
                </a:solidFill>
                <a:latin typeface="微軟正黑體" panose="020B0604030504040204" pitchFamily="34" charset="-120"/>
                <a:ea typeface="微軟正黑體" panose="020B0604030504040204" pitchFamily="34" charset="-120"/>
              </a:rPr>
              <a:t>股為準，原幣計價統計過去</a:t>
            </a:r>
            <a:r>
              <a:rPr lang="en-US" altLang="zh-TW" sz="900" dirty="0">
                <a:solidFill>
                  <a:srgbClr val="0A0A0A"/>
                </a:solidFill>
                <a:latin typeface="微軟正黑體" panose="020B0604030504040204" pitchFamily="34" charset="-120"/>
                <a:ea typeface="微軟正黑體" panose="020B0604030504040204" pitchFamily="34" charset="-120"/>
              </a:rPr>
              <a:t>10</a:t>
            </a:r>
            <a:r>
              <a:rPr lang="zh-TW" altLang="en-US" sz="900" dirty="0">
                <a:solidFill>
                  <a:srgbClr val="0A0A0A"/>
                </a:solidFill>
                <a:latin typeface="微軟正黑體" panose="020B0604030504040204" pitchFamily="34" charset="-120"/>
                <a:ea typeface="微軟正黑體" panose="020B0604030504040204" pitchFamily="34" charset="-120"/>
              </a:rPr>
              <a:t>年至</a:t>
            </a:r>
            <a:r>
              <a:rPr lang="en-US" altLang="zh-TW" sz="900" dirty="0">
                <a:solidFill>
                  <a:srgbClr val="0A0A0A"/>
                </a:solidFill>
                <a:latin typeface="微軟正黑體" panose="020B0604030504040204" pitchFamily="34" charset="-120"/>
                <a:ea typeface="微軟正黑體" panose="020B0604030504040204" pitchFamily="34" charset="-120"/>
              </a:rPr>
              <a:t>2026/04/30</a:t>
            </a:r>
            <a:r>
              <a:rPr lang="zh-TW" altLang="en-US" sz="900" dirty="0">
                <a:solidFill>
                  <a:srgbClr val="0A0A0A"/>
                </a:solidFill>
                <a:latin typeface="微軟正黑體" panose="020B0604030504040204" pitchFamily="34" charset="-120"/>
                <a:ea typeface="微軟正黑體" panose="020B0604030504040204" pitchFamily="34" charset="-120"/>
              </a:rPr>
              <a:t>，波動風險為過去三年月報酬率之年化標準差。</a:t>
            </a:r>
            <a:r>
              <a:rPr lang="zh-TW" altLang="en-US" sz="900" b="1" dirty="0">
                <a:solidFill>
                  <a:srgbClr val="0A0A0A"/>
                </a:solidFill>
                <a:latin typeface="微軟正黑體" panose="020B0604030504040204" pitchFamily="34" charset="-120"/>
                <a:ea typeface="微軟正黑體" panose="020B0604030504040204" pitchFamily="34" charset="-120"/>
              </a:rPr>
              <a:t>基金過去績效不代表未來績效之保證</a:t>
            </a:r>
            <a:r>
              <a:rPr lang="zh-TW" altLang="en-US" sz="900" dirty="0">
                <a:solidFill>
                  <a:srgbClr val="0A0A0A"/>
                </a:solidFill>
                <a:latin typeface="微軟正黑體" panose="020B0604030504040204" pitchFamily="34" charset="-120"/>
                <a:ea typeface="微軟正黑體" panose="020B0604030504040204" pitchFamily="34" charset="-120"/>
              </a:rPr>
              <a:t>。</a:t>
            </a:r>
          </a:p>
        </p:txBody>
      </p:sp>
      <p:sp>
        <p:nvSpPr>
          <p:cNvPr id="15" name="文字方塊 14">
            <a:extLst>
              <a:ext uri="{FF2B5EF4-FFF2-40B4-BE49-F238E27FC236}">
                <a16:creationId xmlns:a16="http://schemas.microsoft.com/office/drawing/2014/main" id="{70375696-AF78-88B9-A3E7-8ED4F18568E0}"/>
              </a:ext>
            </a:extLst>
          </p:cNvPr>
          <p:cNvSpPr txBox="1"/>
          <p:nvPr/>
        </p:nvSpPr>
        <p:spPr>
          <a:xfrm>
            <a:off x="1827432" y="2927212"/>
            <a:ext cx="3780631" cy="292388"/>
          </a:xfrm>
          <a:prstGeom prst="rect">
            <a:avLst/>
          </a:prstGeom>
          <a:noFill/>
          <a:ln>
            <a:noFill/>
          </a:ln>
        </p:spPr>
        <p:txBody>
          <a:bodyPr wrap="square">
            <a:spAutoFit/>
          </a:bodyPr>
          <a:lstStyle/>
          <a:p>
            <a:pPr algn="ctr"/>
            <a:r>
              <a:rPr lang="zh-TW" altLang="en-US" sz="1300" b="1" dirty="0">
                <a:latin typeface="微軟正黑體" pitchFamily="34" charset="-120"/>
                <a:ea typeface="微軟正黑體" pitchFamily="34" charset="-120"/>
              </a:rPr>
              <a:t>富蘭克林坦伯頓日本基金波動風險趨勢</a:t>
            </a:r>
            <a:r>
              <a:rPr lang="en-US" altLang="zh-TW" sz="1300" b="1" dirty="0">
                <a:latin typeface="微軟正黑體" pitchFamily="34" charset="-120"/>
                <a:ea typeface="微軟正黑體" pitchFamily="34" charset="-120"/>
              </a:rPr>
              <a:t>(%)</a:t>
            </a:r>
          </a:p>
        </p:txBody>
      </p:sp>
      <p:grpSp>
        <p:nvGrpSpPr>
          <p:cNvPr id="18" name="群組 17">
            <a:extLst>
              <a:ext uri="{FF2B5EF4-FFF2-40B4-BE49-F238E27FC236}">
                <a16:creationId xmlns:a16="http://schemas.microsoft.com/office/drawing/2014/main" id="{8E135A23-852B-99EF-1A2C-3F308CA8558B}"/>
              </a:ext>
            </a:extLst>
          </p:cNvPr>
          <p:cNvGrpSpPr/>
          <p:nvPr/>
        </p:nvGrpSpPr>
        <p:grpSpPr>
          <a:xfrm>
            <a:off x="1326" y="6310772"/>
            <a:ext cx="6478073" cy="338554"/>
            <a:chOff x="0" y="2235129"/>
            <a:chExt cx="6245130" cy="338554"/>
          </a:xfrm>
        </p:grpSpPr>
        <p:pic>
          <p:nvPicPr>
            <p:cNvPr id="19" name="Picture 15">
              <a:extLst>
                <a:ext uri="{FF2B5EF4-FFF2-40B4-BE49-F238E27FC236}">
                  <a16:creationId xmlns:a16="http://schemas.microsoft.com/office/drawing/2014/main" id="{A4B0A4FE-95D0-82A2-29E4-765738333D72}"/>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0" name="TextBox 190">
              <a:extLst>
                <a:ext uri="{FF2B5EF4-FFF2-40B4-BE49-F238E27FC236}">
                  <a16:creationId xmlns:a16="http://schemas.microsoft.com/office/drawing/2014/main" id="{E970E7A0-9207-8720-CF1D-19B5E9894F2C}"/>
                </a:ext>
              </a:extLst>
            </p:cNvPr>
            <p:cNvSpPr txBox="1"/>
            <p:nvPr/>
          </p:nvSpPr>
          <p:spPr>
            <a:xfrm>
              <a:off x="260093" y="2235129"/>
              <a:ext cx="5522815"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富蘭克林坦伯頓日本基金績效表現優異</a:t>
              </a:r>
            </a:p>
          </p:txBody>
        </p:sp>
      </p:grpSp>
      <p:sp>
        <p:nvSpPr>
          <p:cNvPr id="22" name="Rectangle 56">
            <a:extLst>
              <a:ext uri="{FF2B5EF4-FFF2-40B4-BE49-F238E27FC236}">
                <a16:creationId xmlns:a16="http://schemas.microsoft.com/office/drawing/2014/main" id="{2AB47888-B196-6343-C83C-62AFAB15FA9F}"/>
              </a:ext>
            </a:extLst>
          </p:cNvPr>
          <p:cNvSpPr>
            <a:spLocks noChangeArrowheads="1"/>
          </p:cNvSpPr>
          <p:nvPr/>
        </p:nvSpPr>
        <p:spPr bwMode="auto">
          <a:xfrm>
            <a:off x="171019" y="8453710"/>
            <a:ext cx="68519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dash"/>
                <a:miter lim="800000"/>
                <a:headEnd/>
                <a:tailEnd/>
              </a14:hiddenLine>
            </a:ext>
          </a:extLst>
        </p:spPr>
        <p:txBody>
          <a:bodyPr wrap="square" anchor="ctr">
            <a:spAutoFit/>
          </a:bodyPr>
          <a:lstStyle>
            <a:lvl1pPr algn="l" eaLnBrk="0" hangingPunct="0">
              <a:spcBef>
                <a:spcPct val="20000"/>
              </a:spcBef>
              <a:buFont typeface="Arial" charset="0"/>
              <a:buChar char="•"/>
              <a:defRPr sz="32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buChar char="–"/>
              <a:defRPr sz="28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buChar char="•"/>
              <a:defRPr sz="24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buChar char="–"/>
              <a:defRPr sz="2000">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buChar char="»"/>
              <a:defRPr sz="2000">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9pPr>
          </a:lstStyle>
          <a:p>
            <a:pPr>
              <a:buNone/>
            </a:pPr>
            <a:r>
              <a:rPr lang="zh-TW" altLang="en-US" sz="900" dirty="0">
                <a:latin typeface="微軟正黑體" panose="020B0604030504040204" pitchFamily="34" charset="-120"/>
                <a:ea typeface="微軟正黑體" panose="020B0604030504040204" pitchFamily="34" charset="-120"/>
              </a:rPr>
              <a:t>資料來源</a:t>
            </a:r>
            <a:r>
              <a:rPr lang="en-US" altLang="zh-TW" sz="900" dirty="0">
                <a:latin typeface="微軟正黑體" panose="020B0604030504040204" pitchFamily="34" charset="-120"/>
                <a:ea typeface="微軟正黑體" panose="020B0604030504040204" pitchFamily="34" charset="-120"/>
              </a:rPr>
              <a:t>︰</a:t>
            </a:r>
            <a:r>
              <a:rPr lang="zh-TW" altLang="en-US" sz="900" dirty="0">
                <a:latin typeface="微軟正黑體" panose="020B0604030504040204" pitchFamily="34" charset="-120"/>
                <a:ea typeface="微軟正黑體" panose="020B0604030504040204" pitchFamily="34" charset="-120"/>
              </a:rPr>
              <a:t>理柏資訊，以日幣</a:t>
            </a:r>
            <a:r>
              <a:rPr lang="en-US" altLang="zh-TW" sz="900" dirty="0">
                <a:latin typeface="微軟正黑體" panose="020B0604030504040204" pitchFamily="34" charset="-120"/>
                <a:ea typeface="微軟正黑體" panose="020B0604030504040204" pitchFamily="34" charset="-120"/>
              </a:rPr>
              <a:t>A(</a:t>
            </a:r>
            <a:r>
              <a:rPr lang="en-US" altLang="zh-TW" sz="900" dirty="0" err="1">
                <a:latin typeface="微軟正黑體" panose="020B0604030504040204" pitchFamily="34" charset="-120"/>
                <a:ea typeface="微軟正黑體" panose="020B0604030504040204" pitchFamily="34" charset="-120"/>
              </a:rPr>
              <a:t>acc</a:t>
            </a:r>
            <a:r>
              <a:rPr lang="en-US" altLang="zh-TW" sz="900" dirty="0">
                <a:latin typeface="微軟正黑體" panose="020B0604030504040204" pitchFamily="34" charset="-120"/>
                <a:ea typeface="微軟正黑體" panose="020B0604030504040204" pitchFamily="34" charset="-120"/>
              </a:rPr>
              <a:t>)</a:t>
            </a:r>
            <a:r>
              <a:rPr lang="zh-TW" altLang="en-US" sz="900" dirty="0">
                <a:latin typeface="微軟正黑體" panose="020B0604030504040204" pitchFamily="34" charset="-120"/>
                <a:ea typeface="微軟正黑體" panose="020B0604030504040204" pitchFamily="34" charset="-120"/>
              </a:rPr>
              <a:t>股為準，日幣計價統計至</a:t>
            </a:r>
            <a:r>
              <a:rPr lang="en-US" altLang="zh-TW" sz="900" dirty="0">
                <a:latin typeface="微軟正黑體" panose="020B0604030504040204" pitchFamily="34" charset="-120"/>
                <a:ea typeface="微軟正黑體" panose="020B0604030504040204" pitchFamily="34" charset="-120"/>
              </a:rPr>
              <a:t>2026/04/30</a:t>
            </a:r>
            <a:r>
              <a:rPr lang="zh-TW" altLang="en-US" sz="900" dirty="0">
                <a:latin typeface="微軟正黑體" panose="020B0604030504040204" pitchFamily="34" charset="-120"/>
                <a:ea typeface="微軟正黑體" panose="020B0604030504040204" pitchFamily="34" charset="-120"/>
              </a:rPr>
              <a:t>。波動風險為過去三年月報酬率之年化標準差。同類型為理柏環球分類日本股票。</a:t>
            </a:r>
            <a:r>
              <a:rPr lang="zh-TW" altLang="en-US" sz="900" b="1" dirty="0">
                <a:latin typeface="微軟正黑體" panose="020B0604030504040204" pitchFamily="34" charset="-120"/>
                <a:ea typeface="微軟正黑體" panose="020B0604030504040204" pitchFamily="34" charset="-120"/>
              </a:rPr>
              <a:t>基金過去績效不代表未來績效之保證</a:t>
            </a:r>
            <a:r>
              <a:rPr lang="zh-TW" altLang="en-US" sz="900" dirty="0">
                <a:latin typeface="微軟正黑體" panose="020B0604030504040204" pitchFamily="34" charset="-120"/>
                <a:ea typeface="微軟正黑體" panose="020B0604030504040204" pitchFamily="34" charset="-120"/>
              </a:rPr>
              <a:t>。</a:t>
            </a:r>
          </a:p>
        </p:txBody>
      </p:sp>
      <p:sp>
        <p:nvSpPr>
          <p:cNvPr id="27" name="矩形 26">
            <a:extLst>
              <a:ext uri="{FF2B5EF4-FFF2-40B4-BE49-F238E27FC236}">
                <a16:creationId xmlns:a16="http://schemas.microsoft.com/office/drawing/2014/main" id="{3859DCB5-61C0-8E4F-DC26-00D4C1018034}"/>
              </a:ext>
            </a:extLst>
          </p:cNvPr>
          <p:cNvSpPr/>
          <p:nvPr/>
        </p:nvSpPr>
        <p:spPr>
          <a:xfrm>
            <a:off x="51122" y="1680592"/>
            <a:ext cx="7156695" cy="1307474"/>
          </a:xfrm>
          <a:prstGeom prst="rect">
            <a:avLst/>
          </a:prstGeom>
          <a:noFill/>
        </p:spPr>
        <p:txBody>
          <a:bodyPr wrap="square">
            <a:spAutoFit/>
          </a:bodyPr>
          <a:ls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a:lstStyle>
          <a:p>
            <a:pPr marL="171450" indent="-171450" algn="just">
              <a:lnSpc>
                <a:spcPts val="1600"/>
              </a:lnSpc>
              <a:spcBef>
                <a:spcPts val="0"/>
              </a:spcBef>
              <a:buFont typeface="Wingdings" panose="05000000000000000000" pitchFamily="2" charset="2"/>
              <a:buChar char="ü"/>
              <a:defRPr/>
            </a:pPr>
            <a:r>
              <a:rPr kumimoji="1" lang="zh-TW" altLang="en-US" sz="1200" dirty="0">
                <a:latin typeface="微軟正黑體" panose="020B0604030504040204" pitchFamily="34" charset="-120"/>
                <a:ea typeface="微軟正黑體" panose="020B0604030504040204" pitchFamily="34" charset="-120"/>
              </a:rPr>
              <a:t>傳統主動型投資人多半只專注於財務分析與評價模型，而</a:t>
            </a:r>
            <a:r>
              <a:rPr kumimoji="1" lang="zh-TW" altLang="en-US" sz="1200" b="1" dirty="0">
                <a:solidFill>
                  <a:srgbClr val="0000FF"/>
                </a:solidFill>
                <a:latin typeface="微軟正黑體" panose="020B0604030504040204" pitchFamily="34" charset="-120"/>
                <a:ea typeface="微軟正黑體" panose="020B0604030504040204" pitchFamily="34" charset="-120"/>
              </a:rPr>
              <a:t>富蘭克林坦伯頓日本基金團隊則把自己視為企業的長期合作夥伴，積極參與公司治理，協助企業提升對所有利害關係人的價值，包含顧客、員工與股東，此即所謂「企業主觀點」</a:t>
            </a:r>
            <a:r>
              <a:rPr kumimoji="1" lang="en-US" altLang="zh-TW" sz="1200" b="1" dirty="0">
                <a:solidFill>
                  <a:srgbClr val="0000FF"/>
                </a:solidFill>
                <a:latin typeface="微軟正黑體" panose="020B0604030504040204" pitchFamily="34" charset="-120"/>
                <a:ea typeface="微軟正黑體" panose="020B0604030504040204" pitchFamily="34" charset="-120"/>
              </a:rPr>
              <a:t>(business owner approach)</a:t>
            </a:r>
            <a:r>
              <a:rPr kumimoji="1" lang="zh-TW" altLang="en-US" sz="1200" dirty="0">
                <a:latin typeface="微軟正黑體" panose="020B0604030504040204" pitchFamily="34" charset="-120"/>
                <a:ea typeface="微軟正黑體" panose="020B0604030504040204" pitchFamily="34" charset="-120"/>
              </a:rPr>
              <a:t>。</a:t>
            </a:r>
            <a:endParaRPr kumimoji="1" lang="en-US" altLang="zh-TW" sz="1200" dirty="0">
              <a:latin typeface="微軟正黑體" panose="020B0604030504040204" pitchFamily="34" charset="-120"/>
              <a:ea typeface="微軟正黑體" panose="020B0604030504040204" pitchFamily="34" charset="-120"/>
            </a:endParaRPr>
          </a:p>
          <a:p>
            <a:pPr marL="171450" indent="-171450" algn="just">
              <a:lnSpc>
                <a:spcPts val="1600"/>
              </a:lnSpc>
              <a:spcBef>
                <a:spcPts val="0"/>
              </a:spcBef>
              <a:buFont typeface="Wingdings" panose="05000000000000000000" pitchFamily="2" charset="2"/>
              <a:buChar char="ü"/>
              <a:defRPr/>
            </a:pPr>
            <a:r>
              <a:rPr kumimoji="1" lang="zh-TW" altLang="en-US" sz="1200" dirty="0">
                <a:latin typeface="微軟正黑體" panose="020B0604030504040204" pitchFamily="34" charset="-120"/>
                <a:ea typeface="微軟正黑體" panose="020B0604030504040204" pitchFamily="34" charset="-120"/>
              </a:rPr>
              <a:t>團隊不以產業分散來降低風險，而是</a:t>
            </a:r>
            <a:r>
              <a:rPr kumimoji="1" lang="zh-TW" altLang="en-US" sz="1200" b="1" dirty="0">
                <a:solidFill>
                  <a:srgbClr val="0000FF"/>
                </a:solidFill>
                <a:latin typeface="微軟正黑體" panose="020B0604030504040204" pitchFamily="34" charset="-120"/>
                <a:ea typeface="微軟正黑體" panose="020B0604030504040204" pitchFamily="34" charset="-120"/>
              </a:rPr>
              <a:t>以「價格錯置」來積極進行風險管理</a:t>
            </a:r>
            <a:r>
              <a:rPr kumimoji="1" lang="zh-TW" altLang="en-US" sz="1200" dirty="0">
                <a:latin typeface="微軟正黑體" panose="020B0604030504040204" pitchFamily="34" charset="-120"/>
                <a:ea typeface="微軟正黑體" panose="020B0604030504040204" pitchFamily="34" charset="-120"/>
              </a:rPr>
              <a:t>，每檔持股的價格錯置性質、報酬來源都不同，彼此間相關性低，基金的投資組合通常集中於</a:t>
            </a:r>
            <a:r>
              <a:rPr kumimoji="1" lang="en-US" altLang="zh-TW" sz="1200" dirty="0">
                <a:latin typeface="微軟正黑體" panose="020B0604030504040204" pitchFamily="34" charset="-120"/>
                <a:ea typeface="微軟正黑體" panose="020B0604030504040204" pitchFamily="34" charset="-120"/>
              </a:rPr>
              <a:t>30~40</a:t>
            </a:r>
            <a:r>
              <a:rPr kumimoji="1" lang="zh-TW" altLang="en-US" sz="1200" dirty="0">
                <a:latin typeface="微軟正黑體" panose="020B0604030504040204" pitchFamily="34" charset="-120"/>
                <a:ea typeface="微軟正黑體" panose="020B0604030504040204" pitchFamily="34" charset="-120"/>
              </a:rPr>
              <a:t>檔股票，但因為「價格錯置」類型分散，使得</a:t>
            </a:r>
            <a:r>
              <a:rPr kumimoji="1" lang="zh-TW" altLang="en-US" sz="1200" b="1" dirty="0">
                <a:solidFill>
                  <a:srgbClr val="0000FF"/>
                </a:solidFill>
                <a:latin typeface="微軟正黑體" panose="020B0604030504040204" pitchFamily="34" charset="-120"/>
                <a:ea typeface="微軟正黑體" panose="020B0604030504040204" pitchFamily="34" charset="-120"/>
              </a:rPr>
              <a:t>風險管理效果佳，基金在維持上檔潛力的狀況下，管控下檔風險的能力優異</a:t>
            </a:r>
            <a:r>
              <a:rPr kumimoji="1" lang="zh-TW" altLang="en-US" sz="1200" dirty="0">
                <a:latin typeface="微軟正黑體" panose="020B0604030504040204" pitchFamily="34" charset="-120"/>
                <a:ea typeface="微軟正黑體" panose="020B0604030504040204" pitchFamily="34" charset="-120"/>
              </a:rPr>
              <a:t>。</a:t>
            </a:r>
          </a:p>
        </p:txBody>
      </p:sp>
      <p:pic>
        <p:nvPicPr>
          <p:cNvPr id="4" name="圖片 3">
            <a:extLst>
              <a:ext uri="{FF2B5EF4-FFF2-40B4-BE49-F238E27FC236}">
                <a16:creationId xmlns:a16="http://schemas.microsoft.com/office/drawing/2014/main" id="{F40158A4-6089-A725-E8BA-17F6F3DF0327}"/>
              </a:ext>
            </a:extLst>
          </p:cNvPr>
          <p:cNvPicPr>
            <a:picLocks noChangeAspect="1"/>
          </p:cNvPicPr>
          <p:nvPr/>
        </p:nvPicPr>
        <p:blipFill>
          <a:blip r:embed="rId4"/>
          <a:srcRect t="3521"/>
          <a:stretch>
            <a:fillRect/>
          </a:stretch>
        </p:blipFill>
        <p:spPr>
          <a:xfrm>
            <a:off x="336550" y="3154813"/>
            <a:ext cx="6991164" cy="2835622"/>
          </a:xfrm>
          <a:prstGeom prst="rect">
            <a:avLst/>
          </a:prstGeom>
        </p:spPr>
      </p:pic>
      <p:graphicFrame>
        <p:nvGraphicFramePr>
          <p:cNvPr id="5" name="表格 4">
            <a:extLst>
              <a:ext uri="{FF2B5EF4-FFF2-40B4-BE49-F238E27FC236}">
                <a16:creationId xmlns:a16="http://schemas.microsoft.com/office/drawing/2014/main" id="{5E6C3536-FFE2-3637-B242-DB12A267EFB3}"/>
              </a:ext>
            </a:extLst>
          </p:cNvPr>
          <p:cNvGraphicFramePr>
            <a:graphicFrameLocks noGrp="1"/>
          </p:cNvGraphicFramePr>
          <p:nvPr>
            <p:extLst>
              <p:ext uri="{D42A27DB-BD31-4B8C-83A1-F6EECF244321}">
                <p14:modId xmlns:p14="http://schemas.microsoft.com/office/powerpoint/2010/main" val="3828741471"/>
              </p:ext>
            </p:extLst>
          </p:nvPr>
        </p:nvGraphicFramePr>
        <p:xfrm>
          <a:off x="60988" y="6757316"/>
          <a:ext cx="7200802" cy="1512223"/>
        </p:xfrm>
        <a:graphic>
          <a:graphicData uri="http://schemas.openxmlformats.org/drawingml/2006/table">
            <a:tbl>
              <a:tblPr firstRow="1" firstCol="1" bandRow="1"/>
              <a:tblGrid>
                <a:gridCol w="1947553">
                  <a:extLst>
                    <a:ext uri="{9D8B030D-6E8A-4147-A177-3AD203B41FA5}">
                      <a16:colId xmlns:a16="http://schemas.microsoft.com/office/drawing/2014/main" val="20000"/>
                    </a:ext>
                  </a:extLst>
                </a:gridCol>
                <a:gridCol w="736032">
                  <a:extLst>
                    <a:ext uri="{9D8B030D-6E8A-4147-A177-3AD203B41FA5}">
                      <a16:colId xmlns:a16="http://schemas.microsoft.com/office/drawing/2014/main" val="1892705130"/>
                    </a:ext>
                  </a:extLst>
                </a:gridCol>
                <a:gridCol w="736032">
                  <a:extLst>
                    <a:ext uri="{9D8B030D-6E8A-4147-A177-3AD203B41FA5}">
                      <a16:colId xmlns:a16="http://schemas.microsoft.com/office/drawing/2014/main" val="4197666662"/>
                    </a:ext>
                  </a:extLst>
                </a:gridCol>
                <a:gridCol w="736032">
                  <a:extLst>
                    <a:ext uri="{9D8B030D-6E8A-4147-A177-3AD203B41FA5}">
                      <a16:colId xmlns:a16="http://schemas.microsoft.com/office/drawing/2014/main" val="3534625970"/>
                    </a:ext>
                  </a:extLst>
                </a:gridCol>
                <a:gridCol w="736032">
                  <a:extLst>
                    <a:ext uri="{9D8B030D-6E8A-4147-A177-3AD203B41FA5}">
                      <a16:colId xmlns:a16="http://schemas.microsoft.com/office/drawing/2014/main" val="2650753413"/>
                    </a:ext>
                  </a:extLst>
                </a:gridCol>
                <a:gridCol w="736032">
                  <a:extLst>
                    <a:ext uri="{9D8B030D-6E8A-4147-A177-3AD203B41FA5}">
                      <a16:colId xmlns:a16="http://schemas.microsoft.com/office/drawing/2014/main" val="20005"/>
                    </a:ext>
                  </a:extLst>
                </a:gridCol>
                <a:gridCol w="702810">
                  <a:extLst>
                    <a:ext uri="{9D8B030D-6E8A-4147-A177-3AD203B41FA5}">
                      <a16:colId xmlns:a16="http://schemas.microsoft.com/office/drawing/2014/main" val="20006"/>
                    </a:ext>
                  </a:extLst>
                </a:gridCol>
                <a:gridCol w="870279">
                  <a:extLst>
                    <a:ext uri="{9D8B030D-6E8A-4147-A177-3AD203B41FA5}">
                      <a16:colId xmlns:a16="http://schemas.microsoft.com/office/drawing/2014/main" val="20007"/>
                    </a:ext>
                  </a:extLst>
                </a:gridCol>
              </a:tblGrid>
              <a:tr h="375445">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a:spcAft>
                          <a:spcPts val="0"/>
                        </a:spcAft>
                      </a:pPr>
                      <a:r>
                        <a:rPr lang="zh-TW" sz="1200" b="1" kern="100" dirty="0">
                          <a:solidFill>
                            <a:srgbClr val="FFFFFF"/>
                          </a:solidFill>
                          <a:effectLst/>
                          <a:latin typeface="微軟正黑體" panose="020B0604030504040204" pitchFamily="34" charset="-120"/>
                          <a:ea typeface="微軟正黑體" panose="020B0604030504040204" pitchFamily="34" charset="-120"/>
                          <a:cs typeface="Times New Roman"/>
                        </a:rPr>
                        <a:t>報酬率</a:t>
                      </a:r>
                      <a:r>
                        <a:rPr lang="en-US" sz="1200" b="1" kern="100" dirty="0">
                          <a:solidFill>
                            <a:srgbClr val="FFFFFF"/>
                          </a:solidFill>
                          <a:effectLst/>
                          <a:latin typeface="微軟正黑體" panose="020B0604030504040204" pitchFamily="34" charset="-120"/>
                          <a:ea typeface="微軟正黑體" panose="020B0604030504040204" pitchFamily="34" charset="-120"/>
                          <a:cs typeface="Times New Roman"/>
                        </a:rPr>
                        <a:t>(%)</a:t>
                      </a:r>
                      <a:endParaRPr lang="zh-TW" sz="1200" kern="100" dirty="0">
                        <a:effectLst/>
                        <a:latin typeface="微軟正黑體" panose="020B0604030504040204" pitchFamily="34" charset="-120"/>
                        <a:ea typeface="微軟正黑體" panose="020B0604030504040204" pitchFamily="34" charset="-120"/>
                        <a:cs typeface="Times New Roman"/>
                      </a:endParaRPr>
                    </a:p>
                  </a:txBody>
                  <a:tcPr marL="68583" marR="68583"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marR="0" lvl="0" indent="0" algn="ctr" defTabSz="914400" rtl="0" eaLnBrk="1" fontAlgn="b" latinLnBrk="0" hangingPunct="1">
                        <a:lnSpc>
                          <a:spcPct val="100000"/>
                        </a:lnSpc>
                        <a:spcBef>
                          <a:spcPts val="0"/>
                        </a:spcBef>
                        <a:spcAft>
                          <a:spcPts val="0"/>
                        </a:spcAft>
                        <a:buClrTx/>
                        <a:buSzTx/>
                        <a:buFontTx/>
                        <a:buNone/>
                        <a:tabLst/>
                        <a:defRPr/>
                      </a:pPr>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今年來</a:t>
                      </a:r>
                      <a:endParaRPr lang="en-US" altLang="zh-TW" sz="1200" b="1" i="0" u="none" strike="noStrike" dirty="0">
                        <a:solidFill>
                          <a:schemeClr val="bg1"/>
                        </a:solidFill>
                        <a:effectLst/>
                        <a:latin typeface="微軟正黑體" panose="020B0604030504040204" pitchFamily="34" charset="-120"/>
                        <a:ea typeface="微軟正黑體" panose="020B0604030504040204" pitchFamily="34" charset="-120"/>
                      </a:endParaRP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marR="0" lvl="0" indent="0" algn="ctr" defTabSz="914400" rtl="0" eaLnBrk="1" fontAlgn="b" latinLnBrk="0" hangingPunct="1">
                        <a:lnSpc>
                          <a:spcPct val="100000"/>
                        </a:lnSpc>
                        <a:spcBef>
                          <a:spcPts val="0"/>
                        </a:spcBef>
                        <a:spcAft>
                          <a:spcPts val="0"/>
                        </a:spcAft>
                        <a:buClrTx/>
                        <a:buSzTx/>
                        <a:buFontTx/>
                        <a:buNone/>
                        <a:tabLst/>
                        <a:defRPr/>
                      </a:pPr>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三個月</a:t>
                      </a:r>
                      <a:endParaRPr lang="en-US" altLang="zh-TW" sz="1200" b="1" i="0" u="none" strike="noStrike" dirty="0">
                        <a:solidFill>
                          <a:schemeClr val="bg1"/>
                        </a:solidFill>
                        <a:effectLst/>
                        <a:latin typeface="微軟正黑體" panose="020B0604030504040204" pitchFamily="34" charset="-120"/>
                        <a:ea typeface="微軟正黑體" panose="020B0604030504040204" pitchFamily="34" charset="-120"/>
                      </a:endParaRP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fontAlgn="b"/>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六個月</a:t>
                      </a: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fontAlgn="b"/>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一年</a:t>
                      </a: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fontAlgn="b"/>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二年</a:t>
                      </a: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fontAlgn="b"/>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三年</a:t>
                      </a: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fontAlgn="b"/>
                      <a:r>
                        <a:rPr lang="zh-TW" altLang="en-US" sz="1200" b="1" i="0" u="none" strike="noStrike" dirty="0">
                          <a:solidFill>
                            <a:schemeClr val="bg1"/>
                          </a:solidFill>
                          <a:effectLst/>
                          <a:latin typeface="微軟正黑體" panose="020B0604030504040204" pitchFamily="34" charset="-120"/>
                          <a:ea typeface="微軟正黑體" panose="020B0604030504040204" pitchFamily="34" charset="-120"/>
                        </a:rPr>
                        <a:t>波動風險</a:t>
                      </a:r>
                    </a:p>
                  </a:txBody>
                  <a:tcPr marL="9527" marR="9527" marT="95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423363">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algn="ctr">
                        <a:lnSpc>
                          <a:spcPts val="2400"/>
                        </a:lnSpc>
                        <a:spcAft>
                          <a:spcPts val="0"/>
                        </a:spcAft>
                      </a:pPr>
                      <a:r>
                        <a:rPr lang="zh-TW" sz="1200" b="1" kern="100" dirty="0">
                          <a:solidFill>
                            <a:srgbClr val="FFFFFF"/>
                          </a:solidFill>
                          <a:effectLst/>
                          <a:latin typeface="微軟正黑體" panose="020B0604030504040204" pitchFamily="34" charset="-120"/>
                          <a:ea typeface="微軟正黑體" panose="020B0604030504040204" pitchFamily="34" charset="-120"/>
                          <a:cs typeface="Times New Roman"/>
                        </a:rPr>
                        <a:t>富蘭克林坦伯頓</a:t>
                      </a:r>
                      <a:endParaRPr lang="en-US" altLang="zh-TW" sz="1200" b="1" kern="100" dirty="0">
                        <a:solidFill>
                          <a:srgbClr val="FFFFFF"/>
                        </a:solidFill>
                        <a:effectLst/>
                        <a:latin typeface="微軟正黑體" panose="020B0604030504040204" pitchFamily="34" charset="-120"/>
                        <a:ea typeface="微軟正黑體" panose="020B0604030504040204" pitchFamily="34" charset="-120"/>
                        <a:cs typeface="Times New Roman"/>
                      </a:endParaRPr>
                    </a:p>
                    <a:p>
                      <a:pPr algn="ctr">
                        <a:lnSpc>
                          <a:spcPts val="2400"/>
                        </a:lnSpc>
                        <a:spcAft>
                          <a:spcPts val="0"/>
                        </a:spcAft>
                      </a:pPr>
                      <a:r>
                        <a:rPr lang="zh-TW" altLang="en-US" sz="1200" b="1" kern="1200" dirty="0">
                          <a:solidFill>
                            <a:srgbClr val="FFFFFF">
                              <a:lumMod val="95000"/>
                            </a:srgbClr>
                          </a:solidFill>
                          <a:effectLst/>
                          <a:latin typeface="微軟正黑體" panose="020B0604030504040204" pitchFamily="34" charset="-120"/>
                          <a:ea typeface="微軟正黑體" panose="020B0604030504040204" pitchFamily="34" charset="-120"/>
                          <a:cs typeface="+mn-cs"/>
                        </a:rPr>
                        <a:t>日本</a:t>
                      </a:r>
                      <a:r>
                        <a:rPr lang="zh-TW" sz="1200" b="1" kern="100" dirty="0">
                          <a:solidFill>
                            <a:srgbClr val="FFFFFF"/>
                          </a:solidFill>
                          <a:effectLst/>
                          <a:latin typeface="微軟正黑體" panose="020B0604030504040204" pitchFamily="34" charset="-120"/>
                          <a:ea typeface="微軟正黑體" panose="020B0604030504040204" pitchFamily="34" charset="-120"/>
                          <a:cs typeface="Times New Roman"/>
                        </a:rPr>
                        <a:t>基金</a:t>
                      </a:r>
                      <a:endParaRPr lang="zh-TW" sz="1200" kern="100" dirty="0">
                        <a:effectLst/>
                        <a:latin typeface="微軟正黑體" panose="020B0604030504040204" pitchFamily="34" charset="-120"/>
                        <a:ea typeface="微軟正黑體" panose="020B0604030504040204" pitchFamily="34" charset="-120"/>
                        <a:cs typeface="Times New Roman"/>
                      </a:endParaRPr>
                    </a:p>
                  </a:txBody>
                  <a:tcPr marL="68583" marR="68583"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10.07 </a:t>
                      </a:r>
                    </a:p>
                  </a:txBody>
                  <a:tcPr marL="9525" marR="9525" marT="9525"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3.38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a:solidFill>
                            <a:srgbClr val="000000"/>
                          </a:solidFill>
                          <a:effectLst/>
                          <a:latin typeface="微軟正黑體" panose="020B0604030504040204" pitchFamily="34" charset="-120"/>
                          <a:ea typeface="微軟正黑體" panose="020B0604030504040204" pitchFamily="34" charset="-120"/>
                          <a:cs typeface="+mn-cs"/>
                        </a:rPr>
                        <a:t>12.27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a:solidFill>
                            <a:srgbClr val="000000"/>
                          </a:solidFill>
                          <a:effectLst/>
                          <a:latin typeface="微軟正黑體" panose="020B0604030504040204" pitchFamily="34" charset="-120"/>
                          <a:ea typeface="微軟正黑體" panose="020B0604030504040204" pitchFamily="34" charset="-120"/>
                          <a:cs typeface="+mn-cs"/>
                        </a:rPr>
                        <a:t>45.12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a:solidFill>
                            <a:srgbClr val="000000"/>
                          </a:solidFill>
                          <a:effectLst/>
                          <a:latin typeface="微軟正黑體" panose="020B0604030504040204" pitchFamily="34" charset="-120"/>
                          <a:ea typeface="微軟正黑體" panose="020B0604030504040204" pitchFamily="34" charset="-120"/>
                          <a:cs typeface="+mn-cs"/>
                        </a:rPr>
                        <a:t>57.23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a:solidFill>
                            <a:srgbClr val="000000"/>
                          </a:solidFill>
                          <a:effectLst/>
                          <a:latin typeface="微軟正黑體" panose="020B0604030504040204" pitchFamily="34" charset="-120"/>
                          <a:ea typeface="微軟正黑體" panose="020B0604030504040204" pitchFamily="34" charset="-120"/>
                          <a:cs typeface="+mn-cs"/>
                        </a:rPr>
                        <a:t>111.58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a:solidFill>
                            <a:srgbClr val="000000"/>
                          </a:solidFill>
                          <a:effectLst/>
                          <a:latin typeface="微軟正黑體" panose="020B0604030504040204" pitchFamily="34" charset="-120"/>
                          <a:ea typeface="微軟正黑體" panose="020B0604030504040204" pitchFamily="34" charset="-120"/>
                          <a:cs typeface="+mn-cs"/>
                        </a:rPr>
                        <a:t>13.60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7BFDE"/>
                    </a:solidFill>
                  </a:tcPr>
                </a:tc>
                <a:extLst>
                  <a:ext uri="{0D108BD9-81ED-4DB2-BD59-A6C34878D82A}">
                    <a16:rowId xmlns:a16="http://schemas.microsoft.com/office/drawing/2014/main" val="10001"/>
                  </a:ext>
                </a:extLst>
              </a:tr>
              <a:tr h="423363">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latinLnBrk="0" hangingPunct="1">
                        <a:lnSpc>
                          <a:spcPts val="2400"/>
                        </a:lnSpc>
                        <a:spcAft>
                          <a:spcPts val="0"/>
                        </a:spcAft>
                      </a:pPr>
                      <a:r>
                        <a:rPr lang="en-US" altLang="zh-TW" sz="1200" b="1" kern="100" dirty="0">
                          <a:solidFill>
                            <a:srgbClr val="FFFFFF"/>
                          </a:solidFill>
                          <a:effectLst/>
                          <a:latin typeface="微軟正黑體" panose="020B0604030504040204" pitchFamily="34" charset="-120"/>
                          <a:ea typeface="微軟正黑體" panose="020B0604030504040204" pitchFamily="34" charset="-120"/>
                          <a:cs typeface="Times New Roman"/>
                        </a:rPr>
                        <a:t>25</a:t>
                      </a:r>
                      <a:r>
                        <a:rPr lang="zh-TW" altLang="en-US" sz="1200" b="1" kern="100" dirty="0">
                          <a:solidFill>
                            <a:srgbClr val="FFFFFF"/>
                          </a:solidFill>
                          <a:effectLst/>
                          <a:latin typeface="微軟正黑體" panose="020B0604030504040204" pitchFamily="34" charset="-120"/>
                          <a:ea typeface="微軟正黑體" panose="020B0604030504040204" pitchFamily="34" charset="-120"/>
                          <a:cs typeface="Times New Roman"/>
                        </a:rPr>
                        <a:t>檔境外</a:t>
                      </a:r>
                      <a:r>
                        <a:rPr lang="zh-TW" altLang="en-US" sz="1200" b="1" kern="1200" dirty="0">
                          <a:solidFill>
                            <a:srgbClr val="FFFFFF">
                              <a:lumMod val="95000"/>
                            </a:srgbClr>
                          </a:solidFill>
                          <a:effectLst/>
                          <a:latin typeface="微軟正黑體" panose="020B0604030504040204" pitchFamily="34" charset="-120"/>
                          <a:ea typeface="微軟正黑體" panose="020B0604030504040204" pitchFamily="34" charset="-120"/>
                          <a:cs typeface="+mn-cs"/>
                        </a:rPr>
                        <a:t>日本</a:t>
                      </a:r>
                      <a:r>
                        <a:rPr lang="zh-TW" altLang="en-US" sz="1200" b="1" kern="100" dirty="0">
                          <a:solidFill>
                            <a:srgbClr val="FFFFFF"/>
                          </a:solidFill>
                          <a:effectLst/>
                          <a:latin typeface="微軟正黑體" panose="020B0604030504040204" pitchFamily="34" charset="-120"/>
                          <a:ea typeface="微軟正黑體" panose="020B0604030504040204" pitchFamily="34" charset="-120"/>
                          <a:cs typeface="Times New Roman"/>
                        </a:rPr>
                        <a:t>股票型</a:t>
                      </a:r>
                      <a:endParaRPr lang="en-US" altLang="zh-TW" sz="1200" b="1" kern="100" dirty="0">
                        <a:solidFill>
                          <a:srgbClr val="FFFFFF"/>
                        </a:solidFill>
                        <a:effectLst/>
                        <a:latin typeface="微軟正黑體" panose="020B0604030504040204" pitchFamily="34" charset="-120"/>
                        <a:ea typeface="微軟正黑體" panose="020B0604030504040204" pitchFamily="34" charset="-120"/>
                        <a:cs typeface="Times New Roman"/>
                      </a:endParaRPr>
                    </a:p>
                    <a:p>
                      <a:pPr marL="0" algn="ctr" defTabSz="914400" rtl="0" eaLnBrk="1" latinLnBrk="0" hangingPunct="1">
                        <a:lnSpc>
                          <a:spcPts val="2400"/>
                        </a:lnSpc>
                        <a:spcAft>
                          <a:spcPts val="0"/>
                        </a:spcAft>
                      </a:pPr>
                      <a:r>
                        <a:rPr lang="zh-TW" altLang="en-US" sz="1200" b="1" kern="100" dirty="0">
                          <a:solidFill>
                            <a:srgbClr val="FFFFFF"/>
                          </a:solidFill>
                          <a:effectLst/>
                          <a:latin typeface="微軟正黑體" panose="020B0604030504040204" pitchFamily="34" charset="-120"/>
                          <a:ea typeface="微軟正黑體" panose="020B0604030504040204" pitchFamily="34" charset="-120"/>
                          <a:cs typeface="Times New Roman"/>
                        </a:rPr>
                        <a:t>基金平均</a:t>
                      </a:r>
                    </a:p>
                  </a:txBody>
                  <a:tcPr marL="68583" marR="68583"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8.70 </a:t>
                      </a:r>
                    </a:p>
                  </a:txBody>
                  <a:tcPr marL="9525" marR="9525" marT="9525"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4.76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a:solidFill>
                            <a:srgbClr val="000000"/>
                          </a:solidFill>
                          <a:effectLst/>
                          <a:latin typeface="微軟正黑體" panose="020B0604030504040204" pitchFamily="34" charset="-120"/>
                          <a:ea typeface="微軟正黑體" panose="020B0604030504040204" pitchFamily="34" charset="-120"/>
                          <a:cs typeface="+mn-cs"/>
                        </a:rPr>
                        <a:t>10.99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39.03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38.13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81.35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tc>
                  <a:txBody>
                    <a:bodyPr/>
                    <a:lstStyle>
                      <a:lvl1pPr marL="0" algn="l" defTabSz="995661" rtl="0" eaLnBrk="1" latinLnBrk="0" hangingPunct="1">
                        <a:defRPr sz="2000" kern="1200">
                          <a:solidFill>
                            <a:schemeClr val="tx1"/>
                          </a:solidFill>
                          <a:latin typeface="Arial"/>
                          <a:ea typeface="標楷體"/>
                        </a:defRPr>
                      </a:lvl1pPr>
                      <a:lvl2pPr marL="497831" algn="l" defTabSz="995661" rtl="0" eaLnBrk="1" latinLnBrk="0" hangingPunct="1">
                        <a:defRPr sz="2000" kern="1200">
                          <a:solidFill>
                            <a:schemeClr val="tx1"/>
                          </a:solidFill>
                          <a:latin typeface="Arial"/>
                          <a:ea typeface="標楷體"/>
                        </a:defRPr>
                      </a:lvl2pPr>
                      <a:lvl3pPr marL="995661" algn="l" defTabSz="995661" rtl="0" eaLnBrk="1" latinLnBrk="0" hangingPunct="1">
                        <a:defRPr sz="2000" kern="1200">
                          <a:solidFill>
                            <a:schemeClr val="tx1"/>
                          </a:solidFill>
                          <a:latin typeface="Arial"/>
                          <a:ea typeface="標楷體"/>
                        </a:defRPr>
                      </a:lvl3pPr>
                      <a:lvl4pPr marL="1493492" algn="l" defTabSz="995661" rtl="0" eaLnBrk="1" latinLnBrk="0" hangingPunct="1">
                        <a:defRPr sz="2000" kern="1200">
                          <a:solidFill>
                            <a:schemeClr val="tx1"/>
                          </a:solidFill>
                          <a:latin typeface="Arial"/>
                          <a:ea typeface="標楷體"/>
                        </a:defRPr>
                      </a:lvl4pPr>
                      <a:lvl5pPr marL="1991323" algn="l" defTabSz="995661" rtl="0" eaLnBrk="1" latinLnBrk="0" hangingPunct="1">
                        <a:defRPr sz="2000" kern="1200">
                          <a:solidFill>
                            <a:schemeClr val="tx1"/>
                          </a:solidFill>
                          <a:latin typeface="Arial"/>
                          <a:ea typeface="標楷體"/>
                        </a:defRPr>
                      </a:lvl5pPr>
                      <a:lvl6pPr marL="2489152" algn="l" defTabSz="995661" rtl="0" eaLnBrk="1" latinLnBrk="0" hangingPunct="1">
                        <a:defRPr sz="2000" kern="1200">
                          <a:solidFill>
                            <a:schemeClr val="tx1"/>
                          </a:solidFill>
                          <a:latin typeface="Arial"/>
                          <a:ea typeface="標楷體"/>
                        </a:defRPr>
                      </a:lvl6pPr>
                      <a:lvl7pPr marL="2986983" algn="l" defTabSz="995661" rtl="0" eaLnBrk="1" latinLnBrk="0" hangingPunct="1">
                        <a:defRPr sz="2000" kern="1200">
                          <a:solidFill>
                            <a:schemeClr val="tx1"/>
                          </a:solidFill>
                          <a:latin typeface="Arial"/>
                          <a:ea typeface="標楷體"/>
                        </a:defRPr>
                      </a:lvl7pPr>
                      <a:lvl8pPr marL="3484814" algn="l" defTabSz="995661" rtl="0" eaLnBrk="1" latinLnBrk="0" hangingPunct="1">
                        <a:defRPr sz="2000" kern="1200">
                          <a:solidFill>
                            <a:schemeClr val="tx1"/>
                          </a:solidFill>
                          <a:latin typeface="Arial"/>
                          <a:ea typeface="標楷體"/>
                        </a:defRPr>
                      </a:lvl8pPr>
                      <a:lvl9pPr marL="3982645" algn="l" defTabSz="995661" rtl="0" eaLnBrk="1" latinLnBrk="0" hangingPunct="1">
                        <a:defRPr sz="2000" kern="1200">
                          <a:solidFill>
                            <a:schemeClr val="tx1"/>
                          </a:solidFill>
                          <a:latin typeface="Arial"/>
                          <a:ea typeface="標楷體"/>
                        </a:defRPr>
                      </a:lvl9pPr>
                    </a:lstStyle>
                    <a:p>
                      <a:pPr marL="0" algn="ctr" defTabSz="914400" rtl="0" eaLnBrk="1" fontAlgn="ctr" latinLnBrk="0" hangingPunct="1">
                        <a:buNone/>
                      </a:pPr>
                      <a:r>
                        <a:rPr lang="en-US" altLang="zh-TW" sz="1200" b="0" i="0" u="none" strike="noStrike" kern="1200" dirty="0">
                          <a:solidFill>
                            <a:srgbClr val="000000"/>
                          </a:solidFill>
                          <a:effectLst/>
                          <a:latin typeface="微軟正黑體" panose="020B0604030504040204" pitchFamily="34" charset="-120"/>
                          <a:ea typeface="微軟正黑體" panose="020B0604030504040204" pitchFamily="34" charset="-120"/>
                          <a:cs typeface="+mn-cs"/>
                        </a:rPr>
                        <a:t>14.33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3DFEE"/>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16982322"/>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1236</Words>
  <Application>Microsoft Office PowerPoint</Application>
  <PresentationFormat>自訂</PresentationFormat>
  <Paragraphs>69</Paragraphs>
  <Slides>2</Slides>
  <Notes>2</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vt:i4>
      </vt:variant>
    </vt:vector>
  </HeadingPairs>
  <TitlesOfParts>
    <vt:vector size="8" baseType="lpstr">
      <vt:lpstr>華康中黑體</vt:lpstr>
      <vt:lpstr>微軟正黑體</vt:lpstr>
      <vt:lpstr>Arial</vt:lpstr>
      <vt:lpstr>Calibri</vt:lpstr>
      <vt:lpstr>Wingdings</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Tseng, Eddie</cp:lastModifiedBy>
  <cp:revision>3913</cp:revision>
  <cp:lastPrinted>2019-09-20T09:08:07Z</cp:lastPrinted>
  <dcterms:created xsi:type="dcterms:W3CDTF">2011-01-21T09:53:50Z</dcterms:created>
  <dcterms:modified xsi:type="dcterms:W3CDTF">2026-05-07T04:01:38Z</dcterms:modified>
</cp:coreProperties>
</file>